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8288000" cy="10287000"/>
  <p:notesSz cx="18288000" cy="10287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0">
            <a:extLst>
              <a:ext uri="{FF2B5EF4-FFF2-40B4-BE49-F238E27FC236}">
                <a16:creationId xmlns:a16="http://schemas.microsoft.com/office/drawing/2014/main" id="{6FD5B69C-E477-49F8-B4A0-1285A5E73D7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8288000" cy="10286999"/>
          </a:xfrm>
          <a:prstGeom prst="rect">
            <a:avLst/>
          </a:prstGeom>
          <a:noFill/>
        </p:spPr>
      </p:pic>
      <p:sp>
        <p:nvSpPr>
          <p:cNvPr id="3" name="Freeform 101">
            <a:extLst>
              <a:ext uri="{FF2B5EF4-FFF2-40B4-BE49-F238E27FC236}">
                <a16:creationId xmlns:a16="http://schemas.microsoft.com/office/drawing/2014/main" id="{C6172BF1-2657-472C-8A7C-EB8D2F80E35A}"/>
              </a:ext>
            </a:extLst>
          </p:cNvPr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reeform 102">
            <a:extLst>
              <a:ext uri="{FF2B5EF4-FFF2-40B4-BE49-F238E27FC236}">
                <a16:creationId xmlns:a16="http://schemas.microsoft.com/office/drawing/2014/main" id="{7EB114B1-8F58-4603-8047-CB70BAE8F89B}"/>
              </a:ext>
            </a:extLst>
          </p:cNvPr>
          <p:cNvSpPr/>
          <p:nvPr/>
        </p:nvSpPr>
        <p:spPr>
          <a:xfrm flipV="1">
            <a:off x="2" y="0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Rectangle 110">
            <a:extLst>
              <a:ext uri="{FF2B5EF4-FFF2-40B4-BE49-F238E27FC236}">
                <a16:creationId xmlns:a16="http://schemas.microsoft.com/office/drawing/2014/main" id="{4B7135DE-5737-47F3-83F5-59A600CAC27F}"/>
              </a:ext>
            </a:extLst>
          </p:cNvPr>
          <p:cNvSpPr/>
          <p:nvPr/>
        </p:nvSpPr>
        <p:spPr>
          <a:xfrm>
            <a:off x="1025772" y="772559"/>
            <a:ext cx="10964540" cy="86164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C Programs with </a:t>
            </a:r>
            <a:r>
              <a:rPr lang="en-US" sz="5599" b="0" i="0" spc="0" baseline="0" dirty="0">
                <a:solidFill>
                  <a:srgbClr val="00B0F0"/>
                </a:solidFill>
                <a:latin typeface="Arial"/>
              </a:rPr>
              <a:t>Mustafa Rahman</a:t>
            </a:r>
          </a:p>
        </p:txBody>
      </p:sp>
      <p:sp>
        <p:nvSpPr>
          <p:cNvPr id="6" name="Rectangle 111">
            <a:extLst>
              <a:ext uri="{FF2B5EF4-FFF2-40B4-BE49-F238E27FC236}">
                <a16:creationId xmlns:a16="http://schemas.microsoft.com/office/drawing/2014/main" id="{089D0D10-1FB1-415D-8C06-FD0EC0FE06EF}"/>
              </a:ext>
            </a:extLst>
          </p:cNvPr>
          <p:cNvSpPr/>
          <p:nvPr/>
        </p:nvSpPr>
        <p:spPr>
          <a:xfrm>
            <a:off x="1123415" y="2996307"/>
            <a:ext cx="8598190" cy="19386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IN" sz="4199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  <a:t>C360Soft</a:t>
            </a:r>
            <a:r>
              <a:rPr lang="en-IN" sz="4199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  <a:t>.Ai</a:t>
            </a:r>
            <a:r>
              <a:rPr lang="en-IN" sz="4199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  <a:t>, India</a:t>
            </a:r>
            <a: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  <a:t>. (Remote Job)</a:t>
            </a:r>
          </a:p>
          <a:p>
            <a:pPr marL="0"/>
            <a: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  <a:t>ICT Lecturer of MIFM</a:t>
            </a:r>
            <a:b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</a:br>
            <a:endParaRPr lang="en-US" sz="4199" b="0" i="0" spc="0" baseline="0" dirty="0">
              <a:solidFill>
                <a:schemeClr val="tx2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7" name="Rectangle 110">
            <a:extLst>
              <a:ext uri="{FF2B5EF4-FFF2-40B4-BE49-F238E27FC236}">
                <a16:creationId xmlns:a16="http://schemas.microsoft.com/office/drawing/2014/main" id="{BEF79CC4-E413-4409-92BC-3F6273CD2EEA}"/>
              </a:ext>
            </a:extLst>
          </p:cNvPr>
          <p:cNvSpPr/>
          <p:nvPr/>
        </p:nvSpPr>
        <p:spPr>
          <a:xfrm>
            <a:off x="1016225" y="1905740"/>
            <a:ext cx="9279784" cy="9233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rtl="0"/>
            <a:r>
              <a:rPr lang="en-IN" sz="6000" b="0" i="0" spc="0" baseline="0" dirty="0">
                <a:solidFill>
                  <a:srgbClr val="FFFF00"/>
                </a:solidFill>
                <a:latin typeface="Arial"/>
              </a:rPr>
              <a:t>Web &amp; Software </a:t>
            </a:r>
            <a:r>
              <a:rPr lang="en-IN" sz="6000" dirty="0">
                <a:solidFill>
                  <a:srgbClr val="FFFF00"/>
                </a:solidFill>
                <a:latin typeface="Arial"/>
              </a:rPr>
              <a:t>Developer</a:t>
            </a:r>
            <a:endParaRPr lang="en-IN" sz="6000" b="0" i="0" spc="0" baseline="0" dirty="0">
              <a:solidFill>
                <a:srgbClr val="FFFF00"/>
              </a:solidFill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82BD47-552C-4088-A85A-5F913EA02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25" y="4734809"/>
            <a:ext cx="8598191" cy="44368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D1461A-7C60-47FB-9048-DBBF96E50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096" y="-1"/>
            <a:ext cx="10287000" cy="10287000"/>
          </a:xfrm>
          <a:prstGeom prst="rect">
            <a:avLst/>
          </a:prstGeom>
        </p:spPr>
      </p:pic>
      <p:sp>
        <p:nvSpPr>
          <p:cNvPr id="10" name="Rectangle 110">
            <a:extLst>
              <a:ext uri="{FF2B5EF4-FFF2-40B4-BE49-F238E27FC236}">
                <a16:creationId xmlns:a16="http://schemas.microsoft.com/office/drawing/2014/main" id="{CD2658F9-F4B1-45F5-A73C-3326D46ABBA8}"/>
              </a:ext>
            </a:extLst>
          </p:cNvPr>
          <p:cNvSpPr/>
          <p:nvPr/>
        </p:nvSpPr>
        <p:spPr>
          <a:xfrm>
            <a:off x="13965381" y="310894"/>
            <a:ext cx="3592330" cy="9233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rtl="0"/>
            <a:r>
              <a:rPr lang="en-IN" sz="6000" b="0" i="0" spc="0" baseline="0" dirty="0">
                <a:solidFill>
                  <a:srgbClr val="FF33CC"/>
                </a:solidFill>
                <a:latin typeface="Arial"/>
              </a:rPr>
              <a:t>Chapter</a:t>
            </a:r>
            <a:r>
              <a:rPr lang="en-IN" sz="6000" b="0" i="0" spc="0" baseline="0" dirty="0">
                <a:solidFill>
                  <a:srgbClr val="FFFF00"/>
                </a:solidFill>
                <a:latin typeface="Arial"/>
              </a:rPr>
              <a:t>: 5</a:t>
            </a:r>
          </a:p>
        </p:txBody>
      </p:sp>
    </p:spTree>
    <p:extLst>
      <p:ext uri="{BB962C8B-B14F-4D97-AF65-F5344CB8AC3E}">
        <p14:creationId xmlns:p14="http://schemas.microsoft.com/office/powerpoint/2010/main" val="240765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Freeform 232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Freeform 233"/>
          <p:cNvSpPr/>
          <p:nvPr/>
        </p:nvSpPr>
        <p:spPr>
          <a:xfrm flipV="1">
            <a:off x="0" y="7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" name="Freeform 234"/>
          <p:cNvSpPr/>
          <p:nvPr/>
        </p:nvSpPr>
        <p:spPr>
          <a:xfrm rot="7958784" flipV="1">
            <a:off x="4050620" y="3591169"/>
            <a:ext cx="727621" cy="42862"/>
          </a:xfrm>
          <a:custGeom>
            <a:avLst/>
            <a:gdLst/>
            <a:ahLst/>
            <a:cxnLst/>
            <a:rect l="0" t="0" r="0" b="0"/>
            <a:pathLst>
              <a:path w="1283689" h="76200">
                <a:moveTo>
                  <a:pt x="0" y="76200"/>
                </a:moveTo>
                <a:lnTo>
                  <a:pt x="1283689" y="76200"/>
                </a:lnTo>
                <a:lnTo>
                  <a:pt x="1283689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FFFFFF">
              <a:alpha val="100000"/>
            </a:srgbClr>
          </a:solidFill>
          <a:ln w="714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Freeform 235"/>
          <p:cNvSpPr/>
          <p:nvPr/>
        </p:nvSpPr>
        <p:spPr>
          <a:xfrm rot="7958784" flipV="1">
            <a:off x="4020083" y="3783313"/>
            <a:ext cx="212359" cy="284321"/>
          </a:xfrm>
          <a:custGeom>
            <a:avLst/>
            <a:gdLst/>
            <a:ahLst/>
            <a:cxnLst/>
            <a:rect l="0" t="0" r="0" b="0"/>
            <a:pathLst>
              <a:path w="374650" h="505460">
                <a:moveTo>
                  <a:pt x="0" y="0"/>
                </a:moveTo>
                <a:lnTo>
                  <a:pt x="0" y="505460"/>
                </a:lnTo>
                <a:lnTo>
                  <a:pt x="374650" y="25273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714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" name="Freeform 236"/>
          <p:cNvSpPr/>
          <p:nvPr/>
        </p:nvSpPr>
        <p:spPr>
          <a:xfrm rot="2700000" flipV="1">
            <a:off x="10194166" y="3618808"/>
            <a:ext cx="719309" cy="40004"/>
          </a:xfrm>
          <a:custGeom>
            <a:avLst/>
            <a:gdLst/>
            <a:ahLst/>
            <a:cxnLst/>
            <a:rect l="0" t="0" r="0" b="0"/>
            <a:pathLst>
              <a:path w="1358331" h="76200">
                <a:moveTo>
                  <a:pt x="0" y="76200"/>
                </a:moveTo>
                <a:lnTo>
                  <a:pt x="1358331" y="76200"/>
                </a:lnTo>
                <a:lnTo>
                  <a:pt x="1358331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FFFFFF">
              <a:alpha val="100000"/>
            </a:srgbClr>
          </a:solidFill>
          <a:ln w="666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7" name="Freeform 237"/>
          <p:cNvSpPr/>
          <p:nvPr/>
        </p:nvSpPr>
        <p:spPr>
          <a:xfrm rot="2700000" flipV="1">
            <a:off x="10749597" y="3801102"/>
            <a:ext cx="198397" cy="265366"/>
          </a:xfrm>
          <a:custGeom>
            <a:avLst/>
            <a:gdLst/>
            <a:ahLst/>
            <a:cxnLst/>
            <a:rect l="0" t="0" r="0" b="0"/>
            <a:pathLst>
              <a:path w="374650" h="505460">
                <a:moveTo>
                  <a:pt x="0" y="0"/>
                </a:moveTo>
                <a:lnTo>
                  <a:pt x="0" y="505460"/>
                </a:lnTo>
                <a:lnTo>
                  <a:pt x="374650" y="25273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666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" name="Rectangle 239"/>
          <p:cNvSpPr/>
          <p:nvPr/>
        </p:nvSpPr>
        <p:spPr>
          <a:xfrm>
            <a:off x="1029146" y="809071"/>
            <a:ext cx="6173523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Passing Arguments </a:t>
            </a:r>
          </a:p>
        </p:txBody>
      </p:sp>
      <p:sp>
        <p:nvSpPr>
          <p:cNvPr id="240" name="Rectangle 240"/>
          <p:cNvSpPr/>
          <p:nvPr/>
        </p:nvSpPr>
        <p:spPr>
          <a:xfrm>
            <a:off x="1028700" y="2484305"/>
            <a:ext cx="10101261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functions can take value &amp; give some value</a:t>
            </a:r>
          </a:p>
        </p:txBody>
      </p:sp>
      <p:sp>
        <p:nvSpPr>
          <p:cNvPr id="241" name="Rectangle 241"/>
          <p:cNvSpPr/>
          <p:nvPr/>
        </p:nvSpPr>
        <p:spPr>
          <a:xfrm>
            <a:off x="2636756" y="4045423"/>
            <a:ext cx="9620659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134187" algn="l"/>
              </a:tabLst>
            </a:pPr>
            <a:r>
              <a:rPr lang="en-US" sz="3599" b="0" i="0" spc="0" baseline="0" dirty="0">
                <a:solidFill>
                  <a:srgbClr val="17D9FF"/>
                </a:solidFill>
                <a:latin typeface="Arial"/>
              </a:rPr>
              <a:t>parameter	return value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reeform 242"/>
          <p:cNvSpPr/>
          <p:nvPr/>
        </p:nvSpPr>
        <p:spPr>
          <a:xfrm flipV="1">
            <a:off x="0" y="0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" name="Freeform 243"/>
          <p:cNvSpPr/>
          <p:nvPr/>
        </p:nvSpPr>
        <p:spPr>
          <a:xfrm flipV="1">
            <a:off x="0" y="7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" name="Rectangle 245"/>
          <p:cNvSpPr/>
          <p:nvPr/>
        </p:nvSpPr>
        <p:spPr>
          <a:xfrm>
            <a:off x="1029146" y="809071"/>
            <a:ext cx="7803719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Argument v/s Parameter</a:t>
            </a:r>
          </a:p>
        </p:txBody>
      </p:sp>
      <p:sp>
        <p:nvSpPr>
          <p:cNvPr id="246" name="Rectangle 246"/>
          <p:cNvSpPr/>
          <p:nvPr/>
        </p:nvSpPr>
        <p:spPr>
          <a:xfrm>
            <a:off x="1141511" y="2345890"/>
            <a:ext cx="3000598" cy="12924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values that are</a:t>
            </a:r>
          </a:p>
          <a:p>
            <a:pPr marL="554533">
              <a:lnSpc>
                <a:spcPts val="5025"/>
              </a:lnSpc>
            </a:pP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passed in</a:t>
            </a:r>
          </a:p>
        </p:txBody>
      </p:sp>
      <p:sp>
        <p:nvSpPr>
          <p:cNvPr id="247" name="Rectangle 247"/>
          <p:cNvSpPr/>
          <p:nvPr/>
        </p:nvSpPr>
        <p:spPr>
          <a:xfrm>
            <a:off x="1380678" y="3622239"/>
            <a:ext cx="2522115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function </a:t>
            </a:r>
            <a:r>
              <a:rPr lang="en-US" sz="3599" b="0" i="0" spc="0" baseline="0" dirty="0">
                <a:solidFill>
                  <a:srgbClr val="17D9FF"/>
                </a:solidFill>
                <a:latin typeface="Arial"/>
              </a:rPr>
              <a:t>call</a:t>
            </a:r>
          </a:p>
        </p:txBody>
      </p:sp>
      <p:sp>
        <p:nvSpPr>
          <p:cNvPr id="248" name="Rectangle 248"/>
          <p:cNvSpPr/>
          <p:nvPr/>
        </p:nvSpPr>
        <p:spPr>
          <a:xfrm>
            <a:off x="5545550" y="2345890"/>
            <a:ext cx="3582590" cy="1930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values in function</a:t>
            </a:r>
          </a:p>
          <a:p>
            <a:pPr marL="429517">
              <a:lnSpc>
                <a:spcPts val="5025"/>
              </a:lnSpc>
            </a:pP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declaration &amp;</a:t>
            </a:r>
          </a:p>
          <a:p>
            <a:pPr marL="817364">
              <a:lnSpc>
                <a:spcPts val="5025"/>
              </a:lnSpc>
            </a:pPr>
            <a:r>
              <a:rPr lang="en-US" sz="3599" b="0" i="0" spc="0" baseline="0" dirty="0">
                <a:solidFill>
                  <a:srgbClr val="17D9FF"/>
                </a:solidFill>
                <a:latin typeface="Arial"/>
              </a:rPr>
              <a:t>definition</a:t>
            </a:r>
          </a:p>
        </p:txBody>
      </p:sp>
      <p:sp>
        <p:nvSpPr>
          <p:cNvPr id="249" name="Rectangle 249"/>
          <p:cNvSpPr/>
          <p:nvPr/>
        </p:nvSpPr>
        <p:spPr>
          <a:xfrm>
            <a:off x="1359396" y="5202711"/>
            <a:ext cx="2564606" cy="12924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used to </a:t>
            </a:r>
            <a:r>
              <a:rPr lang="en-US" sz="3599" b="0" i="0" spc="0" baseline="0" dirty="0">
                <a:solidFill>
                  <a:srgbClr val="17D9FF"/>
                </a:solidFill>
                <a:latin typeface="Arial"/>
              </a:rPr>
              <a:t>send</a:t>
            </a:r>
          </a:p>
          <a:p>
            <a:pPr marL="739080">
              <a:lnSpc>
                <a:spcPts val="5025"/>
              </a:lnSpc>
            </a:pP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value</a:t>
            </a:r>
          </a:p>
        </p:txBody>
      </p:sp>
      <p:sp>
        <p:nvSpPr>
          <p:cNvPr id="250" name="Rectangle 250"/>
          <p:cNvSpPr/>
          <p:nvPr/>
        </p:nvSpPr>
        <p:spPr>
          <a:xfrm>
            <a:off x="5610290" y="5202711"/>
            <a:ext cx="3065338" cy="12924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used to </a:t>
            </a:r>
            <a:r>
              <a:rPr lang="en-US" sz="3599" b="0" i="0" spc="0" baseline="0" dirty="0">
                <a:solidFill>
                  <a:srgbClr val="17D9FF"/>
                </a:solidFill>
                <a:latin typeface="Arial"/>
              </a:rPr>
              <a:t>receive</a:t>
            </a:r>
          </a:p>
          <a:p>
            <a:pPr marL="989408">
              <a:lnSpc>
                <a:spcPts val="5025"/>
              </a:lnSpc>
            </a:pP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value</a:t>
            </a:r>
          </a:p>
        </p:txBody>
      </p:sp>
      <p:sp>
        <p:nvSpPr>
          <p:cNvPr id="251" name="Rectangle 251"/>
          <p:cNvSpPr/>
          <p:nvPr/>
        </p:nvSpPr>
        <p:spPr>
          <a:xfrm>
            <a:off x="1575345" y="7373595"/>
            <a:ext cx="2132854" cy="12924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439042"/>
            <a:r>
              <a:rPr lang="en-US" sz="3599" b="0" i="0" spc="0" baseline="0" dirty="0">
                <a:solidFill>
                  <a:srgbClr val="17D9FF"/>
                </a:solidFill>
                <a:latin typeface="Arial"/>
              </a:rPr>
              <a:t>actual</a:t>
            </a:r>
          </a:p>
          <a:p>
            <a:pPr marL="0">
              <a:lnSpc>
                <a:spcPts val="5025"/>
              </a:lnSpc>
            </a:pP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parameter</a:t>
            </a:r>
          </a:p>
        </p:txBody>
      </p:sp>
      <p:sp>
        <p:nvSpPr>
          <p:cNvPr id="252" name="Rectangle 252"/>
          <p:cNvSpPr/>
          <p:nvPr/>
        </p:nvSpPr>
        <p:spPr>
          <a:xfrm>
            <a:off x="5975068" y="7373595"/>
            <a:ext cx="2335782" cy="12924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497234"/>
            <a:r>
              <a:rPr lang="en-US" sz="3599" b="0" i="0" spc="0" baseline="0" dirty="0">
                <a:solidFill>
                  <a:srgbClr val="17D9FF"/>
                </a:solidFill>
                <a:latin typeface="Arial"/>
              </a:rPr>
              <a:t>formal</a:t>
            </a:r>
          </a:p>
          <a:p>
            <a:pPr marL="0">
              <a:lnSpc>
                <a:spcPts val="5025"/>
              </a:lnSpc>
            </a:pP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parameters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Freeform 253"/>
          <p:cNvSpPr/>
          <p:nvPr/>
        </p:nvSpPr>
        <p:spPr>
          <a:xfrm flipV="1">
            <a:off x="0" y="-7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4" name="Freeform 254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" name="Rectangle 256"/>
          <p:cNvSpPr/>
          <p:nvPr/>
        </p:nvSpPr>
        <p:spPr>
          <a:xfrm>
            <a:off x="1028848" y="809071"/>
            <a:ext cx="1877424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NOTE</a:t>
            </a:r>
          </a:p>
        </p:txBody>
      </p:sp>
      <p:sp>
        <p:nvSpPr>
          <p:cNvPr id="257" name="Rectangle 257"/>
          <p:cNvSpPr/>
          <p:nvPr/>
        </p:nvSpPr>
        <p:spPr>
          <a:xfrm>
            <a:off x="1028700" y="2727461"/>
            <a:ext cx="9459217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a. Function can only return one value at a time</a:t>
            </a:r>
          </a:p>
        </p:txBody>
      </p:sp>
      <p:sp>
        <p:nvSpPr>
          <p:cNvPr id="258" name="Rectangle 258"/>
          <p:cNvSpPr/>
          <p:nvPr/>
        </p:nvSpPr>
        <p:spPr>
          <a:xfrm>
            <a:off x="1028700" y="3896488"/>
            <a:ext cx="12952064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b. Changes to parameters in function don't change the values in</a:t>
            </a:r>
          </a:p>
        </p:txBody>
      </p:sp>
      <p:sp>
        <p:nvSpPr>
          <p:cNvPr id="259" name="Rectangle 259"/>
          <p:cNvSpPr/>
          <p:nvPr/>
        </p:nvSpPr>
        <p:spPr>
          <a:xfrm>
            <a:off x="1028700" y="4925188"/>
            <a:ext cx="3278757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calling function.</a:t>
            </a:r>
          </a:p>
        </p:txBody>
      </p:sp>
      <p:sp>
        <p:nvSpPr>
          <p:cNvPr id="260" name="Rectangle 260"/>
          <p:cNvSpPr/>
          <p:nvPr/>
        </p:nvSpPr>
        <p:spPr>
          <a:xfrm>
            <a:off x="1028700" y="5694846"/>
            <a:ext cx="8368293" cy="50880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99" b="0" i="0" spc="0" baseline="0" dirty="0">
                <a:solidFill>
                  <a:srgbClr val="1DCCD6"/>
                </a:solidFill>
                <a:latin typeface="Arial"/>
              </a:rPr>
              <a:t>Because a copy of argument is passed to the function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Freeform 261"/>
          <p:cNvSpPr/>
          <p:nvPr/>
        </p:nvSpPr>
        <p:spPr>
          <a:xfrm flipV="1">
            <a:off x="0" y="-7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Freeform 262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3" name="Freeform 263"/>
          <p:cNvSpPr/>
          <p:nvPr/>
        </p:nvSpPr>
        <p:spPr>
          <a:xfrm rot="5387487" flipV="1">
            <a:off x="1783066" y="2261640"/>
            <a:ext cx="721236" cy="0"/>
          </a:xfrm>
          <a:custGeom>
            <a:avLst/>
            <a:gdLst/>
            <a:ahLst/>
            <a:cxnLst/>
            <a:rect l="0" t="0" r="0" b="0"/>
            <a:pathLst>
              <a:path w="191267">
                <a:moveTo>
                  <a:pt x="0" y="0"/>
                </a:moveTo>
                <a:lnTo>
                  <a:pt x="191267" y="0"/>
                </a:lnTo>
              </a:path>
            </a:pathLst>
          </a:custGeom>
          <a:noFill/>
          <a:ln w="47625" cap="rnd" cmpd="sng">
            <a:solidFill>
              <a:srgbClr val="FFFFF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4" name="Freeform 264"/>
          <p:cNvSpPr/>
          <p:nvPr/>
        </p:nvSpPr>
        <p:spPr>
          <a:xfrm rot="5387487" flipV="1">
            <a:off x="2096976" y="2514907"/>
            <a:ext cx="95779" cy="142875"/>
          </a:xfrm>
          <a:custGeom>
            <a:avLst/>
            <a:gdLst/>
            <a:ahLst/>
            <a:cxnLst/>
            <a:rect l="0" t="0" r="0" b="0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</a:path>
            </a:pathLst>
          </a:custGeom>
          <a:noFill/>
          <a:ln w="47625" cap="rnd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5" name="Picture 26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8700" y="3998417"/>
            <a:ext cx="7219950" cy="5781674"/>
          </a:xfrm>
          <a:prstGeom prst="rect">
            <a:avLst/>
          </a:prstGeom>
          <a:noFill/>
        </p:spPr>
      </p:pic>
      <p:sp>
        <p:nvSpPr>
          <p:cNvPr id="267" name="Rectangle 267"/>
          <p:cNvSpPr/>
          <p:nvPr/>
        </p:nvSpPr>
        <p:spPr>
          <a:xfrm>
            <a:off x="1028848" y="809071"/>
            <a:ext cx="3142682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Recursion</a:t>
            </a:r>
          </a:p>
        </p:txBody>
      </p:sp>
      <p:sp>
        <p:nvSpPr>
          <p:cNvPr id="268" name="Rectangle 268"/>
          <p:cNvSpPr/>
          <p:nvPr/>
        </p:nvSpPr>
        <p:spPr>
          <a:xfrm>
            <a:off x="1028700" y="2606851"/>
            <a:ext cx="11362691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When a </a:t>
            </a: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function calls itself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, it's called recursion</a:t>
            </a: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Freeform 269"/>
          <p:cNvSpPr/>
          <p:nvPr/>
        </p:nvSpPr>
        <p:spPr>
          <a:xfrm flipV="1">
            <a:off x="0" y="-8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0" name="Freeform 270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2" name="Rectangle 272"/>
          <p:cNvSpPr/>
          <p:nvPr/>
        </p:nvSpPr>
        <p:spPr>
          <a:xfrm>
            <a:off x="1028700" y="2439401"/>
            <a:ext cx="14433052" cy="150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a. Anything that can be done with Iteration, can be done with</a:t>
            </a:r>
          </a:p>
          <a:p>
            <a:pPr marL="0">
              <a:lnSpc>
                <a:spcPts val="5850"/>
              </a:lnSpc>
            </a:pP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recursion and vice-versa.</a:t>
            </a:r>
          </a:p>
        </p:txBody>
      </p:sp>
      <p:sp>
        <p:nvSpPr>
          <p:cNvPr id="273" name="Rectangle 273"/>
          <p:cNvSpPr/>
          <p:nvPr/>
        </p:nvSpPr>
        <p:spPr>
          <a:xfrm>
            <a:off x="1045964" y="809071"/>
            <a:ext cx="7387412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Properties of Recursion</a:t>
            </a:r>
          </a:p>
        </p:txBody>
      </p:sp>
      <p:sp>
        <p:nvSpPr>
          <p:cNvPr id="274" name="Rectangle 274"/>
          <p:cNvSpPr/>
          <p:nvPr/>
        </p:nvSpPr>
        <p:spPr>
          <a:xfrm>
            <a:off x="1028700" y="4511767"/>
            <a:ext cx="13817610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b. Recursion can sometimes give the most simple solution.</a:t>
            </a:r>
          </a:p>
        </p:txBody>
      </p:sp>
      <p:sp>
        <p:nvSpPr>
          <p:cNvPr id="275" name="Rectangle 275"/>
          <p:cNvSpPr/>
          <p:nvPr/>
        </p:nvSpPr>
        <p:spPr>
          <a:xfrm>
            <a:off x="1028700" y="7069908"/>
            <a:ext cx="14060014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d. Iteration has infinite loop &amp; Recursion has </a:t>
            </a: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stack overflow</a:t>
            </a:r>
          </a:p>
        </p:txBody>
      </p:sp>
      <p:sp>
        <p:nvSpPr>
          <p:cNvPr id="276" name="Rectangle 276"/>
          <p:cNvSpPr/>
          <p:nvPr/>
        </p:nvSpPr>
        <p:spPr>
          <a:xfrm>
            <a:off x="1028700" y="5772055"/>
            <a:ext cx="12195496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c. </a:t>
            </a: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Base Case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 is the condition which stops recursion.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0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8288000" cy="10286999"/>
          </a:xfrm>
          <a:prstGeom prst="rect">
            <a:avLst/>
          </a:prstGeom>
          <a:noFill/>
        </p:spPr>
      </p:pic>
      <p:sp>
        <p:nvSpPr>
          <p:cNvPr id="101" name="Freeform 101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Freeform 102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Freeform 103"/>
          <p:cNvSpPr/>
          <p:nvPr/>
        </p:nvSpPr>
        <p:spPr>
          <a:xfrm rot="5379697" flipV="1">
            <a:off x="2047776" y="2242748"/>
            <a:ext cx="683180" cy="0"/>
          </a:xfrm>
          <a:custGeom>
            <a:avLst/>
            <a:gdLst/>
            <a:ahLst/>
            <a:cxnLst/>
            <a:rect l="0" t="0" r="0" b="0"/>
            <a:pathLst>
              <a:path w="181269">
                <a:moveTo>
                  <a:pt x="0" y="0"/>
                </a:moveTo>
                <a:lnTo>
                  <a:pt x="181269" y="0"/>
                </a:lnTo>
              </a:path>
            </a:pathLst>
          </a:custGeom>
          <a:noFill/>
          <a:ln w="47624" cap="rnd" cmpd="sng">
            <a:solidFill>
              <a:srgbClr val="FFFFF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Freeform 104"/>
          <p:cNvSpPr/>
          <p:nvPr/>
        </p:nvSpPr>
        <p:spPr>
          <a:xfrm rot="5379697" flipV="1">
            <a:off x="2343306" y="2476997"/>
            <a:ext cx="95729" cy="142874"/>
          </a:xfrm>
          <a:custGeom>
            <a:avLst/>
            <a:gdLst/>
            <a:ahLst/>
            <a:cxnLst/>
            <a:rect l="0" t="0" r="0" b="0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</a:path>
            </a:pathLst>
          </a:custGeom>
          <a:noFill/>
          <a:ln w="47624" cap="rnd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5" name="Picture 10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4955" y="4867080"/>
            <a:ext cx="2463800" cy="1730360"/>
          </a:xfrm>
          <a:prstGeom prst="rect">
            <a:avLst/>
          </a:prstGeom>
          <a:noFill/>
        </p:spPr>
      </p:pic>
      <p:sp>
        <p:nvSpPr>
          <p:cNvPr id="106" name="Freeform 106"/>
          <p:cNvSpPr/>
          <p:nvPr/>
        </p:nvSpPr>
        <p:spPr>
          <a:xfrm flipV="1">
            <a:off x="3805923" y="5454874"/>
            <a:ext cx="1178347" cy="419562"/>
          </a:xfrm>
          <a:custGeom>
            <a:avLst/>
            <a:gdLst/>
            <a:ahLst/>
            <a:cxnLst/>
            <a:rect l="0" t="0" r="0" b="0"/>
            <a:pathLst>
              <a:path w="1605661" h="575945">
                <a:moveTo>
                  <a:pt x="24511" y="71375"/>
                </a:moveTo>
                <a:cubicBezTo>
                  <a:pt x="0" y="88012"/>
                  <a:pt x="5208" y="107697"/>
                  <a:pt x="11811" y="126493"/>
                </a:cubicBezTo>
                <a:cubicBezTo>
                  <a:pt x="29845" y="178563"/>
                  <a:pt x="56515" y="225426"/>
                  <a:pt x="97154" y="263780"/>
                </a:cubicBezTo>
                <a:cubicBezTo>
                  <a:pt x="226695" y="385826"/>
                  <a:pt x="380111" y="465075"/>
                  <a:pt x="551180" y="509017"/>
                </a:cubicBezTo>
                <a:cubicBezTo>
                  <a:pt x="726567" y="554101"/>
                  <a:pt x="899668" y="544195"/>
                  <a:pt x="1067054" y="472186"/>
                </a:cubicBezTo>
                <a:cubicBezTo>
                  <a:pt x="1145794" y="438277"/>
                  <a:pt x="1222756" y="400050"/>
                  <a:pt x="1303274" y="362458"/>
                </a:cubicBezTo>
                <a:cubicBezTo>
                  <a:pt x="1300352" y="371221"/>
                  <a:pt x="1297686" y="382397"/>
                  <a:pt x="1293113" y="392938"/>
                </a:cubicBezTo>
                <a:cubicBezTo>
                  <a:pt x="1262506" y="464693"/>
                  <a:pt x="1265174" y="481584"/>
                  <a:pt x="1319911" y="538226"/>
                </a:cubicBezTo>
                <a:cubicBezTo>
                  <a:pt x="1332102" y="550926"/>
                  <a:pt x="1346580" y="561340"/>
                  <a:pt x="1363599" y="575945"/>
                </a:cubicBezTo>
                <a:cubicBezTo>
                  <a:pt x="1372743" y="561213"/>
                  <a:pt x="1379601" y="550799"/>
                  <a:pt x="1385824" y="540004"/>
                </a:cubicBezTo>
                <a:cubicBezTo>
                  <a:pt x="1453007" y="424053"/>
                  <a:pt x="1518158" y="306832"/>
                  <a:pt x="1588643" y="192786"/>
                </a:cubicBezTo>
                <a:cubicBezTo>
                  <a:pt x="1605661" y="165100"/>
                  <a:pt x="1604137" y="143764"/>
                  <a:pt x="1592961" y="120269"/>
                </a:cubicBezTo>
                <a:cubicBezTo>
                  <a:pt x="1570355" y="73025"/>
                  <a:pt x="1530604" y="39243"/>
                  <a:pt x="1489202" y="10160"/>
                </a:cubicBezTo>
                <a:cubicBezTo>
                  <a:pt x="1474724" y="0"/>
                  <a:pt x="1447673" y="3302"/>
                  <a:pt x="1427226" y="6223"/>
                </a:cubicBezTo>
                <a:cubicBezTo>
                  <a:pt x="1277493" y="28194"/>
                  <a:pt x="1127125" y="36195"/>
                  <a:pt x="976376" y="24130"/>
                </a:cubicBezTo>
                <a:cubicBezTo>
                  <a:pt x="929386" y="20320"/>
                  <a:pt x="883031" y="9398"/>
                  <a:pt x="832231" y="1143"/>
                </a:cubicBezTo>
                <a:cubicBezTo>
                  <a:pt x="826643" y="16129"/>
                  <a:pt x="835914" y="32766"/>
                  <a:pt x="844804" y="46863"/>
                </a:cubicBezTo>
                <a:cubicBezTo>
                  <a:pt x="886587" y="113030"/>
                  <a:pt x="937387" y="168148"/>
                  <a:pt x="1020699" y="179832"/>
                </a:cubicBezTo>
                <a:cubicBezTo>
                  <a:pt x="1060069" y="185293"/>
                  <a:pt x="1099312" y="191135"/>
                  <a:pt x="1138682" y="196215"/>
                </a:cubicBezTo>
                <a:cubicBezTo>
                  <a:pt x="1156208" y="198501"/>
                  <a:pt x="1173988" y="199009"/>
                  <a:pt x="1195705" y="200660"/>
                </a:cubicBezTo>
                <a:cubicBezTo>
                  <a:pt x="1115313" y="288036"/>
                  <a:pt x="762000" y="371730"/>
                  <a:pt x="582802" y="348616"/>
                </a:cubicBezTo>
                <a:cubicBezTo>
                  <a:pt x="364870" y="320548"/>
                  <a:pt x="179959" y="224029"/>
                  <a:pt x="24511" y="71375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2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Freeform 107"/>
          <p:cNvSpPr/>
          <p:nvPr/>
        </p:nvSpPr>
        <p:spPr>
          <a:xfrm flipV="1">
            <a:off x="8553405" y="5454874"/>
            <a:ext cx="1178347" cy="419562"/>
          </a:xfrm>
          <a:custGeom>
            <a:avLst/>
            <a:gdLst/>
            <a:ahLst/>
            <a:cxnLst/>
            <a:rect l="0" t="0" r="0" b="0"/>
            <a:pathLst>
              <a:path w="1605661" h="575945">
                <a:moveTo>
                  <a:pt x="24511" y="71375"/>
                </a:moveTo>
                <a:cubicBezTo>
                  <a:pt x="0" y="88012"/>
                  <a:pt x="5208" y="107697"/>
                  <a:pt x="11811" y="126493"/>
                </a:cubicBezTo>
                <a:cubicBezTo>
                  <a:pt x="29845" y="178563"/>
                  <a:pt x="56515" y="225426"/>
                  <a:pt x="97154" y="263780"/>
                </a:cubicBezTo>
                <a:cubicBezTo>
                  <a:pt x="226695" y="385826"/>
                  <a:pt x="380111" y="465075"/>
                  <a:pt x="551180" y="509017"/>
                </a:cubicBezTo>
                <a:cubicBezTo>
                  <a:pt x="726567" y="554101"/>
                  <a:pt x="899668" y="544195"/>
                  <a:pt x="1067054" y="472186"/>
                </a:cubicBezTo>
                <a:cubicBezTo>
                  <a:pt x="1145794" y="438277"/>
                  <a:pt x="1222756" y="400050"/>
                  <a:pt x="1303274" y="362458"/>
                </a:cubicBezTo>
                <a:cubicBezTo>
                  <a:pt x="1300352" y="371221"/>
                  <a:pt x="1297686" y="382397"/>
                  <a:pt x="1293113" y="392938"/>
                </a:cubicBezTo>
                <a:cubicBezTo>
                  <a:pt x="1262506" y="464693"/>
                  <a:pt x="1265174" y="481584"/>
                  <a:pt x="1319911" y="538226"/>
                </a:cubicBezTo>
                <a:cubicBezTo>
                  <a:pt x="1332102" y="550926"/>
                  <a:pt x="1346580" y="561340"/>
                  <a:pt x="1363599" y="575945"/>
                </a:cubicBezTo>
                <a:cubicBezTo>
                  <a:pt x="1372743" y="561213"/>
                  <a:pt x="1379601" y="550799"/>
                  <a:pt x="1385824" y="540004"/>
                </a:cubicBezTo>
                <a:cubicBezTo>
                  <a:pt x="1453007" y="424053"/>
                  <a:pt x="1518158" y="306832"/>
                  <a:pt x="1588643" y="192786"/>
                </a:cubicBezTo>
                <a:cubicBezTo>
                  <a:pt x="1605661" y="165100"/>
                  <a:pt x="1604137" y="143764"/>
                  <a:pt x="1592961" y="120269"/>
                </a:cubicBezTo>
                <a:cubicBezTo>
                  <a:pt x="1570355" y="73025"/>
                  <a:pt x="1530604" y="39243"/>
                  <a:pt x="1489202" y="10160"/>
                </a:cubicBezTo>
                <a:cubicBezTo>
                  <a:pt x="1474724" y="0"/>
                  <a:pt x="1447673" y="3302"/>
                  <a:pt x="1427226" y="6223"/>
                </a:cubicBezTo>
                <a:cubicBezTo>
                  <a:pt x="1277493" y="28194"/>
                  <a:pt x="1127125" y="36195"/>
                  <a:pt x="976376" y="24130"/>
                </a:cubicBezTo>
                <a:cubicBezTo>
                  <a:pt x="929386" y="20320"/>
                  <a:pt x="883031" y="9398"/>
                  <a:pt x="832231" y="1143"/>
                </a:cubicBezTo>
                <a:cubicBezTo>
                  <a:pt x="826643" y="16129"/>
                  <a:pt x="835914" y="32766"/>
                  <a:pt x="844804" y="46863"/>
                </a:cubicBezTo>
                <a:cubicBezTo>
                  <a:pt x="886587" y="113030"/>
                  <a:pt x="937387" y="168148"/>
                  <a:pt x="1020699" y="179832"/>
                </a:cubicBezTo>
                <a:cubicBezTo>
                  <a:pt x="1060069" y="185293"/>
                  <a:pt x="1099312" y="191135"/>
                  <a:pt x="1138682" y="196215"/>
                </a:cubicBezTo>
                <a:cubicBezTo>
                  <a:pt x="1156208" y="198501"/>
                  <a:pt x="1173988" y="199009"/>
                  <a:pt x="1195705" y="200660"/>
                </a:cubicBezTo>
                <a:cubicBezTo>
                  <a:pt x="1115313" y="288036"/>
                  <a:pt x="762000" y="371730"/>
                  <a:pt x="582802" y="348616"/>
                </a:cubicBezTo>
                <a:cubicBezTo>
                  <a:pt x="364870" y="320548"/>
                  <a:pt x="179959" y="224029"/>
                  <a:pt x="24511" y="71375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25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8" name="Picture 10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13949" y="4716744"/>
            <a:ext cx="2844799" cy="2035137"/>
          </a:xfrm>
          <a:prstGeom prst="rect">
            <a:avLst/>
          </a:prstGeom>
          <a:noFill/>
        </p:spPr>
      </p:pic>
      <p:sp>
        <p:nvSpPr>
          <p:cNvPr id="110" name="Rectangle 110"/>
          <p:cNvSpPr/>
          <p:nvPr/>
        </p:nvSpPr>
        <p:spPr>
          <a:xfrm>
            <a:off x="1185776" y="5002795"/>
            <a:ext cx="2031279" cy="12924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521642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Take</a:t>
            </a:r>
          </a:p>
          <a:p>
            <a:pPr marL="0">
              <a:lnSpc>
                <a:spcPts val="5025"/>
              </a:lnSpc>
            </a:pP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Argument</a:t>
            </a:r>
          </a:p>
        </p:txBody>
      </p:sp>
      <p:sp>
        <p:nvSpPr>
          <p:cNvPr id="111" name="Rectangle 111"/>
          <p:cNvSpPr/>
          <p:nvPr/>
        </p:nvSpPr>
        <p:spPr>
          <a:xfrm>
            <a:off x="6172335" y="5002795"/>
            <a:ext cx="1130498" cy="12924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82178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Do</a:t>
            </a:r>
          </a:p>
          <a:p>
            <a:pPr marL="0">
              <a:lnSpc>
                <a:spcPts val="5025"/>
              </a:lnSpc>
            </a:pP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Work</a:t>
            </a:r>
          </a:p>
        </p:txBody>
      </p:sp>
      <p:sp>
        <p:nvSpPr>
          <p:cNvPr id="112" name="Rectangle 112"/>
          <p:cNvSpPr/>
          <p:nvPr/>
        </p:nvSpPr>
        <p:spPr>
          <a:xfrm>
            <a:off x="10163025" y="5006341"/>
            <a:ext cx="1391245" cy="12924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Return</a:t>
            </a:r>
          </a:p>
          <a:p>
            <a:pPr marL="55066">
              <a:lnSpc>
                <a:spcPts val="5025"/>
              </a:lnSpc>
            </a:pP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Result</a:t>
            </a:r>
          </a:p>
        </p:txBody>
      </p:sp>
      <p:sp>
        <p:nvSpPr>
          <p:cNvPr id="113" name="Rectangle 113"/>
          <p:cNvSpPr/>
          <p:nvPr/>
        </p:nvSpPr>
        <p:spPr>
          <a:xfrm>
            <a:off x="1028700" y="2609887"/>
            <a:ext cx="11610378" cy="8723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799" b="0" i="0" spc="0" baseline="0" dirty="0">
                <a:solidFill>
                  <a:srgbClr val="FFFFFF"/>
                </a:solidFill>
                <a:latin typeface="Arial"/>
              </a:rPr>
              <a:t>block of code that performs particular task</a:t>
            </a:r>
          </a:p>
        </p:txBody>
      </p:sp>
      <p:sp>
        <p:nvSpPr>
          <p:cNvPr id="114" name="Rectangle 114"/>
          <p:cNvSpPr/>
          <p:nvPr/>
        </p:nvSpPr>
        <p:spPr>
          <a:xfrm>
            <a:off x="1028848" y="809067"/>
            <a:ext cx="3142678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Functions</a:t>
            </a:r>
          </a:p>
        </p:txBody>
      </p:sp>
      <p:sp>
        <p:nvSpPr>
          <p:cNvPr id="115" name="Rectangle 115"/>
          <p:cNvSpPr/>
          <p:nvPr/>
        </p:nvSpPr>
        <p:spPr>
          <a:xfrm>
            <a:off x="1028700" y="8649412"/>
            <a:ext cx="4481212" cy="5814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99" b="0" i="0" spc="0" baseline="0" dirty="0">
                <a:solidFill>
                  <a:srgbClr val="FFFFFF"/>
                </a:solidFill>
                <a:latin typeface="Arial"/>
              </a:rPr>
              <a:t>increase code </a:t>
            </a:r>
            <a:r>
              <a:rPr lang="en-US" sz="3199" b="0" i="0" spc="0" baseline="0" dirty="0">
                <a:solidFill>
                  <a:srgbClr val="17D9FF"/>
                </a:solidFill>
                <a:latin typeface="Arial"/>
              </a:rPr>
              <a:t>reusability</a:t>
            </a:r>
          </a:p>
        </p:txBody>
      </p:sp>
      <p:sp>
        <p:nvSpPr>
          <p:cNvPr id="116" name="Rectangle 116"/>
          <p:cNvSpPr/>
          <p:nvPr/>
        </p:nvSpPr>
        <p:spPr>
          <a:xfrm>
            <a:off x="1028700" y="7944235"/>
            <a:ext cx="5180654" cy="5814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99" b="0" i="0" spc="0" baseline="0" dirty="0">
                <a:solidFill>
                  <a:srgbClr val="FFFFFF"/>
                </a:solidFill>
                <a:latin typeface="Arial"/>
              </a:rPr>
              <a:t>it can be used </a:t>
            </a:r>
            <a:r>
              <a:rPr lang="en-US" sz="3199" b="0" i="0" spc="0" baseline="0" dirty="0">
                <a:solidFill>
                  <a:srgbClr val="17D9FF"/>
                </a:solidFill>
                <a:latin typeface="Arial"/>
              </a:rPr>
              <a:t>multiple</a:t>
            </a:r>
            <a:r>
              <a:rPr lang="en-US" sz="3199" b="0" i="0" spc="0" baseline="0" dirty="0">
                <a:solidFill>
                  <a:srgbClr val="FFFFFF"/>
                </a:solidFill>
                <a:latin typeface="Arial"/>
              </a:rPr>
              <a:t> times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reeform 117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Freeform 118"/>
          <p:cNvSpPr/>
          <p:nvPr/>
        </p:nvSpPr>
        <p:spPr>
          <a:xfrm flipV="1">
            <a:off x="0" y="2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Freeform 119"/>
          <p:cNvSpPr/>
          <p:nvPr/>
        </p:nvSpPr>
        <p:spPr>
          <a:xfrm rot="-10800000" flipV="1">
            <a:off x="5029759" y="4020998"/>
            <a:ext cx="692816" cy="0"/>
          </a:xfrm>
          <a:custGeom>
            <a:avLst/>
            <a:gdLst/>
            <a:ahLst/>
            <a:cxnLst/>
            <a:rect l="0" t="0" r="0" b="0"/>
            <a:pathLst>
              <a:path w="184349">
                <a:moveTo>
                  <a:pt x="0" y="0"/>
                </a:moveTo>
                <a:lnTo>
                  <a:pt x="184349" y="0"/>
                </a:lnTo>
              </a:path>
            </a:pathLst>
          </a:custGeom>
          <a:noFill/>
          <a:ln w="47624" cap="rnd" cmpd="sng">
            <a:solidFill>
              <a:srgbClr val="FFA511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Freeform 120"/>
          <p:cNvSpPr/>
          <p:nvPr/>
        </p:nvSpPr>
        <p:spPr>
          <a:xfrm rot="-10800000" flipV="1">
            <a:off x="5017826" y="3949561"/>
            <a:ext cx="95457" cy="142874"/>
          </a:xfrm>
          <a:custGeom>
            <a:avLst/>
            <a:gdLst/>
            <a:ahLst/>
            <a:cxnLst/>
            <a:rect l="0" t="0" r="0" b="0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</a:path>
            </a:pathLst>
          </a:custGeom>
          <a:noFill/>
          <a:ln w="47624" cap="rnd" cmpd="sng">
            <a:solidFill>
              <a:srgbClr val="FFA511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Freeform 121"/>
          <p:cNvSpPr/>
          <p:nvPr/>
        </p:nvSpPr>
        <p:spPr>
          <a:xfrm rot="10800000">
            <a:off x="420180" y="6173219"/>
            <a:ext cx="2079143" cy="1591436"/>
          </a:xfrm>
          <a:custGeom>
            <a:avLst/>
            <a:gdLst/>
            <a:ahLst/>
            <a:cxnLst/>
            <a:rect l="0" t="0" r="0" b="0"/>
            <a:pathLst>
              <a:path w="6253063" h="4789089">
                <a:moveTo>
                  <a:pt x="3102818" y="1142751"/>
                </a:moveTo>
                <a:cubicBezTo>
                  <a:pt x="3041948" y="677217"/>
                  <a:pt x="2420987" y="100607"/>
                  <a:pt x="2081957" y="0"/>
                </a:cubicBezTo>
                <a:cubicBezTo>
                  <a:pt x="2314526" y="366762"/>
                  <a:pt x="2509689" y="810269"/>
                  <a:pt x="2569518" y="1203721"/>
                </a:cubicBezTo>
                <a:cubicBezTo>
                  <a:pt x="2265611" y="1245145"/>
                  <a:pt x="1959719" y="1244947"/>
                  <a:pt x="1640086" y="1310382"/>
                </a:cubicBezTo>
                <a:cubicBezTo>
                  <a:pt x="1134864" y="1455191"/>
                  <a:pt x="886420" y="1511051"/>
                  <a:pt x="575915" y="1759446"/>
                </a:cubicBezTo>
                <a:cubicBezTo>
                  <a:pt x="545257" y="1784647"/>
                  <a:pt x="288479" y="2072580"/>
                  <a:pt x="274290" y="2114252"/>
                </a:cubicBezTo>
                <a:cubicBezTo>
                  <a:pt x="0" y="2710011"/>
                  <a:pt x="255885" y="3737520"/>
                  <a:pt x="593626" y="4092376"/>
                </a:cubicBezTo>
                <a:cubicBezTo>
                  <a:pt x="1005136" y="4524722"/>
                  <a:pt x="1540669" y="4620964"/>
                  <a:pt x="2216944" y="4722217"/>
                </a:cubicBezTo>
                <a:cubicBezTo>
                  <a:pt x="2729309" y="4754015"/>
                  <a:pt x="3849440" y="4789089"/>
                  <a:pt x="4425752" y="4668986"/>
                </a:cubicBezTo>
                <a:cubicBezTo>
                  <a:pt x="4782890" y="4597052"/>
                  <a:pt x="5120829" y="4426644"/>
                  <a:pt x="5428109" y="4252069"/>
                </a:cubicBezTo>
                <a:cubicBezTo>
                  <a:pt x="5925145" y="3969692"/>
                  <a:pt x="6074222" y="3768526"/>
                  <a:pt x="6190952" y="3134369"/>
                </a:cubicBezTo>
                <a:cubicBezTo>
                  <a:pt x="6253063" y="2797274"/>
                  <a:pt x="6176467" y="2202457"/>
                  <a:pt x="5915968" y="1741685"/>
                </a:cubicBezTo>
                <a:cubicBezTo>
                  <a:pt x="5409009" y="1085601"/>
                  <a:pt x="4302472" y="1106140"/>
                  <a:pt x="3102818" y="1142751"/>
                </a:cubicBezTo>
                <a:close/>
                <a:moveTo>
                  <a:pt x="3986510" y="1310382"/>
                </a:moveTo>
                <a:cubicBezTo>
                  <a:pt x="4037211" y="1314301"/>
                  <a:pt x="4363542" y="1320353"/>
                  <a:pt x="4474121" y="1325612"/>
                </a:cubicBezTo>
                <a:cubicBezTo>
                  <a:pt x="4759027" y="1339155"/>
                  <a:pt x="4997103" y="1367035"/>
                  <a:pt x="5190232" y="1447502"/>
                </a:cubicBezTo>
                <a:cubicBezTo>
                  <a:pt x="5264993" y="1478657"/>
                  <a:pt x="5420965" y="1552823"/>
                  <a:pt x="5499100" y="1617513"/>
                </a:cubicBezTo>
                <a:cubicBezTo>
                  <a:pt x="5613599" y="1712317"/>
                  <a:pt x="5805388" y="1854696"/>
                  <a:pt x="5907088" y="2114252"/>
                </a:cubicBezTo>
                <a:cubicBezTo>
                  <a:pt x="6057851" y="2498377"/>
                  <a:pt x="6084540" y="3107779"/>
                  <a:pt x="5952083" y="3367285"/>
                </a:cubicBezTo>
                <a:cubicBezTo>
                  <a:pt x="5801320" y="3678783"/>
                  <a:pt x="5587504" y="3927127"/>
                  <a:pt x="5296892" y="4098627"/>
                </a:cubicBezTo>
                <a:cubicBezTo>
                  <a:pt x="4966841" y="4314180"/>
                  <a:pt x="4739729" y="4385369"/>
                  <a:pt x="4413151" y="4479577"/>
                </a:cubicBezTo>
                <a:cubicBezTo>
                  <a:pt x="3882727" y="4632622"/>
                  <a:pt x="3272582" y="4606875"/>
                  <a:pt x="2600027" y="4616698"/>
                </a:cubicBezTo>
                <a:cubicBezTo>
                  <a:pt x="2483098" y="4615755"/>
                  <a:pt x="2399854" y="4593381"/>
                  <a:pt x="2295277" y="4586237"/>
                </a:cubicBezTo>
                <a:cubicBezTo>
                  <a:pt x="1666974" y="4518173"/>
                  <a:pt x="1023094" y="4304307"/>
                  <a:pt x="649734" y="3900586"/>
                </a:cubicBezTo>
                <a:cubicBezTo>
                  <a:pt x="445195" y="3583483"/>
                  <a:pt x="284113" y="3152130"/>
                  <a:pt x="329754" y="2666404"/>
                </a:cubicBezTo>
                <a:cubicBezTo>
                  <a:pt x="426690" y="1634926"/>
                  <a:pt x="1395413" y="1479500"/>
                  <a:pt x="2296815" y="1377999"/>
                </a:cubicBezTo>
                <a:cubicBezTo>
                  <a:pt x="2348706" y="1392138"/>
                  <a:pt x="2688729" y="1363612"/>
                  <a:pt x="2766913" y="1351409"/>
                </a:cubicBezTo>
                <a:cubicBezTo>
                  <a:pt x="2713732" y="1209476"/>
                  <a:pt x="2708275" y="1148605"/>
                  <a:pt x="2676178" y="1036091"/>
                </a:cubicBezTo>
                <a:cubicBezTo>
                  <a:pt x="2608263" y="797867"/>
                  <a:pt x="2451398" y="470743"/>
                  <a:pt x="2358876" y="286891"/>
                </a:cubicBezTo>
                <a:cubicBezTo>
                  <a:pt x="2704852" y="570755"/>
                  <a:pt x="2917726" y="934442"/>
                  <a:pt x="3015308" y="1324768"/>
                </a:cubicBezTo>
                <a:cubicBezTo>
                  <a:pt x="3352403" y="1315888"/>
                  <a:pt x="3663504" y="1285329"/>
                  <a:pt x="3986510" y="1310382"/>
                </a:cubicBezTo>
              </a:path>
            </a:pathLst>
          </a:custGeom>
          <a:solidFill>
            <a:srgbClr val="32BD15">
              <a:alpha val="100000"/>
            </a:srgbClr>
          </a:solidFill>
          <a:ln w="42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2" name="Picture 12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7611459"/>
            <a:ext cx="4874668" cy="2675541"/>
          </a:xfrm>
          <a:prstGeom prst="rect">
            <a:avLst/>
          </a:prstGeom>
          <a:noFill/>
        </p:spPr>
      </p:pic>
      <p:sp>
        <p:nvSpPr>
          <p:cNvPr id="123" name="Freeform 123"/>
          <p:cNvSpPr/>
          <p:nvPr/>
        </p:nvSpPr>
        <p:spPr>
          <a:xfrm rot="10800000">
            <a:off x="1736144" y="9582340"/>
            <a:ext cx="190980" cy="511378"/>
          </a:xfrm>
          <a:custGeom>
            <a:avLst/>
            <a:gdLst/>
            <a:ahLst/>
            <a:cxnLst/>
            <a:rect l="0" t="0" r="0" b="0"/>
            <a:pathLst>
              <a:path w="574377" h="1538883">
                <a:moveTo>
                  <a:pt x="117276" y="0"/>
                </a:moveTo>
                <a:cubicBezTo>
                  <a:pt x="54520" y="424359"/>
                  <a:pt x="0" y="1131739"/>
                  <a:pt x="117276" y="1538883"/>
                </a:cubicBezTo>
                <a:cubicBezTo>
                  <a:pt x="275877" y="1469430"/>
                  <a:pt x="484237" y="1143744"/>
                  <a:pt x="574377" y="975122"/>
                </a:cubicBezTo>
                <a:cubicBezTo>
                  <a:pt x="535136" y="536922"/>
                  <a:pt x="373112" y="221605"/>
                  <a:pt x="117276" y="0"/>
                </a:cubicBezTo>
                <a:close/>
                <a:moveTo>
                  <a:pt x="227111" y="404763"/>
                </a:moveTo>
                <a:cubicBezTo>
                  <a:pt x="316309" y="457200"/>
                  <a:pt x="356890" y="715665"/>
                  <a:pt x="403473" y="891580"/>
                </a:cubicBezTo>
                <a:cubicBezTo>
                  <a:pt x="354111" y="1018580"/>
                  <a:pt x="325884" y="1053852"/>
                  <a:pt x="220067" y="1138535"/>
                </a:cubicBezTo>
                <a:cubicBezTo>
                  <a:pt x="205928" y="926852"/>
                  <a:pt x="243185" y="619075"/>
                  <a:pt x="227111" y="404763"/>
                </a:cubicBezTo>
              </a:path>
            </a:pathLst>
          </a:custGeom>
          <a:solidFill>
            <a:srgbClr val="32BD15">
              <a:alpha val="100000"/>
            </a:srgbClr>
          </a:solidFill>
          <a:ln w="42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Rectangle 125"/>
          <p:cNvSpPr/>
          <p:nvPr/>
        </p:nvSpPr>
        <p:spPr>
          <a:xfrm>
            <a:off x="1004824" y="2312078"/>
            <a:ext cx="4596853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Function </a:t>
            </a: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Prototype</a:t>
            </a:r>
          </a:p>
        </p:txBody>
      </p:sp>
      <p:sp>
        <p:nvSpPr>
          <p:cNvPr id="126" name="Rectangle 126"/>
          <p:cNvSpPr/>
          <p:nvPr/>
        </p:nvSpPr>
        <p:spPr>
          <a:xfrm>
            <a:off x="1004972" y="902191"/>
            <a:ext cx="2144083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Syntax</a:t>
            </a:r>
          </a:p>
        </p:txBody>
      </p:sp>
      <p:sp>
        <p:nvSpPr>
          <p:cNvPr id="127" name="Rectangle 127"/>
          <p:cNvSpPr/>
          <p:nvPr/>
        </p:nvSpPr>
        <p:spPr>
          <a:xfrm>
            <a:off x="1137493" y="3586658"/>
            <a:ext cx="3546573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void </a:t>
            </a:r>
            <a:r>
              <a:rPr lang="en-US" sz="3599" b="0" i="0" spc="0" baseline="0" dirty="0">
                <a:solidFill>
                  <a:srgbClr val="F62188"/>
                </a:solidFill>
                <a:latin typeface="Arial"/>
              </a:rPr>
              <a:t>printHello</a:t>
            </a: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( );</a:t>
            </a:r>
          </a:p>
        </p:txBody>
      </p:sp>
      <p:sp>
        <p:nvSpPr>
          <p:cNvPr id="128" name="Rectangle 128"/>
          <p:cNvSpPr/>
          <p:nvPr/>
        </p:nvSpPr>
        <p:spPr>
          <a:xfrm>
            <a:off x="4597565" y="9088755"/>
            <a:ext cx="4461234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&gt; Tell the compiler</a:t>
            </a:r>
          </a:p>
        </p:txBody>
      </p:sp>
      <p:sp>
        <p:nvSpPr>
          <p:cNvPr id="129" name="Rectangle 129"/>
          <p:cNvSpPr/>
          <p:nvPr/>
        </p:nvSpPr>
        <p:spPr>
          <a:xfrm>
            <a:off x="3313864" y="902191"/>
            <a:ext cx="412514" cy="100267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1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reeform 130"/>
          <p:cNvSpPr/>
          <p:nvPr/>
        </p:nvSpPr>
        <p:spPr>
          <a:xfrm flipV="1">
            <a:off x="0" y="3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Freeform 131"/>
          <p:cNvSpPr/>
          <p:nvPr/>
        </p:nvSpPr>
        <p:spPr>
          <a:xfrm flipV="1">
            <a:off x="0" y="2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Freeform 132"/>
          <p:cNvSpPr/>
          <p:nvPr/>
        </p:nvSpPr>
        <p:spPr>
          <a:xfrm rot="-10800000" flipV="1">
            <a:off x="5694189" y="4680587"/>
            <a:ext cx="692816" cy="0"/>
          </a:xfrm>
          <a:custGeom>
            <a:avLst/>
            <a:gdLst/>
            <a:ahLst/>
            <a:cxnLst/>
            <a:rect l="0" t="0" r="0" b="0"/>
            <a:pathLst>
              <a:path w="184349">
                <a:moveTo>
                  <a:pt x="0" y="0"/>
                </a:moveTo>
                <a:lnTo>
                  <a:pt x="184349" y="0"/>
                </a:lnTo>
              </a:path>
            </a:pathLst>
          </a:custGeom>
          <a:noFill/>
          <a:ln w="47624" cap="rnd" cmpd="sng">
            <a:solidFill>
              <a:srgbClr val="FFA511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Freeform 133"/>
          <p:cNvSpPr/>
          <p:nvPr/>
        </p:nvSpPr>
        <p:spPr>
          <a:xfrm rot="-10800000" flipV="1">
            <a:off x="5682257" y="4609151"/>
            <a:ext cx="95457" cy="142874"/>
          </a:xfrm>
          <a:custGeom>
            <a:avLst/>
            <a:gdLst/>
            <a:ahLst/>
            <a:cxnLst/>
            <a:rect l="0" t="0" r="0" b="0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</a:path>
            </a:pathLst>
          </a:custGeom>
          <a:noFill/>
          <a:ln w="47624" cap="rnd" cmpd="sng">
            <a:solidFill>
              <a:srgbClr val="FFA511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4" name="Picture 13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7711227"/>
            <a:ext cx="2517575" cy="2311154"/>
          </a:xfrm>
          <a:prstGeom prst="rect">
            <a:avLst/>
          </a:prstGeom>
          <a:noFill/>
        </p:spPr>
      </p:pic>
      <p:sp>
        <p:nvSpPr>
          <p:cNvPr id="135" name="Freeform 135"/>
          <p:cNvSpPr/>
          <p:nvPr/>
        </p:nvSpPr>
        <p:spPr>
          <a:xfrm rot="10800000">
            <a:off x="1760929" y="7858035"/>
            <a:ext cx="418129" cy="739644"/>
          </a:xfrm>
          <a:custGeom>
            <a:avLst/>
            <a:gdLst/>
            <a:ahLst/>
            <a:cxnLst/>
            <a:rect l="0" t="0" r="0" b="0"/>
            <a:pathLst>
              <a:path w="322834" h="570865">
                <a:moveTo>
                  <a:pt x="322834" y="538227"/>
                </a:moveTo>
                <a:lnTo>
                  <a:pt x="0" y="0"/>
                </a:lnTo>
                <a:lnTo>
                  <a:pt x="260858" y="570865"/>
                </a:lnTo>
                <a:lnTo>
                  <a:pt x="322834" y="538227"/>
                </a:lnTo>
                <a:close/>
              </a:path>
            </a:pathLst>
          </a:custGeom>
          <a:solidFill>
            <a:srgbClr val="DA936C">
              <a:alpha val="100000"/>
            </a:srgbClr>
          </a:solidFill>
          <a:ln w="1644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6" name="Picture 13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5790" y="8737681"/>
            <a:ext cx="450601" cy="538132"/>
          </a:xfrm>
          <a:prstGeom prst="rect">
            <a:avLst/>
          </a:prstGeom>
          <a:noFill/>
        </p:spPr>
      </p:pic>
      <p:pic>
        <p:nvPicPr>
          <p:cNvPr id="137" name="Picture 13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3338" y="8637934"/>
            <a:ext cx="888634" cy="499328"/>
          </a:xfrm>
          <a:prstGeom prst="rect">
            <a:avLst/>
          </a:prstGeom>
          <a:noFill/>
        </p:spPr>
      </p:pic>
      <p:pic>
        <p:nvPicPr>
          <p:cNvPr id="138" name="Picture 138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9909" y="9598268"/>
            <a:ext cx="917748" cy="474011"/>
          </a:xfrm>
          <a:prstGeom prst="rect">
            <a:avLst/>
          </a:prstGeom>
          <a:noFill/>
        </p:spPr>
      </p:pic>
      <p:sp>
        <p:nvSpPr>
          <p:cNvPr id="139" name="Freeform 139"/>
          <p:cNvSpPr/>
          <p:nvPr/>
        </p:nvSpPr>
        <p:spPr>
          <a:xfrm rot="10800000">
            <a:off x="1107910" y="6955487"/>
            <a:ext cx="1035782" cy="1036162"/>
          </a:xfrm>
          <a:custGeom>
            <a:avLst/>
            <a:gdLst/>
            <a:ahLst/>
            <a:cxnLst/>
            <a:rect l="0" t="0" r="0" b="0"/>
            <a:pathLst>
              <a:path w="799719" h="799720">
                <a:moveTo>
                  <a:pt x="799719" y="399924"/>
                </a:moveTo>
                <a:cubicBezTo>
                  <a:pt x="799719" y="179071"/>
                  <a:pt x="620648" y="0"/>
                  <a:pt x="399795" y="0"/>
                </a:cubicBezTo>
                <a:cubicBezTo>
                  <a:pt x="178942" y="0"/>
                  <a:pt x="0" y="179071"/>
                  <a:pt x="0" y="399924"/>
                </a:cubicBezTo>
                <a:cubicBezTo>
                  <a:pt x="0" y="620777"/>
                  <a:pt x="178942" y="799720"/>
                  <a:pt x="399795" y="799720"/>
                </a:cubicBezTo>
                <a:cubicBezTo>
                  <a:pt x="620648" y="799720"/>
                  <a:pt x="799719" y="620777"/>
                  <a:pt x="799719" y="399924"/>
                </a:cubicBezTo>
              </a:path>
            </a:pathLst>
          </a:custGeom>
          <a:solidFill>
            <a:srgbClr val="3D4D57">
              <a:alpha val="100000"/>
            </a:srgbClr>
          </a:solidFill>
          <a:ln w="1644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Freeform 140"/>
          <p:cNvSpPr/>
          <p:nvPr/>
        </p:nvSpPr>
        <p:spPr>
          <a:xfrm rot="10800000">
            <a:off x="1312040" y="7159692"/>
            <a:ext cx="627522" cy="627751"/>
          </a:xfrm>
          <a:custGeom>
            <a:avLst/>
            <a:gdLst/>
            <a:ahLst/>
            <a:cxnLst/>
            <a:rect l="0" t="0" r="0" b="0"/>
            <a:pathLst>
              <a:path w="484505" h="484505">
                <a:moveTo>
                  <a:pt x="484504" y="242316"/>
                </a:moveTo>
                <a:cubicBezTo>
                  <a:pt x="484504" y="108458"/>
                  <a:pt x="376047" y="0"/>
                  <a:pt x="242188" y="0"/>
                </a:cubicBezTo>
                <a:cubicBezTo>
                  <a:pt x="108457" y="0"/>
                  <a:pt x="0" y="108457"/>
                  <a:pt x="0" y="242316"/>
                </a:cubicBezTo>
                <a:cubicBezTo>
                  <a:pt x="0" y="376047"/>
                  <a:pt x="108457" y="484505"/>
                  <a:pt x="242189" y="484505"/>
                </a:cubicBezTo>
                <a:cubicBezTo>
                  <a:pt x="376047" y="484505"/>
                  <a:pt x="484505" y="376047"/>
                  <a:pt x="484505" y="242316"/>
                </a:cubicBezTo>
              </a:path>
            </a:pathLst>
          </a:custGeom>
          <a:solidFill>
            <a:srgbClr val="BCBBBC">
              <a:alpha val="100000"/>
            </a:srgbClr>
          </a:solidFill>
          <a:ln w="1644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1" name="Picture 141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66615" y="7214127"/>
            <a:ext cx="585647" cy="586016"/>
          </a:xfrm>
          <a:prstGeom prst="rect">
            <a:avLst/>
          </a:prstGeom>
          <a:noFill/>
        </p:spPr>
      </p:pic>
      <p:sp>
        <p:nvSpPr>
          <p:cNvPr id="142" name="Freeform 142"/>
          <p:cNvSpPr/>
          <p:nvPr/>
        </p:nvSpPr>
        <p:spPr>
          <a:xfrm rot="10800000">
            <a:off x="1531302" y="7378870"/>
            <a:ext cx="188996" cy="189230"/>
          </a:xfrm>
          <a:custGeom>
            <a:avLst/>
            <a:gdLst/>
            <a:ahLst/>
            <a:cxnLst/>
            <a:rect l="0" t="0" r="0" b="0"/>
            <a:pathLst>
              <a:path w="145923" h="146050">
                <a:moveTo>
                  <a:pt x="145923" y="73025"/>
                </a:moveTo>
                <a:cubicBezTo>
                  <a:pt x="145923" y="32766"/>
                  <a:pt x="113284" y="0"/>
                  <a:pt x="72898" y="0"/>
                </a:cubicBezTo>
                <a:cubicBezTo>
                  <a:pt x="32639" y="0"/>
                  <a:pt x="0" y="32766"/>
                  <a:pt x="0" y="73025"/>
                </a:cubicBezTo>
                <a:cubicBezTo>
                  <a:pt x="0" y="113284"/>
                  <a:pt x="32639" y="146050"/>
                  <a:pt x="72898" y="146050"/>
                </a:cubicBezTo>
                <a:cubicBezTo>
                  <a:pt x="113284" y="146050"/>
                  <a:pt x="145923" y="113284"/>
                  <a:pt x="145923" y="73025"/>
                </a:cubicBezTo>
              </a:path>
            </a:pathLst>
          </a:custGeom>
          <a:solidFill>
            <a:srgbClr val="D3D2D2">
              <a:alpha val="100000"/>
            </a:srgbClr>
          </a:solidFill>
          <a:ln w="1644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3" name="Picture 143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8368285"/>
            <a:ext cx="482600" cy="1864947"/>
          </a:xfrm>
          <a:prstGeom prst="rect">
            <a:avLst/>
          </a:prstGeom>
          <a:noFill/>
        </p:spPr>
      </p:pic>
      <p:pic>
        <p:nvPicPr>
          <p:cNvPr id="144" name="Picture 144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74493" y="8915779"/>
            <a:ext cx="369509" cy="134767"/>
          </a:xfrm>
          <a:prstGeom prst="rect">
            <a:avLst/>
          </a:prstGeom>
          <a:noFill/>
        </p:spPr>
      </p:pic>
      <p:sp>
        <p:nvSpPr>
          <p:cNvPr id="145" name="Freeform 145"/>
          <p:cNvSpPr/>
          <p:nvPr/>
        </p:nvSpPr>
        <p:spPr>
          <a:xfrm rot="10800000">
            <a:off x="1664867" y="8128717"/>
            <a:ext cx="178142" cy="552059"/>
          </a:xfrm>
          <a:custGeom>
            <a:avLst/>
            <a:gdLst/>
            <a:ahLst/>
            <a:cxnLst/>
            <a:rect l="0" t="0" r="0" b="0"/>
            <a:pathLst>
              <a:path w="137542" h="426085">
                <a:moveTo>
                  <a:pt x="26543" y="0"/>
                </a:moveTo>
                <a:cubicBezTo>
                  <a:pt x="23242" y="0"/>
                  <a:pt x="19812" y="762"/>
                  <a:pt x="16511" y="2286"/>
                </a:cubicBezTo>
                <a:cubicBezTo>
                  <a:pt x="4827" y="7874"/>
                  <a:pt x="0" y="21844"/>
                  <a:pt x="5462" y="33401"/>
                </a:cubicBezTo>
                <a:cubicBezTo>
                  <a:pt x="62485" y="152400"/>
                  <a:pt x="90297" y="267843"/>
                  <a:pt x="90806" y="402844"/>
                </a:cubicBezTo>
                <a:cubicBezTo>
                  <a:pt x="90806" y="415671"/>
                  <a:pt x="101347" y="426085"/>
                  <a:pt x="114174" y="426085"/>
                </a:cubicBezTo>
                <a:cubicBezTo>
                  <a:pt x="127128" y="426085"/>
                  <a:pt x="137542" y="415544"/>
                  <a:pt x="137542" y="402590"/>
                </a:cubicBezTo>
                <a:cubicBezTo>
                  <a:pt x="137161" y="261239"/>
                  <a:pt x="107315" y="137541"/>
                  <a:pt x="47625" y="13208"/>
                </a:cubicBezTo>
                <a:cubicBezTo>
                  <a:pt x="43561" y="4826"/>
                  <a:pt x="35306" y="0"/>
                  <a:pt x="26543" y="0"/>
                </a:cubicBezTo>
              </a:path>
            </a:pathLst>
          </a:custGeom>
          <a:solidFill>
            <a:srgbClr val="FBC9B1">
              <a:alpha val="100000"/>
            </a:srgbClr>
          </a:solidFill>
          <a:ln w="1644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Freeform 146"/>
          <p:cNvSpPr/>
          <p:nvPr/>
        </p:nvSpPr>
        <p:spPr>
          <a:xfrm rot="10800000">
            <a:off x="1279801" y="8831996"/>
            <a:ext cx="672261" cy="234480"/>
          </a:xfrm>
          <a:custGeom>
            <a:avLst/>
            <a:gdLst/>
            <a:ahLst/>
            <a:cxnLst/>
            <a:rect l="0" t="0" r="0" b="0"/>
            <a:pathLst>
              <a:path w="519048" h="180974">
                <a:moveTo>
                  <a:pt x="26162" y="0"/>
                </a:moveTo>
                <a:cubicBezTo>
                  <a:pt x="19558" y="0"/>
                  <a:pt x="12954" y="2794"/>
                  <a:pt x="8255" y="8255"/>
                </a:cubicBezTo>
                <a:cubicBezTo>
                  <a:pt x="0" y="18160"/>
                  <a:pt x="1270" y="32893"/>
                  <a:pt x="11049" y="41147"/>
                </a:cubicBezTo>
                <a:cubicBezTo>
                  <a:pt x="78613" y="98171"/>
                  <a:pt x="145922" y="133349"/>
                  <a:pt x="208025" y="154050"/>
                </a:cubicBezTo>
                <a:cubicBezTo>
                  <a:pt x="270128" y="174752"/>
                  <a:pt x="326897" y="180974"/>
                  <a:pt x="373633" y="180974"/>
                </a:cubicBezTo>
                <a:lnTo>
                  <a:pt x="373760" y="180974"/>
                </a:lnTo>
                <a:cubicBezTo>
                  <a:pt x="403478" y="180974"/>
                  <a:pt x="429259" y="178434"/>
                  <a:pt x="449579" y="175513"/>
                </a:cubicBezTo>
                <a:cubicBezTo>
                  <a:pt x="470026" y="172465"/>
                  <a:pt x="485393" y="169037"/>
                  <a:pt x="493267" y="167385"/>
                </a:cubicBezTo>
                <a:cubicBezTo>
                  <a:pt x="495426" y="166878"/>
                  <a:pt x="497077" y="166624"/>
                  <a:pt x="497204" y="166624"/>
                </a:cubicBezTo>
                <a:cubicBezTo>
                  <a:pt x="510031" y="164846"/>
                  <a:pt x="519048" y="153162"/>
                  <a:pt x="517270" y="140334"/>
                </a:cubicBezTo>
                <a:cubicBezTo>
                  <a:pt x="515619" y="128650"/>
                  <a:pt x="505586" y="120141"/>
                  <a:pt x="494156" y="120141"/>
                </a:cubicBezTo>
                <a:cubicBezTo>
                  <a:pt x="493140" y="120141"/>
                  <a:pt x="491997" y="120268"/>
                  <a:pt x="490981" y="120396"/>
                </a:cubicBezTo>
                <a:cubicBezTo>
                  <a:pt x="488441" y="120650"/>
                  <a:pt x="486409" y="121158"/>
                  <a:pt x="483869" y="121666"/>
                </a:cubicBezTo>
                <a:cubicBezTo>
                  <a:pt x="481329" y="122174"/>
                  <a:pt x="478408" y="122809"/>
                  <a:pt x="475233" y="123444"/>
                </a:cubicBezTo>
                <a:cubicBezTo>
                  <a:pt x="468629" y="124841"/>
                  <a:pt x="460374" y="126492"/>
                  <a:pt x="450468" y="128143"/>
                </a:cubicBezTo>
                <a:cubicBezTo>
                  <a:pt x="430783" y="131318"/>
                  <a:pt x="404748" y="134366"/>
                  <a:pt x="373761" y="134366"/>
                </a:cubicBezTo>
                <a:cubicBezTo>
                  <a:pt x="331215" y="134366"/>
                  <a:pt x="279527" y="128651"/>
                  <a:pt x="222884" y="109728"/>
                </a:cubicBezTo>
                <a:cubicBezTo>
                  <a:pt x="166115" y="90805"/>
                  <a:pt x="104267" y="58801"/>
                  <a:pt x="41147" y="5460"/>
                </a:cubicBezTo>
                <a:cubicBezTo>
                  <a:pt x="36830" y="1778"/>
                  <a:pt x="31496" y="0"/>
                  <a:pt x="26162" y="0"/>
                </a:cubicBezTo>
              </a:path>
            </a:pathLst>
          </a:custGeom>
          <a:solidFill>
            <a:srgbClr val="FBC9B1">
              <a:alpha val="100000"/>
            </a:srgbClr>
          </a:solidFill>
          <a:ln w="1644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Freeform 147"/>
          <p:cNvSpPr/>
          <p:nvPr/>
        </p:nvSpPr>
        <p:spPr>
          <a:xfrm rot="10800000">
            <a:off x="551447" y="8758937"/>
            <a:ext cx="637390" cy="379448"/>
          </a:xfrm>
          <a:custGeom>
            <a:avLst/>
            <a:gdLst/>
            <a:ahLst/>
            <a:cxnLst/>
            <a:rect l="0" t="0" r="0" b="0"/>
            <a:pathLst>
              <a:path w="492124" h="292862">
                <a:moveTo>
                  <a:pt x="26416" y="0"/>
                </a:moveTo>
                <a:cubicBezTo>
                  <a:pt x="21590" y="0"/>
                  <a:pt x="16637" y="1524"/>
                  <a:pt x="12445" y="4699"/>
                </a:cubicBezTo>
                <a:cubicBezTo>
                  <a:pt x="2031" y="12446"/>
                  <a:pt x="0" y="27178"/>
                  <a:pt x="7747" y="37338"/>
                </a:cubicBezTo>
                <a:cubicBezTo>
                  <a:pt x="70612" y="120778"/>
                  <a:pt x="155194" y="179706"/>
                  <a:pt x="238379" y="220346"/>
                </a:cubicBezTo>
                <a:cubicBezTo>
                  <a:pt x="321818" y="260859"/>
                  <a:pt x="403860" y="283210"/>
                  <a:pt x="463550" y="292481"/>
                </a:cubicBezTo>
                <a:cubicBezTo>
                  <a:pt x="464692" y="292735"/>
                  <a:pt x="465963" y="292862"/>
                  <a:pt x="467232" y="292862"/>
                </a:cubicBezTo>
                <a:cubicBezTo>
                  <a:pt x="478535" y="292862"/>
                  <a:pt x="488441" y="284608"/>
                  <a:pt x="490219" y="273050"/>
                </a:cubicBezTo>
                <a:cubicBezTo>
                  <a:pt x="492124" y="260350"/>
                  <a:pt x="483488" y="248412"/>
                  <a:pt x="470788" y="246380"/>
                </a:cubicBezTo>
                <a:cubicBezTo>
                  <a:pt x="415797" y="237871"/>
                  <a:pt x="337312" y="216535"/>
                  <a:pt x="258953" y="178308"/>
                </a:cubicBezTo>
                <a:cubicBezTo>
                  <a:pt x="180340" y="140081"/>
                  <a:pt x="101981" y="84963"/>
                  <a:pt x="45085" y="9271"/>
                </a:cubicBezTo>
                <a:cubicBezTo>
                  <a:pt x="40513" y="3175"/>
                  <a:pt x="33528" y="0"/>
                  <a:pt x="26416" y="0"/>
                </a:cubicBezTo>
              </a:path>
            </a:pathLst>
          </a:custGeom>
          <a:solidFill>
            <a:srgbClr val="FBC9B1">
              <a:alpha val="100000"/>
            </a:srgbClr>
          </a:solidFill>
          <a:ln w="1644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8" name="Picture 148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8441164"/>
            <a:ext cx="377183" cy="373419"/>
          </a:xfrm>
          <a:prstGeom prst="rect">
            <a:avLst/>
          </a:prstGeom>
          <a:noFill/>
        </p:spPr>
      </p:pic>
      <p:sp>
        <p:nvSpPr>
          <p:cNvPr id="150" name="Rectangle 150"/>
          <p:cNvSpPr/>
          <p:nvPr/>
        </p:nvSpPr>
        <p:spPr>
          <a:xfrm>
            <a:off x="1004824" y="2312077"/>
            <a:ext cx="4583310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Function </a:t>
            </a: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Definition</a:t>
            </a:r>
          </a:p>
        </p:txBody>
      </p:sp>
      <p:sp>
        <p:nvSpPr>
          <p:cNvPr id="151" name="Rectangle 151"/>
          <p:cNvSpPr/>
          <p:nvPr/>
        </p:nvSpPr>
        <p:spPr>
          <a:xfrm>
            <a:off x="1004972" y="902191"/>
            <a:ext cx="2144083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Syntax</a:t>
            </a:r>
          </a:p>
        </p:txBody>
      </p:sp>
      <p:sp>
        <p:nvSpPr>
          <p:cNvPr id="152" name="Rectangle 152"/>
          <p:cNvSpPr/>
          <p:nvPr/>
        </p:nvSpPr>
        <p:spPr>
          <a:xfrm>
            <a:off x="1715665" y="4246247"/>
            <a:ext cx="3053283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printf("Hello");</a:t>
            </a:r>
          </a:p>
        </p:txBody>
      </p:sp>
      <p:sp>
        <p:nvSpPr>
          <p:cNvPr id="153" name="Rectangle 153"/>
          <p:cNvSpPr/>
          <p:nvPr/>
        </p:nvSpPr>
        <p:spPr>
          <a:xfrm>
            <a:off x="1028700" y="3495764"/>
            <a:ext cx="3536751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void </a:t>
            </a:r>
            <a:r>
              <a:rPr lang="en-US" sz="3599" b="0" i="0" spc="0" baseline="0" dirty="0">
                <a:solidFill>
                  <a:srgbClr val="F62188"/>
                </a:solidFill>
                <a:latin typeface="Arial"/>
              </a:rPr>
              <a:t>printHello</a:t>
            </a: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() {</a:t>
            </a:r>
          </a:p>
        </p:txBody>
      </p:sp>
      <p:sp>
        <p:nvSpPr>
          <p:cNvPr id="154" name="Rectangle 154"/>
          <p:cNvSpPr/>
          <p:nvPr/>
        </p:nvSpPr>
        <p:spPr>
          <a:xfrm>
            <a:off x="1052575" y="5010015"/>
            <a:ext cx="137963" cy="6446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}</a:t>
            </a:r>
          </a:p>
        </p:txBody>
      </p:sp>
      <p:sp>
        <p:nvSpPr>
          <p:cNvPr id="155" name="Rectangle 155"/>
          <p:cNvSpPr/>
          <p:nvPr/>
        </p:nvSpPr>
        <p:spPr>
          <a:xfrm>
            <a:off x="3313864" y="902191"/>
            <a:ext cx="412514" cy="100267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2</a:t>
            </a:r>
          </a:p>
        </p:txBody>
      </p:sp>
      <p:sp>
        <p:nvSpPr>
          <p:cNvPr id="156" name="Rectangle 156"/>
          <p:cNvSpPr/>
          <p:nvPr/>
        </p:nvSpPr>
        <p:spPr>
          <a:xfrm>
            <a:off x="2978300" y="9338312"/>
            <a:ext cx="3465016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&gt; Do the Work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Freeform 157"/>
          <p:cNvSpPr/>
          <p:nvPr/>
        </p:nvSpPr>
        <p:spPr>
          <a:xfrm flipV="1">
            <a:off x="0" y="-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Freeform 158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" name="Freeform 159"/>
          <p:cNvSpPr/>
          <p:nvPr/>
        </p:nvSpPr>
        <p:spPr>
          <a:xfrm rot="-10800000" flipV="1">
            <a:off x="5053634" y="4619712"/>
            <a:ext cx="692816" cy="0"/>
          </a:xfrm>
          <a:custGeom>
            <a:avLst/>
            <a:gdLst/>
            <a:ahLst/>
            <a:cxnLst/>
            <a:rect l="0" t="0" r="0" b="0"/>
            <a:pathLst>
              <a:path w="184349">
                <a:moveTo>
                  <a:pt x="0" y="0"/>
                </a:moveTo>
                <a:lnTo>
                  <a:pt x="184349" y="0"/>
                </a:lnTo>
              </a:path>
            </a:pathLst>
          </a:custGeom>
          <a:noFill/>
          <a:ln w="47624" cap="rnd" cmpd="sng">
            <a:solidFill>
              <a:srgbClr val="FFA511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" name="Freeform 160"/>
          <p:cNvSpPr/>
          <p:nvPr/>
        </p:nvSpPr>
        <p:spPr>
          <a:xfrm rot="-10800000" flipV="1">
            <a:off x="5041702" y="4548275"/>
            <a:ext cx="95457" cy="142874"/>
          </a:xfrm>
          <a:custGeom>
            <a:avLst/>
            <a:gdLst/>
            <a:ahLst/>
            <a:cxnLst/>
            <a:rect l="0" t="0" r="0" b="0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</a:path>
            </a:pathLst>
          </a:custGeom>
          <a:noFill/>
          <a:ln w="47624" cap="rnd" cmpd="sng">
            <a:solidFill>
              <a:srgbClr val="FFA511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1" name="Picture 16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6575" y="8219549"/>
            <a:ext cx="1430591" cy="1803161"/>
          </a:xfrm>
          <a:prstGeom prst="rect">
            <a:avLst/>
          </a:prstGeom>
          <a:noFill/>
        </p:spPr>
      </p:pic>
      <p:sp>
        <p:nvSpPr>
          <p:cNvPr id="162" name="Freeform 162"/>
          <p:cNvSpPr/>
          <p:nvPr/>
        </p:nvSpPr>
        <p:spPr>
          <a:xfrm>
            <a:off x="1117507" y="9166043"/>
            <a:ext cx="339746" cy="95841"/>
          </a:xfrm>
          <a:custGeom>
            <a:avLst/>
            <a:gdLst/>
            <a:ahLst/>
            <a:cxnLst/>
            <a:rect l="0" t="0" r="0" b="0"/>
            <a:pathLst>
              <a:path w="3528061" h="994410">
                <a:moveTo>
                  <a:pt x="0" y="859791"/>
                </a:moveTo>
                <a:cubicBezTo>
                  <a:pt x="34289" y="701041"/>
                  <a:pt x="198120" y="321310"/>
                  <a:pt x="326389" y="304801"/>
                </a:cubicBezTo>
                <a:cubicBezTo>
                  <a:pt x="504189" y="279401"/>
                  <a:pt x="605789" y="386082"/>
                  <a:pt x="754379" y="469901"/>
                </a:cubicBezTo>
                <a:cubicBezTo>
                  <a:pt x="853439" y="525782"/>
                  <a:pt x="918207" y="605791"/>
                  <a:pt x="1043939" y="603251"/>
                </a:cubicBezTo>
                <a:cubicBezTo>
                  <a:pt x="1310639" y="600712"/>
                  <a:pt x="1337311" y="417832"/>
                  <a:pt x="1412239" y="325121"/>
                </a:cubicBezTo>
                <a:cubicBezTo>
                  <a:pt x="1677668" y="0"/>
                  <a:pt x="1850389" y="472441"/>
                  <a:pt x="2081529" y="571501"/>
                </a:cubicBezTo>
                <a:cubicBezTo>
                  <a:pt x="2198368" y="622301"/>
                  <a:pt x="2339339" y="495301"/>
                  <a:pt x="2428239" y="420371"/>
                </a:cubicBezTo>
                <a:cubicBezTo>
                  <a:pt x="2509518" y="349251"/>
                  <a:pt x="2611118" y="300991"/>
                  <a:pt x="2715261" y="321310"/>
                </a:cubicBezTo>
                <a:cubicBezTo>
                  <a:pt x="2879089" y="353060"/>
                  <a:pt x="3020061" y="532130"/>
                  <a:pt x="3141982" y="647700"/>
                </a:cubicBezTo>
                <a:cubicBezTo>
                  <a:pt x="3227071" y="727710"/>
                  <a:pt x="3313432" y="994410"/>
                  <a:pt x="3528061" y="974089"/>
                </a:cubicBezTo>
              </a:path>
            </a:pathLst>
          </a:custGeom>
          <a:noFill/>
          <a:ln w="36689" cap="rnd" cmpd="sng">
            <a:solidFill>
              <a:srgbClr val="E8E8E8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" name="Freeform 163"/>
          <p:cNvSpPr/>
          <p:nvPr/>
        </p:nvSpPr>
        <p:spPr>
          <a:xfrm flipV="1">
            <a:off x="1039358" y="9284897"/>
            <a:ext cx="168772" cy="708710"/>
          </a:xfrm>
          <a:custGeom>
            <a:avLst/>
            <a:gdLst/>
            <a:ahLst/>
            <a:cxnLst/>
            <a:rect l="0" t="0" r="0" b="0"/>
            <a:pathLst>
              <a:path w="175260" h="735330">
                <a:moveTo>
                  <a:pt x="175260" y="9271"/>
                </a:moveTo>
                <a:lnTo>
                  <a:pt x="55753" y="0"/>
                </a:lnTo>
                <a:lnTo>
                  <a:pt x="0" y="726186"/>
                </a:lnTo>
                <a:lnTo>
                  <a:pt x="119380" y="735330"/>
                </a:lnTo>
                <a:lnTo>
                  <a:pt x="175260" y="9271"/>
                </a:lnTo>
              </a:path>
            </a:pathLst>
          </a:custGeom>
          <a:solidFill>
            <a:srgbClr val="E8E8E8">
              <a:alpha val="100000"/>
            </a:srgbClr>
          </a:solidFill>
          <a:ln w="122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4" name="Picture 16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7392" y="9093367"/>
            <a:ext cx="140361" cy="222835"/>
          </a:xfrm>
          <a:prstGeom prst="rect">
            <a:avLst/>
          </a:prstGeom>
          <a:noFill/>
        </p:spPr>
      </p:pic>
      <p:sp>
        <p:nvSpPr>
          <p:cNvPr id="165" name="Freeform 165"/>
          <p:cNvSpPr/>
          <p:nvPr/>
        </p:nvSpPr>
        <p:spPr>
          <a:xfrm flipV="1">
            <a:off x="1040825" y="9305583"/>
            <a:ext cx="116184" cy="22644"/>
          </a:xfrm>
          <a:custGeom>
            <a:avLst/>
            <a:gdLst/>
            <a:ahLst/>
            <a:cxnLst/>
            <a:rect l="0" t="0" r="0" b="0"/>
            <a:pathLst>
              <a:path w="120650" h="23495">
                <a:moveTo>
                  <a:pt x="120650" y="9144"/>
                </a:moveTo>
                <a:lnTo>
                  <a:pt x="1142" y="0"/>
                </a:lnTo>
                <a:lnTo>
                  <a:pt x="0" y="14351"/>
                </a:lnTo>
                <a:lnTo>
                  <a:pt x="119507" y="23495"/>
                </a:lnTo>
                <a:lnTo>
                  <a:pt x="120650" y="9144"/>
                </a:lnTo>
              </a:path>
            </a:pathLst>
          </a:custGeom>
          <a:solidFill>
            <a:srgbClr val="BCBBBC">
              <a:alpha val="100000"/>
            </a:srgbClr>
          </a:solidFill>
          <a:ln w="122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Freeform 166"/>
          <p:cNvSpPr/>
          <p:nvPr/>
        </p:nvSpPr>
        <p:spPr>
          <a:xfrm flipV="1">
            <a:off x="1267079" y="9282327"/>
            <a:ext cx="218792" cy="711281"/>
          </a:xfrm>
          <a:custGeom>
            <a:avLst/>
            <a:gdLst/>
            <a:ahLst/>
            <a:cxnLst/>
            <a:rect l="0" t="0" r="0" b="0"/>
            <a:pathLst>
              <a:path w="227203" h="737997">
                <a:moveTo>
                  <a:pt x="118491" y="0"/>
                </a:moveTo>
                <a:lnTo>
                  <a:pt x="0" y="17907"/>
                </a:lnTo>
                <a:lnTo>
                  <a:pt x="108712" y="737997"/>
                </a:lnTo>
                <a:lnTo>
                  <a:pt x="227203" y="720217"/>
                </a:lnTo>
                <a:lnTo>
                  <a:pt x="118491" y="0"/>
                </a:lnTo>
              </a:path>
            </a:pathLst>
          </a:custGeom>
          <a:solidFill>
            <a:srgbClr val="E8E8E8">
              <a:alpha val="100000"/>
            </a:srgbClr>
          </a:solidFill>
          <a:ln w="122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" name="Freeform 167"/>
          <p:cNvSpPr/>
          <p:nvPr/>
        </p:nvSpPr>
        <p:spPr>
          <a:xfrm flipV="1">
            <a:off x="1370299" y="9109249"/>
            <a:ext cx="114104" cy="200006"/>
          </a:xfrm>
          <a:custGeom>
            <a:avLst/>
            <a:gdLst/>
            <a:ahLst/>
            <a:cxnLst/>
            <a:rect l="0" t="0" r="0" b="0"/>
            <a:pathLst>
              <a:path w="118491" h="207519">
                <a:moveTo>
                  <a:pt x="89281" y="207519"/>
                </a:moveTo>
                <a:lnTo>
                  <a:pt x="0" y="17907"/>
                </a:lnTo>
                <a:lnTo>
                  <a:pt x="59182" y="9017"/>
                </a:lnTo>
                <a:lnTo>
                  <a:pt x="118491" y="0"/>
                </a:lnTo>
                <a:lnTo>
                  <a:pt x="89281" y="207518"/>
                </a:lnTo>
              </a:path>
            </a:pathLst>
          </a:custGeom>
          <a:solidFill>
            <a:srgbClr val="E8E8E8">
              <a:alpha val="100000"/>
            </a:srgbClr>
          </a:solidFill>
          <a:ln w="122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Freeform 168"/>
          <p:cNvSpPr/>
          <p:nvPr/>
        </p:nvSpPr>
        <p:spPr>
          <a:xfrm flipV="1">
            <a:off x="1366630" y="9302768"/>
            <a:ext cx="116060" cy="30967"/>
          </a:xfrm>
          <a:custGeom>
            <a:avLst/>
            <a:gdLst/>
            <a:ahLst/>
            <a:cxnLst/>
            <a:rect l="0" t="0" r="0" b="0"/>
            <a:pathLst>
              <a:path w="120522" h="32131">
                <a:moveTo>
                  <a:pt x="118363" y="0"/>
                </a:moveTo>
                <a:lnTo>
                  <a:pt x="0" y="17780"/>
                </a:lnTo>
                <a:lnTo>
                  <a:pt x="2159" y="32131"/>
                </a:lnTo>
                <a:lnTo>
                  <a:pt x="120522" y="14224"/>
                </a:lnTo>
                <a:lnTo>
                  <a:pt x="118363" y="0"/>
                </a:lnTo>
              </a:path>
            </a:pathLst>
          </a:custGeom>
          <a:solidFill>
            <a:srgbClr val="BCBBBC">
              <a:alpha val="100000"/>
            </a:srgbClr>
          </a:solidFill>
          <a:ln w="122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Freeform 169"/>
          <p:cNvSpPr/>
          <p:nvPr/>
        </p:nvSpPr>
        <p:spPr>
          <a:xfrm flipV="1">
            <a:off x="1094637" y="9967536"/>
            <a:ext cx="314431" cy="319960"/>
          </a:xfrm>
          <a:custGeom>
            <a:avLst/>
            <a:gdLst/>
            <a:ahLst/>
            <a:cxnLst/>
            <a:rect l="0" t="0" r="0" b="0"/>
            <a:pathLst>
              <a:path w="326518" h="331978">
                <a:moveTo>
                  <a:pt x="326518" y="165989"/>
                </a:moveTo>
                <a:cubicBezTo>
                  <a:pt x="326518" y="74295"/>
                  <a:pt x="253493" y="0"/>
                  <a:pt x="163196" y="0"/>
                </a:cubicBezTo>
                <a:cubicBezTo>
                  <a:pt x="73153" y="0"/>
                  <a:pt x="0" y="74295"/>
                  <a:pt x="0" y="165989"/>
                </a:cubicBezTo>
                <a:cubicBezTo>
                  <a:pt x="0" y="257683"/>
                  <a:pt x="73152" y="331978"/>
                  <a:pt x="163196" y="331978"/>
                </a:cubicBezTo>
                <a:cubicBezTo>
                  <a:pt x="253493" y="331978"/>
                  <a:pt x="326518" y="257683"/>
                  <a:pt x="326518" y="165989"/>
                </a:cubicBezTo>
              </a:path>
            </a:pathLst>
          </a:custGeom>
          <a:solidFill>
            <a:srgbClr val="383536">
              <a:alpha val="100000"/>
            </a:srgbClr>
          </a:solidFill>
          <a:ln w="122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Freeform 170"/>
          <p:cNvSpPr/>
          <p:nvPr/>
        </p:nvSpPr>
        <p:spPr>
          <a:xfrm flipV="1">
            <a:off x="983223" y="10003032"/>
            <a:ext cx="543008" cy="88129"/>
          </a:xfrm>
          <a:custGeom>
            <a:avLst/>
            <a:gdLst/>
            <a:ahLst/>
            <a:cxnLst/>
            <a:rect l="0" t="0" r="0" b="0"/>
            <a:pathLst>
              <a:path w="563881" h="91440">
                <a:moveTo>
                  <a:pt x="563881" y="45720"/>
                </a:moveTo>
                <a:cubicBezTo>
                  <a:pt x="563881" y="20448"/>
                  <a:pt x="543434" y="0"/>
                  <a:pt x="518160" y="0"/>
                </a:cubicBezTo>
                <a:lnTo>
                  <a:pt x="45721" y="0"/>
                </a:lnTo>
                <a:cubicBezTo>
                  <a:pt x="20447" y="0"/>
                  <a:pt x="0" y="20447"/>
                  <a:pt x="0" y="45720"/>
                </a:cubicBezTo>
                <a:cubicBezTo>
                  <a:pt x="0" y="70994"/>
                  <a:pt x="20447" y="91440"/>
                  <a:pt x="45721" y="91440"/>
                </a:cubicBezTo>
                <a:lnTo>
                  <a:pt x="518160" y="91440"/>
                </a:lnTo>
                <a:cubicBezTo>
                  <a:pt x="543434" y="91440"/>
                  <a:pt x="563881" y="70994"/>
                  <a:pt x="563881" y="45720"/>
                </a:cubicBezTo>
              </a:path>
            </a:pathLst>
          </a:custGeom>
          <a:solidFill>
            <a:srgbClr val="383536">
              <a:alpha val="100000"/>
            </a:srgbClr>
          </a:solidFill>
          <a:ln w="122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" name="Freeform 171"/>
          <p:cNvSpPr/>
          <p:nvPr/>
        </p:nvSpPr>
        <p:spPr>
          <a:xfrm flipV="1">
            <a:off x="983223" y="9921023"/>
            <a:ext cx="543008" cy="88252"/>
          </a:xfrm>
          <a:custGeom>
            <a:avLst/>
            <a:gdLst/>
            <a:ahLst/>
            <a:cxnLst/>
            <a:rect l="0" t="0" r="0" b="0"/>
            <a:pathLst>
              <a:path w="563881" h="91567">
                <a:moveTo>
                  <a:pt x="563881" y="45720"/>
                </a:moveTo>
                <a:cubicBezTo>
                  <a:pt x="563881" y="20574"/>
                  <a:pt x="543434" y="0"/>
                  <a:pt x="518160" y="0"/>
                </a:cubicBezTo>
                <a:lnTo>
                  <a:pt x="45721" y="0"/>
                </a:lnTo>
                <a:cubicBezTo>
                  <a:pt x="20447" y="0"/>
                  <a:pt x="0" y="20574"/>
                  <a:pt x="0" y="45720"/>
                </a:cubicBezTo>
                <a:cubicBezTo>
                  <a:pt x="0" y="71120"/>
                  <a:pt x="20447" y="91567"/>
                  <a:pt x="45721" y="91567"/>
                </a:cubicBezTo>
                <a:lnTo>
                  <a:pt x="518160" y="91567"/>
                </a:lnTo>
                <a:cubicBezTo>
                  <a:pt x="543434" y="91567"/>
                  <a:pt x="563881" y="71120"/>
                  <a:pt x="563881" y="45720"/>
                </a:cubicBezTo>
              </a:path>
            </a:pathLst>
          </a:custGeom>
          <a:solidFill>
            <a:srgbClr val="383536">
              <a:alpha val="100000"/>
            </a:srgbClr>
          </a:solidFill>
          <a:ln w="122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" name="Freeform 172"/>
          <p:cNvSpPr/>
          <p:nvPr/>
        </p:nvSpPr>
        <p:spPr>
          <a:xfrm flipV="1">
            <a:off x="983223" y="10083451"/>
            <a:ext cx="543008" cy="88129"/>
          </a:xfrm>
          <a:custGeom>
            <a:avLst/>
            <a:gdLst/>
            <a:ahLst/>
            <a:cxnLst/>
            <a:rect l="0" t="0" r="0" b="0"/>
            <a:pathLst>
              <a:path w="563881" h="91440">
                <a:moveTo>
                  <a:pt x="563881" y="45720"/>
                </a:moveTo>
                <a:cubicBezTo>
                  <a:pt x="563881" y="20447"/>
                  <a:pt x="543434" y="0"/>
                  <a:pt x="518160" y="0"/>
                </a:cubicBezTo>
                <a:lnTo>
                  <a:pt x="45721" y="0"/>
                </a:lnTo>
                <a:cubicBezTo>
                  <a:pt x="20447" y="0"/>
                  <a:pt x="0" y="20447"/>
                  <a:pt x="0" y="45720"/>
                </a:cubicBezTo>
                <a:cubicBezTo>
                  <a:pt x="0" y="70994"/>
                  <a:pt x="20447" y="91440"/>
                  <a:pt x="45721" y="91440"/>
                </a:cubicBezTo>
                <a:lnTo>
                  <a:pt x="518160" y="91440"/>
                </a:lnTo>
                <a:cubicBezTo>
                  <a:pt x="543434" y="91440"/>
                  <a:pt x="563881" y="70994"/>
                  <a:pt x="563881" y="45720"/>
                </a:cubicBezTo>
              </a:path>
            </a:pathLst>
          </a:custGeom>
          <a:solidFill>
            <a:srgbClr val="383536">
              <a:alpha val="100000"/>
            </a:srgbClr>
          </a:solidFill>
          <a:ln w="122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Freeform 173"/>
          <p:cNvSpPr/>
          <p:nvPr/>
        </p:nvSpPr>
        <p:spPr>
          <a:xfrm flipV="1">
            <a:off x="1204951" y="7878859"/>
            <a:ext cx="93802" cy="299151"/>
          </a:xfrm>
          <a:custGeom>
            <a:avLst/>
            <a:gdLst/>
            <a:ahLst/>
            <a:cxnLst/>
            <a:rect l="0" t="0" r="0" b="0"/>
            <a:pathLst>
              <a:path w="97408" h="310388">
                <a:moveTo>
                  <a:pt x="97408" y="0"/>
                </a:moveTo>
                <a:lnTo>
                  <a:pt x="0" y="0"/>
                </a:lnTo>
                <a:lnTo>
                  <a:pt x="0" y="310388"/>
                </a:lnTo>
                <a:lnTo>
                  <a:pt x="97408" y="310388"/>
                </a:lnTo>
                <a:lnTo>
                  <a:pt x="97408" y="0"/>
                </a:lnTo>
              </a:path>
            </a:pathLst>
          </a:custGeom>
          <a:solidFill>
            <a:srgbClr val="F4DF41">
              <a:alpha val="100000"/>
            </a:srgbClr>
          </a:solidFill>
          <a:ln w="122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Freeform 174"/>
          <p:cNvSpPr/>
          <p:nvPr/>
        </p:nvSpPr>
        <p:spPr>
          <a:xfrm flipV="1">
            <a:off x="1743066" y="9454302"/>
            <a:ext cx="277618" cy="277854"/>
          </a:xfrm>
          <a:custGeom>
            <a:avLst/>
            <a:gdLst/>
            <a:ahLst/>
            <a:cxnLst/>
            <a:rect l="0" t="0" r="0" b="0"/>
            <a:pathLst>
              <a:path w="288290" h="288291">
                <a:moveTo>
                  <a:pt x="0" y="219457"/>
                </a:moveTo>
                <a:lnTo>
                  <a:pt x="68834" y="288291"/>
                </a:lnTo>
                <a:lnTo>
                  <a:pt x="288290" y="68834"/>
                </a:lnTo>
                <a:lnTo>
                  <a:pt x="219456" y="0"/>
                </a:lnTo>
                <a:lnTo>
                  <a:pt x="0" y="219456"/>
                </a:lnTo>
              </a:path>
            </a:pathLst>
          </a:custGeom>
          <a:solidFill>
            <a:srgbClr val="F4DF41">
              <a:alpha val="100000"/>
            </a:srgbClr>
          </a:solidFill>
          <a:ln w="122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" name="Freeform 175"/>
          <p:cNvSpPr/>
          <p:nvPr/>
        </p:nvSpPr>
        <p:spPr>
          <a:xfrm flipV="1">
            <a:off x="1743067" y="8107752"/>
            <a:ext cx="277618" cy="277853"/>
          </a:xfrm>
          <a:custGeom>
            <a:avLst/>
            <a:gdLst/>
            <a:ahLst/>
            <a:cxnLst/>
            <a:rect l="0" t="0" r="0" b="0"/>
            <a:pathLst>
              <a:path w="288290" h="288290">
                <a:moveTo>
                  <a:pt x="68834" y="0"/>
                </a:moveTo>
                <a:lnTo>
                  <a:pt x="0" y="68834"/>
                </a:lnTo>
                <a:lnTo>
                  <a:pt x="219456" y="288290"/>
                </a:lnTo>
                <a:lnTo>
                  <a:pt x="288290" y="219456"/>
                </a:lnTo>
                <a:lnTo>
                  <a:pt x="68834" y="0"/>
                </a:lnTo>
              </a:path>
            </a:pathLst>
          </a:custGeom>
          <a:solidFill>
            <a:srgbClr val="F4DF41">
              <a:alpha val="100000"/>
            </a:srgbClr>
          </a:solidFill>
          <a:ln w="122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Freeform 176"/>
          <p:cNvSpPr/>
          <p:nvPr/>
        </p:nvSpPr>
        <p:spPr>
          <a:xfrm flipV="1">
            <a:off x="2011146" y="8873012"/>
            <a:ext cx="298776" cy="93882"/>
          </a:xfrm>
          <a:custGeom>
            <a:avLst/>
            <a:gdLst/>
            <a:ahLst/>
            <a:cxnLst/>
            <a:rect l="0" t="0" r="0" b="0"/>
            <a:pathLst>
              <a:path w="310261" h="97409">
                <a:moveTo>
                  <a:pt x="0" y="0"/>
                </a:moveTo>
                <a:lnTo>
                  <a:pt x="0" y="97409"/>
                </a:lnTo>
                <a:lnTo>
                  <a:pt x="310261" y="97409"/>
                </a:lnTo>
                <a:lnTo>
                  <a:pt x="310261" y="0"/>
                </a:lnTo>
                <a:lnTo>
                  <a:pt x="0" y="0"/>
                </a:lnTo>
              </a:path>
            </a:pathLst>
          </a:custGeom>
          <a:solidFill>
            <a:srgbClr val="F4DF41">
              <a:alpha val="100000"/>
            </a:srgbClr>
          </a:solidFill>
          <a:ln w="122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" name="Freeform 177"/>
          <p:cNvSpPr/>
          <p:nvPr/>
        </p:nvSpPr>
        <p:spPr>
          <a:xfrm flipV="1">
            <a:off x="484120" y="9454302"/>
            <a:ext cx="277618" cy="277854"/>
          </a:xfrm>
          <a:custGeom>
            <a:avLst/>
            <a:gdLst/>
            <a:ahLst/>
            <a:cxnLst/>
            <a:rect l="0" t="0" r="0" b="0"/>
            <a:pathLst>
              <a:path w="288290" h="288291">
                <a:moveTo>
                  <a:pt x="288290" y="219457"/>
                </a:moveTo>
                <a:lnTo>
                  <a:pt x="219456" y="288291"/>
                </a:lnTo>
                <a:lnTo>
                  <a:pt x="0" y="68834"/>
                </a:lnTo>
                <a:lnTo>
                  <a:pt x="68834" y="0"/>
                </a:lnTo>
                <a:lnTo>
                  <a:pt x="288290" y="219456"/>
                </a:lnTo>
              </a:path>
            </a:pathLst>
          </a:custGeom>
          <a:solidFill>
            <a:srgbClr val="F4DF41">
              <a:alpha val="100000"/>
            </a:srgbClr>
          </a:solidFill>
          <a:ln w="122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Freeform 178"/>
          <p:cNvSpPr/>
          <p:nvPr/>
        </p:nvSpPr>
        <p:spPr>
          <a:xfrm flipV="1">
            <a:off x="484120" y="8107752"/>
            <a:ext cx="277618" cy="277853"/>
          </a:xfrm>
          <a:custGeom>
            <a:avLst/>
            <a:gdLst/>
            <a:ahLst/>
            <a:cxnLst/>
            <a:rect l="0" t="0" r="0" b="0"/>
            <a:pathLst>
              <a:path w="288290" h="288290">
                <a:moveTo>
                  <a:pt x="219456" y="0"/>
                </a:moveTo>
                <a:lnTo>
                  <a:pt x="288290" y="68834"/>
                </a:lnTo>
                <a:lnTo>
                  <a:pt x="68834" y="288290"/>
                </a:lnTo>
                <a:lnTo>
                  <a:pt x="0" y="219456"/>
                </a:lnTo>
                <a:lnTo>
                  <a:pt x="219456" y="0"/>
                </a:lnTo>
              </a:path>
            </a:pathLst>
          </a:custGeom>
          <a:solidFill>
            <a:srgbClr val="F4DF41">
              <a:alpha val="100000"/>
            </a:srgbClr>
          </a:solidFill>
          <a:ln w="122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Freeform 179"/>
          <p:cNvSpPr/>
          <p:nvPr/>
        </p:nvSpPr>
        <p:spPr>
          <a:xfrm flipV="1">
            <a:off x="194883" y="8873012"/>
            <a:ext cx="298898" cy="93882"/>
          </a:xfrm>
          <a:custGeom>
            <a:avLst/>
            <a:gdLst/>
            <a:ahLst/>
            <a:cxnLst/>
            <a:rect l="0" t="0" r="0" b="0"/>
            <a:pathLst>
              <a:path w="310388" h="97409">
                <a:moveTo>
                  <a:pt x="310388" y="0"/>
                </a:moveTo>
                <a:lnTo>
                  <a:pt x="310388" y="97409"/>
                </a:lnTo>
                <a:lnTo>
                  <a:pt x="0" y="97409"/>
                </a:lnTo>
                <a:lnTo>
                  <a:pt x="0" y="0"/>
                </a:lnTo>
                <a:lnTo>
                  <a:pt x="310388" y="0"/>
                </a:lnTo>
              </a:path>
            </a:pathLst>
          </a:custGeom>
          <a:solidFill>
            <a:srgbClr val="F4DF41">
              <a:alpha val="100000"/>
            </a:srgbClr>
          </a:solidFill>
          <a:ln w="1222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Rectangle 181"/>
          <p:cNvSpPr/>
          <p:nvPr/>
        </p:nvSpPr>
        <p:spPr>
          <a:xfrm>
            <a:off x="1004972" y="902189"/>
            <a:ext cx="2144083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Syntax</a:t>
            </a:r>
          </a:p>
        </p:txBody>
      </p:sp>
      <p:sp>
        <p:nvSpPr>
          <p:cNvPr id="182" name="Rectangle 182"/>
          <p:cNvSpPr/>
          <p:nvPr/>
        </p:nvSpPr>
        <p:spPr>
          <a:xfrm>
            <a:off x="1028700" y="2563809"/>
            <a:ext cx="3196418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Function </a:t>
            </a:r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Call</a:t>
            </a:r>
          </a:p>
        </p:txBody>
      </p:sp>
      <p:sp>
        <p:nvSpPr>
          <p:cNvPr id="183" name="Rectangle 183"/>
          <p:cNvSpPr/>
          <p:nvPr/>
        </p:nvSpPr>
        <p:spPr>
          <a:xfrm>
            <a:off x="1028700" y="3638637"/>
            <a:ext cx="2163663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int main() {</a:t>
            </a:r>
          </a:p>
        </p:txBody>
      </p:sp>
      <p:sp>
        <p:nvSpPr>
          <p:cNvPr id="184" name="Rectangle 184"/>
          <p:cNvSpPr/>
          <p:nvPr/>
        </p:nvSpPr>
        <p:spPr>
          <a:xfrm>
            <a:off x="1052575" y="4833801"/>
            <a:ext cx="2471960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      return 0;</a:t>
            </a:r>
          </a:p>
        </p:txBody>
      </p:sp>
      <p:sp>
        <p:nvSpPr>
          <p:cNvPr id="185" name="Rectangle 185"/>
          <p:cNvSpPr/>
          <p:nvPr/>
        </p:nvSpPr>
        <p:spPr>
          <a:xfrm>
            <a:off x="1052575" y="5471976"/>
            <a:ext cx="137963" cy="6446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}</a:t>
            </a:r>
          </a:p>
        </p:txBody>
      </p:sp>
      <p:sp>
        <p:nvSpPr>
          <p:cNvPr id="186" name="Rectangle 186"/>
          <p:cNvSpPr/>
          <p:nvPr/>
        </p:nvSpPr>
        <p:spPr>
          <a:xfrm>
            <a:off x="1739673" y="4232997"/>
            <a:ext cx="2581721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599" b="0" i="0" spc="0" baseline="0" dirty="0">
                <a:solidFill>
                  <a:srgbClr val="F62188"/>
                </a:solidFill>
                <a:latin typeface="Arial"/>
              </a:rPr>
              <a:t>printHello</a:t>
            </a: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( );</a:t>
            </a:r>
          </a:p>
        </p:txBody>
      </p:sp>
      <p:sp>
        <p:nvSpPr>
          <p:cNvPr id="187" name="Rectangle 187"/>
          <p:cNvSpPr/>
          <p:nvPr/>
        </p:nvSpPr>
        <p:spPr>
          <a:xfrm>
            <a:off x="3313864" y="902189"/>
            <a:ext cx="412514" cy="100267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3</a:t>
            </a:r>
          </a:p>
        </p:txBody>
      </p:sp>
      <p:sp>
        <p:nvSpPr>
          <p:cNvPr id="188" name="Rectangle 188"/>
          <p:cNvSpPr/>
          <p:nvPr/>
        </p:nvSpPr>
        <p:spPr>
          <a:xfrm>
            <a:off x="2746263" y="9235982"/>
            <a:ext cx="3678323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&gt; Use the Work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Freeform 189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Freeform 190"/>
          <p:cNvSpPr/>
          <p:nvPr/>
        </p:nvSpPr>
        <p:spPr>
          <a:xfrm flipV="1">
            <a:off x="0" y="4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Rectangle 192"/>
          <p:cNvSpPr/>
          <p:nvPr/>
        </p:nvSpPr>
        <p:spPr>
          <a:xfrm>
            <a:off x="1028700" y="2484296"/>
            <a:ext cx="8487778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- Execution always starts from main</a:t>
            </a:r>
          </a:p>
        </p:txBody>
      </p:sp>
      <p:sp>
        <p:nvSpPr>
          <p:cNvPr id="193" name="Rectangle 193"/>
          <p:cNvSpPr/>
          <p:nvPr/>
        </p:nvSpPr>
        <p:spPr>
          <a:xfrm>
            <a:off x="1028848" y="809068"/>
            <a:ext cx="3272537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Properties</a:t>
            </a:r>
          </a:p>
        </p:txBody>
      </p:sp>
      <p:sp>
        <p:nvSpPr>
          <p:cNvPr id="194" name="Rectangle 194"/>
          <p:cNvSpPr/>
          <p:nvPr/>
        </p:nvSpPr>
        <p:spPr>
          <a:xfrm>
            <a:off x="1028700" y="4491351"/>
            <a:ext cx="13114881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- A function gets called directly or indirectly from main </a:t>
            </a:r>
          </a:p>
        </p:txBody>
      </p:sp>
      <p:sp>
        <p:nvSpPr>
          <p:cNvPr id="195" name="Rectangle 195"/>
          <p:cNvSpPr/>
          <p:nvPr/>
        </p:nvSpPr>
        <p:spPr>
          <a:xfrm>
            <a:off x="1028700" y="6717302"/>
            <a:ext cx="10988091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- There can be multiple functions in a program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eeform 196"/>
          <p:cNvSpPr/>
          <p:nvPr/>
        </p:nvSpPr>
        <p:spPr>
          <a:xfrm flipV="1">
            <a:off x="0" y="-3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" name="Freeform 197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Freeform 198"/>
          <p:cNvSpPr/>
          <p:nvPr/>
        </p:nvSpPr>
        <p:spPr>
          <a:xfrm rot="7958784" flipV="1">
            <a:off x="2917263" y="2502733"/>
            <a:ext cx="1545735" cy="34289"/>
          </a:xfrm>
          <a:custGeom>
            <a:avLst/>
            <a:gdLst/>
            <a:ahLst/>
            <a:cxnLst/>
            <a:rect l="0" t="0" r="0" b="0"/>
            <a:pathLst>
              <a:path w="3507740" h="76200">
                <a:moveTo>
                  <a:pt x="0" y="76200"/>
                </a:moveTo>
                <a:lnTo>
                  <a:pt x="3507740" y="76200"/>
                </a:lnTo>
                <a:lnTo>
                  <a:pt x="350774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FFFFFF">
              <a:alpha val="100000"/>
            </a:srgbClr>
          </a:solidFill>
          <a:ln w="559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" name="Freeform 199"/>
          <p:cNvSpPr/>
          <p:nvPr/>
        </p:nvSpPr>
        <p:spPr>
          <a:xfrm rot="7958784" flipV="1">
            <a:off x="3051571" y="3009828"/>
            <a:ext cx="165094" cy="227456"/>
          </a:xfrm>
          <a:custGeom>
            <a:avLst/>
            <a:gdLst/>
            <a:ahLst/>
            <a:cxnLst/>
            <a:rect l="0" t="0" r="0" b="0"/>
            <a:pathLst>
              <a:path w="374650" h="505460">
                <a:moveTo>
                  <a:pt x="0" y="0"/>
                </a:moveTo>
                <a:lnTo>
                  <a:pt x="0" y="505460"/>
                </a:lnTo>
                <a:lnTo>
                  <a:pt x="374650" y="25273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559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" name="Freeform 200"/>
          <p:cNvSpPr/>
          <p:nvPr/>
        </p:nvSpPr>
        <p:spPr>
          <a:xfrm rot="2700000" flipV="1">
            <a:off x="5432961" y="2528406"/>
            <a:ext cx="1545735" cy="34289"/>
          </a:xfrm>
          <a:custGeom>
            <a:avLst/>
            <a:gdLst/>
            <a:ahLst/>
            <a:cxnLst/>
            <a:rect l="0" t="0" r="0" b="0"/>
            <a:pathLst>
              <a:path w="3507740" h="76200">
                <a:moveTo>
                  <a:pt x="0" y="76200"/>
                </a:moveTo>
                <a:lnTo>
                  <a:pt x="3507740" y="76200"/>
                </a:lnTo>
                <a:lnTo>
                  <a:pt x="350774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FFFFFF">
              <a:alpha val="100000"/>
            </a:srgbClr>
          </a:solidFill>
          <a:ln w="559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" name="Freeform 201"/>
          <p:cNvSpPr/>
          <p:nvPr/>
        </p:nvSpPr>
        <p:spPr>
          <a:xfrm rot="2700000" flipV="1">
            <a:off x="6703617" y="3012157"/>
            <a:ext cx="165094" cy="227456"/>
          </a:xfrm>
          <a:custGeom>
            <a:avLst/>
            <a:gdLst/>
            <a:ahLst/>
            <a:cxnLst/>
            <a:rect l="0" t="0" r="0" b="0"/>
            <a:pathLst>
              <a:path w="374650" h="505460">
                <a:moveTo>
                  <a:pt x="0" y="0"/>
                </a:moveTo>
                <a:lnTo>
                  <a:pt x="0" y="505460"/>
                </a:lnTo>
                <a:lnTo>
                  <a:pt x="374650" y="25273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559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" name="Rectangle 203"/>
          <p:cNvSpPr/>
          <p:nvPr/>
        </p:nvSpPr>
        <p:spPr>
          <a:xfrm>
            <a:off x="1028997" y="809065"/>
            <a:ext cx="4858625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Function Types</a:t>
            </a:r>
          </a:p>
        </p:txBody>
      </p:sp>
      <p:sp>
        <p:nvSpPr>
          <p:cNvPr id="204" name="Rectangle 204"/>
          <p:cNvSpPr/>
          <p:nvPr/>
        </p:nvSpPr>
        <p:spPr>
          <a:xfrm>
            <a:off x="2304296" y="3407236"/>
            <a:ext cx="1695524" cy="12924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22932"/>
            <a:r>
              <a:rPr lang="en-US" sz="3599" b="0" i="0" spc="0" baseline="0" dirty="0">
                <a:solidFill>
                  <a:srgbClr val="17D9FF"/>
                </a:solidFill>
                <a:latin typeface="Arial"/>
              </a:rPr>
              <a:t>Library</a:t>
            </a:r>
          </a:p>
          <a:p>
            <a:pPr marL="0">
              <a:lnSpc>
                <a:spcPts val="5025"/>
              </a:lnSpc>
            </a:pPr>
            <a:r>
              <a:rPr lang="en-US" sz="3599" b="0" i="0" spc="0" baseline="0" dirty="0">
                <a:solidFill>
                  <a:srgbClr val="17D9FF"/>
                </a:solidFill>
                <a:latin typeface="Arial"/>
              </a:rPr>
              <a:t>function</a:t>
            </a:r>
          </a:p>
        </p:txBody>
      </p:sp>
      <p:sp>
        <p:nvSpPr>
          <p:cNvPr id="205" name="Rectangle 205"/>
          <p:cNvSpPr/>
          <p:nvPr/>
        </p:nvSpPr>
        <p:spPr>
          <a:xfrm>
            <a:off x="6520417" y="3407236"/>
            <a:ext cx="1530771" cy="12924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03150"/>
            <a:r>
              <a:rPr lang="en-US" sz="3599" b="0" i="0" spc="0" baseline="0" dirty="0">
                <a:solidFill>
                  <a:srgbClr val="17D9FF"/>
                </a:solidFill>
                <a:latin typeface="Arial"/>
              </a:rPr>
              <a:t>User-</a:t>
            </a:r>
          </a:p>
          <a:p>
            <a:pPr marL="0">
              <a:lnSpc>
                <a:spcPts val="5025"/>
              </a:lnSpc>
            </a:pPr>
            <a:r>
              <a:rPr lang="en-US" sz="3599" b="0" i="0" spc="0" baseline="0" dirty="0">
                <a:solidFill>
                  <a:srgbClr val="17D9FF"/>
                </a:solidFill>
                <a:latin typeface="Arial"/>
              </a:rPr>
              <a:t>defined</a:t>
            </a:r>
          </a:p>
        </p:txBody>
      </p:sp>
      <p:sp>
        <p:nvSpPr>
          <p:cNvPr id="206" name="Rectangle 206"/>
          <p:cNvSpPr/>
          <p:nvPr/>
        </p:nvSpPr>
        <p:spPr>
          <a:xfrm>
            <a:off x="1648558" y="5033686"/>
            <a:ext cx="2698059" cy="100410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99" b="0" i="0" spc="0" baseline="0" dirty="0">
                <a:solidFill>
                  <a:srgbClr val="FFFFFF"/>
                </a:solidFill>
                <a:latin typeface="Arial"/>
              </a:rPr>
              <a:t>Special functions</a:t>
            </a:r>
          </a:p>
          <a:p>
            <a:pPr marL="480714">
              <a:lnSpc>
                <a:spcPts val="3900"/>
              </a:lnSpc>
            </a:pPr>
            <a:r>
              <a:rPr lang="en-US" sz="2799" b="0" i="0" spc="0" baseline="0" dirty="0">
                <a:solidFill>
                  <a:srgbClr val="FFFFFF"/>
                </a:solidFill>
                <a:latin typeface="Arial"/>
              </a:rPr>
              <a:t>inbuilt in C</a:t>
            </a:r>
          </a:p>
        </p:txBody>
      </p:sp>
      <p:sp>
        <p:nvSpPr>
          <p:cNvPr id="207" name="Rectangle 207"/>
          <p:cNvSpPr/>
          <p:nvPr/>
        </p:nvSpPr>
        <p:spPr>
          <a:xfrm>
            <a:off x="5934967" y="5033686"/>
            <a:ext cx="3446487" cy="100410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99" b="0" i="0" spc="0" baseline="0" dirty="0">
                <a:solidFill>
                  <a:srgbClr val="FFFFFF"/>
                </a:solidFill>
                <a:latin typeface="Arial"/>
              </a:rPr>
              <a:t>declared &amp; defined by</a:t>
            </a:r>
          </a:p>
          <a:p>
            <a:pPr marL="732978">
              <a:lnSpc>
                <a:spcPts val="3900"/>
              </a:lnSpc>
            </a:pPr>
            <a:r>
              <a:rPr lang="en-US" sz="2799" b="0" i="0" spc="0" baseline="0" dirty="0">
                <a:solidFill>
                  <a:srgbClr val="FFFFFF"/>
                </a:solidFill>
                <a:latin typeface="Arial"/>
              </a:rPr>
              <a:t>programmer</a:t>
            </a:r>
          </a:p>
        </p:txBody>
      </p:sp>
      <p:sp>
        <p:nvSpPr>
          <p:cNvPr id="208" name="Rectangle 208"/>
          <p:cNvSpPr/>
          <p:nvPr/>
        </p:nvSpPr>
        <p:spPr>
          <a:xfrm>
            <a:off x="1752440" y="6390314"/>
            <a:ext cx="2490420" cy="50880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99" b="0" i="0" spc="0" baseline="0" dirty="0">
                <a:solidFill>
                  <a:srgbClr val="FFFFFF"/>
                </a:solidFill>
                <a:latin typeface="Arial"/>
              </a:rPr>
              <a:t>scanf( ), printf( )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reeform 209"/>
          <p:cNvSpPr/>
          <p:nvPr/>
        </p:nvSpPr>
        <p:spPr>
          <a:xfrm flipV="1">
            <a:off x="0" y="-3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" name="Freeform 210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" name="Freeform 211"/>
          <p:cNvSpPr/>
          <p:nvPr/>
        </p:nvSpPr>
        <p:spPr>
          <a:xfrm rot="7958784" flipV="1">
            <a:off x="4050620" y="3591163"/>
            <a:ext cx="727621" cy="42862"/>
          </a:xfrm>
          <a:custGeom>
            <a:avLst/>
            <a:gdLst/>
            <a:ahLst/>
            <a:cxnLst/>
            <a:rect l="0" t="0" r="0" b="0"/>
            <a:pathLst>
              <a:path w="1283689" h="76200">
                <a:moveTo>
                  <a:pt x="0" y="76200"/>
                </a:moveTo>
                <a:lnTo>
                  <a:pt x="1283689" y="76200"/>
                </a:lnTo>
                <a:lnTo>
                  <a:pt x="1283689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FFFFFF">
              <a:alpha val="100000"/>
            </a:srgbClr>
          </a:solidFill>
          <a:ln w="714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Freeform 212"/>
          <p:cNvSpPr/>
          <p:nvPr/>
        </p:nvSpPr>
        <p:spPr>
          <a:xfrm rot="7958784" flipV="1">
            <a:off x="4020083" y="3783306"/>
            <a:ext cx="212359" cy="284321"/>
          </a:xfrm>
          <a:custGeom>
            <a:avLst/>
            <a:gdLst/>
            <a:ahLst/>
            <a:cxnLst/>
            <a:rect l="0" t="0" r="0" b="0"/>
            <a:pathLst>
              <a:path w="374650" h="505460">
                <a:moveTo>
                  <a:pt x="0" y="0"/>
                </a:moveTo>
                <a:lnTo>
                  <a:pt x="0" y="505460"/>
                </a:lnTo>
                <a:lnTo>
                  <a:pt x="374650" y="25273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7143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Freeform 213"/>
          <p:cNvSpPr/>
          <p:nvPr/>
        </p:nvSpPr>
        <p:spPr>
          <a:xfrm rot="2700000" flipV="1">
            <a:off x="10194166" y="3618808"/>
            <a:ext cx="719309" cy="40004"/>
          </a:xfrm>
          <a:custGeom>
            <a:avLst/>
            <a:gdLst/>
            <a:ahLst/>
            <a:cxnLst/>
            <a:rect l="0" t="0" r="0" b="0"/>
            <a:pathLst>
              <a:path w="1358331" h="76200">
                <a:moveTo>
                  <a:pt x="0" y="76200"/>
                </a:moveTo>
                <a:lnTo>
                  <a:pt x="1358331" y="76200"/>
                </a:lnTo>
                <a:lnTo>
                  <a:pt x="1358331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FFFFFF">
              <a:alpha val="100000"/>
            </a:srgbClr>
          </a:solidFill>
          <a:ln w="666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Freeform 214"/>
          <p:cNvSpPr/>
          <p:nvPr/>
        </p:nvSpPr>
        <p:spPr>
          <a:xfrm rot="2700000" flipV="1">
            <a:off x="10749597" y="3801102"/>
            <a:ext cx="198397" cy="265366"/>
          </a:xfrm>
          <a:custGeom>
            <a:avLst/>
            <a:gdLst/>
            <a:ahLst/>
            <a:cxnLst/>
            <a:rect l="0" t="0" r="0" b="0"/>
            <a:pathLst>
              <a:path w="374650" h="505460">
                <a:moveTo>
                  <a:pt x="0" y="0"/>
                </a:moveTo>
                <a:lnTo>
                  <a:pt x="0" y="505460"/>
                </a:lnTo>
                <a:lnTo>
                  <a:pt x="374650" y="25273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666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Rectangle 216"/>
          <p:cNvSpPr/>
          <p:nvPr/>
        </p:nvSpPr>
        <p:spPr>
          <a:xfrm>
            <a:off x="1029146" y="809065"/>
            <a:ext cx="6173523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Passing Arguments </a:t>
            </a:r>
          </a:p>
        </p:txBody>
      </p:sp>
      <p:sp>
        <p:nvSpPr>
          <p:cNvPr id="217" name="Rectangle 217"/>
          <p:cNvSpPr/>
          <p:nvPr/>
        </p:nvSpPr>
        <p:spPr>
          <a:xfrm>
            <a:off x="1028700" y="2484294"/>
            <a:ext cx="10101261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functions can take value &amp; give some value</a:t>
            </a:r>
          </a:p>
        </p:txBody>
      </p:sp>
      <p:sp>
        <p:nvSpPr>
          <p:cNvPr id="218" name="Rectangle 218"/>
          <p:cNvSpPr/>
          <p:nvPr/>
        </p:nvSpPr>
        <p:spPr>
          <a:xfrm>
            <a:off x="2636756" y="4045411"/>
            <a:ext cx="9620659" cy="6542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134187" algn="l"/>
              </a:tabLst>
            </a:pPr>
            <a:r>
              <a:rPr lang="en-US" sz="3599" b="0" i="0" spc="0" baseline="0" dirty="0">
                <a:solidFill>
                  <a:srgbClr val="17D9FF"/>
                </a:solidFill>
                <a:latin typeface="Arial"/>
              </a:rPr>
              <a:t>parameter	return value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Freeform 219"/>
          <p:cNvSpPr/>
          <p:nvPr/>
        </p:nvSpPr>
        <p:spPr>
          <a:xfrm flipV="1">
            <a:off x="0" y="-4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" name="Freeform 220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1" name="Freeform 221"/>
          <p:cNvSpPr/>
          <p:nvPr/>
        </p:nvSpPr>
        <p:spPr>
          <a:xfrm rot="-10800000" flipV="1">
            <a:off x="6377499" y="3292930"/>
            <a:ext cx="692816" cy="0"/>
          </a:xfrm>
          <a:custGeom>
            <a:avLst/>
            <a:gdLst/>
            <a:ahLst/>
            <a:cxnLst/>
            <a:rect l="0" t="0" r="0" b="0"/>
            <a:pathLst>
              <a:path w="184349">
                <a:moveTo>
                  <a:pt x="0" y="0"/>
                </a:moveTo>
                <a:lnTo>
                  <a:pt x="184349" y="0"/>
                </a:lnTo>
              </a:path>
            </a:pathLst>
          </a:custGeom>
          <a:noFill/>
          <a:ln w="47624" cap="rnd" cmpd="sng">
            <a:solidFill>
              <a:srgbClr val="FFA511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" name="Freeform 222"/>
          <p:cNvSpPr/>
          <p:nvPr/>
        </p:nvSpPr>
        <p:spPr>
          <a:xfrm rot="-10800000" flipV="1">
            <a:off x="6365567" y="3221494"/>
            <a:ext cx="95457" cy="142874"/>
          </a:xfrm>
          <a:custGeom>
            <a:avLst/>
            <a:gdLst/>
            <a:ahLst/>
            <a:cxnLst/>
            <a:rect l="0" t="0" r="0" b="0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</a:path>
            </a:pathLst>
          </a:custGeom>
          <a:noFill/>
          <a:ln w="47624" cap="rnd" cmpd="sng">
            <a:solidFill>
              <a:srgbClr val="FFA511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" name="Freeform 223"/>
          <p:cNvSpPr/>
          <p:nvPr/>
        </p:nvSpPr>
        <p:spPr>
          <a:xfrm rot="-10800000" flipV="1">
            <a:off x="6377499" y="5095876"/>
            <a:ext cx="692816" cy="0"/>
          </a:xfrm>
          <a:custGeom>
            <a:avLst/>
            <a:gdLst/>
            <a:ahLst/>
            <a:cxnLst/>
            <a:rect l="0" t="0" r="0" b="0"/>
            <a:pathLst>
              <a:path w="184349">
                <a:moveTo>
                  <a:pt x="0" y="0"/>
                </a:moveTo>
                <a:lnTo>
                  <a:pt x="184349" y="0"/>
                </a:lnTo>
              </a:path>
            </a:pathLst>
          </a:custGeom>
          <a:noFill/>
          <a:ln w="47624" cap="rnd" cmpd="sng">
            <a:solidFill>
              <a:srgbClr val="FFA511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" name="Freeform 224"/>
          <p:cNvSpPr/>
          <p:nvPr/>
        </p:nvSpPr>
        <p:spPr>
          <a:xfrm rot="-10800000" flipV="1">
            <a:off x="6365567" y="5024439"/>
            <a:ext cx="95457" cy="142874"/>
          </a:xfrm>
          <a:custGeom>
            <a:avLst/>
            <a:gdLst/>
            <a:ahLst/>
            <a:cxnLst/>
            <a:rect l="0" t="0" r="0" b="0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</a:path>
            </a:pathLst>
          </a:custGeom>
          <a:noFill/>
          <a:ln w="47624" cap="rnd" cmpd="sng">
            <a:solidFill>
              <a:srgbClr val="FFA511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Freeform 225"/>
          <p:cNvSpPr/>
          <p:nvPr/>
        </p:nvSpPr>
        <p:spPr>
          <a:xfrm rot="-10800000" flipV="1">
            <a:off x="6377499" y="7041702"/>
            <a:ext cx="692816" cy="0"/>
          </a:xfrm>
          <a:custGeom>
            <a:avLst/>
            <a:gdLst/>
            <a:ahLst/>
            <a:cxnLst/>
            <a:rect l="0" t="0" r="0" b="0"/>
            <a:pathLst>
              <a:path w="184349">
                <a:moveTo>
                  <a:pt x="0" y="0"/>
                </a:moveTo>
                <a:lnTo>
                  <a:pt x="184349" y="0"/>
                </a:lnTo>
              </a:path>
            </a:pathLst>
          </a:custGeom>
          <a:noFill/>
          <a:ln w="47624" cap="rnd" cmpd="sng">
            <a:solidFill>
              <a:srgbClr val="FFA511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Freeform 226"/>
          <p:cNvSpPr/>
          <p:nvPr/>
        </p:nvSpPr>
        <p:spPr>
          <a:xfrm rot="-10800000" flipV="1">
            <a:off x="6365567" y="6970265"/>
            <a:ext cx="95457" cy="142874"/>
          </a:xfrm>
          <a:custGeom>
            <a:avLst/>
            <a:gdLst/>
            <a:ahLst/>
            <a:cxnLst/>
            <a:rect l="0" t="0" r="0" b="0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</a:path>
            </a:pathLst>
          </a:custGeom>
          <a:noFill/>
          <a:ln w="47624" cap="rnd" cmpd="sng">
            <a:solidFill>
              <a:srgbClr val="FFA511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" name="Rectangle 228"/>
          <p:cNvSpPr/>
          <p:nvPr/>
        </p:nvSpPr>
        <p:spPr>
          <a:xfrm>
            <a:off x="1029146" y="809065"/>
            <a:ext cx="6173523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Passing Arguments </a:t>
            </a:r>
          </a:p>
        </p:txBody>
      </p:sp>
      <p:sp>
        <p:nvSpPr>
          <p:cNvPr id="229" name="Rectangle 229"/>
          <p:cNvSpPr/>
          <p:nvPr/>
        </p:nvSpPr>
        <p:spPr>
          <a:xfrm>
            <a:off x="1028700" y="2781438"/>
            <a:ext cx="4137570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void </a:t>
            </a:r>
            <a:r>
              <a:rPr lang="en-US" sz="4199" b="0" i="0" spc="0" baseline="0" dirty="0">
                <a:solidFill>
                  <a:srgbClr val="F62188"/>
                </a:solidFill>
                <a:latin typeface="Arial"/>
              </a:rPr>
              <a:t>printHello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( );</a:t>
            </a:r>
          </a:p>
        </p:txBody>
      </p:sp>
      <p:sp>
        <p:nvSpPr>
          <p:cNvPr id="230" name="Rectangle 230"/>
          <p:cNvSpPr/>
          <p:nvPr/>
        </p:nvSpPr>
        <p:spPr>
          <a:xfrm>
            <a:off x="1028700" y="4584383"/>
            <a:ext cx="5135909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void </a:t>
            </a:r>
            <a:r>
              <a:rPr lang="en-US" sz="4199" b="0" i="0" spc="0" baseline="0" dirty="0">
                <a:solidFill>
                  <a:srgbClr val="F62188"/>
                </a:solidFill>
                <a:latin typeface="Arial"/>
              </a:rPr>
              <a:t>printTable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(int n);</a:t>
            </a:r>
          </a:p>
        </p:txBody>
      </p:sp>
      <p:sp>
        <p:nvSpPr>
          <p:cNvPr id="231" name="Rectangle 231"/>
          <p:cNvSpPr/>
          <p:nvPr/>
        </p:nvSpPr>
        <p:spPr>
          <a:xfrm>
            <a:off x="1028700" y="6530210"/>
            <a:ext cx="4637483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int </a:t>
            </a:r>
            <a:r>
              <a:rPr lang="en-US" sz="4199" b="0" i="0" spc="0" baseline="0" dirty="0">
                <a:solidFill>
                  <a:srgbClr val="F62188"/>
                </a:solidFill>
                <a:latin typeface="Arial"/>
              </a:rPr>
              <a:t>sum</a:t>
            </a:r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(int a, int b);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320</Words>
  <Application>Microsoft Office PowerPoint</Application>
  <PresentationFormat>Custom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Mustafa Rahman</cp:lastModifiedBy>
  <cp:revision>7</cp:revision>
  <dcterms:modified xsi:type="dcterms:W3CDTF">2023-01-26T18:15:47Z</dcterms:modified>
</cp:coreProperties>
</file>