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8288000" cy="10287000"/>
  <p:notesSz cx="18288000" cy="10287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0">
            <a:extLst>
              <a:ext uri="{FF2B5EF4-FFF2-40B4-BE49-F238E27FC236}">
                <a16:creationId xmlns:a16="http://schemas.microsoft.com/office/drawing/2014/main" id="{62237995-2F29-4E6D-9F28-645EE9AE67B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8288000" cy="10286999"/>
          </a:xfrm>
          <a:prstGeom prst="rect">
            <a:avLst/>
          </a:prstGeom>
          <a:noFill/>
        </p:spPr>
      </p:pic>
      <p:sp>
        <p:nvSpPr>
          <p:cNvPr id="3" name="Freeform 101">
            <a:extLst>
              <a:ext uri="{FF2B5EF4-FFF2-40B4-BE49-F238E27FC236}">
                <a16:creationId xmlns:a16="http://schemas.microsoft.com/office/drawing/2014/main" id="{E9A48847-32A8-4744-AA10-8111C6F6E5DC}"/>
              </a:ext>
            </a:extLst>
          </p:cNvPr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reeform 102">
            <a:extLst>
              <a:ext uri="{FF2B5EF4-FFF2-40B4-BE49-F238E27FC236}">
                <a16:creationId xmlns:a16="http://schemas.microsoft.com/office/drawing/2014/main" id="{C732B2DF-DA3E-4A9B-947A-D029279378D2}"/>
              </a:ext>
            </a:extLst>
          </p:cNvPr>
          <p:cNvSpPr/>
          <p:nvPr/>
        </p:nvSpPr>
        <p:spPr>
          <a:xfrm flipV="1">
            <a:off x="0" y="0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Rectangle 110">
            <a:extLst>
              <a:ext uri="{FF2B5EF4-FFF2-40B4-BE49-F238E27FC236}">
                <a16:creationId xmlns:a16="http://schemas.microsoft.com/office/drawing/2014/main" id="{849A9E1B-971E-4A24-AF17-8835AF6CE43E}"/>
              </a:ext>
            </a:extLst>
          </p:cNvPr>
          <p:cNvSpPr/>
          <p:nvPr/>
        </p:nvSpPr>
        <p:spPr>
          <a:xfrm>
            <a:off x="1025772" y="772559"/>
            <a:ext cx="10964540" cy="86164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C Programs with </a:t>
            </a:r>
            <a:r>
              <a:rPr lang="en-US" sz="5599" b="0" i="0" spc="0" baseline="0" dirty="0">
                <a:solidFill>
                  <a:srgbClr val="00B0F0"/>
                </a:solidFill>
                <a:latin typeface="Arial"/>
              </a:rPr>
              <a:t>Mustafa Rahman</a:t>
            </a:r>
          </a:p>
        </p:txBody>
      </p:sp>
      <p:sp>
        <p:nvSpPr>
          <p:cNvPr id="6" name="Rectangle 111">
            <a:extLst>
              <a:ext uri="{FF2B5EF4-FFF2-40B4-BE49-F238E27FC236}">
                <a16:creationId xmlns:a16="http://schemas.microsoft.com/office/drawing/2014/main" id="{D1332E7A-BBBD-4B7A-9EE2-98249FB0E686}"/>
              </a:ext>
            </a:extLst>
          </p:cNvPr>
          <p:cNvSpPr/>
          <p:nvPr/>
        </p:nvSpPr>
        <p:spPr>
          <a:xfrm>
            <a:off x="1123415" y="2996307"/>
            <a:ext cx="8598190" cy="19386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  <a:t>C360Soft.Ai, India. (Remote Job)</a:t>
            </a:r>
          </a:p>
          <a:p>
            <a:pPr marL="0"/>
            <a: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  <a:t>ICT Lecturer of MIFM</a:t>
            </a:r>
            <a:b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</a:br>
            <a:endParaRPr lang="en-US" sz="4199" b="0" i="0" spc="0" baseline="0" dirty="0">
              <a:solidFill>
                <a:schemeClr val="tx2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7" name="Rectangle 110">
            <a:extLst>
              <a:ext uri="{FF2B5EF4-FFF2-40B4-BE49-F238E27FC236}">
                <a16:creationId xmlns:a16="http://schemas.microsoft.com/office/drawing/2014/main" id="{149FACA3-7E4C-462C-A161-963C79175148}"/>
              </a:ext>
            </a:extLst>
          </p:cNvPr>
          <p:cNvSpPr/>
          <p:nvPr/>
        </p:nvSpPr>
        <p:spPr>
          <a:xfrm>
            <a:off x="1016225" y="1905740"/>
            <a:ext cx="9279784" cy="9233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rtl="0"/>
            <a:r>
              <a:rPr lang="en-IN" sz="6000" b="0" i="0" spc="0" baseline="0" dirty="0">
                <a:solidFill>
                  <a:srgbClr val="FFFF00"/>
                </a:solidFill>
                <a:latin typeface="Arial"/>
              </a:rPr>
              <a:t>Web &amp; Software </a:t>
            </a:r>
            <a:r>
              <a:rPr lang="en-IN" sz="6000" dirty="0">
                <a:solidFill>
                  <a:srgbClr val="FFFF00"/>
                </a:solidFill>
                <a:latin typeface="Arial"/>
              </a:rPr>
              <a:t>Developer</a:t>
            </a:r>
            <a:endParaRPr lang="en-IN" sz="6000" b="0" i="0" spc="0" baseline="0" dirty="0">
              <a:solidFill>
                <a:srgbClr val="FFFF00"/>
              </a:solidFill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147871-DCCA-4B19-9F5E-B21256488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25" y="4734809"/>
            <a:ext cx="8598191" cy="44368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5A4578-E04C-4229-AE85-547E16AD5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096" y="0"/>
            <a:ext cx="10287000" cy="10287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E76EEF-1EF8-4938-8F32-22DBB417842B}"/>
              </a:ext>
            </a:extLst>
          </p:cNvPr>
          <p:cNvSpPr/>
          <p:nvPr/>
        </p:nvSpPr>
        <p:spPr>
          <a:xfrm>
            <a:off x="13791454" y="280052"/>
            <a:ext cx="3592330" cy="9233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rtl="0"/>
            <a:r>
              <a:rPr lang="en-IN" sz="6000" b="0" i="0" spc="0" baseline="0" dirty="0">
                <a:solidFill>
                  <a:srgbClr val="FF33CC"/>
                </a:solidFill>
                <a:latin typeface="Arial"/>
              </a:rPr>
              <a:t>Chapter</a:t>
            </a:r>
            <a:r>
              <a:rPr lang="en-IN" sz="6000" b="0" i="0" spc="0" baseline="0" dirty="0">
                <a:solidFill>
                  <a:srgbClr val="FFFF00"/>
                </a:solidFill>
                <a:latin typeface="Arial"/>
              </a:rPr>
              <a:t>: 8</a:t>
            </a:r>
          </a:p>
        </p:txBody>
      </p:sp>
    </p:spTree>
    <p:extLst>
      <p:ext uri="{BB962C8B-B14F-4D97-AF65-F5344CB8AC3E}">
        <p14:creationId xmlns:p14="http://schemas.microsoft.com/office/powerpoint/2010/main" val="308347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Freeform 239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" name="Freeform 240"/>
          <p:cNvSpPr/>
          <p:nvPr/>
        </p:nvSpPr>
        <p:spPr>
          <a:xfrm flipV="1">
            <a:off x="0" y="7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" name="Freeform 241"/>
          <p:cNvSpPr/>
          <p:nvPr/>
        </p:nvSpPr>
        <p:spPr>
          <a:xfrm rot="5400000" flipV="1">
            <a:off x="4810191" y="2223619"/>
            <a:ext cx="645515" cy="0"/>
          </a:xfrm>
          <a:custGeom>
            <a:avLst/>
            <a:gdLst/>
            <a:ahLst/>
            <a:cxnLst/>
            <a:rect l="0" t="0" r="0" b="0"/>
            <a:pathLst>
              <a:path w="172501">
                <a:moveTo>
                  <a:pt x="0" y="0"/>
                </a:moveTo>
                <a:lnTo>
                  <a:pt x="172501" y="0"/>
                </a:lnTo>
              </a:path>
            </a:pathLst>
          </a:custGeom>
          <a:noFill/>
          <a:ln w="47524" cap="rnd" cmpd="sng">
            <a:solidFill>
              <a:srgbClr val="FFFFF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" name="Freeform 242"/>
          <p:cNvSpPr/>
          <p:nvPr/>
        </p:nvSpPr>
        <p:spPr>
          <a:xfrm rot="5400000" flipV="1">
            <a:off x="5085424" y="2439303"/>
            <a:ext cx="95049" cy="142874"/>
          </a:xfrm>
          <a:custGeom>
            <a:avLst/>
            <a:gdLst/>
            <a:ahLst/>
            <a:cxnLst/>
            <a:rect l="0" t="0" r="0" b="0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</a:path>
            </a:pathLst>
          </a:custGeom>
          <a:noFill/>
          <a:ln w="47524" cap="rnd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4" name="Rectangle 244"/>
          <p:cNvSpPr/>
          <p:nvPr/>
        </p:nvSpPr>
        <p:spPr>
          <a:xfrm>
            <a:off x="1050280" y="809071"/>
            <a:ext cx="8631835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Standard Library Functions</a:t>
            </a:r>
          </a:p>
        </p:txBody>
      </p:sp>
      <p:sp>
        <p:nvSpPr>
          <p:cNvPr id="245" name="Rectangle 245"/>
          <p:cNvSpPr/>
          <p:nvPr/>
        </p:nvSpPr>
        <p:spPr>
          <a:xfrm>
            <a:off x="1028700" y="4004126"/>
            <a:ext cx="6433541" cy="8723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799" b="0" i="0" spc="0" baseline="0" dirty="0">
                <a:solidFill>
                  <a:srgbClr val="17D9FF"/>
                </a:solidFill>
                <a:latin typeface="Arial"/>
              </a:rPr>
              <a:t>2 strcpy(</a:t>
            </a:r>
            <a:r>
              <a:rPr lang="en-US" sz="4799" b="0" i="0" spc="0" baseline="0" dirty="0">
                <a:solidFill>
                  <a:srgbClr val="FFFFFF"/>
                </a:solidFill>
                <a:latin typeface="Arial"/>
              </a:rPr>
              <a:t>newStr, oldStr</a:t>
            </a:r>
            <a:r>
              <a:rPr lang="en-US" sz="4799" b="0" i="0" spc="0" baseline="0" dirty="0">
                <a:solidFill>
                  <a:srgbClr val="17D9FF"/>
                </a:solidFill>
                <a:latin typeface="Arial"/>
              </a:rPr>
              <a:t>)</a:t>
            </a:r>
          </a:p>
        </p:txBody>
      </p:sp>
      <p:sp>
        <p:nvSpPr>
          <p:cNvPr id="246" name="Rectangle 246"/>
          <p:cNvSpPr/>
          <p:nvPr/>
        </p:nvSpPr>
        <p:spPr>
          <a:xfrm>
            <a:off x="1502108" y="5146936"/>
            <a:ext cx="7774631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copies value of old string to new string</a:t>
            </a:r>
          </a:p>
        </p:txBody>
      </p:sp>
      <p:sp>
        <p:nvSpPr>
          <p:cNvPr id="247" name="Rectangle 247"/>
          <p:cNvSpPr/>
          <p:nvPr/>
        </p:nvSpPr>
        <p:spPr>
          <a:xfrm>
            <a:off x="4083026" y="2444253"/>
            <a:ext cx="2476871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62188"/>
                </a:solidFill>
                <a:latin typeface="Arial"/>
              </a:rPr>
              <a:t>&lt;string.h&gt;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Freeform 248"/>
          <p:cNvSpPr/>
          <p:nvPr/>
        </p:nvSpPr>
        <p:spPr>
          <a:xfrm flipV="1">
            <a:off x="0" y="0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9" name="Freeform 249"/>
          <p:cNvSpPr/>
          <p:nvPr/>
        </p:nvSpPr>
        <p:spPr>
          <a:xfrm flipV="1">
            <a:off x="0" y="7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0" name="Freeform 250"/>
          <p:cNvSpPr/>
          <p:nvPr/>
        </p:nvSpPr>
        <p:spPr>
          <a:xfrm rot="5400000" flipV="1">
            <a:off x="4810191" y="2223619"/>
            <a:ext cx="645515" cy="0"/>
          </a:xfrm>
          <a:custGeom>
            <a:avLst/>
            <a:gdLst/>
            <a:ahLst/>
            <a:cxnLst/>
            <a:rect l="0" t="0" r="0" b="0"/>
            <a:pathLst>
              <a:path w="172501">
                <a:moveTo>
                  <a:pt x="0" y="0"/>
                </a:moveTo>
                <a:lnTo>
                  <a:pt x="172501" y="0"/>
                </a:lnTo>
              </a:path>
            </a:pathLst>
          </a:custGeom>
          <a:noFill/>
          <a:ln w="47524" cap="rnd" cmpd="sng">
            <a:solidFill>
              <a:srgbClr val="FFFFF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" name="Freeform 251"/>
          <p:cNvSpPr/>
          <p:nvPr/>
        </p:nvSpPr>
        <p:spPr>
          <a:xfrm rot="5400000" flipV="1">
            <a:off x="5085424" y="2439303"/>
            <a:ext cx="95049" cy="142874"/>
          </a:xfrm>
          <a:custGeom>
            <a:avLst/>
            <a:gdLst/>
            <a:ahLst/>
            <a:cxnLst/>
            <a:rect l="0" t="0" r="0" b="0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</a:path>
            </a:pathLst>
          </a:custGeom>
          <a:noFill/>
          <a:ln w="47524" cap="rnd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3" name="Rectangle 253"/>
          <p:cNvSpPr/>
          <p:nvPr/>
        </p:nvSpPr>
        <p:spPr>
          <a:xfrm>
            <a:off x="1050280" y="809071"/>
            <a:ext cx="8631835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Standard Library Functions</a:t>
            </a:r>
          </a:p>
        </p:txBody>
      </p:sp>
      <p:sp>
        <p:nvSpPr>
          <p:cNvPr id="254" name="Rectangle 254"/>
          <p:cNvSpPr/>
          <p:nvPr/>
        </p:nvSpPr>
        <p:spPr>
          <a:xfrm>
            <a:off x="1028700" y="4004126"/>
            <a:ext cx="6351388" cy="8723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799" b="0" i="0" spc="0" baseline="0" dirty="0">
                <a:solidFill>
                  <a:srgbClr val="17D9FF"/>
                </a:solidFill>
                <a:latin typeface="Arial"/>
              </a:rPr>
              <a:t>3 strcat(</a:t>
            </a:r>
            <a:r>
              <a:rPr lang="en-US" sz="4799" b="0" i="0" spc="0" baseline="0" dirty="0">
                <a:solidFill>
                  <a:srgbClr val="FFFFFF"/>
                </a:solidFill>
                <a:latin typeface="Arial"/>
              </a:rPr>
              <a:t>firstStr, secStr</a:t>
            </a:r>
            <a:r>
              <a:rPr lang="en-US" sz="4799" b="0" i="0" spc="0" baseline="0" dirty="0">
                <a:solidFill>
                  <a:srgbClr val="17D9FF"/>
                </a:solidFill>
                <a:latin typeface="Arial"/>
              </a:rPr>
              <a:t>)</a:t>
            </a:r>
          </a:p>
        </p:txBody>
      </p:sp>
      <p:sp>
        <p:nvSpPr>
          <p:cNvPr id="255" name="Rectangle 255"/>
          <p:cNvSpPr/>
          <p:nvPr/>
        </p:nvSpPr>
        <p:spPr>
          <a:xfrm>
            <a:off x="1502108" y="5146936"/>
            <a:ext cx="8726536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concatenates first string with second string</a:t>
            </a:r>
          </a:p>
        </p:txBody>
      </p:sp>
      <p:sp>
        <p:nvSpPr>
          <p:cNvPr id="256" name="Rectangle 256"/>
          <p:cNvSpPr/>
          <p:nvPr/>
        </p:nvSpPr>
        <p:spPr>
          <a:xfrm>
            <a:off x="4083026" y="2444253"/>
            <a:ext cx="2476871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62188"/>
                </a:solidFill>
                <a:latin typeface="Arial"/>
              </a:rPr>
              <a:t>&lt;string.h&gt;</a:t>
            </a:r>
          </a:p>
        </p:txBody>
      </p:sp>
      <p:sp>
        <p:nvSpPr>
          <p:cNvPr id="257" name="Rectangle 257"/>
          <p:cNvSpPr/>
          <p:nvPr/>
        </p:nvSpPr>
        <p:spPr>
          <a:xfrm>
            <a:off x="16078018" y="9207312"/>
            <a:ext cx="1653497" cy="2329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81" b="0" i="0" spc="0" baseline="0" dirty="0">
                <a:solidFill>
                  <a:srgbClr val="FFFFFF"/>
                </a:solidFill>
                <a:latin typeface="Arial"/>
              </a:rPr>
              <a:t>firstStr should be large</a:t>
            </a:r>
          </a:p>
        </p:txBody>
      </p:sp>
      <p:sp>
        <p:nvSpPr>
          <p:cNvPr id="258" name="Rectangle 258"/>
          <p:cNvSpPr/>
          <p:nvPr/>
        </p:nvSpPr>
        <p:spPr>
          <a:xfrm>
            <a:off x="16078018" y="9573537"/>
            <a:ext cx="535747" cy="2329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81" b="0" i="0" spc="0" baseline="0" dirty="0">
                <a:solidFill>
                  <a:srgbClr val="FFFFFF"/>
                </a:solidFill>
                <a:latin typeface="Arial"/>
              </a:rPr>
              <a:t>enough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Freeform 259"/>
          <p:cNvSpPr/>
          <p:nvPr/>
        </p:nvSpPr>
        <p:spPr>
          <a:xfrm flipV="1">
            <a:off x="0" y="-7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" name="Freeform 260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" name="Freeform 261"/>
          <p:cNvSpPr/>
          <p:nvPr/>
        </p:nvSpPr>
        <p:spPr>
          <a:xfrm rot="5400000" flipV="1">
            <a:off x="4810191" y="2223613"/>
            <a:ext cx="645515" cy="0"/>
          </a:xfrm>
          <a:custGeom>
            <a:avLst/>
            <a:gdLst/>
            <a:ahLst/>
            <a:cxnLst/>
            <a:rect l="0" t="0" r="0" b="0"/>
            <a:pathLst>
              <a:path w="172501">
                <a:moveTo>
                  <a:pt x="0" y="0"/>
                </a:moveTo>
                <a:lnTo>
                  <a:pt x="172501" y="0"/>
                </a:lnTo>
              </a:path>
            </a:pathLst>
          </a:custGeom>
          <a:noFill/>
          <a:ln w="47524" cap="rnd" cmpd="sng">
            <a:solidFill>
              <a:srgbClr val="FFFFF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Freeform 262"/>
          <p:cNvSpPr/>
          <p:nvPr/>
        </p:nvSpPr>
        <p:spPr>
          <a:xfrm rot="5400000" flipV="1">
            <a:off x="5085424" y="2439290"/>
            <a:ext cx="95049" cy="142874"/>
          </a:xfrm>
          <a:custGeom>
            <a:avLst/>
            <a:gdLst/>
            <a:ahLst/>
            <a:cxnLst/>
            <a:rect l="0" t="0" r="0" b="0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</a:path>
            </a:pathLst>
          </a:custGeom>
          <a:noFill/>
          <a:ln w="47524" cap="rnd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4" name="Rectangle 264"/>
          <p:cNvSpPr/>
          <p:nvPr/>
        </p:nvSpPr>
        <p:spPr>
          <a:xfrm>
            <a:off x="1050280" y="809071"/>
            <a:ext cx="8631835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Standard Library Functions</a:t>
            </a:r>
          </a:p>
        </p:txBody>
      </p:sp>
      <p:sp>
        <p:nvSpPr>
          <p:cNvPr id="265" name="Rectangle 265"/>
          <p:cNvSpPr/>
          <p:nvPr/>
        </p:nvSpPr>
        <p:spPr>
          <a:xfrm>
            <a:off x="1028700" y="4004120"/>
            <a:ext cx="6678512" cy="8723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799" b="0" i="0" spc="0" baseline="0" dirty="0">
                <a:solidFill>
                  <a:srgbClr val="17D9FF"/>
                </a:solidFill>
                <a:latin typeface="Arial"/>
              </a:rPr>
              <a:t>4 strcpm(</a:t>
            </a:r>
            <a:r>
              <a:rPr lang="en-US" sz="4799" b="0" i="0" spc="0" baseline="0" dirty="0">
                <a:solidFill>
                  <a:srgbClr val="FFFFFF"/>
                </a:solidFill>
                <a:latin typeface="Arial"/>
              </a:rPr>
              <a:t>firstStr, secStr</a:t>
            </a:r>
            <a:r>
              <a:rPr lang="en-US" sz="4799" b="0" i="0" spc="0" baseline="0" dirty="0">
                <a:solidFill>
                  <a:srgbClr val="17D9FF"/>
                </a:solidFill>
                <a:latin typeface="Arial"/>
              </a:rPr>
              <a:t>)</a:t>
            </a:r>
          </a:p>
        </p:txBody>
      </p:sp>
      <p:sp>
        <p:nvSpPr>
          <p:cNvPr id="266" name="Rectangle 266"/>
          <p:cNvSpPr/>
          <p:nvPr/>
        </p:nvSpPr>
        <p:spPr>
          <a:xfrm>
            <a:off x="1502108" y="5146929"/>
            <a:ext cx="7499374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Compares 2 strings &amp; returns a value</a:t>
            </a:r>
          </a:p>
        </p:txBody>
      </p:sp>
      <p:sp>
        <p:nvSpPr>
          <p:cNvPr id="267" name="Rectangle 267"/>
          <p:cNvSpPr/>
          <p:nvPr/>
        </p:nvSpPr>
        <p:spPr>
          <a:xfrm>
            <a:off x="4083026" y="2444247"/>
            <a:ext cx="2476871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62188"/>
                </a:solidFill>
                <a:latin typeface="Arial"/>
              </a:rPr>
              <a:t>&lt;string.h&gt;</a:t>
            </a:r>
          </a:p>
        </p:txBody>
      </p:sp>
      <p:sp>
        <p:nvSpPr>
          <p:cNvPr id="268" name="Rectangle 268"/>
          <p:cNvSpPr/>
          <p:nvPr/>
        </p:nvSpPr>
        <p:spPr>
          <a:xfrm>
            <a:off x="1502108" y="6198359"/>
            <a:ext cx="3353915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0 -&gt; </a:t>
            </a:r>
            <a:r>
              <a:rPr lang="en-US" sz="3599" b="0" i="0" spc="0" baseline="0" dirty="0">
                <a:solidFill>
                  <a:srgbClr val="FFA511"/>
                </a:solidFill>
                <a:latin typeface="Arial"/>
              </a:rPr>
              <a:t>string equal</a:t>
            </a:r>
          </a:p>
        </p:txBody>
      </p:sp>
      <p:sp>
        <p:nvSpPr>
          <p:cNvPr id="269" name="Rectangle 269"/>
          <p:cNvSpPr/>
          <p:nvPr/>
        </p:nvSpPr>
        <p:spPr>
          <a:xfrm>
            <a:off x="1502108" y="7073194"/>
            <a:ext cx="6679703" cy="15732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positive -&gt; </a:t>
            </a:r>
            <a:r>
              <a:rPr lang="en-US" sz="3599" b="0" i="0" spc="0" baseline="0" dirty="0">
                <a:solidFill>
                  <a:srgbClr val="FFA511"/>
                </a:solidFill>
                <a:latin typeface="Arial"/>
              </a:rPr>
              <a:t>first &gt; second </a:t>
            </a: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(ASCII)</a:t>
            </a:r>
          </a:p>
          <a:p>
            <a:pPr marL="0">
              <a:lnSpc>
                <a:spcPts val="7236"/>
              </a:lnSpc>
            </a:pP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negative -&gt; </a:t>
            </a:r>
            <a:r>
              <a:rPr lang="en-US" sz="3599" b="0" i="0" spc="0" baseline="0" dirty="0">
                <a:solidFill>
                  <a:srgbClr val="FFA511"/>
                </a:solidFill>
                <a:latin typeface="Arial"/>
              </a:rPr>
              <a:t>first &lt; second </a:t>
            </a: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(ASCII)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0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8288000" cy="10286999"/>
          </a:xfrm>
          <a:prstGeom prst="rect">
            <a:avLst/>
          </a:prstGeom>
          <a:noFill/>
        </p:spPr>
      </p:pic>
      <p:sp>
        <p:nvSpPr>
          <p:cNvPr id="101" name="Freeform 101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Freeform 102"/>
          <p:cNvSpPr/>
          <p:nvPr/>
        </p:nvSpPr>
        <p:spPr>
          <a:xfrm flipV="1">
            <a:off x="62346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Freeform 103"/>
          <p:cNvSpPr/>
          <p:nvPr/>
        </p:nvSpPr>
        <p:spPr>
          <a:xfrm rot="5400000" flipV="1">
            <a:off x="1785876" y="2291568"/>
            <a:ext cx="645515" cy="0"/>
          </a:xfrm>
          <a:custGeom>
            <a:avLst/>
            <a:gdLst/>
            <a:ahLst/>
            <a:cxnLst/>
            <a:rect l="0" t="0" r="0" b="0"/>
            <a:pathLst>
              <a:path w="172501">
                <a:moveTo>
                  <a:pt x="0" y="0"/>
                </a:moveTo>
                <a:lnTo>
                  <a:pt x="172501" y="0"/>
                </a:lnTo>
              </a:path>
            </a:pathLst>
          </a:custGeom>
          <a:noFill/>
          <a:ln w="47524" cap="rnd" cmpd="sng">
            <a:solidFill>
              <a:srgbClr val="FFFFF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Freeform 104"/>
          <p:cNvSpPr/>
          <p:nvPr/>
        </p:nvSpPr>
        <p:spPr>
          <a:xfrm rot="5400000" flipV="1">
            <a:off x="2061109" y="2507248"/>
            <a:ext cx="95049" cy="142874"/>
          </a:xfrm>
          <a:custGeom>
            <a:avLst/>
            <a:gdLst/>
            <a:ahLst/>
            <a:cxnLst/>
            <a:rect l="0" t="0" r="0" b="0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</a:path>
            </a:pathLst>
          </a:custGeom>
          <a:noFill/>
          <a:ln w="47524" cap="rnd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Rectangle 106"/>
          <p:cNvSpPr/>
          <p:nvPr/>
        </p:nvSpPr>
        <p:spPr>
          <a:xfrm>
            <a:off x="1028848" y="809067"/>
            <a:ext cx="2207275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Strings</a:t>
            </a:r>
          </a:p>
        </p:txBody>
      </p:sp>
      <p:sp>
        <p:nvSpPr>
          <p:cNvPr id="107" name="Rectangle 107"/>
          <p:cNvSpPr/>
          <p:nvPr/>
        </p:nvSpPr>
        <p:spPr>
          <a:xfrm>
            <a:off x="1028700" y="2759776"/>
            <a:ext cx="12740802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A character array terminated by a '\0'</a:t>
            </a: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 (null character)</a:t>
            </a:r>
          </a:p>
        </p:txBody>
      </p:sp>
      <p:sp>
        <p:nvSpPr>
          <p:cNvPr id="108" name="Rectangle 108"/>
          <p:cNvSpPr/>
          <p:nvPr/>
        </p:nvSpPr>
        <p:spPr>
          <a:xfrm>
            <a:off x="1028700" y="4087042"/>
            <a:ext cx="8344122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null character denotes string termination</a:t>
            </a:r>
          </a:p>
        </p:txBody>
      </p:sp>
      <p:sp>
        <p:nvSpPr>
          <p:cNvPr id="109" name="Rectangle 109"/>
          <p:cNvSpPr/>
          <p:nvPr/>
        </p:nvSpPr>
        <p:spPr>
          <a:xfrm>
            <a:off x="1028700" y="5403382"/>
            <a:ext cx="2054720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17D9FF"/>
                </a:solidFill>
                <a:latin typeface="Arial"/>
              </a:rPr>
              <a:t>EXAMPLE</a:t>
            </a:r>
          </a:p>
        </p:txBody>
      </p:sp>
      <p:sp>
        <p:nvSpPr>
          <p:cNvPr id="14" name="Rectangle 118">
            <a:extLst>
              <a:ext uri="{FF2B5EF4-FFF2-40B4-BE49-F238E27FC236}">
                <a16:creationId xmlns:a16="http://schemas.microsoft.com/office/drawing/2014/main" id="{C1634E19-46B7-4CA8-B90F-F1E085DF282C}"/>
              </a:ext>
            </a:extLst>
          </p:cNvPr>
          <p:cNvSpPr/>
          <p:nvPr/>
        </p:nvSpPr>
        <p:spPr>
          <a:xfrm>
            <a:off x="1028700" y="7755840"/>
            <a:ext cx="5741956" cy="553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char name[ ] = </a:t>
            </a:r>
            <a:r>
              <a:rPr lang="en-US" sz="3599" b="0" i="0" spc="0" baseline="0" dirty="0">
                <a:solidFill>
                  <a:srgbClr val="32BD15"/>
                </a:solidFill>
                <a:latin typeface="Arial"/>
              </a:rPr>
              <a:t>“MUSTAFA"</a:t>
            </a: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;</a:t>
            </a:r>
          </a:p>
        </p:txBody>
      </p:sp>
      <p:sp>
        <p:nvSpPr>
          <p:cNvPr id="15" name="Rectangle 116">
            <a:extLst>
              <a:ext uri="{FF2B5EF4-FFF2-40B4-BE49-F238E27FC236}">
                <a16:creationId xmlns:a16="http://schemas.microsoft.com/office/drawing/2014/main" id="{F73C29EE-5C94-4A7D-B806-86A85B4BCCB2}"/>
              </a:ext>
            </a:extLst>
          </p:cNvPr>
          <p:cNvSpPr/>
          <p:nvPr/>
        </p:nvSpPr>
        <p:spPr>
          <a:xfrm>
            <a:off x="1028700" y="6628088"/>
            <a:ext cx="9323065" cy="553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char name[ ] = {</a:t>
            </a:r>
            <a:r>
              <a:rPr lang="en-US" sz="3599" b="0" i="0" spc="0" baseline="0" dirty="0">
                <a:solidFill>
                  <a:srgbClr val="32BD15"/>
                </a:solidFill>
                <a:latin typeface="Arial"/>
              </a:rPr>
              <a:t>‘M', ‘U', ‘S', ‘T', ‘A', ‘F', 'A','\0'</a:t>
            </a: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};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112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Freeform 113"/>
          <p:cNvSpPr/>
          <p:nvPr/>
        </p:nvSpPr>
        <p:spPr>
          <a:xfrm flipV="1">
            <a:off x="145474" y="2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Rectangle 115"/>
          <p:cNvSpPr/>
          <p:nvPr/>
        </p:nvSpPr>
        <p:spPr>
          <a:xfrm>
            <a:off x="1110406" y="809068"/>
            <a:ext cx="5646807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Initialising Strings</a:t>
            </a:r>
          </a:p>
        </p:txBody>
      </p:sp>
      <p:sp>
        <p:nvSpPr>
          <p:cNvPr id="116" name="Rectangle 116"/>
          <p:cNvSpPr/>
          <p:nvPr/>
        </p:nvSpPr>
        <p:spPr>
          <a:xfrm>
            <a:off x="1070264" y="2710198"/>
            <a:ext cx="9323065" cy="553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char name[ ] = {</a:t>
            </a:r>
            <a:r>
              <a:rPr lang="en-US" sz="3599" b="0" i="0" spc="0" baseline="0" dirty="0">
                <a:solidFill>
                  <a:srgbClr val="32BD15"/>
                </a:solidFill>
                <a:latin typeface="Arial"/>
              </a:rPr>
              <a:t>‘M', ‘U', ‘S', ‘T', ‘A', ‘F', 'A','\0'</a:t>
            </a: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};</a:t>
            </a:r>
          </a:p>
        </p:txBody>
      </p:sp>
      <p:sp>
        <p:nvSpPr>
          <p:cNvPr id="117" name="Rectangle 117"/>
          <p:cNvSpPr/>
          <p:nvPr/>
        </p:nvSpPr>
        <p:spPr>
          <a:xfrm>
            <a:off x="1028700" y="6366519"/>
            <a:ext cx="15239749" cy="553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char class[ ] = {</a:t>
            </a:r>
            <a:r>
              <a:rPr lang="en-US" sz="3599" b="0" i="0" spc="0" baseline="0" dirty="0">
                <a:solidFill>
                  <a:srgbClr val="32BD15"/>
                </a:solidFill>
                <a:latin typeface="Arial"/>
              </a:rPr>
              <a:t>‘M', ‘I', ‘R', ‘S', ‘ A', ‘R', ‘A', ‘I', ‘C', ‘O', ‘L', ‘L’, ‘E’, ‘G’, ‘E’, '\0'</a:t>
            </a: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};</a:t>
            </a:r>
          </a:p>
        </p:txBody>
      </p:sp>
      <p:sp>
        <p:nvSpPr>
          <p:cNvPr id="118" name="Rectangle 118"/>
          <p:cNvSpPr/>
          <p:nvPr/>
        </p:nvSpPr>
        <p:spPr>
          <a:xfrm>
            <a:off x="1028700" y="3673333"/>
            <a:ext cx="5741956" cy="553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char name[ ] = </a:t>
            </a:r>
            <a:r>
              <a:rPr lang="en-US" sz="3599" b="0" i="0" spc="0" baseline="0" dirty="0">
                <a:solidFill>
                  <a:srgbClr val="32BD15"/>
                </a:solidFill>
                <a:latin typeface="Arial"/>
              </a:rPr>
              <a:t>“MUSTAFA"</a:t>
            </a: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;</a:t>
            </a:r>
          </a:p>
        </p:txBody>
      </p:sp>
      <p:sp>
        <p:nvSpPr>
          <p:cNvPr id="119" name="Rectangle 119"/>
          <p:cNvSpPr/>
          <p:nvPr/>
        </p:nvSpPr>
        <p:spPr>
          <a:xfrm>
            <a:off x="1028700" y="7351730"/>
            <a:ext cx="7973337" cy="553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char class[ ] = </a:t>
            </a:r>
            <a:r>
              <a:rPr lang="en-US" sz="3599" b="0" i="0" spc="0" baseline="0" dirty="0">
                <a:solidFill>
                  <a:srgbClr val="32BD15"/>
                </a:solidFill>
                <a:latin typeface="Arial"/>
              </a:rPr>
              <a:t>“</a:t>
            </a:r>
            <a:r>
              <a:rPr lang="en-US" sz="3599" dirty="0">
                <a:solidFill>
                  <a:srgbClr val="32BD15"/>
                </a:solidFill>
                <a:latin typeface="Arial"/>
              </a:rPr>
              <a:t>MIRSARAI</a:t>
            </a:r>
            <a:r>
              <a:rPr lang="en-US" sz="3599" b="0" i="0" spc="0" baseline="0" dirty="0">
                <a:solidFill>
                  <a:srgbClr val="32BD15"/>
                </a:solidFill>
                <a:latin typeface="Arial"/>
              </a:rPr>
              <a:t> COLLEGE"</a:t>
            </a: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;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reeform 120"/>
          <p:cNvSpPr/>
          <p:nvPr/>
        </p:nvSpPr>
        <p:spPr>
          <a:xfrm flipV="1">
            <a:off x="0" y="3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Freeform 121"/>
          <p:cNvSpPr/>
          <p:nvPr/>
        </p:nvSpPr>
        <p:spPr>
          <a:xfrm flipV="1">
            <a:off x="41564" y="2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2" name="Picture 12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6634" y="6242498"/>
            <a:ext cx="1187449" cy="1187450"/>
          </a:xfrm>
          <a:prstGeom prst="rect">
            <a:avLst/>
          </a:prstGeom>
          <a:noFill/>
        </p:spPr>
      </p:pic>
      <p:pic>
        <p:nvPicPr>
          <p:cNvPr id="123" name="Picture 12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4628" y="6242498"/>
            <a:ext cx="2342271" cy="1198686"/>
          </a:xfrm>
          <a:prstGeom prst="rect">
            <a:avLst/>
          </a:prstGeom>
          <a:noFill/>
        </p:spPr>
      </p:pic>
      <p:pic>
        <p:nvPicPr>
          <p:cNvPr id="124" name="Picture 12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80614" y="6245602"/>
            <a:ext cx="4649085" cy="1195582"/>
          </a:xfrm>
          <a:prstGeom prst="rect">
            <a:avLst/>
          </a:prstGeom>
          <a:noFill/>
        </p:spPr>
      </p:pic>
      <p:pic>
        <p:nvPicPr>
          <p:cNvPr id="125" name="Picture 125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12589" y="6248707"/>
            <a:ext cx="1187450" cy="1187450"/>
          </a:xfrm>
          <a:prstGeom prst="rect">
            <a:avLst/>
          </a:prstGeom>
          <a:noFill/>
        </p:spPr>
      </p:pic>
      <p:sp>
        <p:nvSpPr>
          <p:cNvPr id="127" name="Rectangle 127"/>
          <p:cNvSpPr/>
          <p:nvPr/>
        </p:nvSpPr>
        <p:spPr>
          <a:xfrm>
            <a:off x="1079896" y="809070"/>
            <a:ext cx="8599545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What Happens in Memory?</a:t>
            </a:r>
          </a:p>
        </p:txBody>
      </p:sp>
      <p:sp>
        <p:nvSpPr>
          <p:cNvPr id="130" name="Rectangle 130"/>
          <p:cNvSpPr/>
          <p:nvPr/>
        </p:nvSpPr>
        <p:spPr>
          <a:xfrm>
            <a:off x="1051116" y="7588285"/>
            <a:ext cx="769004" cy="46738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610" b="0" i="0" spc="0" baseline="0" dirty="0">
                <a:solidFill>
                  <a:srgbClr val="F62188"/>
                </a:solidFill>
                <a:latin typeface="Arial"/>
              </a:rPr>
              <a:t>2000</a:t>
            </a:r>
          </a:p>
        </p:txBody>
      </p:sp>
      <p:sp>
        <p:nvSpPr>
          <p:cNvPr id="131" name="Rectangle 131"/>
          <p:cNvSpPr/>
          <p:nvPr/>
        </p:nvSpPr>
        <p:spPr>
          <a:xfrm>
            <a:off x="860430" y="5203384"/>
            <a:ext cx="1275912" cy="74323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089" b="0" i="0" spc="0" baseline="0" dirty="0">
                <a:solidFill>
                  <a:srgbClr val="17D9FF"/>
                </a:solidFill>
                <a:latin typeface="Arial"/>
              </a:rPr>
              <a:t>name</a:t>
            </a:r>
          </a:p>
        </p:txBody>
      </p:sp>
      <p:sp>
        <p:nvSpPr>
          <p:cNvPr id="132" name="Rectangle 132"/>
          <p:cNvSpPr/>
          <p:nvPr/>
        </p:nvSpPr>
        <p:spPr>
          <a:xfrm>
            <a:off x="1354113" y="6373731"/>
            <a:ext cx="8775864" cy="63555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089" b="0" i="0" spc="6494" baseline="0" dirty="0">
                <a:solidFill>
                  <a:srgbClr val="FFFFFF"/>
                </a:solidFill>
                <a:latin typeface="Arial"/>
              </a:rPr>
              <a:t>MUSTAFA</a:t>
            </a:r>
            <a:r>
              <a:rPr lang="en-US" sz="6195" b="0" i="0" spc="0" baseline="810" dirty="0">
                <a:solidFill>
                  <a:srgbClr val="FFA511"/>
                </a:solidFill>
                <a:latin typeface="Arial"/>
              </a:rPr>
              <a:t>\0</a:t>
            </a:r>
          </a:p>
        </p:txBody>
      </p:sp>
      <p:sp>
        <p:nvSpPr>
          <p:cNvPr id="133" name="Rectangle 133"/>
          <p:cNvSpPr/>
          <p:nvPr/>
        </p:nvSpPr>
        <p:spPr>
          <a:xfrm>
            <a:off x="2271834" y="7588285"/>
            <a:ext cx="7716966" cy="46738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610" b="0" i="0" spc="0" baseline="0" dirty="0">
                <a:solidFill>
                  <a:srgbClr val="F62188"/>
                </a:solidFill>
                <a:latin typeface="Arial"/>
              </a:rPr>
              <a:t>200</a:t>
            </a:r>
            <a:r>
              <a:rPr lang="en-US" sz="2610" b="0" i="0" spc="3062" baseline="0" dirty="0">
                <a:solidFill>
                  <a:srgbClr val="F62188"/>
                </a:solidFill>
                <a:latin typeface="Arial"/>
              </a:rPr>
              <a:t>1</a:t>
            </a:r>
            <a:r>
              <a:rPr lang="en-US" sz="2610" b="0" i="0" spc="0" baseline="0" dirty="0">
                <a:solidFill>
                  <a:srgbClr val="F62188"/>
                </a:solidFill>
                <a:latin typeface="Arial"/>
              </a:rPr>
              <a:t>200</a:t>
            </a:r>
            <a:r>
              <a:rPr lang="en-US" sz="2610" b="0" i="0" spc="3067" baseline="0" dirty="0">
                <a:solidFill>
                  <a:srgbClr val="F62188"/>
                </a:solidFill>
                <a:latin typeface="Arial"/>
              </a:rPr>
              <a:t>2</a:t>
            </a:r>
            <a:r>
              <a:rPr lang="en-US" sz="2610" b="0" i="0" spc="0" baseline="0" dirty="0">
                <a:solidFill>
                  <a:srgbClr val="F62188"/>
                </a:solidFill>
                <a:latin typeface="Arial"/>
              </a:rPr>
              <a:t>200</a:t>
            </a:r>
            <a:r>
              <a:rPr lang="en-US" sz="2610" b="0" i="0" spc="3058" baseline="0" dirty="0">
                <a:solidFill>
                  <a:srgbClr val="F62188"/>
                </a:solidFill>
                <a:latin typeface="Arial"/>
              </a:rPr>
              <a:t>3</a:t>
            </a:r>
            <a:r>
              <a:rPr lang="en-US" sz="2610" b="0" i="0" spc="0" baseline="0" dirty="0">
                <a:solidFill>
                  <a:srgbClr val="F62188"/>
                </a:solidFill>
                <a:latin typeface="Arial"/>
              </a:rPr>
              <a:t>200</a:t>
            </a:r>
            <a:r>
              <a:rPr lang="en-US" sz="2610" b="0" i="0" spc="3062" baseline="0" dirty="0">
                <a:solidFill>
                  <a:srgbClr val="F62188"/>
                </a:solidFill>
                <a:latin typeface="Arial"/>
              </a:rPr>
              <a:t>4</a:t>
            </a:r>
            <a:r>
              <a:rPr lang="en-US" sz="2610" b="0" i="0" spc="0" baseline="0" dirty="0">
                <a:solidFill>
                  <a:srgbClr val="F62188"/>
                </a:solidFill>
                <a:latin typeface="Arial"/>
              </a:rPr>
              <a:t>200</a:t>
            </a:r>
            <a:r>
              <a:rPr lang="en-US" sz="2610" b="0" i="0" spc="3062" baseline="0" dirty="0">
                <a:solidFill>
                  <a:srgbClr val="F62188"/>
                </a:solidFill>
                <a:latin typeface="Arial"/>
              </a:rPr>
              <a:t>5</a:t>
            </a:r>
            <a:r>
              <a:rPr lang="en-US" sz="2610" b="0" i="0" spc="0" baseline="0" dirty="0">
                <a:solidFill>
                  <a:srgbClr val="F62188"/>
                </a:solidFill>
                <a:latin typeface="Arial"/>
              </a:rPr>
              <a:t>200</a:t>
            </a:r>
            <a:r>
              <a:rPr lang="en-US" sz="2610" b="0" i="0" spc="3062" baseline="0" dirty="0">
                <a:solidFill>
                  <a:srgbClr val="F62188"/>
                </a:solidFill>
                <a:latin typeface="Arial"/>
              </a:rPr>
              <a:t>6</a:t>
            </a:r>
            <a:r>
              <a:rPr lang="en-US" sz="2610" b="0" i="0" spc="0" baseline="0" dirty="0">
                <a:solidFill>
                  <a:srgbClr val="F62188"/>
                </a:solidFill>
                <a:latin typeface="Arial"/>
              </a:rPr>
              <a:t>2007</a:t>
            </a:r>
          </a:p>
        </p:txBody>
      </p:sp>
      <p:sp>
        <p:nvSpPr>
          <p:cNvPr id="15" name="Rectangle 116">
            <a:extLst>
              <a:ext uri="{FF2B5EF4-FFF2-40B4-BE49-F238E27FC236}">
                <a16:creationId xmlns:a16="http://schemas.microsoft.com/office/drawing/2014/main" id="{57FAA482-D294-4E03-B3B4-432DFACB730B}"/>
              </a:ext>
            </a:extLst>
          </p:cNvPr>
          <p:cNvSpPr/>
          <p:nvPr/>
        </p:nvSpPr>
        <p:spPr>
          <a:xfrm>
            <a:off x="1028700" y="2293776"/>
            <a:ext cx="9323065" cy="553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char name[ ] = {</a:t>
            </a:r>
            <a:r>
              <a:rPr lang="en-US" sz="3599" b="0" i="0" spc="0" baseline="0" dirty="0">
                <a:solidFill>
                  <a:srgbClr val="32BD15"/>
                </a:solidFill>
                <a:latin typeface="Arial"/>
              </a:rPr>
              <a:t>‘M', ‘U', ‘S', ‘T', ‘A', ‘F', 'A','\0'</a:t>
            </a: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};</a:t>
            </a:r>
          </a:p>
        </p:txBody>
      </p:sp>
      <p:sp>
        <p:nvSpPr>
          <p:cNvPr id="16" name="Rectangle 118">
            <a:extLst>
              <a:ext uri="{FF2B5EF4-FFF2-40B4-BE49-F238E27FC236}">
                <a16:creationId xmlns:a16="http://schemas.microsoft.com/office/drawing/2014/main" id="{2BB22C4C-CA6C-46BA-8796-EDF0E07B0110}"/>
              </a:ext>
            </a:extLst>
          </p:cNvPr>
          <p:cNvSpPr/>
          <p:nvPr/>
        </p:nvSpPr>
        <p:spPr>
          <a:xfrm>
            <a:off x="1028700" y="3673333"/>
            <a:ext cx="5741956" cy="553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char name[ ] = </a:t>
            </a:r>
            <a:r>
              <a:rPr lang="en-US" sz="3599" b="0" i="0" spc="0" baseline="0" dirty="0">
                <a:solidFill>
                  <a:srgbClr val="32BD15"/>
                </a:solidFill>
                <a:latin typeface="Arial"/>
              </a:rPr>
              <a:t>“MUSTAFA"</a:t>
            </a: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;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reeform 134"/>
          <p:cNvSpPr/>
          <p:nvPr/>
        </p:nvSpPr>
        <p:spPr>
          <a:xfrm flipV="1">
            <a:off x="0" y="-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Freeform 135"/>
          <p:cNvSpPr/>
          <p:nvPr/>
        </p:nvSpPr>
        <p:spPr>
          <a:xfrm flipV="1">
            <a:off x="-41564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Freeform 136"/>
          <p:cNvSpPr/>
          <p:nvPr/>
        </p:nvSpPr>
        <p:spPr>
          <a:xfrm rot="5400000" flipV="1">
            <a:off x="3927179" y="2357793"/>
            <a:ext cx="645515" cy="0"/>
          </a:xfrm>
          <a:custGeom>
            <a:avLst/>
            <a:gdLst/>
            <a:ahLst/>
            <a:cxnLst/>
            <a:rect l="0" t="0" r="0" b="0"/>
            <a:pathLst>
              <a:path w="172501">
                <a:moveTo>
                  <a:pt x="0" y="0"/>
                </a:moveTo>
                <a:lnTo>
                  <a:pt x="172501" y="0"/>
                </a:lnTo>
              </a:path>
            </a:pathLst>
          </a:custGeom>
          <a:noFill/>
          <a:ln w="47524" cap="rnd" cmpd="sng">
            <a:solidFill>
              <a:srgbClr val="FFFFF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Freeform 137"/>
          <p:cNvSpPr/>
          <p:nvPr/>
        </p:nvSpPr>
        <p:spPr>
          <a:xfrm rot="5400000" flipV="1">
            <a:off x="4202412" y="2573473"/>
            <a:ext cx="95049" cy="142874"/>
          </a:xfrm>
          <a:custGeom>
            <a:avLst/>
            <a:gdLst/>
            <a:ahLst/>
            <a:cxnLst/>
            <a:rect l="0" t="0" r="0" b="0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</a:path>
            </a:pathLst>
          </a:custGeom>
          <a:noFill/>
          <a:ln w="47524" cap="rnd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9"/>
          <p:cNvSpPr/>
          <p:nvPr/>
        </p:nvSpPr>
        <p:spPr>
          <a:xfrm>
            <a:off x="1057274" y="809068"/>
            <a:ext cx="7354421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String Format Specifier</a:t>
            </a:r>
          </a:p>
        </p:txBody>
      </p:sp>
      <p:sp>
        <p:nvSpPr>
          <p:cNvPr id="140" name="Rectangle 140"/>
          <p:cNvSpPr/>
          <p:nvPr/>
        </p:nvSpPr>
        <p:spPr>
          <a:xfrm>
            <a:off x="3589433" y="2812051"/>
            <a:ext cx="1299269" cy="8595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799" b="0" i="0" spc="0" baseline="0" dirty="0">
                <a:solidFill>
                  <a:srgbClr val="17D9FF"/>
                </a:solidFill>
                <a:latin typeface="Arial"/>
              </a:rPr>
              <a:t>"%s"</a:t>
            </a:r>
          </a:p>
        </p:txBody>
      </p:sp>
      <p:sp>
        <p:nvSpPr>
          <p:cNvPr id="141" name="Rectangle 141"/>
          <p:cNvSpPr/>
          <p:nvPr/>
        </p:nvSpPr>
        <p:spPr>
          <a:xfrm>
            <a:off x="1285000" y="5273931"/>
            <a:ext cx="4545098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printf("%s", name);</a:t>
            </a:r>
          </a:p>
        </p:txBody>
      </p:sp>
      <p:sp>
        <p:nvSpPr>
          <p:cNvPr id="142" name="Rectangle 142"/>
          <p:cNvSpPr/>
          <p:nvPr/>
        </p:nvSpPr>
        <p:spPr>
          <a:xfrm>
            <a:off x="1285000" y="4338067"/>
            <a:ext cx="6697346" cy="6462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char name[ ] = </a:t>
            </a:r>
            <a:r>
              <a:rPr lang="en-US" sz="4199" b="0" i="0" spc="0" baseline="0" dirty="0">
                <a:solidFill>
                  <a:srgbClr val="32BD15"/>
                </a:solidFill>
                <a:latin typeface="Arial"/>
              </a:rPr>
              <a:t>“</a:t>
            </a:r>
            <a:r>
              <a:rPr lang="en-US" sz="4199" dirty="0">
                <a:solidFill>
                  <a:srgbClr val="32BD15"/>
                </a:solidFill>
                <a:latin typeface="Arial"/>
              </a:rPr>
              <a:t>MUSTAFA</a:t>
            </a:r>
            <a:r>
              <a:rPr lang="en-US" sz="4199" b="0" i="0" spc="0" baseline="0" dirty="0">
                <a:solidFill>
                  <a:srgbClr val="32BD15"/>
                </a:solidFill>
                <a:latin typeface="Arial"/>
              </a:rPr>
              <a:t>"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;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reeform 143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Freeform 144"/>
          <p:cNvSpPr/>
          <p:nvPr/>
        </p:nvSpPr>
        <p:spPr>
          <a:xfrm flipV="1">
            <a:off x="0" y="4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Freeform 145"/>
          <p:cNvSpPr/>
          <p:nvPr/>
        </p:nvSpPr>
        <p:spPr>
          <a:xfrm flipV="1">
            <a:off x="6019631" y="8262036"/>
            <a:ext cx="1021250" cy="269003"/>
          </a:xfrm>
          <a:custGeom>
            <a:avLst/>
            <a:gdLst/>
            <a:ahLst/>
            <a:cxnLst/>
            <a:rect l="0" t="0" r="0" b="0"/>
            <a:pathLst>
              <a:path w="1170800" h="308109">
                <a:moveTo>
                  <a:pt x="49299" y="308109"/>
                </a:moveTo>
                <a:lnTo>
                  <a:pt x="1164638" y="49296"/>
                </a:lnTo>
                <a:lnTo>
                  <a:pt x="1170800" y="0"/>
                </a:lnTo>
                <a:lnTo>
                  <a:pt x="0" y="184861"/>
                </a:lnTo>
                <a:lnTo>
                  <a:pt x="49296" y="308103"/>
                </a:lnTo>
                <a:lnTo>
                  <a:pt x="49299" y="30810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107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Freeform 146"/>
          <p:cNvSpPr/>
          <p:nvPr/>
        </p:nvSpPr>
        <p:spPr>
          <a:xfrm flipV="1">
            <a:off x="6019631" y="8262036"/>
            <a:ext cx="1021250" cy="269003"/>
          </a:xfrm>
          <a:custGeom>
            <a:avLst/>
            <a:gdLst/>
            <a:ahLst/>
            <a:cxnLst/>
            <a:rect l="0" t="0" r="0" b="0"/>
            <a:pathLst>
              <a:path w="1170800" h="308109">
                <a:moveTo>
                  <a:pt x="49299" y="308109"/>
                </a:moveTo>
                <a:lnTo>
                  <a:pt x="1164638" y="49296"/>
                </a:lnTo>
                <a:lnTo>
                  <a:pt x="1170800" y="0"/>
                </a:lnTo>
                <a:lnTo>
                  <a:pt x="0" y="184861"/>
                </a:lnTo>
                <a:lnTo>
                  <a:pt x="49296" y="308103"/>
                </a:lnTo>
                <a:lnTo>
                  <a:pt x="49299" y="308109"/>
                </a:lnTo>
                <a:close/>
              </a:path>
            </a:pathLst>
          </a:custGeom>
          <a:noFill/>
          <a:ln w="11077" cap="flat" cmpd="sng">
            <a:solidFill>
              <a:srgbClr val="00000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Freeform 147"/>
          <p:cNvSpPr/>
          <p:nvPr/>
        </p:nvSpPr>
        <p:spPr>
          <a:xfrm flipV="1">
            <a:off x="5928223" y="4807936"/>
            <a:ext cx="4294308" cy="4114919"/>
          </a:xfrm>
          <a:custGeom>
            <a:avLst/>
            <a:gdLst/>
            <a:ahLst/>
            <a:cxnLst/>
            <a:rect l="0" t="0" r="0" b="0"/>
            <a:pathLst>
              <a:path w="4923155" h="4713107">
                <a:moveTo>
                  <a:pt x="0" y="377156"/>
                </a:moveTo>
                <a:lnTo>
                  <a:pt x="1833118" y="388645"/>
                </a:lnTo>
                <a:cubicBezTo>
                  <a:pt x="2664117" y="4586248"/>
                  <a:pt x="4395343" y="0"/>
                  <a:pt x="4923155" y="3812565"/>
                </a:cubicBezTo>
                <a:lnTo>
                  <a:pt x="3969957" y="3778096"/>
                </a:lnTo>
                <a:cubicBezTo>
                  <a:pt x="3885737" y="1145132"/>
                  <a:pt x="1330262" y="4713107"/>
                  <a:pt x="64" y="377163"/>
                </a:cubicBezTo>
                <a:lnTo>
                  <a:pt x="0" y="37715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107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Freeform 148"/>
          <p:cNvSpPr/>
          <p:nvPr/>
        </p:nvSpPr>
        <p:spPr>
          <a:xfrm flipV="1">
            <a:off x="5928223" y="4807936"/>
            <a:ext cx="4294308" cy="4114919"/>
          </a:xfrm>
          <a:custGeom>
            <a:avLst/>
            <a:gdLst/>
            <a:ahLst/>
            <a:cxnLst/>
            <a:rect l="0" t="0" r="0" b="0"/>
            <a:pathLst>
              <a:path w="4923155" h="4713107">
                <a:moveTo>
                  <a:pt x="0" y="377156"/>
                </a:moveTo>
                <a:lnTo>
                  <a:pt x="1833118" y="388645"/>
                </a:lnTo>
                <a:cubicBezTo>
                  <a:pt x="2664117" y="4586248"/>
                  <a:pt x="4395343" y="0"/>
                  <a:pt x="4923155" y="3812565"/>
                </a:cubicBezTo>
                <a:lnTo>
                  <a:pt x="3969957" y="3778096"/>
                </a:lnTo>
                <a:cubicBezTo>
                  <a:pt x="3885737" y="1145132"/>
                  <a:pt x="1330262" y="4713107"/>
                  <a:pt x="64" y="377163"/>
                </a:cubicBezTo>
                <a:lnTo>
                  <a:pt x="0" y="377156"/>
                </a:lnTo>
                <a:close/>
              </a:path>
            </a:pathLst>
          </a:custGeom>
          <a:noFill/>
          <a:ln w="13393" cap="flat" cmpd="sng">
            <a:solidFill>
              <a:srgbClr val="00000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Freeform 149"/>
          <p:cNvSpPr/>
          <p:nvPr/>
        </p:nvSpPr>
        <p:spPr>
          <a:xfrm flipV="1">
            <a:off x="5997861" y="4917556"/>
            <a:ext cx="4171123" cy="3904114"/>
          </a:xfrm>
          <a:custGeom>
            <a:avLst/>
            <a:gdLst/>
            <a:ahLst/>
            <a:cxnLst/>
            <a:rect l="0" t="0" r="0" b="0"/>
            <a:pathLst>
              <a:path w="4781931" h="4471657">
                <a:moveTo>
                  <a:pt x="0" y="353461"/>
                </a:moveTo>
                <a:lnTo>
                  <a:pt x="1684909" y="358255"/>
                </a:lnTo>
                <a:cubicBezTo>
                  <a:pt x="2594826" y="4471657"/>
                  <a:pt x="4266565" y="0"/>
                  <a:pt x="4781931" y="3635363"/>
                </a:cubicBezTo>
                <a:lnTo>
                  <a:pt x="3937559" y="3608657"/>
                </a:lnTo>
                <a:cubicBezTo>
                  <a:pt x="3824522" y="1036399"/>
                  <a:pt x="1292657" y="4457080"/>
                  <a:pt x="51" y="353393"/>
                </a:cubicBezTo>
                <a:lnTo>
                  <a:pt x="51" y="353393"/>
                </a:lnTo>
                <a:lnTo>
                  <a:pt x="0" y="353461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339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Freeform 150"/>
          <p:cNvSpPr/>
          <p:nvPr/>
        </p:nvSpPr>
        <p:spPr>
          <a:xfrm flipV="1">
            <a:off x="5997861" y="4917556"/>
            <a:ext cx="4171123" cy="3904114"/>
          </a:xfrm>
          <a:custGeom>
            <a:avLst/>
            <a:gdLst/>
            <a:ahLst/>
            <a:cxnLst/>
            <a:rect l="0" t="0" r="0" b="0"/>
            <a:pathLst>
              <a:path w="4781931" h="4471657">
                <a:moveTo>
                  <a:pt x="0" y="353461"/>
                </a:moveTo>
                <a:lnTo>
                  <a:pt x="1684909" y="358255"/>
                </a:lnTo>
                <a:cubicBezTo>
                  <a:pt x="2594826" y="4471657"/>
                  <a:pt x="4266565" y="0"/>
                  <a:pt x="4781931" y="3635363"/>
                </a:cubicBezTo>
                <a:lnTo>
                  <a:pt x="3937559" y="3608657"/>
                </a:lnTo>
                <a:cubicBezTo>
                  <a:pt x="3824522" y="1036399"/>
                  <a:pt x="1292657" y="4457080"/>
                  <a:pt x="51" y="353393"/>
                </a:cubicBezTo>
                <a:lnTo>
                  <a:pt x="51" y="353393"/>
                </a:lnTo>
                <a:lnTo>
                  <a:pt x="0" y="353461"/>
                </a:lnTo>
                <a:close/>
              </a:path>
            </a:pathLst>
          </a:custGeom>
          <a:noFill/>
          <a:ln w="12927" cap="flat" cmpd="sng">
            <a:solidFill>
              <a:srgbClr val="00000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 151"/>
          <p:cNvSpPr/>
          <p:nvPr/>
        </p:nvSpPr>
        <p:spPr>
          <a:xfrm flipV="1">
            <a:off x="6061658" y="4874930"/>
            <a:ext cx="4059515" cy="3816695"/>
          </a:xfrm>
          <a:custGeom>
            <a:avLst/>
            <a:gdLst/>
            <a:ahLst/>
            <a:cxnLst/>
            <a:rect l="0" t="0" r="0" b="0"/>
            <a:pathLst>
              <a:path w="4653979" h="4371530">
                <a:moveTo>
                  <a:pt x="64" y="185209"/>
                </a:moveTo>
                <a:lnTo>
                  <a:pt x="1502855" y="202121"/>
                </a:lnTo>
                <a:cubicBezTo>
                  <a:pt x="2364931" y="4371530"/>
                  <a:pt x="4218496" y="0"/>
                  <a:pt x="4653979" y="3499422"/>
                </a:cubicBezTo>
                <a:lnTo>
                  <a:pt x="3922522" y="3486182"/>
                </a:lnTo>
                <a:cubicBezTo>
                  <a:pt x="3775787" y="743363"/>
                  <a:pt x="1339342" y="4268692"/>
                  <a:pt x="0" y="185198"/>
                </a:cubicBezTo>
                <a:lnTo>
                  <a:pt x="0" y="185198"/>
                </a:lnTo>
                <a:lnTo>
                  <a:pt x="64" y="18520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92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Freeform 152"/>
          <p:cNvSpPr/>
          <p:nvPr/>
        </p:nvSpPr>
        <p:spPr>
          <a:xfrm flipV="1">
            <a:off x="6061658" y="4874930"/>
            <a:ext cx="4059515" cy="3816695"/>
          </a:xfrm>
          <a:custGeom>
            <a:avLst/>
            <a:gdLst/>
            <a:ahLst/>
            <a:cxnLst/>
            <a:rect l="0" t="0" r="0" b="0"/>
            <a:pathLst>
              <a:path w="4653979" h="4371530">
                <a:moveTo>
                  <a:pt x="64" y="185209"/>
                </a:moveTo>
                <a:lnTo>
                  <a:pt x="1502855" y="202121"/>
                </a:lnTo>
                <a:cubicBezTo>
                  <a:pt x="2364931" y="4371530"/>
                  <a:pt x="4218496" y="0"/>
                  <a:pt x="4653979" y="3499422"/>
                </a:cubicBezTo>
                <a:lnTo>
                  <a:pt x="3922522" y="3486182"/>
                </a:lnTo>
                <a:cubicBezTo>
                  <a:pt x="3775787" y="743363"/>
                  <a:pt x="1339342" y="4268692"/>
                  <a:pt x="0" y="185198"/>
                </a:cubicBezTo>
                <a:lnTo>
                  <a:pt x="0" y="185198"/>
                </a:lnTo>
                <a:lnTo>
                  <a:pt x="64" y="185209"/>
                </a:lnTo>
                <a:close/>
              </a:path>
            </a:pathLst>
          </a:custGeom>
          <a:noFill/>
          <a:ln w="11620" cap="flat" cmpd="sng">
            <a:solidFill>
              <a:srgbClr val="00000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Freeform 153"/>
          <p:cNvSpPr/>
          <p:nvPr/>
        </p:nvSpPr>
        <p:spPr>
          <a:xfrm flipV="1">
            <a:off x="9400507" y="5781832"/>
            <a:ext cx="757876" cy="5379"/>
          </a:xfrm>
          <a:custGeom>
            <a:avLst/>
            <a:gdLst/>
            <a:ahLst/>
            <a:cxnLst/>
            <a:rect l="0" t="0" r="0" b="0"/>
            <a:pathLst>
              <a:path w="868858" h="6162">
                <a:moveTo>
                  <a:pt x="0" y="0"/>
                </a:moveTo>
                <a:lnTo>
                  <a:pt x="868858" y="6162"/>
                </a:lnTo>
              </a:path>
            </a:pathLst>
          </a:custGeom>
          <a:noFill/>
          <a:ln w="88622" cap="flat" cmpd="sng">
            <a:solidFill>
              <a:srgbClr val="00000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Freeform 154"/>
          <p:cNvSpPr/>
          <p:nvPr/>
        </p:nvSpPr>
        <p:spPr>
          <a:xfrm flipV="1">
            <a:off x="9379005" y="5937853"/>
            <a:ext cx="757876" cy="5379"/>
          </a:xfrm>
          <a:custGeom>
            <a:avLst/>
            <a:gdLst/>
            <a:ahLst/>
            <a:cxnLst/>
            <a:rect l="0" t="0" r="0" b="0"/>
            <a:pathLst>
              <a:path w="868858" h="6162">
                <a:moveTo>
                  <a:pt x="0" y="0"/>
                </a:moveTo>
                <a:lnTo>
                  <a:pt x="868858" y="6162"/>
                </a:lnTo>
              </a:path>
            </a:pathLst>
          </a:custGeom>
          <a:noFill/>
          <a:ln w="88622" cap="flat" cmpd="sng">
            <a:solidFill>
              <a:srgbClr val="00000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Freeform 155"/>
          <p:cNvSpPr/>
          <p:nvPr/>
        </p:nvSpPr>
        <p:spPr>
          <a:xfrm flipV="1">
            <a:off x="9341385" y="6093874"/>
            <a:ext cx="757876" cy="5379"/>
          </a:xfrm>
          <a:custGeom>
            <a:avLst/>
            <a:gdLst/>
            <a:ahLst/>
            <a:cxnLst/>
            <a:rect l="0" t="0" r="0" b="0"/>
            <a:pathLst>
              <a:path w="868858" h="6162">
                <a:moveTo>
                  <a:pt x="0" y="0"/>
                </a:moveTo>
                <a:lnTo>
                  <a:pt x="868858" y="6162"/>
                </a:lnTo>
              </a:path>
            </a:pathLst>
          </a:custGeom>
          <a:noFill/>
          <a:ln w="88622" cap="flat" cmpd="sng">
            <a:solidFill>
              <a:srgbClr val="00000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Freeform 156"/>
          <p:cNvSpPr/>
          <p:nvPr/>
        </p:nvSpPr>
        <p:spPr>
          <a:xfrm flipV="1">
            <a:off x="9290552" y="6249895"/>
            <a:ext cx="781977" cy="5379"/>
          </a:xfrm>
          <a:custGeom>
            <a:avLst/>
            <a:gdLst/>
            <a:ahLst/>
            <a:cxnLst/>
            <a:rect l="0" t="0" r="0" b="0"/>
            <a:pathLst>
              <a:path w="868858" h="6162">
                <a:moveTo>
                  <a:pt x="0" y="0"/>
                </a:moveTo>
                <a:lnTo>
                  <a:pt x="868858" y="6162"/>
                </a:lnTo>
              </a:path>
            </a:pathLst>
          </a:custGeom>
          <a:noFill/>
          <a:ln w="88704" cap="flat" cmpd="sng">
            <a:solidFill>
              <a:srgbClr val="00000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Freeform 157"/>
          <p:cNvSpPr/>
          <p:nvPr/>
        </p:nvSpPr>
        <p:spPr>
          <a:xfrm rot="51238" flipV="1">
            <a:off x="9210521" y="6401281"/>
            <a:ext cx="810790" cy="5379"/>
          </a:xfrm>
          <a:custGeom>
            <a:avLst/>
            <a:gdLst/>
            <a:ahLst/>
            <a:cxnLst/>
            <a:rect l="0" t="0" r="0" b="0"/>
            <a:pathLst>
              <a:path w="868858" h="6162">
                <a:moveTo>
                  <a:pt x="0" y="0"/>
                </a:moveTo>
                <a:lnTo>
                  <a:pt x="868858" y="6162"/>
                </a:lnTo>
              </a:path>
            </a:pathLst>
          </a:custGeom>
          <a:noFill/>
          <a:ln w="88706" cap="flat" cmpd="sng">
            <a:solidFill>
              <a:srgbClr val="000000">
                <a:alpha val="100000"/>
              </a:srgbClr>
            </a:solidFill>
            <a:miter lim="50800"/>
          </a:ln>
          <a:effectDag name="">
            <a:xfrm kx="7287"/>
          </a:effectDag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Freeform 158"/>
          <p:cNvSpPr/>
          <p:nvPr/>
        </p:nvSpPr>
        <p:spPr>
          <a:xfrm flipV="1">
            <a:off x="8411462" y="6578029"/>
            <a:ext cx="1316916" cy="371217"/>
          </a:xfrm>
          <a:custGeom>
            <a:avLst/>
            <a:gdLst/>
            <a:ahLst/>
            <a:cxnLst/>
            <a:rect l="0" t="0" r="0" b="0"/>
            <a:pathLst>
              <a:path w="1509762" h="425182">
                <a:moveTo>
                  <a:pt x="22" y="419024"/>
                </a:moveTo>
                <a:lnTo>
                  <a:pt x="1441979" y="0"/>
                </a:lnTo>
                <a:lnTo>
                  <a:pt x="1509762" y="55459"/>
                </a:lnTo>
                <a:lnTo>
                  <a:pt x="117080" y="425182"/>
                </a:lnTo>
                <a:lnTo>
                  <a:pt x="0" y="419020"/>
                </a:lnTo>
                <a:lnTo>
                  <a:pt x="22" y="41902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107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" name="Freeform 159"/>
          <p:cNvSpPr/>
          <p:nvPr/>
        </p:nvSpPr>
        <p:spPr>
          <a:xfrm flipV="1">
            <a:off x="8411462" y="6578029"/>
            <a:ext cx="1316916" cy="371217"/>
          </a:xfrm>
          <a:custGeom>
            <a:avLst/>
            <a:gdLst/>
            <a:ahLst/>
            <a:cxnLst/>
            <a:rect l="0" t="0" r="0" b="0"/>
            <a:pathLst>
              <a:path w="1509762" h="425182">
                <a:moveTo>
                  <a:pt x="22" y="419024"/>
                </a:moveTo>
                <a:lnTo>
                  <a:pt x="1441979" y="0"/>
                </a:lnTo>
                <a:lnTo>
                  <a:pt x="1509762" y="55459"/>
                </a:lnTo>
                <a:lnTo>
                  <a:pt x="117080" y="425182"/>
                </a:lnTo>
                <a:lnTo>
                  <a:pt x="0" y="419020"/>
                </a:lnTo>
                <a:lnTo>
                  <a:pt x="22" y="419024"/>
                </a:lnTo>
                <a:close/>
              </a:path>
            </a:pathLst>
          </a:custGeom>
          <a:noFill/>
          <a:ln w="11077" cap="flat" cmpd="sng">
            <a:solidFill>
              <a:srgbClr val="00000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" name="Freeform 160"/>
          <p:cNvSpPr/>
          <p:nvPr/>
        </p:nvSpPr>
        <p:spPr>
          <a:xfrm flipV="1">
            <a:off x="8712440" y="6583461"/>
            <a:ext cx="1150245" cy="247475"/>
          </a:xfrm>
          <a:custGeom>
            <a:avLst/>
            <a:gdLst/>
            <a:ahLst/>
            <a:cxnLst/>
            <a:rect l="0" t="0" r="0" b="0"/>
            <a:pathLst>
              <a:path w="1318684" h="283451">
                <a:moveTo>
                  <a:pt x="29" y="277292"/>
                </a:moveTo>
                <a:lnTo>
                  <a:pt x="1281712" y="0"/>
                </a:lnTo>
                <a:lnTo>
                  <a:pt x="1318684" y="77025"/>
                </a:lnTo>
                <a:lnTo>
                  <a:pt x="104755" y="283451"/>
                </a:lnTo>
                <a:lnTo>
                  <a:pt x="0" y="277289"/>
                </a:lnTo>
                <a:lnTo>
                  <a:pt x="29" y="27729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107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Freeform 161"/>
          <p:cNvSpPr/>
          <p:nvPr/>
        </p:nvSpPr>
        <p:spPr>
          <a:xfrm flipV="1">
            <a:off x="8712440" y="6583461"/>
            <a:ext cx="1150245" cy="247475"/>
          </a:xfrm>
          <a:custGeom>
            <a:avLst/>
            <a:gdLst/>
            <a:ahLst/>
            <a:cxnLst/>
            <a:rect l="0" t="0" r="0" b="0"/>
            <a:pathLst>
              <a:path w="1318684" h="283451">
                <a:moveTo>
                  <a:pt x="29" y="277292"/>
                </a:moveTo>
                <a:lnTo>
                  <a:pt x="1281712" y="0"/>
                </a:lnTo>
                <a:lnTo>
                  <a:pt x="1318684" y="77025"/>
                </a:lnTo>
                <a:lnTo>
                  <a:pt x="104755" y="283451"/>
                </a:lnTo>
                <a:lnTo>
                  <a:pt x="0" y="277289"/>
                </a:lnTo>
                <a:lnTo>
                  <a:pt x="29" y="277292"/>
                </a:lnTo>
                <a:close/>
              </a:path>
            </a:pathLst>
          </a:custGeom>
          <a:noFill/>
          <a:ln w="11077" cap="flat" cmpd="sng">
            <a:solidFill>
              <a:srgbClr val="00000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Freeform 162"/>
          <p:cNvSpPr/>
          <p:nvPr/>
        </p:nvSpPr>
        <p:spPr>
          <a:xfrm flipV="1">
            <a:off x="8961272" y="6510429"/>
            <a:ext cx="1024965" cy="143750"/>
          </a:xfrm>
          <a:custGeom>
            <a:avLst/>
            <a:gdLst/>
            <a:ahLst/>
            <a:cxnLst/>
            <a:rect l="0" t="0" r="0" b="0"/>
            <a:pathLst>
              <a:path w="1175059" h="164648">
                <a:moveTo>
                  <a:pt x="0" y="106945"/>
                </a:moveTo>
                <a:lnTo>
                  <a:pt x="1114057" y="0"/>
                </a:lnTo>
                <a:lnTo>
                  <a:pt x="1175059" y="116370"/>
                </a:lnTo>
                <a:lnTo>
                  <a:pt x="180116" y="164648"/>
                </a:lnTo>
                <a:lnTo>
                  <a:pt x="4" y="106946"/>
                </a:lnTo>
                <a:lnTo>
                  <a:pt x="0" y="10694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107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" name="Freeform 163"/>
          <p:cNvSpPr/>
          <p:nvPr/>
        </p:nvSpPr>
        <p:spPr>
          <a:xfrm flipV="1">
            <a:off x="8961272" y="6510429"/>
            <a:ext cx="1024965" cy="143750"/>
          </a:xfrm>
          <a:custGeom>
            <a:avLst/>
            <a:gdLst/>
            <a:ahLst/>
            <a:cxnLst/>
            <a:rect l="0" t="0" r="0" b="0"/>
            <a:pathLst>
              <a:path w="1175059" h="164648">
                <a:moveTo>
                  <a:pt x="0" y="106945"/>
                </a:moveTo>
                <a:lnTo>
                  <a:pt x="1114057" y="0"/>
                </a:lnTo>
                <a:lnTo>
                  <a:pt x="1175059" y="116370"/>
                </a:lnTo>
                <a:lnTo>
                  <a:pt x="180116" y="164648"/>
                </a:lnTo>
                <a:lnTo>
                  <a:pt x="4" y="106946"/>
                </a:lnTo>
                <a:lnTo>
                  <a:pt x="0" y="106945"/>
                </a:lnTo>
                <a:close/>
              </a:path>
            </a:pathLst>
          </a:custGeom>
          <a:noFill/>
          <a:ln w="11077" cap="flat" cmpd="sng">
            <a:solidFill>
              <a:srgbClr val="00000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Freeform 164"/>
          <p:cNvSpPr/>
          <p:nvPr/>
        </p:nvSpPr>
        <p:spPr>
          <a:xfrm flipV="1">
            <a:off x="8346997" y="6594181"/>
            <a:ext cx="1249709" cy="427715"/>
          </a:xfrm>
          <a:custGeom>
            <a:avLst/>
            <a:gdLst/>
            <a:ahLst/>
            <a:cxnLst/>
            <a:rect l="0" t="0" r="0" b="0"/>
            <a:pathLst>
              <a:path w="1432713" h="489893">
                <a:moveTo>
                  <a:pt x="12" y="480645"/>
                </a:moveTo>
                <a:lnTo>
                  <a:pt x="1324876" y="0"/>
                </a:lnTo>
                <a:lnTo>
                  <a:pt x="1432713" y="21567"/>
                </a:lnTo>
                <a:lnTo>
                  <a:pt x="61621" y="489893"/>
                </a:lnTo>
                <a:lnTo>
                  <a:pt x="0" y="480650"/>
                </a:lnTo>
                <a:lnTo>
                  <a:pt x="12" y="48064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107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" name="Freeform 165"/>
          <p:cNvSpPr/>
          <p:nvPr/>
        </p:nvSpPr>
        <p:spPr>
          <a:xfrm flipV="1">
            <a:off x="8346997" y="6594181"/>
            <a:ext cx="1249709" cy="427715"/>
          </a:xfrm>
          <a:custGeom>
            <a:avLst/>
            <a:gdLst/>
            <a:ahLst/>
            <a:cxnLst/>
            <a:rect l="0" t="0" r="0" b="0"/>
            <a:pathLst>
              <a:path w="1432713" h="489893">
                <a:moveTo>
                  <a:pt x="12" y="480645"/>
                </a:moveTo>
                <a:lnTo>
                  <a:pt x="1324876" y="0"/>
                </a:lnTo>
                <a:lnTo>
                  <a:pt x="1432713" y="21567"/>
                </a:lnTo>
                <a:lnTo>
                  <a:pt x="61621" y="489893"/>
                </a:lnTo>
                <a:lnTo>
                  <a:pt x="0" y="480650"/>
                </a:lnTo>
                <a:lnTo>
                  <a:pt x="12" y="480645"/>
                </a:lnTo>
                <a:close/>
              </a:path>
            </a:pathLst>
          </a:custGeom>
          <a:noFill/>
          <a:ln w="11077" cap="flat" cmpd="sng">
            <a:solidFill>
              <a:srgbClr val="00000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Freeform 166"/>
          <p:cNvSpPr/>
          <p:nvPr/>
        </p:nvSpPr>
        <p:spPr>
          <a:xfrm flipV="1">
            <a:off x="7532679" y="6602304"/>
            <a:ext cx="1136806" cy="274382"/>
          </a:xfrm>
          <a:custGeom>
            <a:avLst/>
            <a:gdLst/>
            <a:ahLst/>
            <a:cxnLst/>
            <a:rect l="0" t="0" r="0" b="0"/>
            <a:pathLst>
              <a:path w="1303277" h="314270">
                <a:moveTo>
                  <a:pt x="0" y="295783"/>
                </a:moveTo>
                <a:lnTo>
                  <a:pt x="1189278" y="0"/>
                </a:lnTo>
                <a:lnTo>
                  <a:pt x="1303277" y="3081"/>
                </a:lnTo>
                <a:lnTo>
                  <a:pt x="83188" y="314270"/>
                </a:lnTo>
                <a:lnTo>
                  <a:pt x="0" y="29578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107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" name="Freeform 167"/>
          <p:cNvSpPr/>
          <p:nvPr/>
        </p:nvSpPr>
        <p:spPr>
          <a:xfrm flipV="1">
            <a:off x="7532679" y="6602304"/>
            <a:ext cx="1136806" cy="274382"/>
          </a:xfrm>
          <a:custGeom>
            <a:avLst/>
            <a:gdLst/>
            <a:ahLst/>
            <a:cxnLst/>
            <a:rect l="0" t="0" r="0" b="0"/>
            <a:pathLst>
              <a:path w="1303277" h="314270">
                <a:moveTo>
                  <a:pt x="0" y="295783"/>
                </a:moveTo>
                <a:lnTo>
                  <a:pt x="1189278" y="0"/>
                </a:lnTo>
                <a:lnTo>
                  <a:pt x="1303277" y="3081"/>
                </a:lnTo>
                <a:lnTo>
                  <a:pt x="83188" y="314270"/>
                </a:lnTo>
                <a:lnTo>
                  <a:pt x="0" y="295783"/>
                </a:lnTo>
                <a:close/>
              </a:path>
            </a:pathLst>
          </a:custGeom>
          <a:noFill/>
          <a:ln w="11077" cap="flat" cmpd="sng">
            <a:solidFill>
              <a:srgbClr val="00000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Freeform 168"/>
          <p:cNvSpPr/>
          <p:nvPr/>
        </p:nvSpPr>
        <p:spPr>
          <a:xfrm flipV="1">
            <a:off x="7847178" y="6572670"/>
            <a:ext cx="1139506" cy="371219"/>
          </a:xfrm>
          <a:custGeom>
            <a:avLst/>
            <a:gdLst/>
            <a:ahLst/>
            <a:cxnLst/>
            <a:rect l="0" t="0" r="0" b="0"/>
            <a:pathLst>
              <a:path w="1306372" h="425184">
                <a:moveTo>
                  <a:pt x="0" y="415935"/>
                </a:moveTo>
                <a:lnTo>
                  <a:pt x="1103020" y="55459"/>
                </a:lnTo>
                <a:lnTo>
                  <a:pt x="1306372" y="0"/>
                </a:lnTo>
                <a:lnTo>
                  <a:pt x="117094" y="425184"/>
                </a:lnTo>
                <a:lnTo>
                  <a:pt x="13" y="415941"/>
                </a:lnTo>
                <a:lnTo>
                  <a:pt x="0" y="41593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107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Freeform 169"/>
          <p:cNvSpPr/>
          <p:nvPr/>
        </p:nvSpPr>
        <p:spPr>
          <a:xfrm flipV="1">
            <a:off x="7847178" y="6572670"/>
            <a:ext cx="1139506" cy="371219"/>
          </a:xfrm>
          <a:custGeom>
            <a:avLst/>
            <a:gdLst/>
            <a:ahLst/>
            <a:cxnLst/>
            <a:rect l="0" t="0" r="0" b="0"/>
            <a:pathLst>
              <a:path w="1306372" h="425184">
                <a:moveTo>
                  <a:pt x="0" y="415935"/>
                </a:moveTo>
                <a:lnTo>
                  <a:pt x="1103020" y="55459"/>
                </a:lnTo>
                <a:lnTo>
                  <a:pt x="1306372" y="0"/>
                </a:lnTo>
                <a:lnTo>
                  <a:pt x="117094" y="425184"/>
                </a:lnTo>
                <a:lnTo>
                  <a:pt x="13" y="415941"/>
                </a:lnTo>
                <a:lnTo>
                  <a:pt x="0" y="415935"/>
                </a:lnTo>
                <a:close/>
              </a:path>
            </a:pathLst>
          </a:custGeom>
          <a:noFill/>
          <a:ln w="11077" cap="flat" cmpd="sng">
            <a:solidFill>
              <a:srgbClr val="00000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Freeform 170"/>
          <p:cNvSpPr/>
          <p:nvPr/>
        </p:nvSpPr>
        <p:spPr>
          <a:xfrm flipV="1">
            <a:off x="8115925" y="6578048"/>
            <a:ext cx="1255059" cy="435784"/>
          </a:xfrm>
          <a:custGeom>
            <a:avLst/>
            <a:gdLst/>
            <a:ahLst/>
            <a:cxnLst/>
            <a:rect l="0" t="0" r="0" b="0"/>
            <a:pathLst>
              <a:path w="1438847" h="499135">
                <a:moveTo>
                  <a:pt x="0" y="496046"/>
                </a:moveTo>
                <a:lnTo>
                  <a:pt x="1204684" y="40053"/>
                </a:lnTo>
                <a:lnTo>
                  <a:pt x="1438847" y="0"/>
                </a:lnTo>
                <a:lnTo>
                  <a:pt x="52388" y="499135"/>
                </a:lnTo>
                <a:lnTo>
                  <a:pt x="10" y="496054"/>
                </a:lnTo>
                <a:lnTo>
                  <a:pt x="0" y="49604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107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" name="Freeform 171"/>
          <p:cNvSpPr/>
          <p:nvPr/>
        </p:nvSpPr>
        <p:spPr>
          <a:xfrm flipV="1">
            <a:off x="8115925" y="6578048"/>
            <a:ext cx="1255059" cy="435784"/>
          </a:xfrm>
          <a:custGeom>
            <a:avLst/>
            <a:gdLst/>
            <a:ahLst/>
            <a:cxnLst/>
            <a:rect l="0" t="0" r="0" b="0"/>
            <a:pathLst>
              <a:path w="1438847" h="499135">
                <a:moveTo>
                  <a:pt x="0" y="496046"/>
                </a:moveTo>
                <a:lnTo>
                  <a:pt x="1204684" y="40053"/>
                </a:lnTo>
                <a:lnTo>
                  <a:pt x="1438847" y="0"/>
                </a:lnTo>
                <a:lnTo>
                  <a:pt x="52388" y="499135"/>
                </a:lnTo>
                <a:lnTo>
                  <a:pt x="10" y="496054"/>
                </a:lnTo>
                <a:lnTo>
                  <a:pt x="0" y="496046"/>
                </a:lnTo>
                <a:close/>
              </a:path>
            </a:pathLst>
          </a:custGeom>
          <a:noFill/>
          <a:ln w="11077" cap="flat" cmpd="sng">
            <a:solidFill>
              <a:srgbClr val="00000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" name="Freeform 172"/>
          <p:cNvSpPr/>
          <p:nvPr/>
        </p:nvSpPr>
        <p:spPr>
          <a:xfrm flipV="1">
            <a:off x="7304277" y="6642672"/>
            <a:ext cx="1123376" cy="312035"/>
          </a:xfrm>
          <a:custGeom>
            <a:avLst/>
            <a:gdLst/>
            <a:ahLst/>
            <a:cxnLst/>
            <a:rect l="0" t="0" r="0" b="0"/>
            <a:pathLst>
              <a:path w="1287881" h="357396">
                <a:moveTo>
                  <a:pt x="1287881" y="55453"/>
                </a:moveTo>
                <a:lnTo>
                  <a:pt x="154051" y="357396"/>
                </a:lnTo>
                <a:lnTo>
                  <a:pt x="0" y="314262"/>
                </a:lnTo>
                <a:lnTo>
                  <a:pt x="1115339" y="0"/>
                </a:lnTo>
                <a:lnTo>
                  <a:pt x="1287881" y="55459"/>
                </a:lnTo>
                <a:lnTo>
                  <a:pt x="1287881" y="5545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107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Freeform 173"/>
          <p:cNvSpPr/>
          <p:nvPr/>
        </p:nvSpPr>
        <p:spPr>
          <a:xfrm flipV="1">
            <a:off x="7304277" y="6642672"/>
            <a:ext cx="1123376" cy="312035"/>
          </a:xfrm>
          <a:custGeom>
            <a:avLst/>
            <a:gdLst/>
            <a:ahLst/>
            <a:cxnLst/>
            <a:rect l="0" t="0" r="0" b="0"/>
            <a:pathLst>
              <a:path w="1287881" h="357396">
                <a:moveTo>
                  <a:pt x="1287881" y="55453"/>
                </a:moveTo>
                <a:lnTo>
                  <a:pt x="154051" y="357396"/>
                </a:lnTo>
                <a:lnTo>
                  <a:pt x="0" y="314262"/>
                </a:lnTo>
                <a:lnTo>
                  <a:pt x="1115339" y="0"/>
                </a:lnTo>
                <a:lnTo>
                  <a:pt x="1287881" y="55459"/>
                </a:lnTo>
                <a:lnTo>
                  <a:pt x="1287881" y="55453"/>
                </a:lnTo>
                <a:close/>
              </a:path>
            </a:pathLst>
          </a:custGeom>
          <a:noFill/>
          <a:ln w="11077" cap="flat" cmpd="sng">
            <a:solidFill>
              <a:srgbClr val="00000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Freeform 174"/>
          <p:cNvSpPr/>
          <p:nvPr/>
        </p:nvSpPr>
        <p:spPr>
          <a:xfrm flipV="1">
            <a:off x="7073095" y="6712571"/>
            <a:ext cx="1123371" cy="360462"/>
          </a:xfrm>
          <a:custGeom>
            <a:avLst/>
            <a:gdLst/>
            <a:ahLst/>
            <a:cxnLst/>
            <a:rect l="0" t="0" r="0" b="0"/>
            <a:pathLst>
              <a:path w="1287875" h="412863">
                <a:moveTo>
                  <a:pt x="1287869" y="67792"/>
                </a:moveTo>
                <a:lnTo>
                  <a:pt x="166370" y="412863"/>
                </a:lnTo>
                <a:lnTo>
                  <a:pt x="0" y="326593"/>
                </a:lnTo>
                <a:lnTo>
                  <a:pt x="1183119" y="0"/>
                </a:lnTo>
                <a:lnTo>
                  <a:pt x="1287875" y="67784"/>
                </a:lnTo>
                <a:lnTo>
                  <a:pt x="1287869" y="6779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107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" name="Freeform 175"/>
          <p:cNvSpPr/>
          <p:nvPr/>
        </p:nvSpPr>
        <p:spPr>
          <a:xfrm flipV="1">
            <a:off x="7073095" y="6712571"/>
            <a:ext cx="1123371" cy="360462"/>
          </a:xfrm>
          <a:custGeom>
            <a:avLst/>
            <a:gdLst/>
            <a:ahLst/>
            <a:cxnLst/>
            <a:rect l="0" t="0" r="0" b="0"/>
            <a:pathLst>
              <a:path w="1287875" h="412863">
                <a:moveTo>
                  <a:pt x="1287869" y="67792"/>
                </a:moveTo>
                <a:lnTo>
                  <a:pt x="166370" y="412863"/>
                </a:lnTo>
                <a:lnTo>
                  <a:pt x="0" y="326593"/>
                </a:lnTo>
                <a:lnTo>
                  <a:pt x="1183119" y="0"/>
                </a:lnTo>
                <a:lnTo>
                  <a:pt x="1287875" y="67784"/>
                </a:lnTo>
                <a:lnTo>
                  <a:pt x="1287869" y="67792"/>
                </a:lnTo>
                <a:close/>
              </a:path>
            </a:pathLst>
          </a:custGeom>
          <a:noFill/>
          <a:ln w="11077" cap="flat" cmpd="sng">
            <a:solidFill>
              <a:srgbClr val="00000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Freeform 176"/>
          <p:cNvSpPr/>
          <p:nvPr/>
        </p:nvSpPr>
        <p:spPr>
          <a:xfrm flipV="1">
            <a:off x="6922597" y="6857825"/>
            <a:ext cx="1107253" cy="349703"/>
          </a:xfrm>
          <a:custGeom>
            <a:avLst/>
            <a:gdLst/>
            <a:ahLst/>
            <a:cxnLst/>
            <a:rect l="0" t="0" r="0" b="0"/>
            <a:pathLst>
              <a:path w="1269397" h="400540">
                <a:moveTo>
                  <a:pt x="1269397" y="67787"/>
                </a:moveTo>
                <a:lnTo>
                  <a:pt x="104756" y="400540"/>
                </a:lnTo>
                <a:lnTo>
                  <a:pt x="0" y="351244"/>
                </a:lnTo>
                <a:lnTo>
                  <a:pt x="1164641" y="0"/>
                </a:lnTo>
                <a:lnTo>
                  <a:pt x="1269397" y="67784"/>
                </a:lnTo>
                <a:lnTo>
                  <a:pt x="1269397" y="6778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107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" name="Freeform 177"/>
          <p:cNvSpPr/>
          <p:nvPr/>
        </p:nvSpPr>
        <p:spPr>
          <a:xfrm flipV="1">
            <a:off x="6922597" y="6857825"/>
            <a:ext cx="1107253" cy="349703"/>
          </a:xfrm>
          <a:custGeom>
            <a:avLst/>
            <a:gdLst/>
            <a:ahLst/>
            <a:cxnLst/>
            <a:rect l="0" t="0" r="0" b="0"/>
            <a:pathLst>
              <a:path w="1269397" h="400540">
                <a:moveTo>
                  <a:pt x="1269397" y="67787"/>
                </a:moveTo>
                <a:lnTo>
                  <a:pt x="104756" y="400540"/>
                </a:lnTo>
                <a:lnTo>
                  <a:pt x="0" y="351244"/>
                </a:lnTo>
                <a:lnTo>
                  <a:pt x="1164641" y="0"/>
                </a:lnTo>
                <a:lnTo>
                  <a:pt x="1269397" y="67784"/>
                </a:lnTo>
                <a:lnTo>
                  <a:pt x="1269397" y="67787"/>
                </a:lnTo>
                <a:close/>
              </a:path>
            </a:pathLst>
          </a:custGeom>
          <a:noFill/>
          <a:ln w="11077" cap="flat" cmpd="sng">
            <a:solidFill>
              <a:srgbClr val="00000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Freeform 178"/>
          <p:cNvSpPr/>
          <p:nvPr/>
        </p:nvSpPr>
        <p:spPr>
          <a:xfrm flipV="1">
            <a:off x="6739819" y="6997746"/>
            <a:ext cx="1166404" cy="376603"/>
          </a:xfrm>
          <a:custGeom>
            <a:avLst/>
            <a:gdLst/>
            <a:ahLst/>
            <a:cxnLst/>
            <a:rect l="0" t="0" r="0" b="0"/>
            <a:pathLst>
              <a:path w="1337209" h="431351">
                <a:moveTo>
                  <a:pt x="1337209" y="73947"/>
                </a:moveTo>
                <a:lnTo>
                  <a:pt x="61621" y="431351"/>
                </a:lnTo>
                <a:lnTo>
                  <a:pt x="0" y="351244"/>
                </a:lnTo>
                <a:lnTo>
                  <a:pt x="1300226" y="0"/>
                </a:lnTo>
                <a:lnTo>
                  <a:pt x="1337198" y="73945"/>
                </a:lnTo>
                <a:lnTo>
                  <a:pt x="1337209" y="7394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107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Freeform 179"/>
          <p:cNvSpPr/>
          <p:nvPr/>
        </p:nvSpPr>
        <p:spPr>
          <a:xfrm flipV="1">
            <a:off x="6739819" y="6997746"/>
            <a:ext cx="1166404" cy="376603"/>
          </a:xfrm>
          <a:custGeom>
            <a:avLst/>
            <a:gdLst/>
            <a:ahLst/>
            <a:cxnLst/>
            <a:rect l="0" t="0" r="0" b="0"/>
            <a:pathLst>
              <a:path w="1337209" h="431351">
                <a:moveTo>
                  <a:pt x="1337209" y="73947"/>
                </a:moveTo>
                <a:lnTo>
                  <a:pt x="61621" y="431351"/>
                </a:lnTo>
                <a:lnTo>
                  <a:pt x="0" y="351244"/>
                </a:lnTo>
                <a:lnTo>
                  <a:pt x="1300226" y="0"/>
                </a:lnTo>
                <a:lnTo>
                  <a:pt x="1337198" y="73945"/>
                </a:lnTo>
                <a:lnTo>
                  <a:pt x="1337209" y="73947"/>
                </a:lnTo>
                <a:close/>
              </a:path>
            </a:pathLst>
          </a:custGeom>
          <a:noFill/>
          <a:ln w="11077" cap="flat" cmpd="sng">
            <a:solidFill>
              <a:srgbClr val="00000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Freeform 180"/>
          <p:cNvSpPr/>
          <p:nvPr/>
        </p:nvSpPr>
        <p:spPr>
          <a:xfrm flipV="1">
            <a:off x="6562534" y="7186045"/>
            <a:ext cx="1225488" cy="398124"/>
          </a:xfrm>
          <a:custGeom>
            <a:avLst/>
            <a:gdLst/>
            <a:ahLst/>
            <a:cxnLst/>
            <a:rect l="0" t="0" r="0" b="0"/>
            <a:pathLst>
              <a:path w="1404945" h="456000">
                <a:moveTo>
                  <a:pt x="92400" y="456000"/>
                </a:moveTo>
                <a:lnTo>
                  <a:pt x="1404945" y="104756"/>
                </a:lnTo>
                <a:lnTo>
                  <a:pt x="1386459" y="0"/>
                </a:lnTo>
                <a:lnTo>
                  <a:pt x="0" y="382054"/>
                </a:lnTo>
                <a:lnTo>
                  <a:pt x="92432" y="455998"/>
                </a:lnTo>
                <a:lnTo>
                  <a:pt x="92400" y="45600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107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Freeform 181"/>
          <p:cNvSpPr/>
          <p:nvPr/>
        </p:nvSpPr>
        <p:spPr>
          <a:xfrm flipV="1">
            <a:off x="6562534" y="7186045"/>
            <a:ext cx="1225488" cy="398124"/>
          </a:xfrm>
          <a:custGeom>
            <a:avLst/>
            <a:gdLst/>
            <a:ahLst/>
            <a:cxnLst/>
            <a:rect l="0" t="0" r="0" b="0"/>
            <a:pathLst>
              <a:path w="1404945" h="456000">
                <a:moveTo>
                  <a:pt x="92400" y="456000"/>
                </a:moveTo>
                <a:lnTo>
                  <a:pt x="1404945" y="104756"/>
                </a:lnTo>
                <a:lnTo>
                  <a:pt x="1386459" y="0"/>
                </a:lnTo>
                <a:lnTo>
                  <a:pt x="0" y="382054"/>
                </a:lnTo>
                <a:lnTo>
                  <a:pt x="92432" y="455998"/>
                </a:lnTo>
                <a:lnTo>
                  <a:pt x="92400" y="456000"/>
                </a:lnTo>
                <a:close/>
              </a:path>
            </a:pathLst>
          </a:custGeom>
          <a:noFill/>
          <a:ln w="11077" cap="flat" cmpd="sng">
            <a:solidFill>
              <a:srgbClr val="00000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Freeform 182"/>
          <p:cNvSpPr/>
          <p:nvPr/>
        </p:nvSpPr>
        <p:spPr>
          <a:xfrm flipV="1">
            <a:off x="6460444" y="7347371"/>
            <a:ext cx="1246987" cy="494956"/>
          </a:xfrm>
          <a:custGeom>
            <a:avLst/>
            <a:gdLst/>
            <a:ahLst/>
            <a:cxnLst/>
            <a:rect l="0" t="0" r="0" b="0"/>
            <a:pathLst>
              <a:path w="1429593" h="566909">
                <a:moveTo>
                  <a:pt x="61549" y="566902"/>
                </a:moveTo>
                <a:lnTo>
                  <a:pt x="1429593" y="135560"/>
                </a:lnTo>
                <a:lnTo>
                  <a:pt x="1386459" y="0"/>
                </a:lnTo>
                <a:lnTo>
                  <a:pt x="0" y="462153"/>
                </a:lnTo>
                <a:lnTo>
                  <a:pt x="61620" y="566909"/>
                </a:lnTo>
                <a:lnTo>
                  <a:pt x="61549" y="56690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107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Freeform 183"/>
          <p:cNvSpPr/>
          <p:nvPr/>
        </p:nvSpPr>
        <p:spPr>
          <a:xfrm flipV="1">
            <a:off x="6460444" y="7347371"/>
            <a:ext cx="1246987" cy="494956"/>
          </a:xfrm>
          <a:custGeom>
            <a:avLst/>
            <a:gdLst/>
            <a:ahLst/>
            <a:cxnLst/>
            <a:rect l="0" t="0" r="0" b="0"/>
            <a:pathLst>
              <a:path w="1429593" h="566909">
                <a:moveTo>
                  <a:pt x="61549" y="566902"/>
                </a:moveTo>
                <a:lnTo>
                  <a:pt x="1429593" y="135560"/>
                </a:lnTo>
                <a:lnTo>
                  <a:pt x="1386459" y="0"/>
                </a:lnTo>
                <a:lnTo>
                  <a:pt x="0" y="462153"/>
                </a:lnTo>
                <a:lnTo>
                  <a:pt x="61620" y="566909"/>
                </a:lnTo>
                <a:lnTo>
                  <a:pt x="61549" y="566902"/>
                </a:lnTo>
                <a:close/>
              </a:path>
            </a:pathLst>
          </a:custGeom>
          <a:noFill/>
          <a:ln w="11077" cap="flat" cmpd="sng">
            <a:solidFill>
              <a:srgbClr val="00000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Freeform 184"/>
          <p:cNvSpPr/>
          <p:nvPr/>
        </p:nvSpPr>
        <p:spPr>
          <a:xfrm flipV="1">
            <a:off x="6315274" y="7578773"/>
            <a:ext cx="1279220" cy="516486"/>
          </a:xfrm>
          <a:custGeom>
            <a:avLst/>
            <a:gdLst/>
            <a:ahLst/>
            <a:cxnLst/>
            <a:rect l="0" t="0" r="0" b="0"/>
            <a:pathLst>
              <a:path w="1466546" h="591568">
                <a:moveTo>
                  <a:pt x="67768" y="591554"/>
                </a:moveTo>
                <a:lnTo>
                  <a:pt x="1466546" y="129401"/>
                </a:lnTo>
                <a:lnTo>
                  <a:pt x="1435735" y="0"/>
                </a:lnTo>
                <a:lnTo>
                  <a:pt x="0" y="499136"/>
                </a:lnTo>
                <a:lnTo>
                  <a:pt x="67784" y="591568"/>
                </a:lnTo>
                <a:lnTo>
                  <a:pt x="67784" y="591568"/>
                </a:lnTo>
                <a:lnTo>
                  <a:pt x="67768" y="59155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107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" name="Freeform 185"/>
          <p:cNvSpPr/>
          <p:nvPr/>
        </p:nvSpPr>
        <p:spPr>
          <a:xfrm flipV="1">
            <a:off x="6315274" y="7578773"/>
            <a:ext cx="1279220" cy="516486"/>
          </a:xfrm>
          <a:custGeom>
            <a:avLst/>
            <a:gdLst/>
            <a:ahLst/>
            <a:cxnLst/>
            <a:rect l="0" t="0" r="0" b="0"/>
            <a:pathLst>
              <a:path w="1466546" h="591568">
                <a:moveTo>
                  <a:pt x="67768" y="591554"/>
                </a:moveTo>
                <a:lnTo>
                  <a:pt x="1466546" y="129401"/>
                </a:lnTo>
                <a:lnTo>
                  <a:pt x="1435735" y="0"/>
                </a:lnTo>
                <a:lnTo>
                  <a:pt x="0" y="499136"/>
                </a:lnTo>
                <a:lnTo>
                  <a:pt x="67784" y="591568"/>
                </a:lnTo>
                <a:lnTo>
                  <a:pt x="67784" y="591568"/>
                </a:lnTo>
                <a:lnTo>
                  <a:pt x="67768" y="591554"/>
                </a:lnTo>
                <a:close/>
              </a:path>
            </a:pathLst>
          </a:custGeom>
          <a:noFill/>
          <a:ln w="11077" cap="flat" cmpd="sng">
            <a:solidFill>
              <a:srgbClr val="00000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" name="Freeform 186"/>
          <p:cNvSpPr/>
          <p:nvPr/>
        </p:nvSpPr>
        <p:spPr>
          <a:xfrm flipV="1">
            <a:off x="6213143" y="7794006"/>
            <a:ext cx="1322250" cy="554142"/>
          </a:xfrm>
          <a:custGeom>
            <a:avLst/>
            <a:gdLst/>
            <a:ahLst/>
            <a:cxnLst/>
            <a:rect l="0" t="0" r="0" b="0"/>
            <a:pathLst>
              <a:path w="1515877" h="634698">
                <a:moveTo>
                  <a:pt x="36962" y="634698"/>
                </a:moveTo>
                <a:cubicBezTo>
                  <a:pt x="529925" y="455997"/>
                  <a:pt x="1022901" y="177854"/>
                  <a:pt x="1515877" y="98593"/>
                </a:cubicBezTo>
                <a:lnTo>
                  <a:pt x="1503553" y="0"/>
                </a:lnTo>
                <a:cubicBezTo>
                  <a:pt x="895617" y="99314"/>
                  <a:pt x="501193" y="340969"/>
                  <a:pt x="0" y="511454"/>
                </a:cubicBezTo>
                <a:lnTo>
                  <a:pt x="36972" y="634696"/>
                </a:lnTo>
                <a:lnTo>
                  <a:pt x="36972" y="634696"/>
                </a:lnTo>
                <a:lnTo>
                  <a:pt x="36962" y="63469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107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" name="Freeform 187"/>
          <p:cNvSpPr/>
          <p:nvPr/>
        </p:nvSpPr>
        <p:spPr>
          <a:xfrm flipV="1">
            <a:off x="6213143" y="7794006"/>
            <a:ext cx="1322250" cy="554142"/>
          </a:xfrm>
          <a:custGeom>
            <a:avLst/>
            <a:gdLst/>
            <a:ahLst/>
            <a:cxnLst/>
            <a:rect l="0" t="0" r="0" b="0"/>
            <a:pathLst>
              <a:path w="1515877" h="634698">
                <a:moveTo>
                  <a:pt x="36962" y="634698"/>
                </a:moveTo>
                <a:cubicBezTo>
                  <a:pt x="529925" y="455997"/>
                  <a:pt x="1022901" y="177854"/>
                  <a:pt x="1515877" y="98593"/>
                </a:cubicBezTo>
                <a:lnTo>
                  <a:pt x="1503553" y="0"/>
                </a:lnTo>
                <a:cubicBezTo>
                  <a:pt x="895617" y="99314"/>
                  <a:pt x="501193" y="340969"/>
                  <a:pt x="0" y="511454"/>
                </a:cubicBezTo>
                <a:lnTo>
                  <a:pt x="36972" y="634696"/>
                </a:lnTo>
                <a:lnTo>
                  <a:pt x="36972" y="634696"/>
                </a:lnTo>
                <a:lnTo>
                  <a:pt x="36962" y="634698"/>
                </a:lnTo>
                <a:close/>
              </a:path>
            </a:pathLst>
          </a:custGeom>
          <a:noFill/>
          <a:ln w="11077" cap="flat" cmpd="sng">
            <a:solidFill>
              <a:srgbClr val="00000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" name="Freeform 188"/>
          <p:cNvSpPr/>
          <p:nvPr/>
        </p:nvSpPr>
        <p:spPr>
          <a:xfrm flipV="1">
            <a:off x="6111032" y="8030626"/>
            <a:ext cx="1375973" cy="505724"/>
          </a:xfrm>
          <a:custGeom>
            <a:avLst/>
            <a:gdLst/>
            <a:ahLst/>
            <a:cxnLst/>
            <a:rect l="0" t="0" r="0" b="0"/>
            <a:pathLst>
              <a:path w="1577467" h="579242">
                <a:moveTo>
                  <a:pt x="49276" y="579242"/>
                </a:moveTo>
                <a:cubicBezTo>
                  <a:pt x="558673" y="402597"/>
                  <a:pt x="959752" y="117622"/>
                  <a:pt x="1577467" y="49296"/>
                </a:cubicBezTo>
                <a:lnTo>
                  <a:pt x="1577467" y="0"/>
                </a:lnTo>
                <a:lnTo>
                  <a:pt x="0" y="449834"/>
                </a:lnTo>
                <a:lnTo>
                  <a:pt x="49297" y="579234"/>
                </a:lnTo>
                <a:lnTo>
                  <a:pt x="49276" y="57924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107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" name="Freeform 189"/>
          <p:cNvSpPr/>
          <p:nvPr/>
        </p:nvSpPr>
        <p:spPr>
          <a:xfrm flipV="1">
            <a:off x="6111032" y="8030626"/>
            <a:ext cx="1375973" cy="505724"/>
          </a:xfrm>
          <a:custGeom>
            <a:avLst/>
            <a:gdLst/>
            <a:ahLst/>
            <a:cxnLst/>
            <a:rect l="0" t="0" r="0" b="0"/>
            <a:pathLst>
              <a:path w="1577467" h="579242">
                <a:moveTo>
                  <a:pt x="49276" y="579242"/>
                </a:moveTo>
                <a:cubicBezTo>
                  <a:pt x="558673" y="402597"/>
                  <a:pt x="959752" y="117622"/>
                  <a:pt x="1577467" y="49296"/>
                </a:cubicBezTo>
                <a:lnTo>
                  <a:pt x="1577467" y="0"/>
                </a:lnTo>
                <a:lnTo>
                  <a:pt x="0" y="449834"/>
                </a:lnTo>
                <a:lnTo>
                  <a:pt x="49297" y="579234"/>
                </a:lnTo>
                <a:lnTo>
                  <a:pt x="49276" y="579242"/>
                </a:lnTo>
                <a:close/>
              </a:path>
            </a:pathLst>
          </a:custGeom>
          <a:noFill/>
          <a:ln w="11077" cap="flat" cmpd="sng">
            <a:solidFill>
              <a:srgbClr val="00000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Freeform 190"/>
          <p:cNvSpPr/>
          <p:nvPr/>
        </p:nvSpPr>
        <p:spPr>
          <a:xfrm flipV="1">
            <a:off x="6127128" y="7933862"/>
            <a:ext cx="1322246" cy="586417"/>
          </a:xfrm>
          <a:custGeom>
            <a:avLst/>
            <a:gdLst/>
            <a:ahLst/>
            <a:cxnLst/>
            <a:rect l="0" t="0" r="0" b="0"/>
            <a:pathLst>
              <a:path w="1515872" h="671665">
                <a:moveTo>
                  <a:pt x="13" y="1"/>
                </a:moveTo>
                <a:lnTo>
                  <a:pt x="1386472" y="12326"/>
                </a:lnTo>
                <a:cubicBezTo>
                  <a:pt x="1418936" y="260407"/>
                  <a:pt x="1467365" y="444634"/>
                  <a:pt x="1515872" y="628530"/>
                </a:cubicBezTo>
                <a:lnTo>
                  <a:pt x="252642" y="671665"/>
                </a:lnTo>
                <a:cubicBezTo>
                  <a:pt x="156764" y="494424"/>
                  <a:pt x="80290" y="239561"/>
                  <a:pt x="0" y="0"/>
                </a:cubicBezTo>
                <a:lnTo>
                  <a:pt x="0" y="0"/>
                </a:lnTo>
                <a:lnTo>
                  <a:pt x="13" y="1"/>
                </a:lnTo>
                <a:close/>
              </a:path>
            </a:pathLst>
          </a:custGeom>
          <a:noFill/>
          <a:ln w="11077" cap="flat" cmpd="sng">
            <a:solidFill>
              <a:srgbClr val="FFFFFF">
                <a:alpha val="9412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" name="Freeform 191"/>
          <p:cNvSpPr/>
          <p:nvPr/>
        </p:nvSpPr>
        <p:spPr>
          <a:xfrm flipV="1">
            <a:off x="6390514" y="7272067"/>
            <a:ext cx="1295371" cy="613318"/>
          </a:xfrm>
          <a:custGeom>
            <a:avLst/>
            <a:gdLst/>
            <a:ahLst/>
            <a:cxnLst/>
            <a:rect l="0" t="0" r="0" b="0"/>
            <a:pathLst>
              <a:path w="1485062" h="702477">
                <a:moveTo>
                  <a:pt x="0" y="36972"/>
                </a:moveTo>
                <a:lnTo>
                  <a:pt x="1238580" y="0"/>
                </a:lnTo>
                <a:cubicBezTo>
                  <a:pt x="1300895" y="213271"/>
                  <a:pt x="1390231" y="413030"/>
                  <a:pt x="1485062" y="610045"/>
                </a:cubicBezTo>
                <a:lnTo>
                  <a:pt x="400532" y="702477"/>
                </a:lnTo>
                <a:cubicBezTo>
                  <a:pt x="176898" y="401779"/>
                  <a:pt x="97282" y="227103"/>
                  <a:pt x="0" y="36972"/>
                </a:cubicBezTo>
                <a:lnTo>
                  <a:pt x="0" y="36972"/>
                </a:lnTo>
                <a:close/>
              </a:path>
            </a:pathLst>
          </a:custGeom>
          <a:noFill/>
          <a:ln w="11077" cap="flat" cmpd="sng">
            <a:solidFill>
              <a:srgbClr val="FFFFFF">
                <a:alpha val="9412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Freeform 192"/>
          <p:cNvSpPr/>
          <p:nvPr/>
        </p:nvSpPr>
        <p:spPr>
          <a:xfrm flipV="1">
            <a:off x="6390514" y="7272067"/>
            <a:ext cx="1295371" cy="613318"/>
          </a:xfrm>
          <a:custGeom>
            <a:avLst/>
            <a:gdLst/>
            <a:ahLst/>
            <a:cxnLst/>
            <a:rect l="0" t="0" r="0" b="0"/>
            <a:pathLst>
              <a:path w="1485062" h="702477">
                <a:moveTo>
                  <a:pt x="0" y="36972"/>
                </a:moveTo>
                <a:lnTo>
                  <a:pt x="1238580" y="0"/>
                </a:lnTo>
                <a:cubicBezTo>
                  <a:pt x="1300895" y="213271"/>
                  <a:pt x="1390231" y="413030"/>
                  <a:pt x="1485062" y="610045"/>
                </a:cubicBezTo>
                <a:lnTo>
                  <a:pt x="400532" y="702477"/>
                </a:lnTo>
                <a:cubicBezTo>
                  <a:pt x="176898" y="401779"/>
                  <a:pt x="97282" y="227103"/>
                  <a:pt x="0" y="36972"/>
                </a:cubicBezTo>
                <a:lnTo>
                  <a:pt x="0" y="36972"/>
                </a:lnTo>
                <a:close/>
              </a:path>
            </a:pathLst>
          </a:custGeom>
          <a:noFill/>
          <a:ln w="11077" cap="flat" cmpd="sng">
            <a:solidFill>
              <a:srgbClr val="FFFFFF">
                <a:alpha val="9412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Freeform 193"/>
          <p:cNvSpPr/>
          <p:nvPr/>
        </p:nvSpPr>
        <p:spPr>
          <a:xfrm flipV="1">
            <a:off x="6772133" y="6750249"/>
            <a:ext cx="1381379" cy="548763"/>
          </a:xfrm>
          <a:custGeom>
            <a:avLst/>
            <a:gdLst/>
            <a:ahLst/>
            <a:cxnLst/>
            <a:rect l="0" t="0" r="0" b="0"/>
            <a:pathLst>
              <a:path w="1583665" h="628537">
                <a:moveTo>
                  <a:pt x="0" y="92431"/>
                </a:moveTo>
                <a:lnTo>
                  <a:pt x="1072210" y="0"/>
                </a:lnTo>
                <a:cubicBezTo>
                  <a:pt x="1220800" y="268732"/>
                  <a:pt x="1433373" y="394550"/>
                  <a:pt x="1583665" y="505294"/>
                </a:cubicBezTo>
                <a:lnTo>
                  <a:pt x="788759" y="628537"/>
                </a:lnTo>
                <a:cubicBezTo>
                  <a:pt x="546633" y="555839"/>
                  <a:pt x="146596" y="264085"/>
                  <a:pt x="13" y="92431"/>
                </a:cubicBezTo>
                <a:lnTo>
                  <a:pt x="0" y="92431"/>
                </a:lnTo>
                <a:close/>
              </a:path>
            </a:pathLst>
          </a:custGeom>
          <a:noFill/>
          <a:ln w="11077" cap="flat" cmpd="sng">
            <a:solidFill>
              <a:srgbClr val="FFFFFF">
                <a:alpha val="9412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Freeform 194"/>
          <p:cNvSpPr/>
          <p:nvPr/>
        </p:nvSpPr>
        <p:spPr>
          <a:xfrm flipV="1">
            <a:off x="7550625" y="6664937"/>
            <a:ext cx="1214747" cy="171376"/>
          </a:xfrm>
          <a:custGeom>
            <a:avLst/>
            <a:gdLst/>
            <a:ahLst/>
            <a:cxnLst/>
            <a:rect l="0" t="0" r="0" b="0"/>
            <a:pathLst>
              <a:path w="1392632" h="196290">
                <a:moveTo>
                  <a:pt x="0" y="129400"/>
                </a:moveTo>
                <a:lnTo>
                  <a:pt x="739445" y="0"/>
                </a:lnTo>
                <a:cubicBezTo>
                  <a:pt x="1011276" y="77706"/>
                  <a:pt x="1002005" y="104931"/>
                  <a:pt x="1392632" y="49296"/>
                </a:cubicBezTo>
                <a:lnTo>
                  <a:pt x="813397" y="184856"/>
                </a:lnTo>
                <a:cubicBezTo>
                  <a:pt x="571272" y="173780"/>
                  <a:pt x="312954" y="196290"/>
                  <a:pt x="0" y="129398"/>
                </a:cubicBezTo>
                <a:lnTo>
                  <a:pt x="0" y="129400"/>
                </a:lnTo>
                <a:close/>
              </a:path>
            </a:pathLst>
          </a:custGeom>
          <a:noFill/>
          <a:ln w="11077" cap="flat" cmpd="sng">
            <a:solidFill>
              <a:srgbClr val="FFFFFF">
                <a:alpha val="9412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Freeform 195"/>
          <p:cNvSpPr/>
          <p:nvPr/>
        </p:nvSpPr>
        <p:spPr>
          <a:xfrm flipV="1">
            <a:off x="8454463" y="6567283"/>
            <a:ext cx="1257751" cy="344797"/>
          </a:xfrm>
          <a:custGeom>
            <a:avLst/>
            <a:gdLst/>
            <a:ahLst/>
            <a:cxnLst/>
            <a:rect l="0" t="0" r="0" b="0"/>
            <a:pathLst>
              <a:path w="1441933" h="394921">
                <a:moveTo>
                  <a:pt x="0" y="271681"/>
                </a:moveTo>
                <a:lnTo>
                  <a:pt x="653187" y="74500"/>
                </a:lnTo>
                <a:cubicBezTo>
                  <a:pt x="1067131" y="2689"/>
                  <a:pt x="1201357" y="0"/>
                  <a:pt x="1441933" y="203901"/>
                </a:cubicBezTo>
                <a:lnTo>
                  <a:pt x="831888" y="394921"/>
                </a:lnTo>
                <a:cubicBezTo>
                  <a:pt x="655650" y="274438"/>
                  <a:pt x="405613" y="211940"/>
                  <a:pt x="13" y="271679"/>
                </a:cubicBezTo>
                <a:lnTo>
                  <a:pt x="0" y="271681"/>
                </a:lnTo>
                <a:close/>
              </a:path>
            </a:pathLst>
          </a:custGeom>
          <a:noFill/>
          <a:ln w="11077" cap="flat" cmpd="sng">
            <a:solidFill>
              <a:srgbClr val="FFFFF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" name="Freeform 196"/>
          <p:cNvSpPr/>
          <p:nvPr/>
        </p:nvSpPr>
        <p:spPr>
          <a:xfrm flipV="1">
            <a:off x="9217723" y="6179959"/>
            <a:ext cx="752493" cy="516478"/>
          </a:xfrm>
          <a:custGeom>
            <a:avLst/>
            <a:gdLst/>
            <a:ahLst/>
            <a:cxnLst/>
            <a:rect l="0" t="0" r="0" b="0"/>
            <a:pathLst>
              <a:path w="862686" h="591559">
                <a:moveTo>
                  <a:pt x="0" y="184861"/>
                </a:moveTo>
                <a:lnTo>
                  <a:pt x="610045" y="0"/>
                </a:lnTo>
                <a:cubicBezTo>
                  <a:pt x="717178" y="127673"/>
                  <a:pt x="807835" y="306654"/>
                  <a:pt x="862686" y="517614"/>
                </a:cubicBezTo>
                <a:lnTo>
                  <a:pt x="246482" y="591559"/>
                </a:lnTo>
                <a:cubicBezTo>
                  <a:pt x="189254" y="418852"/>
                  <a:pt x="151289" y="343033"/>
                  <a:pt x="1" y="184855"/>
                </a:cubicBezTo>
                <a:lnTo>
                  <a:pt x="0" y="184861"/>
                </a:lnTo>
                <a:close/>
              </a:path>
            </a:pathLst>
          </a:custGeom>
          <a:noFill/>
          <a:ln w="11077" cap="flat" cmpd="sng">
            <a:solidFill>
              <a:srgbClr val="FFFFFF">
                <a:alpha val="9412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" name="Freeform 197"/>
          <p:cNvSpPr/>
          <p:nvPr/>
        </p:nvSpPr>
        <p:spPr>
          <a:xfrm flipV="1">
            <a:off x="9448917" y="5684989"/>
            <a:ext cx="628870" cy="489584"/>
          </a:xfrm>
          <a:custGeom>
            <a:avLst/>
            <a:gdLst/>
            <a:ahLst/>
            <a:cxnLst/>
            <a:rect l="0" t="0" r="0" b="0"/>
            <a:pathLst>
              <a:path w="720960" h="560756">
                <a:moveTo>
                  <a:pt x="0" y="55458"/>
                </a:moveTo>
                <a:lnTo>
                  <a:pt x="616204" y="0"/>
                </a:lnTo>
                <a:cubicBezTo>
                  <a:pt x="680964" y="226707"/>
                  <a:pt x="704965" y="399059"/>
                  <a:pt x="720960" y="560756"/>
                </a:cubicBezTo>
                <a:lnTo>
                  <a:pt x="73945" y="554593"/>
                </a:lnTo>
                <a:cubicBezTo>
                  <a:pt x="64845" y="372666"/>
                  <a:pt x="41945" y="204543"/>
                  <a:pt x="1" y="55458"/>
                </a:cubicBezTo>
                <a:lnTo>
                  <a:pt x="0" y="55458"/>
                </a:lnTo>
                <a:close/>
              </a:path>
            </a:pathLst>
          </a:custGeom>
          <a:noFill/>
          <a:ln w="11077" cap="flat" cmpd="sng">
            <a:solidFill>
              <a:srgbClr val="FFFFF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8" name="Picture 19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56700" y="4515583"/>
            <a:ext cx="2180114" cy="974800"/>
          </a:xfrm>
          <a:prstGeom prst="rect">
            <a:avLst/>
          </a:prstGeom>
          <a:noFill/>
        </p:spPr>
      </p:pic>
      <p:sp>
        <p:nvSpPr>
          <p:cNvPr id="199" name="Freeform 199"/>
          <p:cNvSpPr/>
          <p:nvPr/>
        </p:nvSpPr>
        <p:spPr>
          <a:xfrm flipV="1">
            <a:off x="9236994" y="5282337"/>
            <a:ext cx="1976380" cy="2138345"/>
          </a:xfrm>
          <a:custGeom>
            <a:avLst/>
            <a:gdLst/>
            <a:ahLst/>
            <a:cxnLst/>
            <a:rect l="0" t="0" r="0" b="0"/>
            <a:pathLst>
              <a:path w="5216500" h="5659285">
                <a:moveTo>
                  <a:pt x="0" y="5316309"/>
                </a:moveTo>
                <a:lnTo>
                  <a:pt x="0" y="5398605"/>
                </a:lnTo>
                <a:cubicBezTo>
                  <a:pt x="19927" y="5452009"/>
                  <a:pt x="49657" y="5499214"/>
                  <a:pt x="97714" y="5535968"/>
                </a:cubicBezTo>
                <a:cubicBezTo>
                  <a:pt x="157633" y="5581777"/>
                  <a:pt x="225616" y="5612829"/>
                  <a:pt x="300152" y="5631790"/>
                </a:cubicBezTo>
                <a:cubicBezTo>
                  <a:pt x="341300" y="5642255"/>
                  <a:pt x="383223" y="5650217"/>
                  <a:pt x="424777" y="5659285"/>
                </a:cubicBezTo>
                <a:lnTo>
                  <a:pt x="618528" y="5659285"/>
                </a:lnTo>
                <a:cubicBezTo>
                  <a:pt x="660159" y="5650116"/>
                  <a:pt x="702539" y="5643169"/>
                  <a:pt x="743268" y="5631383"/>
                </a:cubicBezTo>
                <a:cubicBezTo>
                  <a:pt x="876097" y="5592928"/>
                  <a:pt x="992251" y="5535016"/>
                  <a:pt x="1040143" y="5402859"/>
                </a:cubicBezTo>
                <a:cubicBezTo>
                  <a:pt x="1057301" y="5431510"/>
                  <a:pt x="1071118" y="5462156"/>
                  <a:pt x="1091959" y="5488013"/>
                </a:cubicBezTo>
                <a:cubicBezTo>
                  <a:pt x="1148017" y="5557533"/>
                  <a:pt x="1227392" y="5597385"/>
                  <a:pt x="1314704" y="5623496"/>
                </a:cubicBezTo>
                <a:cubicBezTo>
                  <a:pt x="1364755" y="5638444"/>
                  <a:pt x="1416876" y="5647550"/>
                  <a:pt x="1468070" y="5659285"/>
                </a:cubicBezTo>
                <a:lnTo>
                  <a:pt x="1661821" y="5659285"/>
                </a:lnTo>
                <a:cubicBezTo>
                  <a:pt x="1710436" y="5647994"/>
                  <a:pt x="1760170" y="5639689"/>
                  <a:pt x="1807452" y="5624842"/>
                </a:cubicBezTo>
                <a:cubicBezTo>
                  <a:pt x="1933042" y="5585396"/>
                  <a:pt x="2041017" y="5526049"/>
                  <a:pt x="2079562" y="5409730"/>
                </a:cubicBezTo>
                <a:cubicBezTo>
                  <a:pt x="2109521" y="5447208"/>
                  <a:pt x="2138845" y="5493689"/>
                  <a:pt x="2178418" y="5530951"/>
                </a:cubicBezTo>
                <a:cubicBezTo>
                  <a:pt x="2233778" y="5583110"/>
                  <a:pt x="2306714" y="5611507"/>
                  <a:pt x="2382508" y="5631205"/>
                </a:cubicBezTo>
                <a:cubicBezTo>
                  <a:pt x="2424938" y="5642241"/>
                  <a:pt x="2468372" y="5650014"/>
                  <a:pt x="2511362" y="5659272"/>
                </a:cubicBezTo>
                <a:lnTo>
                  <a:pt x="2697696" y="5659272"/>
                </a:lnTo>
                <a:cubicBezTo>
                  <a:pt x="2720416" y="5654776"/>
                  <a:pt x="2743226" y="5650611"/>
                  <a:pt x="2765857" y="5645747"/>
                </a:cubicBezTo>
                <a:cubicBezTo>
                  <a:pt x="2925039" y="5611507"/>
                  <a:pt x="3066720" y="5555450"/>
                  <a:pt x="3123362" y="5409958"/>
                </a:cubicBezTo>
                <a:cubicBezTo>
                  <a:pt x="3150896" y="5445430"/>
                  <a:pt x="3178658" y="5489943"/>
                  <a:pt x="3215628" y="5526621"/>
                </a:cubicBezTo>
                <a:cubicBezTo>
                  <a:pt x="3265297" y="5575884"/>
                  <a:pt x="3331426" y="5604573"/>
                  <a:pt x="3400883" y="5623941"/>
                </a:cubicBezTo>
                <a:cubicBezTo>
                  <a:pt x="3451403" y="5638012"/>
                  <a:pt x="3503359" y="5647664"/>
                  <a:pt x="3554679" y="5659285"/>
                </a:cubicBezTo>
                <a:lnTo>
                  <a:pt x="3740976" y="5659285"/>
                </a:lnTo>
                <a:cubicBezTo>
                  <a:pt x="3750221" y="5656923"/>
                  <a:pt x="3759302" y="5653938"/>
                  <a:pt x="3768687" y="5652300"/>
                </a:cubicBezTo>
                <a:cubicBezTo>
                  <a:pt x="3942931" y="5621833"/>
                  <a:pt x="4101122" y="5569940"/>
                  <a:pt x="4171074" y="5396166"/>
                </a:cubicBezTo>
                <a:cubicBezTo>
                  <a:pt x="4187469" y="5460251"/>
                  <a:pt x="4224058" y="5511698"/>
                  <a:pt x="4280726" y="5544604"/>
                </a:cubicBezTo>
                <a:cubicBezTo>
                  <a:pt x="4339743" y="5578894"/>
                  <a:pt x="4404259" y="5606275"/>
                  <a:pt x="4469003" y="5630697"/>
                </a:cubicBezTo>
                <a:cubicBezTo>
                  <a:pt x="4509440" y="5645963"/>
                  <a:pt x="4554817" y="5650128"/>
                  <a:pt x="4597972" y="5659285"/>
                </a:cubicBezTo>
                <a:lnTo>
                  <a:pt x="4784281" y="5659285"/>
                </a:lnTo>
                <a:cubicBezTo>
                  <a:pt x="4806798" y="5654726"/>
                  <a:pt x="4829468" y="5650624"/>
                  <a:pt x="4851832" y="5645531"/>
                </a:cubicBezTo>
                <a:cubicBezTo>
                  <a:pt x="5020374" y="5607063"/>
                  <a:pt x="5172431" y="5549900"/>
                  <a:pt x="5216500" y="5371173"/>
                </a:cubicBezTo>
                <a:lnTo>
                  <a:pt x="5216500" y="5350599"/>
                </a:lnTo>
                <a:cubicBezTo>
                  <a:pt x="5214227" y="5344363"/>
                  <a:pt x="5210798" y="5338229"/>
                  <a:pt x="5209934" y="5331816"/>
                </a:cubicBezTo>
                <a:cubicBezTo>
                  <a:pt x="5198504" y="5246802"/>
                  <a:pt x="5187290" y="5161763"/>
                  <a:pt x="5176304" y="5076698"/>
                </a:cubicBezTo>
                <a:cubicBezTo>
                  <a:pt x="5145024" y="4835132"/>
                  <a:pt x="5113706" y="4593590"/>
                  <a:pt x="5082706" y="4351985"/>
                </a:cubicBezTo>
                <a:cubicBezTo>
                  <a:pt x="5049229" y="4091115"/>
                  <a:pt x="5016297" y="3830193"/>
                  <a:pt x="4982782" y="3569322"/>
                </a:cubicBezTo>
                <a:cubicBezTo>
                  <a:pt x="4946777" y="3289160"/>
                  <a:pt x="4910176" y="3009074"/>
                  <a:pt x="4874197" y="2728887"/>
                </a:cubicBezTo>
                <a:cubicBezTo>
                  <a:pt x="4835754" y="2429485"/>
                  <a:pt x="4797984" y="2129981"/>
                  <a:pt x="4759503" y="1830553"/>
                </a:cubicBezTo>
                <a:cubicBezTo>
                  <a:pt x="4721047" y="1531125"/>
                  <a:pt x="4682008" y="1231735"/>
                  <a:pt x="4643374" y="932307"/>
                </a:cubicBezTo>
                <a:cubicBezTo>
                  <a:pt x="4603306" y="621564"/>
                  <a:pt x="4563415" y="310782"/>
                  <a:pt x="4523448" y="0"/>
                </a:cubicBezTo>
                <a:lnTo>
                  <a:pt x="685610" y="0"/>
                </a:lnTo>
                <a:cubicBezTo>
                  <a:pt x="684823" y="11379"/>
                  <a:pt x="684619" y="22796"/>
                  <a:pt x="683184" y="34074"/>
                </a:cubicBezTo>
                <a:cubicBezTo>
                  <a:pt x="659181" y="221221"/>
                  <a:pt x="635026" y="408330"/>
                  <a:pt x="610921" y="595464"/>
                </a:cubicBezTo>
                <a:cubicBezTo>
                  <a:pt x="582283" y="817765"/>
                  <a:pt x="553631" y="1040053"/>
                  <a:pt x="525031" y="1262354"/>
                </a:cubicBezTo>
                <a:cubicBezTo>
                  <a:pt x="491617" y="1522081"/>
                  <a:pt x="458242" y="1781809"/>
                  <a:pt x="424904" y="2041550"/>
                </a:cubicBezTo>
                <a:cubicBezTo>
                  <a:pt x="393726" y="2284259"/>
                  <a:pt x="362687" y="2526994"/>
                  <a:pt x="331508" y="2769704"/>
                </a:cubicBezTo>
                <a:cubicBezTo>
                  <a:pt x="298133" y="3029432"/>
                  <a:pt x="264592" y="3289147"/>
                  <a:pt x="231293" y="3548887"/>
                </a:cubicBezTo>
                <a:cubicBezTo>
                  <a:pt x="197841" y="3809745"/>
                  <a:pt x="164643" y="4070641"/>
                  <a:pt x="131217" y="4331512"/>
                </a:cubicBezTo>
                <a:cubicBezTo>
                  <a:pt x="97346" y="4595761"/>
                  <a:pt x="63640" y="4860073"/>
                  <a:pt x="29185" y="5124297"/>
                </a:cubicBezTo>
                <a:cubicBezTo>
                  <a:pt x="20841" y="5188458"/>
                  <a:pt x="9805" y="5252301"/>
                  <a:pt x="0" y="5316309"/>
                </a:cubicBezTo>
              </a:path>
            </a:pathLst>
          </a:custGeom>
          <a:solidFill>
            <a:srgbClr val="AA1D1D">
              <a:alpha val="100000"/>
            </a:srgbClr>
          </a:solidFill>
          <a:ln w="479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0" name="Picture 20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07500" y="5256785"/>
            <a:ext cx="2019300" cy="2184400"/>
          </a:xfrm>
          <a:prstGeom prst="rect">
            <a:avLst/>
          </a:prstGeom>
          <a:noFill/>
        </p:spPr>
      </p:pic>
      <p:sp>
        <p:nvSpPr>
          <p:cNvPr id="201" name="Freeform 201"/>
          <p:cNvSpPr/>
          <p:nvPr/>
        </p:nvSpPr>
        <p:spPr>
          <a:xfrm flipV="1">
            <a:off x="9505355" y="5841976"/>
            <a:ext cx="1446126" cy="1019052"/>
          </a:xfrm>
          <a:custGeom>
            <a:avLst/>
            <a:gdLst/>
            <a:ahLst/>
            <a:cxnLst/>
            <a:rect l="0" t="0" r="0" b="0"/>
            <a:pathLst>
              <a:path w="3816935" h="2696997">
                <a:moveTo>
                  <a:pt x="3816935" y="1348499"/>
                </a:moveTo>
                <a:cubicBezTo>
                  <a:pt x="3816935" y="603758"/>
                  <a:pt x="2962479" y="0"/>
                  <a:pt x="1908455" y="0"/>
                </a:cubicBezTo>
                <a:cubicBezTo>
                  <a:pt x="854444" y="0"/>
                  <a:pt x="0" y="603758"/>
                  <a:pt x="0" y="1348499"/>
                </a:cubicBezTo>
                <a:cubicBezTo>
                  <a:pt x="0" y="2093239"/>
                  <a:pt x="854444" y="2696997"/>
                  <a:pt x="1908455" y="2696997"/>
                </a:cubicBezTo>
                <a:cubicBezTo>
                  <a:pt x="2962479" y="2696997"/>
                  <a:pt x="3816935" y="2093240"/>
                  <a:pt x="3816935" y="1348499"/>
                </a:cubicBezTo>
              </a:path>
            </a:pathLst>
          </a:custGeom>
          <a:solidFill>
            <a:srgbClr val="FFFFFF">
              <a:alpha val="100000"/>
            </a:srgbClr>
          </a:solidFill>
          <a:ln w="479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2" name="Picture 20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74251" y="5811876"/>
            <a:ext cx="1501872" cy="1074708"/>
          </a:xfrm>
          <a:prstGeom prst="rect">
            <a:avLst/>
          </a:prstGeom>
          <a:noFill/>
        </p:spPr>
      </p:pic>
      <p:sp>
        <p:nvSpPr>
          <p:cNvPr id="204" name="Rectangle 204"/>
          <p:cNvSpPr/>
          <p:nvPr/>
        </p:nvSpPr>
        <p:spPr>
          <a:xfrm>
            <a:off x="1028997" y="809068"/>
            <a:ext cx="4005518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IMPORTANT</a:t>
            </a:r>
          </a:p>
        </p:txBody>
      </p:sp>
      <p:sp>
        <p:nvSpPr>
          <p:cNvPr id="205" name="Rectangle 205"/>
          <p:cNvSpPr/>
          <p:nvPr/>
        </p:nvSpPr>
        <p:spPr>
          <a:xfrm>
            <a:off x="1028700" y="2274121"/>
            <a:ext cx="12202603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scanf( ) </a:t>
            </a: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cannot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input multi-word strings with spaces</a:t>
            </a:r>
          </a:p>
        </p:txBody>
      </p:sp>
      <p:sp>
        <p:nvSpPr>
          <p:cNvPr id="206" name="Rectangle 206"/>
          <p:cNvSpPr/>
          <p:nvPr/>
        </p:nvSpPr>
        <p:spPr>
          <a:xfrm>
            <a:off x="1028700" y="3746219"/>
            <a:ext cx="1449288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Here, </a:t>
            </a:r>
          </a:p>
        </p:txBody>
      </p:sp>
      <p:sp>
        <p:nvSpPr>
          <p:cNvPr id="207" name="Rectangle 207"/>
          <p:cNvSpPr/>
          <p:nvPr/>
        </p:nvSpPr>
        <p:spPr>
          <a:xfrm>
            <a:off x="1028700" y="4317719"/>
            <a:ext cx="7793942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gets( ) &amp; puts( ) come into picture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Freeform 208"/>
          <p:cNvSpPr/>
          <p:nvPr/>
        </p:nvSpPr>
        <p:spPr>
          <a:xfrm flipV="1">
            <a:off x="0" y="-3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" name="Freeform 209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" name="Freeform 210"/>
          <p:cNvSpPr/>
          <p:nvPr/>
        </p:nvSpPr>
        <p:spPr>
          <a:xfrm flipV="1">
            <a:off x="3963873" y="2737986"/>
            <a:ext cx="664850" cy="0"/>
          </a:xfrm>
          <a:custGeom>
            <a:avLst/>
            <a:gdLst/>
            <a:ahLst/>
            <a:cxnLst/>
            <a:rect l="0" t="0" r="0" b="0"/>
            <a:pathLst>
              <a:path w="178387">
                <a:moveTo>
                  <a:pt x="0" y="0"/>
                </a:moveTo>
                <a:lnTo>
                  <a:pt x="178387" y="0"/>
                </a:lnTo>
              </a:path>
            </a:pathLst>
          </a:custGeom>
          <a:noFill/>
          <a:ln w="47333" cap="rnd" cmpd="sng">
            <a:solidFill>
              <a:srgbClr val="FFFFF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" name="Freeform 211"/>
          <p:cNvSpPr/>
          <p:nvPr/>
        </p:nvSpPr>
        <p:spPr>
          <a:xfrm flipV="1">
            <a:off x="4545893" y="2666548"/>
            <a:ext cx="94666" cy="142874"/>
          </a:xfrm>
          <a:custGeom>
            <a:avLst/>
            <a:gdLst/>
            <a:ahLst/>
            <a:cxnLst/>
            <a:rect l="0" t="0" r="0" b="0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</a:path>
            </a:pathLst>
          </a:custGeom>
          <a:noFill/>
          <a:ln w="47333" cap="rnd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Rectangle 213"/>
          <p:cNvSpPr/>
          <p:nvPr/>
        </p:nvSpPr>
        <p:spPr>
          <a:xfrm>
            <a:off x="1028997" y="809065"/>
            <a:ext cx="5205148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String Functions</a:t>
            </a:r>
          </a:p>
        </p:txBody>
      </p:sp>
      <p:sp>
        <p:nvSpPr>
          <p:cNvPr id="214" name="Rectangle 214"/>
          <p:cNvSpPr/>
          <p:nvPr/>
        </p:nvSpPr>
        <p:spPr>
          <a:xfrm>
            <a:off x="1550338" y="2216016"/>
            <a:ext cx="2203549" cy="8723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799" b="0" i="0" spc="0" baseline="0" dirty="0">
                <a:solidFill>
                  <a:srgbClr val="17D9FF"/>
                </a:solidFill>
                <a:latin typeface="Arial"/>
              </a:rPr>
              <a:t>gets(str)</a:t>
            </a:r>
          </a:p>
        </p:txBody>
      </p:sp>
      <p:sp>
        <p:nvSpPr>
          <p:cNvPr id="215" name="Rectangle 215"/>
          <p:cNvSpPr/>
          <p:nvPr/>
        </p:nvSpPr>
        <p:spPr>
          <a:xfrm>
            <a:off x="1050656" y="3424721"/>
            <a:ext cx="3411362" cy="11400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6061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input a string</a:t>
            </a:r>
          </a:p>
          <a:p>
            <a:pPr marL="0">
              <a:lnSpc>
                <a:spcPts val="3825"/>
              </a:lnSpc>
            </a:pP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(even multiword)</a:t>
            </a:r>
          </a:p>
        </p:txBody>
      </p:sp>
      <p:sp>
        <p:nvSpPr>
          <p:cNvPr id="216" name="Rectangle 216"/>
          <p:cNvSpPr/>
          <p:nvPr/>
        </p:nvSpPr>
        <p:spPr>
          <a:xfrm>
            <a:off x="9420056" y="2216016"/>
            <a:ext cx="2269628" cy="8723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799" b="0" i="0" spc="0" baseline="0" dirty="0">
                <a:solidFill>
                  <a:srgbClr val="17D9FF"/>
                </a:solidFill>
                <a:latin typeface="Arial"/>
              </a:rPr>
              <a:t>puts(str)</a:t>
            </a:r>
          </a:p>
        </p:txBody>
      </p:sp>
      <p:sp>
        <p:nvSpPr>
          <p:cNvPr id="217" name="Rectangle 217"/>
          <p:cNvSpPr/>
          <p:nvPr/>
        </p:nvSpPr>
        <p:spPr>
          <a:xfrm>
            <a:off x="9063515" y="3667608"/>
            <a:ext cx="2992784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output a string</a:t>
            </a:r>
          </a:p>
        </p:txBody>
      </p:sp>
      <p:sp>
        <p:nvSpPr>
          <p:cNvPr id="218" name="Rectangle 218"/>
          <p:cNvSpPr/>
          <p:nvPr/>
        </p:nvSpPr>
        <p:spPr>
          <a:xfrm>
            <a:off x="1028700" y="5960638"/>
            <a:ext cx="4421385" cy="8723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799" b="0" i="0" spc="0" baseline="0" dirty="0">
                <a:solidFill>
                  <a:srgbClr val="17D9FF"/>
                </a:solidFill>
                <a:latin typeface="Arial"/>
              </a:rPr>
              <a:t>fgets( str, n, file)</a:t>
            </a:r>
          </a:p>
        </p:txBody>
      </p:sp>
      <p:sp>
        <p:nvSpPr>
          <p:cNvPr id="219" name="Rectangle 219"/>
          <p:cNvSpPr/>
          <p:nvPr/>
        </p:nvSpPr>
        <p:spPr>
          <a:xfrm>
            <a:off x="5079757" y="2169419"/>
            <a:ext cx="2309272" cy="1019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99" b="0" i="0" spc="0" baseline="0" dirty="0">
                <a:solidFill>
                  <a:srgbClr val="F62188"/>
                </a:solidFill>
                <a:latin typeface="Arial"/>
              </a:rPr>
              <a:t>Dangerous &amp;</a:t>
            </a:r>
          </a:p>
          <a:p>
            <a:pPr marL="294382">
              <a:lnSpc>
                <a:spcPts val="3450"/>
              </a:lnSpc>
            </a:pPr>
            <a:r>
              <a:rPr lang="en-US" sz="3199" b="0" i="0" spc="0" baseline="0" dirty="0">
                <a:solidFill>
                  <a:srgbClr val="F62188"/>
                </a:solidFill>
                <a:latin typeface="Arial"/>
              </a:rPr>
              <a:t>Outdated</a:t>
            </a:r>
          </a:p>
        </p:txBody>
      </p:sp>
      <p:sp>
        <p:nvSpPr>
          <p:cNvPr id="220" name="Rectangle 220"/>
          <p:cNvSpPr/>
          <p:nvPr/>
        </p:nvSpPr>
        <p:spPr>
          <a:xfrm>
            <a:off x="1422544" y="6965722"/>
            <a:ext cx="3762969" cy="16257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2638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stops when n-1</a:t>
            </a:r>
          </a:p>
          <a:p>
            <a:pPr marL="0">
              <a:lnSpc>
                <a:spcPts val="3825"/>
              </a:lnSpc>
            </a:pP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chars input or new</a:t>
            </a:r>
          </a:p>
          <a:p>
            <a:pPr marL="446037">
              <a:lnSpc>
                <a:spcPts val="3825"/>
              </a:lnSpc>
            </a:pP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line is entered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Freeform 221"/>
          <p:cNvSpPr/>
          <p:nvPr/>
        </p:nvSpPr>
        <p:spPr>
          <a:xfrm flipV="1">
            <a:off x="0" y="-3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" name="Freeform 222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" name="Rectangle 224"/>
          <p:cNvSpPr/>
          <p:nvPr/>
        </p:nvSpPr>
        <p:spPr>
          <a:xfrm>
            <a:off x="1043587" y="809065"/>
            <a:ext cx="6521795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String using Pointers</a:t>
            </a:r>
          </a:p>
        </p:txBody>
      </p:sp>
      <p:sp>
        <p:nvSpPr>
          <p:cNvPr id="225" name="Rectangle 225"/>
          <p:cNvSpPr/>
          <p:nvPr/>
        </p:nvSpPr>
        <p:spPr>
          <a:xfrm>
            <a:off x="1043141" y="2207890"/>
            <a:ext cx="6189240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char *str = </a:t>
            </a:r>
            <a:r>
              <a:rPr lang="en-US" sz="4199" b="0" i="0" spc="0" baseline="0" dirty="0">
                <a:solidFill>
                  <a:srgbClr val="32BD15"/>
                </a:solidFill>
                <a:latin typeface="Arial"/>
              </a:rPr>
              <a:t>"Hello World"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;</a:t>
            </a:r>
          </a:p>
        </p:txBody>
      </p:sp>
      <p:sp>
        <p:nvSpPr>
          <p:cNvPr id="226" name="Rectangle 226"/>
          <p:cNvSpPr/>
          <p:nvPr/>
        </p:nvSpPr>
        <p:spPr>
          <a:xfrm>
            <a:off x="1043141" y="3049716"/>
            <a:ext cx="8345238" cy="11400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Store string in memory &amp; the assigned</a:t>
            </a:r>
          </a:p>
          <a:p>
            <a:pPr marL="0">
              <a:lnSpc>
                <a:spcPts val="3825"/>
              </a:lnSpc>
            </a:pP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address is stored in the char pointer 'str' </a:t>
            </a:r>
          </a:p>
        </p:txBody>
      </p:sp>
      <p:sp>
        <p:nvSpPr>
          <p:cNvPr id="227" name="Rectangle 227"/>
          <p:cNvSpPr/>
          <p:nvPr/>
        </p:nvSpPr>
        <p:spPr>
          <a:xfrm>
            <a:off x="1043141" y="5246103"/>
            <a:ext cx="6189240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char *str = </a:t>
            </a:r>
            <a:r>
              <a:rPr lang="en-US" sz="4199" b="0" i="0" spc="0" baseline="0" dirty="0">
                <a:solidFill>
                  <a:srgbClr val="32BD15"/>
                </a:solidFill>
                <a:latin typeface="Arial"/>
              </a:rPr>
              <a:t>"Hello World"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;</a:t>
            </a:r>
          </a:p>
        </p:txBody>
      </p:sp>
      <p:sp>
        <p:nvSpPr>
          <p:cNvPr id="228" name="Rectangle 228"/>
          <p:cNvSpPr/>
          <p:nvPr/>
        </p:nvSpPr>
        <p:spPr>
          <a:xfrm>
            <a:off x="1028700" y="7912228"/>
            <a:ext cx="6416500" cy="131945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char str[ ] = </a:t>
            </a:r>
            <a:r>
              <a:rPr lang="en-US" sz="4199" b="0" i="0" spc="0" baseline="0" dirty="0">
                <a:solidFill>
                  <a:srgbClr val="32BD15"/>
                </a:solidFill>
                <a:latin typeface="Arial"/>
              </a:rPr>
              <a:t>"Hello World"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;</a:t>
            </a:r>
          </a:p>
          <a:p>
            <a:pPr marL="0">
              <a:lnSpc>
                <a:spcPts val="4379"/>
              </a:lnSpc>
            </a:pPr>
            <a:r>
              <a:rPr lang="en-US" sz="3599" b="0" i="0" spc="0" baseline="0" dirty="0">
                <a:solidFill>
                  <a:srgbClr val="F62188"/>
                </a:solidFill>
                <a:latin typeface="Arial"/>
              </a:rPr>
              <a:t>//cannot be reinitialized</a:t>
            </a:r>
          </a:p>
        </p:txBody>
      </p:sp>
      <p:sp>
        <p:nvSpPr>
          <p:cNvPr id="229" name="Rectangle 229"/>
          <p:cNvSpPr/>
          <p:nvPr/>
        </p:nvSpPr>
        <p:spPr>
          <a:xfrm>
            <a:off x="7665728" y="5275827"/>
            <a:ext cx="4268836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62188"/>
                </a:solidFill>
                <a:latin typeface="Arial"/>
              </a:rPr>
              <a:t>//can be reinitialized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Freeform 230"/>
          <p:cNvSpPr/>
          <p:nvPr/>
        </p:nvSpPr>
        <p:spPr>
          <a:xfrm flipV="1">
            <a:off x="0" y="-4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Freeform 231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" name="Freeform 232"/>
          <p:cNvSpPr/>
          <p:nvPr/>
        </p:nvSpPr>
        <p:spPr>
          <a:xfrm rot="5400000" flipV="1">
            <a:off x="4810191" y="2223613"/>
            <a:ext cx="645515" cy="0"/>
          </a:xfrm>
          <a:custGeom>
            <a:avLst/>
            <a:gdLst/>
            <a:ahLst/>
            <a:cxnLst/>
            <a:rect l="0" t="0" r="0" b="0"/>
            <a:pathLst>
              <a:path w="172501">
                <a:moveTo>
                  <a:pt x="0" y="0"/>
                </a:moveTo>
                <a:lnTo>
                  <a:pt x="172501" y="0"/>
                </a:lnTo>
              </a:path>
            </a:pathLst>
          </a:custGeom>
          <a:noFill/>
          <a:ln w="47524" cap="rnd" cmpd="sng">
            <a:solidFill>
              <a:srgbClr val="FFFFF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Freeform 233"/>
          <p:cNvSpPr/>
          <p:nvPr/>
        </p:nvSpPr>
        <p:spPr>
          <a:xfrm rot="5400000" flipV="1">
            <a:off x="5085424" y="2439296"/>
            <a:ext cx="95049" cy="142874"/>
          </a:xfrm>
          <a:custGeom>
            <a:avLst/>
            <a:gdLst/>
            <a:ahLst/>
            <a:cxnLst/>
            <a:rect l="0" t="0" r="0" b="0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</a:path>
            </a:pathLst>
          </a:custGeom>
          <a:noFill/>
          <a:ln w="47524" cap="rnd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Rectangle 235"/>
          <p:cNvSpPr/>
          <p:nvPr/>
        </p:nvSpPr>
        <p:spPr>
          <a:xfrm>
            <a:off x="1050280" y="809065"/>
            <a:ext cx="8631835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Standard Library Functions</a:t>
            </a:r>
          </a:p>
        </p:txBody>
      </p:sp>
      <p:sp>
        <p:nvSpPr>
          <p:cNvPr id="236" name="Rectangle 236"/>
          <p:cNvSpPr/>
          <p:nvPr/>
        </p:nvSpPr>
        <p:spPr>
          <a:xfrm>
            <a:off x="1028700" y="4004114"/>
            <a:ext cx="3150095" cy="8723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799" b="0" i="0" spc="0" baseline="0" dirty="0">
                <a:solidFill>
                  <a:srgbClr val="17D9FF"/>
                </a:solidFill>
                <a:latin typeface="Arial"/>
              </a:rPr>
              <a:t>1 strlen(</a:t>
            </a:r>
            <a:r>
              <a:rPr lang="en-US" sz="4799" b="0" i="0" spc="0" baseline="0" dirty="0">
                <a:solidFill>
                  <a:srgbClr val="FFFFFF"/>
                </a:solidFill>
                <a:latin typeface="Arial"/>
              </a:rPr>
              <a:t>str</a:t>
            </a:r>
            <a:r>
              <a:rPr lang="en-US" sz="4799" b="0" i="0" spc="0" baseline="0" dirty="0">
                <a:solidFill>
                  <a:srgbClr val="17D9FF"/>
                </a:solidFill>
                <a:latin typeface="Arial"/>
              </a:rPr>
              <a:t>)</a:t>
            </a:r>
          </a:p>
        </p:txBody>
      </p:sp>
      <p:sp>
        <p:nvSpPr>
          <p:cNvPr id="237" name="Rectangle 237"/>
          <p:cNvSpPr/>
          <p:nvPr/>
        </p:nvSpPr>
        <p:spPr>
          <a:xfrm>
            <a:off x="1502108" y="5146929"/>
            <a:ext cx="8566694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count number of characters excluding '\0'</a:t>
            </a:r>
          </a:p>
        </p:txBody>
      </p:sp>
      <p:sp>
        <p:nvSpPr>
          <p:cNvPr id="238" name="Rectangle 238"/>
          <p:cNvSpPr/>
          <p:nvPr/>
        </p:nvSpPr>
        <p:spPr>
          <a:xfrm>
            <a:off x="4083026" y="2444247"/>
            <a:ext cx="2476871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62188"/>
                </a:solidFill>
                <a:latin typeface="Arial"/>
              </a:rPr>
              <a:t>&lt;string.h&gt;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473</Words>
  <Application>Microsoft Office PowerPoint</Application>
  <PresentationFormat>Custom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Mustafa Rahman</cp:lastModifiedBy>
  <cp:revision>12</cp:revision>
  <dcterms:modified xsi:type="dcterms:W3CDTF">2023-02-04T15:06:37Z</dcterms:modified>
</cp:coreProperties>
</file>