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0" r:id="rId6"/>
    <p:sldId id="279" r:id="rId7"/>
    <p:sldId id="280" r:id="rId8"/>
    <p:sldId id="281" r:id="rId9"/>
    <p:sldId id="283" r:id="rId10"/>
    <p:sldId id="284" r:id="rId11"/>
    <p:sldId id="282" r:id="rId12"/>
    <p:sldId id="285" r:id="rId13"/>
    <p:sldId id="286" r:id="rId14"/>
    <p:sldId id="287" r:id="rId1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DB1D6-1C98-9E9B-98A3-B75A49073DE6}" v="644" dt="2020-06-02T20:45:25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75080"/>
            <a:ext cx="8825658" cy="37359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9600">
                <a:latin typeface="Calibri"/>
                <a:cs typeface="Calibri"/>
              </a:rPr>
              <a:t>ES6</a:t>
            </a:r>
            <a:br>
              <a:rPr lang="en-US" sz="9600">
                <a:latin typeface="Calibri"/>
                <a:cs typeface="Calibri"/>
              </a:rPr>
            </a:br>
            <a:endParaRPr lang="en-US" sz="400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21288-7E73-4E79-8D60-D5ECB9CE3824}"/>
              </a:ext>
            </a:extLst>
          </p:cNvPr>
          <p:cNvSpPr txBox="1"/>
          <p:nvPr/>
        </p:nvSpPr>
        <p:spPr>
          <a:xfrm>
            <a:off x="1158240" y="3423920"/>
            <a:ext cx="881888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latin typeface="Calibri"/>
                <a:cs typeface="Calibri"/>
              </a:rPr>
              <a:t> </a:t>
            </a:r>
            <a:r>
              <a:rPr lang="en-US" sz="4000">
                <a:solidFill>
                  <a:schemeClr val="accent1"/>
                </a:solidFill>
                <a:latin typeface="Calibri"/>
                <a:cs typeface="Calibri"/>
              </a:rPr>
              <a:t>(Part – 01)</a:t>
            </a:r>
            <a:endParaRPr lang="en-US" sz="4000">
              <a:solidFill>
                <a:schemeClr val="accent1"/>
              </a:solidFill>
              <a:latin typeface="Calibri"/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F38E527-1BDC-4EB4-A18B-BE70DE48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2910" cy="1095730"/>
          </a:xfrm>
        </p:spPr>
        <p:txBody>
          <a:bodyPr/>
          <a:lstStyle/>
          <a:p>
            <a:pPr algn="ctr"/>
            <a:r>
              <a:rPr lang="en-US" sz="4800">
                <a:ea typeface="+mj-lt"/>
                <a:cs typeface="+mj-lt"/>
              </a:rPr>
              <a:t>Const vs Let</a:t>
            </a:r>
            <a:endParaRPr lang="en-US" sz="4400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30AC4D-266C-4294-A427-D693435FB7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437" y="1898022"/>
            <a:ext cx="9194557" cy="4413712"/>
          </a:xfrm>
        </p:spPr>
      </p:pic>
    </p:spTree>
    <p:extLst>
      <p:ext uri="{BB962C8B-B14F-4D97-AF65-F5344CB8AC3E}">
        <p14:creationId xmlns:p14="http://schemas.microsoft.com/office/powerpoint/2010/main" val="248678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F38E527-1BDC-4EB4-A18B-BE70DE48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2910" cy="1095730"/>
          </a:xfrm>
        </p:spPr>
        <p:txBody>
          <a:bodyPr/>
          <a:lstStyle/>
          <a:p>
            <a:pPr algn="ctr"/>
            <a:r>
              <a:rPr lang="en-US" sz="4800">
                <a:ea typeface="+mj-lt"/>
                <a:cs typeface="+mj-lt"/>
              </a:rPr>
              <a:t>Const vs Let</a:t>
            </a:r>
            <a:endParaRPr lang="en-US" sz="4400"/>
          </a:p>
        </p:txBody>
      </p:sp>
      <p:pic>
        <p:nvPicPr>
          <p:cNvPr id="4" name="Picture 4" descr="A picture containing screen, room, video&#10;&#10;Description generated with very high confidence">
            <a:extLst>
              <a:ext uri="{FF2B5EF4-FFF2-40B4-BE49-F238E27FC236}">
                <a16:creationId xmlns:a16="http://schemas.microsoft.com/office/drawing/2014/main" id="{DD97678D-4FA4-4EC2-98E3-2A3946E88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3750" y="1611935"/>
            <a:ext cx="10599493" cy="4354859"/>
          </a:xfrm>
        </p:spPr>
      </p:pic>
    </p:spTree>
    <p:extLst>
      <p:ext uri="{BB962C8B-B14F-4D97-AF65-F5344CB8AC3E}">
        <p14:creationId xmlns:p14="http://schemas.microsoft.com/office/powerpoint/2010/main" val="79248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9791299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3200"/>
              <a:t>What is ES6?</a:t>
            </a:r>
          </a:p>
          <a:p>
            <a:pPr>
              <a:buFont typeface="Wingdings" charset="2"/>
              <a:buChar char="q"/>
            </a:pPr>
            <a:r>
              <a:rPr lang="en-US" sz="3200"/>
              <a:t>ES6 - Features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ES6</a:t>
            </a:r>
            <a:r>
              <a:rPr lang="en-US">
                <a:latin typeface="Calibri"/>
                <a:cs typeface="Calibri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715135"/>
            <a:ext cx="9994499" cy="46936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2800">
                <a:ea typeface="+mj-lt"/>
                <a:cs typeface="+mj-lt"/>
              </a:rPr>
              <a:t>ES6 is </a:t>
            </a:r>
            <a:r>
              <a:rPr lang="en-US" sz="2800" b="1" err="1">
                <a:ea typeface="+mj-lt"/>
                <a:cs typeface="+mj-lt"/>
              </a:rPr>
              <a:t>EcmaScript</a:t>
            </a:r>
            <a:r>
              <a:rPr lang="en-US" sz="2800" b="1">
                <a:ea typeface="+mj-lt"/>
                <a:cs typeface="+mj-lt"/>
              </a:rPr>
              <a:t> 6</a:t>
            </a:r>
            <a:r>
              <a:rPr lang="en-US" sz="2800">
                <a:ea typeface="+mj-lt"/>
                <a:cs typeface="+mj-lt"/>
              </a:rPr>
              <a:t> / </a:t>
            </a:r>
            <a:r>
              <a:rPr lang="en-US" sz="2800" b="1" err="1">
                <a:ea typeface="+mj-lt"/>
                <a:cs typeface="+mj-lt"/>
              </a:rPr>
              <a:t>EcmaScript</a:t>
            </a:r>
            <a:r>
              <a:rPr lang="en-US" sz="2800" b="1">
                <a:ea typeface="+mj-lt"/>
                <a:cs typeface="+mj-lt"/>
              </a:rPr>
              <a:t> 2015</a:t>
            </a:r>
            <a:r>
              <a:rPr lang="en-US" sz="2800">
                <a:ea typeface="+mj-lt"/>
                <a:cs typeface="+mj-lt"/>
              </a:rPr>
              <a:t>.</a:t>
            </a:r>
            <a:endParaRPr lang="en-US" sz="2800"/>
          </a:p>
          <a:p>
            <a:pPr>
              <a:buFont typeface="Wingdings" charset="2"/>
              <a:buChar char="Ø"/>
            </a:pPr>
            <a:r>
              <a:rPr lang="en-US" sz="2800" err="1">
                <a:ea typeface="+mj-lt"/>
                <a:cs typeface="+mj-lt"/>
              </a:rPr>
              <a:t>EcmaScript</a:t>
            </a:r>
            <a:r>
              <a:rPr lang="en-US" sz="2800">
                <a:ea typeface="+mj-lt"/>
                <a:cs typeface="+mj-lt"/>
              </a:rPr>
              <a:t> is not any scripting language instead a standard that </a:t>
            </a:r>
            <a:r>
              <a:rPr lang="en-US" sz="2800" err="1">
                <a:ea typeface="+mj-lt"/>
                <a:cs typeface="+mj-lt"/>
              </a:rPr>
              <a:t>Javascript</a:t>
            </a:r>
            <a:r>
              <a:rPr lang="en-US" sz="2800">
                <a:ea typeface="+mj-lt"/>
                <a:cs typeface="+mj-lt"/>
              </a:rPr>
              <a:t> is based upon. So, ES6 is a new version or new standard of </a:t>
            </a:r>
            <a:r>
              <a:rPr lang="en-US" sz="2800" err="1">
                <a:ea typeface="+mj-lt"/>
                <a:cs typeface="+mj-lt"/>
              </a:rPr>
              <a:t>Javascript</a:t>
            </a:r>
            <a:r>
              <a:rPr lang="en-US" sz="2800">
                <a:ea typeface="+mj-lt"/>
                <a:cs typeface="+mj-lt"/>
              </a:rPr>
              <a:t>.</a:t>
            </a:r>
            <a:endParaRPr lang="en-US" sz="2800"/>
          </a:p>
          <a:p>
            <a:pPr>
              <a:buFont typeface="Wingdings" charset="2"/>
              <a:buChar char="Ø"/>
            </a:pPr>
            <a:r>
              <a:rPr lang="en-US" sz="2800">
                <a:ea typeface="+mj-lt"/>
                <a:cs typeface="+mj-lt"/>
              </a:rPr>
              <a:t>Almost all the modern browsers supports ES6.</a:t>
            </a:r>
          </a:p>
          <a:p>
            <a:pPr>
              <a:buFont typeface="Wingdings" charset="2"/>
              <a:buChar char="Ø"/>
            </a:pPr>
            <a:r>
              <a:rPr lang="en-US" sz="2800">
                <a:ea typeface="+mj-lt"/>
                <a:cs typeface="+mj-lt"/>
              </a:rPr>
              <a:t>But for the old browsers, there are many </a:t>
            </a:r>
            <a:r>
              <a:rPr lang="en-US" sz="2800" err="1">
                <a:ea typeface="+mj-lt"/>
                <a:cs typeface="+mj-lt"/>
              </a:rPr>
              <a:t>transpilers</a:t>
            </a:r>
            <a:r>
              <a:rPr lang="en-US" sz="2800">
                <a:ea typeface="+mj-lt"/>
                <a:cs typeface="+mj-lt"/>
              </a:rPr>
              <a:t> (e.g. </a:t>
            </a:r>
            <a:r>
              <a:rPr lang="en-US" sz="2800" b="1">
                <a:ea typeface="+mj-lt"/>
                <a:cs typeface="+mj-lt"/>
              </a:rPr>
              <a:t>Babel.js</a:t>
            </a:r>
            <a:r>
              <a:rPr lang="en-US" sz="2800">
                <a:ea typeface="+mj-lt"/>
                <a:cs typeface="+mj-lt"/>
              </a:rPr>
              <a:t>) those we need to include at top of our code to </a:t>
            </a:r>
            <a:r>
              <a:rPr lang="en-US" sz="2800" err="1">
                <a:ea typeface="+mj-lt"/>
                <a:cs typeface="+mj-lt"/>
              </a:rPr>
              <a:t>transpile</a:t>
            </a:r>
            <a:r>
              <a:rPr lang="en-US" sz="2800">
                <a:ea typeface="+mj-lt"/>
                <a:cs typeface="+mj-lt"/>
              </a:rPr>
              <a:t> ES6 to ES5 (</a:t>
            </a:r>
            <a:r>
              <a:rPr lang="en-US" sz="2800" err="1">
                <a:ea typeface="+mj-lt"/>
                <a:cs typeface="+mj-lt"/>
              </a:rPr>
              <a:t>Javascript</a:t>
            </a:r>
            <a:r>
              <a:rPr lang="en-US" sz="2800">
                <a:ea typeface="+mj-lt"/>
                <a:cs typeface="+mj-lt"/>
              </a:rPr>
              <a:t> with old standards).</a:t>
            </a:r>
            <a:endParaRPr lang="en-US" sz="28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5166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5730"/>
          </a:xfrm>
        </p:spPr>
        <p:txBody>
          <a:bodyPr/>
          <a:lstStyle/>
          <a:p>
            <a:r>
              <a:rPr lang="en-US"/>
              <a:t>ES6</a:t>
            </a:r>
            <a:r>
              <a:rPr lang="en-US">
                <a:latin typeface="Century Gothic"/>
                <a:cs typeface="Calibri"/>
              </a:rPr>
              <a:t> - Features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715135"/>
            <a:ext cx="9994499" cy="365728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3200">
                <a:ea typeface="+mj-lt"/>
                <a:cs typeface="+mj-lt"/>
              </a:rPr>
              <a:t>Block-Scoped Constructs Let and Const</a:t>
            </a:r>
            <a:endParaRPr lang="en-US"/>
          </a:p>
          <a:p>
            <a:pPr>
              <a:buFont typeface="Wingdings" charset="2"/>
              <a:buChar char="Ø"/>
            </a:pPr>
            <a:r>
              <a:rPr lang="en-US" sz="3200">
                <a:ea typeface="+mj-lt"/>
                <a:cs typeface="+mj-lt"/>
              </a:rPr>
              <a:t>Default Parameters</a:t>
            </a:r>
          </a:p>
          <a:p>
            <a:pPr>
              <a:buFont typeface="Wingdings" charset="2"/>
              <a:buChar char="Ø"/>
            </a:pPr>
            <a:r>
              <a:rPr lang="en-US" sz="3200">
                <a:ea typeface="+mj-lt"/>
                <a:cs typeface="+mj-lt"/>
              </a:rPr>
              <a:t>Multi-line Strings</a:t>
            </a:r>
            <a:endParaRPr lang="en-US" sz="3200"/>
          </a:p>
          <a:p>
            <a:pPr>
              <a:buFont typeface="Wingdings" charset="2"/>
              <a:buChar char="Ø"/>
            </a:pPr>
            <a:r>
              <a:rPr lang="en-US" sz="3200" err="1">
                <a:ea typeface="+mj-lt"/>
                <a:cs typeface="+mj-lt"/>
              </a:rPr>
              <a:t>Destructuring</a:t>
            </a:r>
            <a:r>
              <a:rPr lang="en-US" sz="3200">
                <a:ea typeface="+mj-lt"/>
                <a:cs typeface="+mj-lt"/>
              </a:rPr>
              <a:t> Assignment</a:t>
            </a:r>
            <a:endParaRPr lang="en-US" sz="3200"/>
          </a:p>
          <a:p>
            <a:pPr>
              <a:buFont typeface="Wingdings" charset="2"/>
              <a:buChar char="Ø"/>
            </a:pPr>
            <a:r>
              <a:rPr lang="en-US" sz="3200">
                <a:ea typeface="+mj-lt"/>
                <a:cs typeface="+mj-lt"/>
              </a:rPr>
              <a:t>Arrow Functions</a:t>
            </a:r>
          </a:p>
          <a:p>
            <a:endParaRPr lang="en-US" sz="2800">
              <a:ea typeface="+mj-lt"/>
              <a:cs typeface="+mj-lt"/>
            </a:endParaRPr>
          </a:p>
          <a:p>
            <a:endParaRPr lang="en-US" sz="28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5566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5730"/>
          </a:xfrm>
        </p:spPr>
        <p:txBody>
          <a:bodyPr/>
          <a:lstStyle/>
          <a:p>
            <a:r>
              <a:rPr lang="en-US"/>
              <a:t>ES6</a:t>
            </a:r>
            <a:r>
              <a:rPr lang="en-US">
                <a:latin typeface="Century Gothic"/>
                <a:cs typeface="Calibri"/>
              </a:rPr>
              <a:t> - Features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715135"/>
            <a:ext cx="9994499" cy="46936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3200">
                <a:ea typeface="+mj-lt"/>
                <a:cs typeface="+mj-lt"/>
              </a:rPr>
              <a:t>Classes </a:t>
            </a:r>
            <a:endParaRPr lang="en-US" sz="3200"/>
          </a:p>
          <a:p>
            <a:pPr>
              <a:buFont typeface="Wingdings" charset="2"/>
              <a:buChar char="Ø"/>
            </a:pPr>
            <a:r>
              <a:rPr lang="en-US" sz="3200">
                <a:ea typeface="+mj-lt"/>
                <a:cs typeface="+mj-lt"/>
              </a:rPr>
              <a:t>Modules</a:t>
            </a:r>
          </a:p>
          <a:p>
            <a:pPr>
              <a:buFont typeface="Wingdings" charset="2"/>
              <a:buChar char="Ø"/>
            </a:pPr>
            <a:r>
              <a:rPr lang="en-US" sz="3200">
                <a:ea typeface="+mj-lt"/>
                <a:cs typeface="+mj-lt"/>
              </a:rPr>
              <a:t>Template Literals</a:t>
            </a:r>
          </a:p>
          <a:p>
            <a:pPr>
              <a:buFont typeface="Wingdings" charset="2"/>
              <a:buChar char="Ø"/>
            </a:pPr>
            <a:r>
              <a:rPr lang="en-US" sz="3200">
                <a:ea typeface="+mj-lt"/>
                <a:cs typeface="+mj-lt"/>
              </a:rPr>
              <a:t>Enhanced Object Literals</a:t>
            </a:r>
          </a:p>
          <a:p>
            <a:pPr>
              <a:buFont typeface="Wingdings" charset="2"/>
              <a:buChar char="Ø"/>
            </a:pPr>
            <a:r>
              <a:rPr lang="en-US" sz="3200">
                <a:ea typeface="+mj-lt"/>
                <a:cs typeface="+mj-lt"/>
              </a:rPr>
              <a:t>Promises</a:t>
            </a:r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1789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80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0" name="Picture 82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1" name="Oval 84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" name="Picture 86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3" name="Picture 88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04" name="Rectangle 90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Freeform 7">
            <a:extLst>
              <a:ext uri="{FF2B5EF4-FFF2-40B4-BE49-F238E27FC236}">
                <a16:creationId xmlns:a16="http://schemas.microsoft.com/office/drawing/2014/main" id="{76323F7F-FC7C-41A8-BDF7-A965A979D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Block-Scoped "Let" and "Const"</a:t>
            </a:r>
          </a:p>
          <a:p>
            <a:endParaRPr lang="en-US"/>
          </a:p>
        </p:txBody>
      </p:sp>
      <p:sp>
        <p:nvSpPr>
          <p:cNvPr id="106" name="Rectangle 94">
            <a:extLst>
              <a:ext uri="{FF2B5EF4-FFF2-40B4-BE49-F238E27FC236}">
                <a16:creationId xmlns:a16="http://schemas.microsoft.com/office/drawing/2014/main" id="{7DC29FF4-A115-427C-9832-C65C94DA2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4B29F939-D4B2-4185-A8DB-F390F6DBE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931" y="2548281"/>
            <a:ext cx="5256999" cy="36586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bg1"/>
                </a:solidFill>
              </a:rPr>
              <a:t>Blocked scope determines the visibility or accessibility of a variable within the block (Generally, whenever you see {curly brackets}, it is a block).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sz="2800">
              <a:solidFill>
                <a:schemeClr val="bg1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23A9B28F-1087-4201-A876-E06AC1D90F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4" b="1518"/>
          <a:stretch/>
        </p:blipFill>
        <p:spPr>
          <a:xfrm>
            <a:off x="5979298" y="2342641"/>
            <a:ext cx="5873807" cy="42757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1651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573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Block-Scoped "Let" and "Const"</a:t>
            </a: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74188E-09B7-4B09-A1A5-E98A12EE00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7686" y="1316356"/>
            <a:ext cx="8060534" cy="5241130"/>
          </a:xfrm>
        </p:spPr>
      </p:pic>
    </p:spTree>
    <p:extLst>
      <p:ext uri="{BB962C8B-B14F-4D97-AF65-F5344CB8AC3E}">
        <p14:creationId xmlns:p14="http://schemas.microsoft.com/office/powerpoint/2010/main" val="93326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CA1F3B45-067D-4520-BB3D-EC69DC42F6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0395" y="1553370"/>
            <a:ext cx="7936706" cy="5019673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F38E527-1BDC-4EB4-A18B-BE70DE48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2910" cy="1095730"/>
          </a:xfrm>
        </p:spPr>
        <p:txBody>
          <a:bodyPr/>
          <a:lstStyle/>
          <a:p>
            <a:r>
              <a:rPr lang="en-US" sz="4000">
                <a:ea typeface="+mj-lt"/>
                <a:cs typeface="+mj-lt"/>
              </a:rPr>
              <a:t>Why are we going for Blocked scope?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59418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F38E527-1BDC-4EB4-A18B-BE70DE48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2910" cy="1095730"/>
          </a:xfrm>
        </p:spPr>
        <p:txBody>
          <a:bodyPr/>
          <a:lstStyle/>
          <a:p>
            <a:r>
              <a:rPr lang="en-US" sz="4000">
                <a:ea typeface="+mj-lt"/>
                <a:cs typeface="+mj-lt"/>
              </a:rPr>
              <a:t>Why are we going for Blocked scope?</a:t>
            </a:r>
            <a:endParaRPr lang="en-US" sz="4000"/>
          </a:p>
        </p:txBody>
      </p:sp>
      <p:pic>
        <p:nvPicPr>
          <p:cNvPr id="4" name="Picture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04863BD-A1F6-4B4A-9E43-60AA1C377E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4749" y="1719800"/>
            <a:ext cx="9837495" cy="4555844"/>
          </a:xfrm>
        </p:spPr>
      </p:pic>
    </p:spTree>
    <p:extLst>
      <p:ext uri="{BB962C8B-B14F-4D97-AF65-F5344CB8AC3E}">
        <p14:creationId xmlns:p14="http://schemas.microsoft.com/office/powerpoint/2010/main" val="3730698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ES6 </vt:lpstr>
      <vt:lpstr>Topics</vt:lpstr>
      <vt:lpstr>What is ES6?</vt:lpstr>
      <vt:lpstr>ES6 - Features</vt:lpstr>
      <vt:lpstr>ES6 - Features</vt:lpstr>
      <vt:lpstr>Block-Scoped "Let" and "Const" </vt:lpstr>
      <vt:lpstr>Block-Scoped "Let" and "Const"  </vt:lpstr>
      <vt:lpstr>Why are we going for Blocked scope?</vt:lpstr>
      <vt:lpstr>Why are we going for Blocked scope?</vt:lpstr>
      <vt:lpstr>Const vs Let</vt:lpstr>
      <vt:lpstr>Const vs 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</dc:title>
  <dc:creator/>
  <cp:revision>2</cp:revision>
  <dcterms:created xsi:type="dcterms:W3CDTF">2020-06-02T18:49:37Z</dcterms:created>
  <dcterms:modified xsi:type="dcterms:W3CDTF">2020-06-02T20:46:26Z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