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 Slab"/>
      <p:regular r:id="rId12"/>
      <p:bold r:id="rId13"/>
    </p:embeddedFon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Slab-bold.fntdata"/><Relationship Id="rId12" Type="http://schemas.openxmlformats.org/officeDocument/2006/relationships/font" Target="fonts/RobotoSlab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87c3ac070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887c3ac070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887c3ac070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887c3ac070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887c3ac070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887c3ac070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87c3ac070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87c3ac070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887c3ac070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887c3ac070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14:flip dir="l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Remember Me Cards</a:t>
            </a:r>
            <a:endParaRPr sz="4400"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Part - 02</a:t>
            </a:r>
            <a:endParaRPr sz="2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Java</a:t>
            </a:r>
            <a:r>
              <a:rPr lang="en"/>
              <a:t>S</a:t>
            </a:r>
            <a:r>
              <a:rPr lang="en">
                <a:solidFill>
                  <a:srgbClr val="F1C232"/>
                </a:solidFill>
              </a:rPr>
              <a:t>cript</a:t>
            </a:r>
            <a:r>
              <a:rPr lang="en"/>
              <a:t> - Keywords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11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highlight>
                  <a:srgbClr val="FF0000"/>
                </a:highlight>
                <a:latin typeface="Calibri"/>
                <a:ea typeface="Calibri"/>
                <a:cs typeface="Calibri"/>
                <a:sym typeface="Calibri"/>
              </a:rPr>
              <a:t>break</a:t>
            </a:r>
            <a:endParaRPr sz="2900">
              <a:highlight>
                <a:srgbClr val="FF000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</a:t>
            </a:r>
            <a:r>
              <a:rPr lang="en" sz="2200"/>
              <a:t>Terminates a switch or a loop.</a:t>
            </a:r>
            <a:endParaRPr sz="2200"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387900" y="3013824"/>
            <a:ext cx="8368200" cy="11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highlight>
                  <a:srgbClr val="6AA84F"/>
                </a:highlight>
                <a:latin typeface="Calibri"/>
                <a:ea typeface="Calibri"/>
                <a:cs typeface="Calibri"/>
                <a:sym typeface="Calibri"/>
              </a:rPr>
              <a:t>continue</a:t>
            </a:r>
            <a:endParaRPr sz="2900">
              <a:highlight>
                <a:srgbClr val="6AA84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</a:t>
            </a:r>
            <a:r>
              <a:rPr lang="en" sz="2200"/>
              <a:t>Jumps out of a loop and starts at the top.</a:t>
            </a:r>
            <a:endParaRPr sz="2200"/>
          </a:p>
        </p:txBody>
      </p:sp>
    </p:spTree>
  </p:cSld>
  <p:clrMapOvr>
    <a:masterClrMapping/>
  </p:clrMapOvr>
  <mc:AlternateContent>
    <mc:Choice Requires="p14">
      <p:transition spd="slow" p14:dur="1000">
        <p14:gallery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Java</a:t>
            </a:r>
            <a:r>
              <a:rPr lang="en"/>
              <a:t>S</a:t>
            </a:r>
            <a:r>
              <a:rPr lang="en">
                <a:solidFill>
                  <a:srgbClr val="F1C232"/>
                </a:solidFill>
              </a:rPr>
              <a:t>cript</a:t>
            </a:r>
            <a:r>
              <a:rPr lang="en"/>
              <a:t> - Keywords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87900" y="1489825"/>
            <a:ext cx="8368200" cy="16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highlight>
                  <a:srgbClr val="0000FF"/>
                </a:highlight>
                <a:latin typeface="Calibri"/>
                <a:ea typeface="Calibri"/>
                <a:cs typeface="Calibri"/>
                <a:sym typeface="Calibri"/>
              </a:rPr>
              <a:t>debugger</a:t>
            </a:r>
            <a:endParaRPr sz="2900">
              <a:highlight>
                <a:srgbClr val="0000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</a:t>
            </a:r>
            <a:r>
              <a:rPr lang="en" sz="2200"/>
              <a:t>Stops the execution of JavaScript, and calls the debugging function.</a:t>
            </a:r>
            <a:endParaRPr sz="2200"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87900" y="3242425"/>
            <a:ext cx="8368200" cy="16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highlight>
                  <a:srgbClr val="F1C232"/>
                </a:highlight>
                <a:latin typeface="Calibri"/>
                <a:ea typeface="Calibri"/>
                <a:cs typeface="Calibri"/>
                <a:sym typeface="Calibri"/>
              </a:rPr>
              <a:t>do … while</a:t>
            </a:r>
            <a:endParaRPr sz="2900">
              <a:highlight>
                <a:srgbClr val="F1C232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</a:t>
            </a:r>
            <a:r>
              <a:rPr lang="en" sz="2200"/>
              <a:t>Executes the block of statements, and repeat the block, while a condition is true.</a:t>
            </a:r>
            <a:endParaRPr sz="2200"/>
          </a:p>
        </p:txBody>
      </p:sp>
    </p:spTree>
  </p:cSld>
  <p:clrMapOvr>
    <a:masterClrMapping/>
  </p:clrMapOvr>
  <mc:AlternateContent>
    <mc:Choice Requires="p14">
      <p:transition spd="slow" p14:dur="1000">
        <p14:gallery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Java</a:t>
            </a:r>
            <a:r>
              <a:rPr lang="en"/>
              <a:t>S</a:t>
            </a:r>
            <a:r>
              <a:rPr lang="en">
                <a:solidFill>
                  <a:srgbClr val="F1C232"/>
                </a:solidFill>
              </a:rPr>
              <a:t>cript</a:t>
            </a:r>
            <a:r>
              <a:rPr lang="en"/>
              <a:t> - Keywords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87900" y="1489825"/>
            <a:ext cx="8368200" cy="16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highlight>
                  <a:srgbClr val="FF9900"/>
                </a:highlight>
                <a:latin typeface="Calibri"/>
                <a:ea typeface="Calibri"/>
                <a:cs typeface="Calibri"/>
                <a:sym typeface="Calibri"/>
              </a:rPr>
              <a:t>for</a:t>
            </a:r>
            <a:endParaRPr sz="2900">
              <a:highlight>
                <a:srgbClr val="FF990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</a:t>
            </a:r>
            <a:r>
              <a:rPr lang="en" sz="2200"/>
              <a:t>Marks a block of statements to be executed, as long as a condition is true</a:t>
            </a:r>
            <a:r>
              <a:rPr lang="en" sz="2200"/>
              <a:t>.</a:t>
            </a:r>
            <a:endParaRPr sz="2200"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87900" y="3242425"/>
            <a:ext cx="8368200" cy="16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highlight>
                  <a:srgbClr val="4C1130"/>
                </a:highlight>
                <a:latin typeface="Calibri"/>
                <a:ea typeface="Calibri"/>
                <a:cs typeface="Calibri"/>
                <a:sym typeface="Calibri"/>
              </a:rPr>
              <a:t>function</a:t>
            </a:r>
            <a:endParaRPr sz="2900">
              <a:highlight>
                <a:srgbClr val="4C113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</a:t>
            </a:r>
            <a:r>
              <a:rPr lang="en" sz="2200"/>
              <a:t>Declares a function. Executes group of operations.</a:t>
            </a:r>
            <a:endParaRPr sz="2200"/>
          </a:p>
        </p:txBody>
      </p:sp>
    </p:spTree>
  </p:cSld>
  <p:clrMapOvr>
    <a:masterClrMapping/>
  </p:clrMapOvr>
  <mc:AlternateContent>
    <mc:Choice Requires="p14">
      <p:transition spd="slow" p14:dur="1000">
        <p14:gallery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87900" y="1489825"/>
            <a:ext cx="8368200" cy="16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highlight>
                  <a:srgbClr val="0C343D"/>
                </a:highlight>
                <a:latin typeface="Calibri"/>
                <a:ea typeface="Calibri"/>
                <a:cs typeface="Calibri"/>
                <a:sym typeface="Calibri"/>
              </a:rPr>
              <a:t>If … else</a:t>
            </a:r>
            <a:endParaRPr sz="2900">
              <a:highlight>
                <a:srgbClr val="0C343D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</a:t>
            </a:r>
            <a:r>
              <a:rPr lang="en" sz="2200"/>
              <a:t>Marks a block of statements to be executed, depending on a condition.</a:t>
            </a:r>
            <a:endParaRPr sz="2200"/>
          </a:p>
        </p:txBody>
      </p:sp>
      <p:sp>
        <p:nvSpPr>
          <p:cNvPr id="91" name="Google Shape;91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Java</a:t>
            </a:r>
            <a:r>
              <a:rPr lang="en"/>
              <a:t>S</a:t>
            </a:r>
            <a:r>
              <a:rPr lang="en">
                <a:solidFill>
                  <a:srgbClr val="F1C232"/>
                </a:solidFill>
              </a:rPr>
              <a:t>cript</a:t>
            </a:r>
            <a:r>
              <a:rPr lang="en"/>
              <a:t> - Keywords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87900" y="3242425"/>
            <a:ext cx="8368200" cy="16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highlight>
                  <a:srgbClr val="FF0000"/>
                </a:highlight>
                <a:latin typeface="Calibri"/>
                <a:ea typeface="Calibri"/>
                <a:cs typeface="Calibri"/>
                <a:sym typeface="Calibri"/>
              </a:rPr>
              <a:t>return</a:t>
            </a:r>
            <a:endParaRPr sz="2900">
              <a:highlight>
                <a:srgbClr val="FF000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</a:t>
            </a:r>
            <a:r>
              <a:rPr lang="en" sz="2200"/>
              <a:t>Exits from the function</a:t>
            </a:r>
            <a:r>
              <a:rPr lang="en" sz="2200"/>
              <a:t>.</a:t>
            </a:r>
            <a:endParaRPr sz="2200"/>
          </a:p>
        </p:txBody>
      </p:sp>
    </p:spTree>
  </p:cSld>
  <p:clrMapOvr>
    <a:masterClrMapping/>
  </p:clrMapOvr>
  <mc:AlternateContent>
    <mc:Choice Requires="p14">
      <p:transition spd="slow" p14:dur="1000">
        <p14:gallery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87900" y="1489825"/>
            <a:ext cx="8368200" cy="16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highlight>
                  <a:srgbClr val="741B47"/>
                </a:highlight>
                <a:latin typeface="Calibri"/>
                <a:ea typeface="Calibri"/>
                <a:cs typeface="Calibri"/>
                <a:sym typeface="Calibri"/>
              </a:rPr>
              <a:t>switch</a:t>
            </a:r>
            <a:endParaRPr sz="2900">
              <a:highlight>
                <a:srgbClr val="741B47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</a:t>
            </a:r>
            <a:r>
              <a:rPr lang="en" sz="2200"/>
              <a:t>Marks a block of statements to be executed, depending on a different cases.</a:t>
            </a:r>
            <a:endParaRPr sz="2200"/>
          </a:p>
        </p:txBody>
      </p:sp>
      <p:sp>
        <p:nvSpPr>
          <p:cNvPr id="98" name="Google Shape;98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Java</a:t>
            </a:r>
            <a:r>
              <a:rPr lang="en"/>
              <a:t>S</a:t>
            </a:r>
            <a:r>
              <a:rPr lang="en">
                <a:solidFill>
                  <a:srgbClr val="F1C232"/>
                </a:solidFill>
              </a:rPr>
              <a:t>cript</a:t>
            </a:r>
            <a:r>
              <a:rPr lang="en"/>
              <a:t> - Keywords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87900" y="3242425"/>
            <a:ext cx="8368200" cy="16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highlight>
                  <a:srgbClr val="C27BA0"/>
                </a:highlight>
                <a:latin typeface="Calibri"/>
                <a:ea typeface="Calibri"/>
                <a:cs typeface="Calibri"/>
                <a:sym typeface="Calibri"/>
              </a:rPr>
              <a:t>try … catch</a:t>
            </a:r>
            <a:r>
              <a:rPr lang="en" sz="2900">
                <a:highlight>
                  <a:srgbClr val="FF0000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endParaRPr sz="2900">
              <a:highlight>
                <a:srgbClr val="FF000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</a:t>
            </a:r>
            <a:r>
              <a:rPr lang="en" sz="2200"/>
              <a:t>Implements error handling to a block of statements</a:t>
            </a:r>
            <a:r>
              <a:rPr lang="en" sz="2200"/>
              <a:t>.</a:t>
            </a:r>
            <a:endParaRPr sz="2200"/>
          </a:p>
        </p:txBody>
      </p:sp>
    </p:spTree>
  </p:cSld>
  <p:clrMapOvr>
    <a:masterClrMapping/>
  </p:clrMapOvr>
  <mc:AlternateContent>
    <mc:Choice Requires="p14">
      <p:transition spd="slow" p14:dur="1000">
        <p14:gallery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