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8" r:id="rId3"/>
    <p:sldId id="259" r:id="rId4"/>
    <p:sldId id="274" r:id="rId5"/>
    <p:sldId id="275" r:id="rId6"/>
    <p:sldId id="276" r:id="rId7"/>
    <p:sldId id="260" r:id="rId8"/>
    <p:sldId id="278" r:id="rId9"/>
    <p:sldId id="277" r:id="rId10"/>
    <p:sldId id="261" r:id="rId11"/>
    <p:sldId id="262" r:id="rId12"/>
    <p:sldId id="263" r:id="rId13"/>
    <p:sldId id="279" r:id="rId14"/>
    <p:sldId id="264" r:id="rId15"/>
    <p:sldId id="265" r:id="rId16"/>
    <p:sldId id="266" r:id="rId17"/>
    <p:sldId id="267" r:id="rId18"/>
    <p:sldId id="268" r:id="rId19"/>
    <p:sldId id="269" r:id="rId20"/>
    <p:sldId id="270" r:id="rId21"/>
    <p:sldId id="271" r:id="rId22"/>
    <p:sldId id="280" r:id="rId23"/>
    <p:sldId id="281" r:id="rId24"/>
    <p:sldId id="283" r:id="rId25"/>
    <p:sldId id="284" r:id="rId26"/>
    <p:sldId id="272"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51496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6CAA1F-4769-4DC2-99B8-C1F016B6177F}"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312894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104456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430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2104004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3710276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852295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24873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50462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52158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127685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6CAA1F-4769-4DC2-99B8-C1F016B6177F}"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72635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6CAA1F-4769-4DC2-99B8-C1F016B6177F}"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193579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217959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69432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6CAA1F-4769-4DC2-99B8-C1F016B6177F}" type="datetimeFigureOut">
              <a:rPr lang="en-US" smtClean="0"/>
              <a:t>7/22/2018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338197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6CAA1F-4769-4DC2-99B8-C1F016B6177F}"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FDCDE-CCAB-4424-8907-DFBC29EA69F3}" type="slidenum">
              <a:rPr lang="en-US" smtClean="0"/>
              <a:t>‹#›</a:t>
            </a:fld>
            <a:endParaRPr lang="en-US"/>
          </a:p>
        </p:txBody>
      </p:sp>
    </p:spTree>
    <p:extLst>
      <p:ext uri="{BB962C8B-B14F-4D97-AF65-F5344CB8AC3E}">
        <p14:creationId xmlns:p14="http://schemas.microsoft.com/office/powerpoint/2010/main" val="153418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6CAA1F-4769-4DC2-99B8-C1F016B6177F}" type="datetimeFigureOut">
              <a:rPr lang="en-US" smtClean="0"/>
              <a:t>7/22/2018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CFDCDE-CCAB-4424-8907-DFBC29EA69F3}" type="slidenum">
              <a:rPr lang="en-US" smtClean="0"/>
              <a:t>‹#›</a:t>
            </a:fld>
            <a:endParaRPr lang="en-US"/>
          </a:p>
        </p:txBody>
      </p:sp>
    </p:spTree>
    <p:extLst>
      <p:ext uri="{BB962C8B-B14F-4D97-AF65-F5344CB8AC3E}">
        <p14:creationId xmlns:p14="http://schemas.microsoft.com/office/powerpoint/2010/main" val="3222890795"/>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acebook.com/events/13597594320741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151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17867"/>
            <a:ext cx="9404723" cy="848048"/>
          </a:xfrm>
        </p:spPr>
        <p:txBody>
          <a:bodyPr/>
          <a:lstStyle/>
          <a:p>
            <a:r>
              <a:rPr lang="en-US" b="1" dirty="0"/>
              <a:t>        Online OSAC Talk</a:t>
            </a:r>
          </a:p>
        </p:txBody>
      </p:sp>
      <p:sp>
        <p:nvSpPr>
          <p:cNvPr id="3" name="Content Placeholder 2"/>
          <p:cNvSpPr>
            <a:spLocks noGrp="1"/>
          </p:cNvSpPr>
          <p:nvPr>
            <p:ph idx="1"/>
          </p:nvPr>
        </p:nvSpPr>
        <p:spPr>
          <a:xfrm>
            <a:off x="1103312" y="1184856"/>
            <a:ext cx="10526311" cy="5063543"/>
          </a:xfrm>
        </p:spPr>
        <p:txBody>
          <a:bodyPr>
            <a:noAutofit/>
          </a:bodyPr>
          <a:lstStyle/>
          <a:p>
            <a:pPr marL="0" indent="0">
              <a:buNone/>
            </a:pPr>
            <a:r>
              <a:rPr lang="en-US" dirty="0"/>
              <a:t>We are Open Learners So we would like to learn technology regardless of the developing organization. We are open to learn any technology BUT we prefer Open Source Technology over closed source because Open Source provide more flexibility to learn. </a:t>
            </a:r>
          </a:p>
          <a:p>
            <a:pPr marL="0" indent="0">
              <a:buNone/>
            </a:pPr>
            <a:r>
              <a:rPr lang="en-US" dirty="0"/>
              <a:t>On the same sprite we have fixed our 10th "OSAC TALK' with topics "Learn some windows commands" for </a:t>
            </a:r>
            <a:r>
              <a:rPr lang="en-US" b="1" dirty="0"/>
              <a:t>13th July 2012</a:t>
            </a:r>
            <a:r>
              <a:rPr lang="en-US" dirty="0"/>
              <a:t>. But the college get closed. So we decided to conduct it online. A </a:t>
            </a:r>
            <a:r>
              <a:rPr lang="en-US" dirty="0" err="1"/>
              <a:t>facebook</a:t>
            </a:r>
            <a:r>
              <a:rPr lang="en-US" dirty="0"/>
              <a:t> event</a:t>
            </a:r>
            <a:r>
              <a:rPr lang="en-US" dirty="0">
                <a:hlinkClick r:id="rId2"/>
              </a:rPr>
              <a:t> </a:t>
            </a:r>
            <a:r>
              <a:rPr lang="en-US" b="1" dirty="0">
                <a:hlinkClick r:id="rId2"/>
              </a:rPr>
              <a:t>Online "OSAC TALK"</a:t>
            </a:r>
            <a:r>
              <a:rPr lang="en-US" dirty="0">
                <a:hlinkClick r:id="rId2"/>
              </a:rPr>
              <a:t> </a:t>
            </a:r>
            <a:r>
              <a:rPr lang="en-US" dirty="0"/>
              <a:t>was created for 13th July 8:00pm to 9:00pm. At that time we members appear online and post some commands we know. The participants seems to be shearing enthusiastically. Nice and useful command were sheared there.</a:t>
            </a:r>
          </a:p>
          <a:p>
            <a:pPr marL="0" indent="0">
              <a:buNone/>
            </a:pPr>
            <a:br>
              <a:rPr lang="en-US" dirty="0"/>
            </a:br>
            <a:r>
              <a:rPr lang="en-US" dirty="0"/>
              <a:t>As the starting of "OSAC TALK" have the initiatives of running it regardless of any obstacles, the Online Talk act as our 1st attempt to overcome such obstacle.</a:t>
            </a:r>
          </a:p>
        </p:txBody>
      </p:sp>
    </p:spTree>
    <p:extLst>
      <p:ext uri="{BB962C8B-B14F-4D97-AF65-F5344CB8AC3E}">
        <p14:creationId xmlns:p14="http://schemas.microsoft.com/office/powerpoint/2010/main" val="88868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16" y="104989"/>
            <a:ext cx="9404723" cy="1400530"/>
          </a:xfrm>
        </p:spPr>
        <p:txBody>
          <a:bodyPr/>
          <a:lstStyle/>
          <a:p>
            <a:r>
              <a:rPr lang="en-US" sz="7200" b="1" dirty="0">
                <a:solidFill>
                  <a:srgbClr val="00B0F0"/>
                </a:solidFill>
              </a:rPr>
              <a:t>         # Silent Talk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0093" y="-51583"/>
            <a:ext cx="2143125" cy="15571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867438" cy="1505520"/>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505519"/>
            <a:ext cx="12346546" cy="5462789"/>
          </a:xfrm>
        </p:spPr>
      </p:pic>
    </p:spTree>
    <p:extLst>
      <p:ext uri="{BB962C8B-B14F-4D97-AF65-F5344CB8AC3E}">
        <p14:creationId xmlns:p14="http://schemas.microsoft.com/office/powerpoint/2010/main" val="153514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6" y="167425"/>
            <a:ext cx="6825802" cy="1149440"/>
          </a:xfrm>
        </p:spPr>
        <p:txBody>
          <a:bodyPr>
            <a:normAutofit fontScale="90000"/>
          </a:bodyPr>
          <a:lstStyle/>
          <a:p>
            <a:r>
              <a:rPr lang="en-US" b="1" dirty="0"/>
              <a:t>          </a:t>
            </a:r>
            <a:r>
              <a:rPr lang="en-US" sz="7200" b="1" dirty="0"/>
              <a:t>Silent Talk</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4333" r="24333"/>
          <a:stretch>
            <a:fillRect/>
          </a:stretch>
        </p:blipFill>
        <p:spPr>
          <a:xfrm>
            <a:off x="6993228" y="0"/>
            <a:ext cx="5198772" cy="6858000"/>
          </a:xfrm>
        </p:spPr>
      </p:pic>
      <p:sp>
        <p:nvSpPr>
          <p:cNvPr id="4" name="Text Placeholder 3"/>
          <p:cNvSpPr>
            <a:spLocks noGrp="1"/>
          </p:cNvSpPr>
          <p:nvPr>
            <p:ph type="body" sz="half" idx="2"/>
          </p:nvPr>
        </p:nvSpPr>
        <p:spPr>
          <a:xfrm>
            <a:off x="167426" y="1316865"/>
            <a:ext cx="6529588" cy="5431665"/>
          </a:xfrm>
        </p:spPr>
        <p:txBody>
          <a:bodyPr>
            <a:normAutofit fontScale="92500"/>
          </a:bodyPr>
          <a:lstStyle/>
          <a:p>
            <a:r>
              <a:rPr lang="en-US" sz="2600" dirty="0"/>
              <a:t>We OSAC have conducted a unique type of talk "Silent Talk" as our 9th "OSAC TALK". There in Lab we setup projector, the presenter sits on the computer connected to projector, participants on their seats. The presenter have shown some steps about how to crack Linux Desktop password through the use of live boot media. The presenter have communicated with the participants with the help of </a:t>
            </a:r>
            <a:r>
              <a:rPr lang="en-US" sz="2600" b="1" dirty="0" err="1">
                <a:solidFill>
                  <a:srgbClr val="00B0F0"/>
                </a:solidFill>
              </a:rPr>
              <a:t>nano</a:t>
            </a:r>
            <a:r>
              <a:rPr lang="en-US" sz="2600" b="1" dirty="0">
                <a:solidFill>
                  <a:srgbClr val="00B0F0"/>
                </a:solidFill>
              </a:rPr>
              <a:t> text editor </a:t>
            </a:r>
            <a:r>
              <a:rPr lang="en-US" sz="2600" dirty="0"/>
              <a:t>and the cracking steps are performed on terminal.</a:t>
            </a:r>
            <a:br>
              <a:rPr lang="en-US" sz="2600" dirty="0"/>
            </a:br>
            <a:r>
              <a:rPr lang="en-US" sz="2600" dirty="0"/>
              <a:t>It was new and nice experience for us.</a:t>
            </a:r>
          </a:p>
          <a:p>
            <a:endParaRPr lang="en-US" dirty="0"/>
          </a:p>
        </p:txBody>
      </p:sp>
    </p:spTree>
    <p:extLst>
      <p:ext uri="{BB962C8B-B14F-4D97-AF65-F5344CB8AC3E}">
        <p14:creationId xmlns:p14="http://schemas.microsoft.com/office/powerpoint/2010/main" val="294499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28DE-3888-4586-B507-BAE65D4EA5BE}"/>
              </a:ext>
            </a:extLst>
          </p:cNvPr>
          <p:cNvSpPr>
            <a:spLocks noGrp="1"/>
          </p:cNvSpPr>
          <p:nvPr>
            <p:ph type="title"/>
          </p:nvPr>
        </p:nvSpPr>
        <p:spPr/>
        <p:txBody>
          <a:bodyPr/>
          <a:lstStyle/>
          <a:p>
            <a:pPr algn="ctr"/>
            <a:r>
              <a:rPr lang="en-US" sz="6000" b="1" dirty="0"/>
              <a:t>As a main organizer</a:t>
            </a:r>
          </a:p>
        </p:txBody>
      </p:sp>
      <p:sp>
        <p:nvSpPr>
          <p:cNvPr id="3" name="Content Placeholder 2">
            <a:extLst>
              <a:ext uri="{FF2B5EF4-FFF2-40B4-BE49-F238E27FC236}">
                <a16:creationId xmlns:a16="http://schemas.microsoft.com/office/drawing/2014/main" id="{5B70EF98-E4D9-4495-85CA-1EA7C015D85A}"/>
              </a:ext>
            </a:extLst>
          </p:cNvPr>
          <p:cNvSpPr>
            <a:spLocks noGrp="1"/>
          </p:cNvSpPr>
          <p:nvPr>
            <p:ph idx="1"/>
          </p:nvPr>
        </p:nvSpPr>
        <p:spPr/>
        <p:txBody>
          <a:bodyPr/>
          <a:lstStyle/>
          <a:p>
            <a:r>
              <a:rPr lang="en-US" dirty="0"/>
              <a:t>1</a:t>
            </a:r>
            <a:r>
              <a:rPr lang="en-US" baseline="30000" dirty="0"/>
              <a:t>st</a:t>
            </a:r>
            <a:r>
              <a:rPr lang="en-US" dirty="0"/>
              <a:t> ASCOL OPEN EXPO 2013</a:t>
            </a:r>
          </a:p>
          <a:p>
            <a:endParaRPr lang="en-US" dirty="0"/>
          </a:p>
          <a:p>
            <a:r>
              <a:rPr lang="en-US" dirty="0"/>
              <a:t>2</a:t>
            </a:r>
            <a:r>
              <a:rPr lang="en-US" baseline="30000" dirty="0"/>
              <a:t>nd</a:t>
            </a:r>
            <a:r>
              <a:rPr lang="en-US" dirty="0"/>
              <a:t> ASCOL EXPO 2014</a:t>
            </a:r>
          </a:p>
          <a:p>
            <a:endParaRPr lang="en-US" dirty="0"/>
          </a:p>
          <a:p>
            <a:r>
              <a:rPr lang="en-US" dirty="0"/>
              <a:t>Open Data Day 2013</a:t>
            </a:r>
          </a:p>
          <a:p>
            <a:endParaRPr lang="en-US" dirty="0"/>
          </a:p>
          <a:p>
            <a:r>
              <a:rPr lang="en-US" dirty="0"/>
              <a:t>Open Data Day 2014</a:t>
            </a:r>
          </a:p>
          <a:p>
            <a:endParaRPr lang="en-US" dirty="0"/>
          </a:p>
          <a:p>
            <a:r>
              <a:rPr lang="en-US" dirty="0"/>
              <a:t>Open Data Day 2015</a:t>
            </a:r>
          </a:p>
          <a:p>
            <a:endParaRPr lang="en-US" dirty="0"/>
          </a:p>
        </p:txBody>
      </p:sp>
    </p:spTree>
    <p:extLst>
      <p:ext uri="{BB962C8B-B14F-4D97-AF65-F5344CB8AC3E}">
        <p14:creationId xmlns:p14="http://schemas.microsoft.com/office/powerpoint/2010/main" val="111791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6292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27" y="0"/>
            <a:ext cx="9404723" cy="1400530"/>
          </a:xfrm>
        </p:spPr>
        <p:txBody>
          <a:bodyPr/>
          <a:lstStyle/>
          <a:p>
            <a:r>
              <a:rPr lang="en-US" dirty="0"/>
              <a:t>        </a:t>
            </a:r>
            <a:r>
              <a:rPr lang="en-US" b="1" dirty="0"/>
              <a:t>What we did this day ? </a:t>
            </a:r>
          </a:p>
        </p:txBody>
      </p:sp>
      <p:sp>
        <p:nvSpPr>
          <p:cNvPr id="3" name="Content Placeholder 2"/>
          <p:cNvSpPr>
            <a:spLocks noGrp="1"/>
          </p:cNvSpPr>
          <p:nvPr>
            <p:ph idx="1"/>
          </p:nvPr>
        </p:nvSpPr>
        <p:spPr>
          <a:xfrm>
            <a:off x="1287887" y="1152983"/>
            <a:ext cx="9142934" cy="5466758"/>
          </a:xfrm>
        </p:spPr>
        <p:txBody>
          <a:bodyPr>
            <a:normAutofit fontScale="92500" lnSpcReduction="10000"/>
          </a:bodyPr>
          <a:lstStyle/>
          <a:p>
            <a:pPr marL="0" indent="0">
              <a:buNone/>
            </a:pPr>
            <a:r>
              <a:rPr lang="en-US" sz="2800" dirty="0"/>
              <a:t>1. PRESENTATION COMPETITION &amp; PRESENTATION BY                            	EXPERTS.</a:t>
            </a:r>
            <a:br>
              <a:rPr lang="en-US" sz="2800" dirty="0"/>
            </a:br>
            <a:r>
              <a:rPr lang="en-US" sz="2800" dirty="0"/>
              <a:t>2. GAMING COMPETITION(NFS, MOTO-GP, CS etc.).</a:t>
            </a:r>
            <a:br>
              <a:rPr lang="en-US" sz="2800" dirty="0"/>
            </a:br>
            <a:r>
              <a:rPr lang="en-US" sz="2800" dirty="0"/>
              <a:t>3. DART COMPETITION.</a:t>
            </a:r>
            <a:br>
              <a:rPr lang="en-US" sz="2800" dirty="0"/>
            </a:br>
            <a:r>
              <a:rPr lang="en-US" sz="2800" dirty="0"/>
              <a:t>4. STALL OF DIFFERENT COLLEGE AND OTHER 	ORGANIZATION.</a:t>
            </a:r>
            <a:br>
              <a:rPr lang="en-US" sz="2800" dirty="0"/>
            </a:br>
            <a:r>
              <a:rPr lang="en-US" sz="2800" dirty="0"/>
              <a:t>5. GB SATA SAT.</a:t>
            </a:r>
            <a:br>
              <a:rPr lang="en-US" sz="2800" dirty="0"/>
            </a:br>
            <a:r>
              <a:rPr lang="en-US" sz="2800" dirty="0"/>
              <a:t>6. 3D MOVIE SHOW.</a:t>
            </a:r>
            <a:br>
              <a:rPr lang="en-US" sz="2800" dirty="0"/>
            </a:br>
            <a:r>
              <a:rPr lang="en-US" sz="2800" dirty="0"/>
              <a:t>8. DESIGN COMPETITION.</a:t>
            </a:r>
            <a:br>
              <a:rPr lang="en-US" sz="2800" dirty="0"/>
            </a:br>
            <a:r>
              <a:rPr lang="en-US" sz="2800" dirty="0"/>
              <a:t>9. CODING COMPETITION.</a:t>
            </a:r>
            <a:br>
              <a:rPr lang="en-US" sz="2800" dirty="0"/>
            </a:br>
            <a:r>
              <a:rPr lang="en-US" sz="2800" dirty="0"/>
              <a:t>10. DISTRO DEMO &amp; LINUX INSTALLATION CAMP.</a:t>
            </a:r>
            <a:br>
              <a:rPr lang="en-US" sz="2800" dirty="0"/>
            </a:br>
            <a:r>
              <a:rPr lang="en-US" sz="2800" dirty="0"/>
              <a:t>11. OPEN CHAUTARI.</a:t>
            </a:r>
            <a:br>
              <a:rPr lang="en-US" sz="2800" dirty="0"/>
            </a:br>
            <a:r>
              <a:rPr lang="en-US" sz="2800" dirty="0"/>
              <a:t>12. FOSSIALS.(REFRESHMENT).</a:t>
            </a:r>
            <a:br>
              <a:rPr lang="en-US" sz="2800" dirty="0"/>
            </a:br>
            <a:br>
              <a:rPr lang="en-US" sz="2800" dirty="0"/>
            </a:br>
            <a:endParaRPr lang="en-US" sz="2800" dirty="0"/>
          </a:p>
          <a:p>
            <a:pPr marL="0" indent="0">
              <a:buNone/>
            </a:pPr>
            <a:endParaRPr lang="en-US" dirty="0"/>
          </a:p>
        </p:txBody>
      </p:sp>
    </p:spTree>
    <p:extLst>
      <p:ext uri="{BB962C8B-B14F-4D97-AF65-F5344CB8AC3E}">
        <p14:creationId xmlns:p14="http://schemas.microsoft.com/office/powerpoint/2010/main" val="1116161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69" y="99811"/>
            <a:ext cx="10153744" cy="1043189"/>
          </a:xfrm>
        </p:spPr>
        <p:txBody>
          <a:bodyPr>
            <a:normAutofit/>
          </a:bodyPr>
          <a:lstStyle/>
          <a:p>
            <a:r>
              <a:rPr lang="en-US" b="1" dirty="0"/>
              <a:t>Open street Map(OSM) Mapping Party</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3750" r="23750"/>
          <a:stretch>
            <a:fillRect/>
          </a:stretch>
        </p:blipFill>
        <p:spPr>
          <a:xfrm>
            <a:off x="6551946" y="1900237"/>
            <a:ext cx="5546501" cy="4957763"/>
          </a:xfrm>
        </p:spPr>
      </p:pic>
      <p:sp>
        <p:nvSpPr>
          <p:cNvPr id="4" name="Text Placeholder 3"/>
          <p:cNvSpPr>
            <a:spLocks noGrp="1"/>
          </p:cNvSpPr>
          <p:nvPr>
            <p:ph type="body" sz="half" idx="2"/>
          </p:nvPr>
        </p:nvSpPr>
        <p:spPr>
          <a:xfrm>
            <a:off x="445569" y="1143000"/>
            <a:ext cx="5972396" cy="2923326"/>
          </a:xfrm>
        </p:spPr>
        <p:txBody>
          <a:bodyPr>
            <a:normAutofit fontScale="92500" lnSpcReduction="20000"/>
          </a:bodyPr>
          <a:lstStyle/>
          <a:p>
            <a:r>
              <a:rPr lang="en-US" sz="1900" dirty="0"/>
              <a:t>Under regular </a:t>
            </a:r>
            <a:r>
              <a:rPr lang="en-US" sz="1900" dirty="0" err="1"/>
              <a:t>friday</a:t>
            </a:r>
            <a:r>
              <a:rPr lang="en-US" sz="1900" dirty="0"/>
              <a:t> program, this Friday </a:t>
            </a:r>
            <a:r>
              <a:rPr lang="en-US" sz="1900" b="1" dirty="0"/>
              <a:t>OSAC</a:t>
            </a:r>
            <a:r>
              <a:rPr lang="en-US" sz="1900" dirty="0"/>
              <a:t> organized an </a:t>
            </a:r>
            <a:r>
              <a:rPr lang="en-US" sz="1900" b="1" dirty="0"/>
              <a:t>Open street map</a:t>
            </a:r>
            <a:r>
              <a:rPr lang="en-US" sz="1900" dirty="0"/>
              <a:t> </a:t>
            </a:r>
            <a:r>
              <a:rPr lang="en-US" sz="1900" b="1" dirty="0"/>
              <a:t>(OSM)</a:t>
            </a:r>
            <a:r>
              <a:rPr lang="en-US" sz="1900" dirty="0"/>
              <a:t> mapping party dated on January 25. Members from OSM Nepal lead the program and narrated on the history, consequences and usage of open street maps. Dr. </a:t>
            </a:r>
            <a:r>
              <a:rPr lang="en-US" sz="1900" dirty="0" err="1"/>
              <a:t>Namaraj</a:t>
            </a:r>
            <a:r>
              <a:rPr lang="en-US" sz="1900" dirty="0"/>
              <a:t> </a:t>
            </a:r>
            <a:r>
              <a:rPr lang="en-US" sz="1900" dirty="0" err="1"/>
              <a:t>Budhathoki</a:t>
            </a:r>
            <a:r>
              <a:rPr lang="en-US" sz="1900" dirty="0"/>
              <a:t> shared his experience and knowledge regarding mapping with the OSAC members. The </a:t>
            </a:r>
            <a:r>
              <a:rPr lang="en-US" sz="1900" dirty="0" err="1"/>
              <a:t>programme</a:t>
            </a:r>
            <a:r>
              <a:rPr lang="en-US" sz="1900" dirty="0"/>
              <a:t> was scheduled as below :</a:t>
            </a:r>
          </a:p>
          <a:p>
            <a:endParaRPr lang="en-US" sz="1900" b="1" dirty="0"/>
          </a:p>
          <a:p>
            <a:r>
              <a:rPr lang="en-US" sz="1800" b="1"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206839"/>
            <a:ext cx="6551945" cy="3651161"/>
          </a:xfrm>
          <a:prstGeom prst="rect">
            <a:avLst/>
          </a:prstGeom>
        </p:spPr>
      </p:pic>
    </p:spTree>
    <p:extLst>
      <p:ext uri="{BB962C8B-B14F-4D97-AF65-F5344CB8AC3E}">
        <p14:creationId xmlns:p14="http://schemas.microsoft.com/office/powerpoint/2010/main" val="340004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2326" cy="875763"/>
          </a:xfrm>
        </p:spPr>
        <p:txBody>
          <a:bodyPr/>
          <a:lstStyle/>
          <a:p>
            <a:r>
              <a:rPr lang="en-US" b="1" dirty="0"/>
              <a:t>Document Freedom Day 2013</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61" r="661"/>
          <a:stretch>
            <a:fillRect/>
          </a:stretch>
        </p:blipFill>
        <p:spPr>
          <a:xfrm>
            <a:off x="8345511" y="0"/>
            <a:ext cx="3846489" cy="6858000"/>
          </a:xfrm>
        </p:spPr>
      </p:pic>
      <p:sp>
        <p:nvSpPr>
          <p:cNvPr id="4" name="Text Placeholder 3"/>
          <p:cNvSpPr>
            <a:spLocks noGrp="1"/>
          </p:cNvSpPr>
          <p:nvPr>
            <p:ph type="body" sz="half" idx="2"/>
          </p:nvPr>
        </p:nvSpPr>
        <p:spPr>
          <a:xfrm>
            <a:off x="0" y="875763"/>
            <a:ext cx="8152327" cy="5814812"/>
          </a:xfrm>
        </p:spPr>
        <p:txBody>
          <a:bodyPr>
            <a:normAutofit lnSpcReduction="10000"/>
          </a:bodyPr>
          <a:lstStyle/>
          <a:p>
            <a:r>
              <a:rPr lang="en-US" sz="2000" dirty="0"/>
              <a:t>Following this trend of </a:t>
            </a:r>
            <a:r>
              <a:rPr lang="en-US" sz="2000" dirty="0" err="1"/>
              <a:t>celebration,for</a:t>
            </a:r>
            <a:r>
              <a:rPr lang="en-US" sz="2000" dirty="0"/>
              <a:t> the first time in Nepal , this year </a:t>
            </a:r>
            <a:r>
              <a:rPr lang="en-US" sz="2000" b="1" dirty="0"/>
              <a:t>Open knowledge foundation Nepal (OKFN) </a:t>
            </a:r>
            <a:r>
              <a:rPr lang="en-US" sz="2000" dirty="0"/>
              <a:t>and </a:t>
            </a:r>
            <a:r>
              <a:rPr lang="en-US" sz="2000" b="1" dirty="0"/>
              <a:t>OSAC</a:t>
            </a:r>
            <a:r>
              <a:rPr lang="en-US" sz="2000" dirty="0"/>
              <a:t> </a:t>
            </a:r>
            <a:r>
              <a:rPr lang="en-US" sz="2000" dirty="0" err="1"/>
              <a:t>combinely</a:t>
            </a:r>
            <a:r>
              <a:rPr lang="en-US" sz="2000" dirty="0"/>
              <a:t> involved in celebration , organizing a program . The </a:t>
            </a:r>
            <a:r>
              <a:rPr lang="en-US" sz="2000" dirty="0" err="1"/>
              <a:t>programme</a:t>
            </a:r>
            <a:r>
              <a:rPr lang="en-US" sz="2000" dirty="0"/>
              <a:t> was based on presentation , talk and demonstration  on Open data , Open standards and Open data tools . GPA Nepal , </a:t>
            </a:r>
            <a:r>
              <a:rPr lang="en-US" sz="2000" dirty="0" err="1"/>
              <a:t>Kamaladi</a:t>
            </a:r>
            <a:r>
              <a:rPr lang="en-US" sz="2000" dirty="0"/>
              <a:t> was chosen as the venue for the event.</a:t>
            </a:r>
          </a:p>
          <a:p>
            <a:endParaRPr lang="en-US" sz="2000" dirty="0"/>
          </a:p>
          <a:p>
            <a:r>
              <a:rPr lang="en-US" sz="2000" dirty="0"/>
              <a:t> Firstly </a:t>
            </a:r>
            <a:r>
              <a:rPr lang="en-US" sz="2000" b="1" dirty="0"/>
              <a:t>Prakash </a:t>
            </a:r>
            <a:r>
              <a:rPr lang="en-US" sz="2000" b="1" dirty="0" err="1"/>
              <a:t>Neupane</a:t>
            </a:r>
            <a:r>
              <a:rPr lang="en-US" sz="2000" b="1" dirty="0"/>
              <a:t> (our Senior Brother</a:t>
            </a:r>
            <a:r>
              <a:rPr lang="en-US" sz="2000" dirty="0"/>
              <a:t>) presented on Document freedom and open Standard . Secondly </a:t>
            </a:r>
            <a:r>
              <a:rPr lang="en-US" sz="2000" b="1" dirty="0" err="1">
                <a:solidFill>
                  <a:schemeClr val="accent6">
                    <a:lumMod val="20000"/>
                    <a:lumOff val="80000"/>
                  </a:schemeClr>
                </a:solidFill>
              </a:rPr>
              <a:t>Bhim</a:t>
            </a:r>
            <a:r>
              <a:rPr lang="en-US" sz="2000" b="1" dirty="0">
                <a:solidFill>
                  <a:schemeClr val="accent6">
                    <a:lumMod val="20000"/>
                    <a:lumOff val="80000"/>
                  </a:schemeClr>
                </a:solidFill>
              </a:rPr>
              <a:t> </a:t>
            </a:r>
            <a:r>
              <a:rPr lang="en-US" sz="2000" b="1" dirty="0" err="1">
                <a:solidFill>
                  <a:schemeClr val="accent6">
                    <a:lumMod val="20000"/>
                    <a:lumOff val="80000"/>
                  </a:schemeClr>
                </a:solidFill>
              </a:rPr>
              <a:t>Doj</a:t>
            </a:r>
            <a:r>
              <a:rPr lang="en-US" sz="2000" b="1" dirty="0">
                <a:solidFill>
                  <a:schemeClr val="accent6">
                    <a:lumMod val="20000"/>
                    <a:lumOff val="80000"/>
                  </a:schemeClr>
                </a:solidFill>
              </a:rPr>
              <a:t> Shrestha (Head central department of library and information science TU)</a:t>
            </a:r>
            <a:r>
              <a:rPr lang="en-US" sz="2000" dirty="0"/>
              <a:t> presented on Document Freedom and its Relevance in Libraries . In the similar manner </a:t>
            </a:r>
            <a:r>
              <a:rPr lang="en-US" sz="2000" dirty="0" err="1"/>
              <a:t>Hempal</a:t>
            </a:r>
            <a:r>
              <a:rPr lang="en-US" sz="2000" dirty="0"/>
              <a:t> Shrestha from FOSS Nepal discussed on interrelation of Open source with the Open documents and open standards . Last but not the least , </a:t>
            </a:r>
            <a:r>
              <a:rPr lang="en-US" sz="2000" dirty="0" err="1"/>
              <a:t>Utshab</a:t>
            </a:r>
            <a:r>
              <a:rPr lang="en-US" sz="2000" dirty="0"/>
              <a:t> </a:t>
            </a:r>
            <a:r>
              <a:rPr lang="en-US" sz="2000" dirty="0" err="1"/>
              <a:t>Bhetuwal</a:t>
            </a:r>
            <a:r>
              <a:rPr lang="en-US" sz="2000" dirty="0"/>
              <a:t> and </a:t>
            </a:r>
            <a:r>
              <a:rPr lang="en-US" sz="2000" dirty="0" err="1"/>
              <a:t>Rajendra</a:t>
            </a:r>
            <a:r>
              <a:rPr lang="en-US" sz="2000" dirty="0"/>
              <a:t> Sharma  (members from OSAC ) presented and demonstrated on Open data tools (</a:t>
            </a:r>
            <a:r>
              <a:rPr lang="en-US" sz="2000" dirty="0" err="1"/>
              <a:t>LibreOffice</a:t>
            </a:r>
            <a:r>
              <a:rPr lang="en-US" sz="2000" dirty="0"/>
              <a:t> and Bluefish Editor) .</a:t>
            </a:r>
          </a:p>
        </p:txBody>
      </p:sp>
    </p:spTree>
    <p:extLst>
      <p:ext uri="{BB962C8B-B14F-4D97-AF65-F5344CB8AC3E}">
        <p14:creationId xmlns:p14="http://schemas.microsoft.com/office/powerpoint/2010/main" val="387660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99868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22806" cy="1336183"/>
          </a:xfrm>
        </p:spPr>
        <p:txBody>
          <a:bodyPr>
            <a:normAutofit fontScale="90000"/>
          </a:bodyPr>
          <a:lstStyle/>
          <a:p>
            <a:br>
              <a:rPr lang="en-US" b="1" dirty="0"/>
            </a:br>
            <a:r>
              <a:rPr lang="en-US" b="1" dirty="0"/>
              <a:t>One Week Basic HTML and CSS Training(9-15 August 2015)</a:t>
            </a:r>
            <a:br>
              <a:rPr lang="en-US" dirty="0"/>
            </a:br>
            <a:endParaRPr lang="en-US" dirty="0"/>
          </a:p>
        </p:txBody>
      </p:sp>
      <p:sp>
        <p:nvSpPr>
          <p:cNvPr id="4" name="Text Placeholder 3"/>
          <p:cNvSpPr>
            <a:spLocks noGrp="1"/>
          </p:cNvSpPr>
          <p:nvPr>
            <p:ph type="body" sz="half" idx="2"/>
          </p:nvPr>
        </p:nvSpPr>
        <p:spPr/>
        <p:txBody>
          <a:bodyPr/>
          <a:lstStyle/>
          <a:p>
            <a:endParaRPr lang="en-US"/>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23750" r="23750"/>
          <a:stretch>
            <a:fillRect/>
          </a:stretch>
        </p:blipFill>
        <p:spPr>
          <a:xfrm>
            <a:off x="6239933" y="1143000"/>
            <a:ext cx="5952067" cy="57150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6239933" cy="5715000"/>
          </a:xfrm>
          <a:prstGeom prst="rect">
            <a:avLst/>
          </a:prstGeom>
        </p:spPr>
      </p:pic>
    </p:spTree>
    <p:extLst>
      <p:ext uri="{BB962C8B-B14F-4D97-AF65-F5344CB8AC3E}">
        <p14:creationId xmlns:p14="http://schemas.microsoft.com/office/powerpoint/2010/main" val="133879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0152"/>
            <a:ext cx="10457645" cy="1390237"/>
          </a:xfrm>
        </p:spPr>
        <p:txBody>
          <a:bodyPr/>
          <a:lstStyle/>
          <a:p>
            <a:r>
              <a:rPr lang="en-US" sz="11500" b="1" dirty="0">
                <a:solidFill>
                  <a:srgbClr val="FFC000"/>
                </a:solidFill>
                <a:latin typeface="Gabriola" panose="04040605051002020D02" pitchFamily="82" charset="0"/>
              </a:rPr>
              <a:t>       Introduction To</a:t>
            </a:r>
          </a:p>
        </p:txBody>
      </p:sp>
      <p:sp>
        <p:nvSpPr>
          <p:cNvPr id="3" name="Subtitle 2"/>
          <p:cNvSpPr>
            <a:spLocks noGrp="1"/>
          </p:cNvSpPr>
          <p:nvPr>
            <p:ph type="subTitle" idx="1"/>
          </p:nvPr>
        </p:nvSpPr>
        <p:spPr>
          <a:xfrm>
            <a:off x="1154955" y="1841679"/>
            <a:ext cx="9830724" cy="491972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9858"/>
            <a:ext cx="12191999" cy="5248141"/>
          </a:xfrm>
          <a:prstGeom prst="rect">
            <a:avLst/>
          </a:prstGeom>
        </p:spPr>
      </p:pic>
    </p:spTree>
    <p:extLst>
      <p:ext uri="{BB962C8B-B14F-4D97-AF65-F5344CB8AC3E}">
        <p14:creationId xmlns:p14="http://schemas.microsoft.com/office/powerpoint/2010/main" val="5206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828" r="25828"/>
          <a:stretch>
            <a:fillRect/>
          </a:stretch>
        </p:blipFill>
        <p:spPr>
          <a:xfrm>
            <a:off x="0" y="231819"/>
            <a:ext cx="12192000" cy="7347397"/>
          </a:xfrm>
        </p:spPr>
      </p:pic>
      <p:sp>
        <p:nvSpPr>
          <p:cNvPr id="4" name="Text Placeholder 3"/>
          <p:cNvSpPr>
            <a:spLocks noGrp="1"/>
          </p:cNvSpPr>
          <p:nvPr>
            <p:ph type="body" sz="half" idx="2"/>
          </p:nvPr>
        </p:nvSpPr>
        <p:spPr>
          <a:xfrm>
            <a:off x="5782613" y="476519"/>
            <a:ext cx="6409387" cy="1268569"/>
          </a:xfrm>
        </p:spPr>
        <p:txBody>
          <a:bodyPr>
            <a:noAutofit/>
          </a:bodyPr>
          <a:lstStyle/>
          <a:p>
            <a:r>
              <a:rPr lang="en-US" sz="4400" b="1" dirty="0">
                <a:solidFill>
                  <a:srgbClr val="FF0000"/>
                </a:solidFill>
              </a:rPr>
              <a:t>OBUNTU Customization</a:t>
            </a:r>
          </a:p>
        </p:txBody>
      </p:sp>
    </p:spTree>
    <p:extLst>
      <p:ext uri="{BB962C8B-B14F-4D97-AF65-F5344CB8AC3E}">
        <p14:creationId xmlns:p14="http://schemas.microsoft.com/office/powerpoint/2010/main" val="292094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1484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ACD0-D9DF-4BF1-B6FA-A39AE5D46A0B}"/>
              </a:ext>
            </a:extLst>
          </p:cNvPr>
          <p:cNvSpPr>
            <a:spLocks noGrp="1"/>
          </p:cNvSpPr>
          <p:nvPr>
            <p:ph type="title"/>
          </p:nvPr>
        </p:nvSpPr>
        <p:spPr/>
        <p:txBody>
          <a:bodyPr/>
          <a:lstStyle/>
          <a:p>
            <a:pPr algn="ctr"/>
            <a:r>
              <a:rPr lang="en-US" sz="6000" b="1" dirty="0"/>
              <a:t>Other Event Participation</a:t>
            </a:r>
          </a:p>
        </p:txBody>
      </p:sp>
      <p:sp>
        <p:nvSpPr>
          <p:cNvPr id="3" name="Content Placeholder 2">
            <a:extLst>
              <a:ext uri="{FF2B5EF4-FFF2-40B4-BE49-F238E27FC236}">
                <a16:creationId xmlns:a16="http://schemas.microsoft.com/office/drawing/2014/main" id="{A05B09E2-7875-46C6-B888-9CBD0D557617}"/>
              </a:ext>
            </a:extLst>
          </p:cNvPr>
          <p:cNvSpPr>
            <a:spLocks noGrp="1"/>
          </p:cNvSpPr>
          <p:nvPr>
            <p:ph idx="1"/>
          </p:nvPr>
        </p:nvSpPr>
        <p:spPr/>
        <p:txBody>
          <a:bodyPr/>
          <a:lstStyle/>
          <a:p>
            <a:r>
              <a:rPr lang="en-US" sz="2800" dirty="0"/>
              <a:t>MAPATHON  at ASCOL 2013</a:t>
            </a:r>
          </a:p>
          <a:p>
            <a:endParaRPr lang="en-US" sz="2800" dirty="0"/>
          </a:p>
          <a:p>
            <a:r>
              <a:rPr lang="en-US" sz="2800" dirty="0"/>
              <a:t>Technological Meet up with Young People for Development International (YPD)  = 2013 November 7-14</a:t>
            </a:r>
          </a:p>
          <a:p>
            <a:endParaRPr lang="en-US" sz="2800" dirty="0"/>
          </a:p>
          <a:p>
            <a:r>
              <a:rPr lang="en-US" sz="2800" dirty="0"/>
              <a:t>Youth Development Meetup at </a:t>
            </a:r>
            <a:r>
              <a:rPr lang="en-US" sz="2800" dirty="0" err="1"/>
              <a:t>Dhulikhel</a:t>
            </a:r>
            <a:r>
              <a:rPr lang="en-US" sz="2800" dirty="0"/>
              <a:t> with </a:t>
            </a:r>
            <a:r>
              <a:rPr lang="en-US" sz="2800" dirty="0" err="1"/>
              <a:t>Sambhawana</a:t>
            </a:r>
            <a:r>
              <a:rPr lang="en-US" sz="2800" dirty="0"/>
              <a:t>.</a:t>
            </a:r>
          </a:p>
          <a:p>
            <a:endParaRPr lang="en-US" dirty="0"/>
          </a:p>
        </p:txBody>
      </p:sp>
    </p:spTree>
    <p:extLst>
      <p:ext uri="{BB962C8B-B14F-4D97-AF65-F5344CB8AC3E}">
        <p14:creationId xmlns:p14="http://schemas.microsoft.com/office/powerpoint/2010/main" val="124286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6F02-8CE3-48BE-81C2-6BD6842F56B3}"/>
              </a:ext>
            </a:extLst>
          </p:cNvPr>
          <p:cNvSpPr>
            <a:spLocks noGrp="1"/>
          </p:cNvSpPr>
          <p:nvPr>
            <p:ph type="title"/>
          </p:nvPr>
        </p:nvSpPr>
        <p:spPr/>
        <p:txBody>
          <a:bodyPr/>
          <a:lstStyle/>
          <a:p>
            <a:pPr algn="ctr"/>
            <a:r>
              <a:rPr lang="en-US" sz="5400" b="1" dirty="0"/>
              <a:t>Other Event Participation</a:t>
            </a:r>
          </a:p>
        </p:txBody>
      </p:sp>
      <p:sp>
        <p:nvSpPr>
          <p:cNvPr id="3" name="Content Placeholder 2">
            <a:extLst>
              <a:ext uri="{FF2B5EF4-FFF2-40B4-BE49-F238E27FC236}">
                <a16:creationId xmlns:a16="http://schemas.microsoft.com/office/drawing/2014/main" id="{5E6CBBD4-D4A8-48EC-BEE4-8E8679E6E8D3}"/>
              </a:ext>
            </a:extLst>
          </p:cNvPr>
          <p:cNvSpPr>
            <a:spLocks noGrp="1"/>
          </p:cNvSpPr>
          <p:nvPr>
            <p:ph idx="1"/>
          </p:nvPr>
        </p:nvSpPr>
        <p:spPr/>
        <p:txBody>
          <a:bodyPr>
            <a:normAutofit lnSpcReduction="10000"/>
          </a:bodyPr>
          <a:lstStyle/>
          <a:p>
            <a:r>
              <a:rPr lang="en-US" sz="3200" dirty="0"/>
              <a:t>OSAC team as Participant in </a:t>
            </a:r>
            <a:r>
              <a:rPr lang="en-US" sz="3200" dirty="0" err="1"/>
              <a:t>Ideathon</a:t>
            </a:r>
            <a:r>
              <a:rPr lang="en-US" sz="3200" dirty="0"/>
              <a:t> 2014</a:t>
            </a:r>
          </a:p>
          <a:p>
            <a:endParaRPr lang="en-US" sz="3200" dirty="0"/>
          </a:p>
          <a:p>
            <a:r>
              <a:rPr lang="en-US" sz="3200" dirty="0"/>
              <a:t>OSAC team as Participant in </a:t>
            </a:r>
            <a:r>
              <a:rPr lang="en-US" sz="3200" dirty="0" err="1"/>
              <a:t>Ideathon</a:t>
            </a:r>
            <a:r>
              <a:rPr lang="en-US" sz="3200" dirty="0"/>
              <a:t> 2015</a:t>
            </a:r>
          </a:p>
          <a:p>
            <a:endParaRPr lang="en-US" sz="3200" dirty="0"/>
          </a:p>
          <a:p>
            <a:r>
              <a:rPr lang="en-US" sz="3200" dirty="0"/>
              <a:t>OSAC with OBUNTU 2 at national Science Day 2014</a:t>
            </a:r>
          </a:p>
          <a:p>
            <a:endParaRPr lang="en-US" sz="3200" dirty="0"/>
          </a:p>
          <a:p>
            <a:endParaRPr lang="en-US" dirty="0"/>
          </a:p>
        </p:txBody>
      </p:sp>
    </p:spTree>
    <p:extLst>
      <p:ext uri="{BB962C8B-B14F-4D97-AF65-F5344CB8AC3E}">
        <p14:creationId xmlns:p14="http://schemas.microsoft.com/office/powerpoint/2010/main" val="203296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84BA-A16F-495E-BC00-6D1FCC143A78}"/>
              </a:ext>
            </a:extLst>
          </p:cNvPr>
          <p:cNvSpPr>
            <a:spLocks noGrp="1"/>
          </p:cNvSpPr>
          <p:nvPr>
            <p:ph type="title"/>
          </p:nvPr>
        </p:nvSpPr>
        <p:spPr/>
        <p:txBody>
          <a:bodyPr/>
          <a:lstStyle/>
          <a:p>
            <a:pPr algn="ctr"/>
            <a:r>
              <a:rPr lang="en-US" sz="4800" b="1" dirty="0"/>
              <a:t>Trainings Conducted</a:t>
            </a:r>
          </a:p>
        </p:txBody>
      </p:sp>
      <p:sp>
        <p:nvSpPr>
          <p:cNvPr id="3" name="Content Placeholder 2">
            <a:extLst>
              <a:ext uri="{FF2B5EF4-FFF2-40B4-BE49-F238E27FC236}">
                <a16:creationId xmlns:a16="http://schemas.microsoft.com/office/drawing/2014/main" id="{89CDB93C-2DC8-43C3-A13A-5E509EEB18B4}"/>
              </a:ext>
            </a:extLst>
          </p:cNvPr>
          <p:cNvSpPr>
            <a:spLocks noGrp="1"/>
          </p:cNvSpPr>
          <p:nvPr>
            <p:ph idx="1"/>
          </p:nvPr>
        </p:nvSpPr>
        <p:spPr>
          <a:xfrm>
            <a:off x="1103312" y="1696278"/>
            <a:ext cx="8946541" cy="4969565"/>
          </a:xfrm>
        </p:spPr>
        <p:txBody>
          <a:bodyPr>
            <a:normAutofit/>
          </a:bodyPr>
          <a:lstStyle/>
          <a:p>
            <a:r>
              <a:rPr lang="en-US" sz="2400" dirty="0"/>
              <a:t>A week on Linux Customization lead by </a:t>
            </a:r>
            <a:r>
              <a:rPr lang="en-US" sz="2400" dirty="0" err="1"/>
              <a:t>Obuntu</a:t>
            </a:r>
            <a:r>
              <a:rPr lang="en-US" sz="2400" dirty="0"/>
              <a:t> 2 Customizers</a:t>
            </a:r>
          </a:p>
          <a:p>
            <a:endParaRPr lang="en-US" sz="2400" dirty="0"/>
          </a:p>
          <a:p>
            <a:r>
              <a:rPr lang="en-US" sz="2400" dirty="0"/>
              <a:t>Advanced PHP training </a:t>
            </a:r>
          </a:p>
          <a:p>
            <a:endParaRPr lang="en-US" sz="2400" dirty="0"/>
          </a:p>
          <a:p>
            <a:r>
              <a:rPr lang="en-US" sz="2400" dirty="0"/>
              <a:t>Python Programming</a:t>
            </a:r>
          </a:p>
          <a:p>
            <a:endParaRPr lang="en-US" sz="2400" dirty="0"/>
          </a:p>
          <a:p>
            <a:r>
              <a:rPr lang="en-US" sz="2400" dirty="0"/>
              <a:t>Basics on Networking</a:t>
            </a:r>
          </a:p>
          <a:p>
            <a:endParaRPr lang="en-US" sz="2400" dirty="0"/>
          </a:p>
          <a:p>
            <a:r>
              <a:rPr lang="en-US" sz="2400" dirty="0"/>
              <a:t>WIFI password Cracking</a:t>
            </a:r>
          </a:p>
          <a:p>
            <a:endParaRPr lang="en-US" dirty="0"/>
          </a:p>
        </p:txBody>
      </p:sp>
    </p:spTree>
    <p:extLst>
      <p:ext uri="{BB962C8B-B14F-4D97-AF65-F5344CB8AC3E}">
        <p14:creationId xmlns:p14="http://schemas.microsoft.com/office/powerpoint/2010/main" val="364828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BFAE-8999-48AD-BD99-475F54964B3F}"/>
              </a:ext>
            </a:extLst>
          </p:cNvPr>
          <p:cNvSpPr>
            <a:spLocks noGrp="1"/>
          </p:cNvSpPr>
          <p:nvPr>
            <p:ph type="title"/>
          </p:nvPr>
        </p:nvSpPr>
        <p:spPr/>
        <p:txBody>
          <a:bodyPr/>
          <a:lstStyle/>
          <a:p>
            <a:pPr algn="ctr"/>
            <a:r>
              <a:rPr lang="en-US" sz="4800" b="1" dirty="0"/>
              <a:t>What we have achieved?</a:t>
            </a:r>
            <a:endParaRPr lang="en-US" sz="4800" dirty="0"/>
          </a:p>
        </p:txBody>
      </p:sp>
      <p:sp>
        <p:nvSpPr>
          <p:cNvPr id="3" name="Content Placeholder 2">
            <a:extLst>
              <a:ext uri="{FF2B5EF4-FFF2-40B4-BE49-F238E27FC236}">
                <a16:creationId xmlns:a16="http://schemas.microsoft.com/office/drawing/2014/main" id="{1617BCBC-4089-40C8-8AC8-77ED7BD986B3}"/>
              </a:ext>
            </a:extLst>
          </p:cNvPr>
          <p:cNvSpPr>
            <a:spLocks noGrp="1"/>
          </p:cNvSpPr>
          <p:nvPr>
            <p:ph idx="1"/>
          </p:nvPr>
        </p:nvSpPr>
        <p:spPr/>
        <p:txBody>
          <a:bodyPr/>
          <a:lstStyle/>
          <a:p>
            <a:r>
              <a:rPr lang="en-US" sz="2800" dirty="0"/>
              <a:t>Understanding the need of Linux and problems that arise during installation and bundling the essential software for Programing, we customized Ubuntu and developed our own OS named as </a:t>
            </a:r>
          </a:p>
          <a:p>
            <a:endParaRPr lang="en-US" sz="2800" dirty="0"/>
          </a:p>
          <a:p>
            <a:pPr marL="457200" indent="-457200">
              <a:buFont typeface="+mj-lt"/>
              <a:buAutoNum type="arabicPeriod"/>
            </a:pPr>
            <a:r>
              <a:rPr lang="en-US" sz="2800" dirty="0"/>
              <a:t>OBUNTU Ver. 1 </a:t>
            </a:r>
          </a:p>
          <a:p>
            <a:pPr marL="457200" indent="-457200">
              <a:buFont typeface="+mj-lt"/>
              <a:buAutoNum type="arabicPeriod"/>
            </a:pPr>
            <a:r>
              <a:rPr lang="en-US" sz="2800" dirty="0"/>
              <a:t>OBUNTU Ver. 2</a:t>
            </a:r>
          </a:p>
          <a:p>
            <a:endParaRPr lang="en-US" dirty="0"/>
          </a:p>
        </p:txBody>
      </p:sp>
    </p:spTree>
    <p:extLst>
      <p:ext uri="{BB962C8B-B14F-4D97-AF65-F5344CB8AC3E}">
        <p14:creationId xmlns:p14="http://schemas.microsoft.com/office/powerpoint/2010/main" val="402885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4796"/>
            <a:ext cx="9404723" cy="972938"/>
          </a:xfrm>
        </p:spPr>
        <p:txBody>
          <a:bodyPr/>
          <a:lstStyle/>
          <a:p>
            <a:r>
              <a:rPr lang="en-US" b="1" dirty="0"/>
              <a:t>For Upcoming Events !!!</a:t>
            </a:r>
          </a:p>
        </p:txBody>
      </p:sp>
      <p:sp>
        <p:nvSpPr>
          <p:cNvPr id="3" name="Content Placeholder 2"/>
          <p:cNvSpPr>
            <a:spLocks noGrp="1"/>
          </p:cNvSpPr>
          <p:nvPr>
            <p:ph idx="1"/>
          </p:nvPr>
        </p:nvSpPr>
        <p:spPr/>
        <p:txBody>
          <a:bodyPr/>
          <a:lstStyle/>
          <a:p>
            <a:r>
              <a:rPr lang="en-US" dirty="0"/>
              <a:t>Stay Tuned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17431"/>
            <a:ext cx="12192000" cy="5840569"/>
          </a:xfrm>
          <a:prstGeom prst="rect">
            <a:avLst/>
          </a:prstGeom>
        </p:spPr>
      </p:pic>
    </p:spTree>
    <p:extLst>
      <p:ext uri="{BB962C8B-B14F-4D97-AF65-F5344CB8AC3E}">
        <p14:creationId xmlns:p14="http://schemas.microsoft.com/office/powerpoint/2010/main" val="69955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538FCE-4DFE-4AD4-94CD-D0430BA2D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05711"/>
          </a:xfrm>
          <a:prstGeom prst="rect">
            <a:avLst/>
          </a:prstGeom>
        </p:spPr>
      </p:pic>
    </p:spTree>
    <p:extLst>
      <p:ext uri="{BB962C8B-B14F-4D97-AF65-F5344CB8AC3E}">
        <p14:creationId xmlns:p14="http://schemas.microsoft.com/office/powerpoint/2010/main" val="149068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6000" b="1" dirty="0"/>
              <a:t>Who We Are ??</a:t>
            </a:r>
          </a:p>
        </p:txBody>
      </p:sp>
      <p:sp>
        <p:nvSpPr>
          <p:cNvPr id="3" name="Content Placeholder 2"/>
          <p:cNvSpPr>
            <a:spLocks noGrp="1"/>
          </p:cNvSpPr>
          <p:nvPr>
            <p:ph idx="1"/>
          </p:nvPr>
        </p:nvSpPr>
        <p:spPr>
          <a:xfrm>
            <a:off x="1104293" y="1642101"/>
            <a:ext cx="8946541" cy="4195481"/>
          </a:xfrm>
        </p:spPr>
        <p:txBody>
          <a:bodyPr>
            <a:normAutofit/>
          </a:bodyPr>
          <a:lstStyle/>
          <a:p>
            <a:endParaRPr lang="en-US" b="1" dirty="0"/>
          </a:p>
          <a:p>
            <a:r>
              <a:rPr lang="en-US" b="1" dirty="0"/>
              <a:t>OSAC(Open Source </a:t>
            </a:r>
            <a:r>
              <a:rPr lang="en-US" b="1" dirty="0" err="1"/>
              <a:t>Ascol</a:t>
            </a:r>
            <a:r>
              <a:rPr lang="en-US" b="1" dirty="0"/>
              <a:t> Circle)</a:t>
            </a:r>
            <a:r>
              <a:rPr lang="en-US" dirty="0"/>
              <a:t> is a tech based community of enthusiastic and energetic students where each can learn and share knowledge.</a:t>
            </a:r>
          </a:p>
          <a:p>
            <a:pPr algn="just"/>
            <a:r>
              <a:rPr lang="en-US" dirty="0"/>
              <a:t>Established in </a:t>
            </a:r>
            <a:r>
              <a:rPr lang="en-US" sz="2400" b="1" dirty="0">
                <a:solidFill>
                  <a:srgbClr val="FFFF00"/>
                </a:solidFill>
              </a:rPr>
              <a:t>November 19 2011 </a:t>
            </a:r>
            <a:r>
              <a:rPr lang="en-US" sz="2400" dirty="0"/>
              <a:t>With the motive of learning together and sharing other also organizing tech programs like tech talk, workshops and expos in regular intervals.</a:t>
            </a:r>
          </a:p>
          <a:p>
            <a:pPr algn="just"/>
            <a:endParaRPr lang="en-US" sz="2400" dirty="0"/>
          </a:p>
          <a:p>
            <a:pPr algn="just"/>
            <a:r>
              <a:rPr lang="en-US" sz="2400" dirty="0"/>
              <a:t>Each of the student of ASCOL (CSIT) holds this.</a:t>
            </a:r>
          </a:p>
          <a:p>
            <a:pPr algn="just"/>
            <a:endParaRPr lang="en-US" sz="2400" b="1" dirty="0">
              <a:solidFill>
                <a:srgbClr val="FF0000"/>
              </a:solidFill>
            </a:endParaRPr>
          </a:p>
        </p:txBody>
      </p:sp>
    </p:spTree>
    <p:extLst>
      <p:ext uri="{BB962C8B-B14F-4D97-AF65-F5344CB8AC3E}">
        <p14:creationId xmlns:p14="http://schemas.microsoft.com/office/powerpoint/2010/main" val="333015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A933-42B2-4AF0-B12A-895C98E52ACC}"/>
              </a:ext>
            </a:extLst>
          </p:cNvPr>
          <p:cNvSpPr>
            <a:spLocks noGrp="1"/>
          </p:cNvSpPr>
          <p:nvPr>
            <p:ph type="title"/>
          </p:nvPr>
        </p:nvSpPr>
        <p:spPr/>
        <p:txBody>
          <a:bodyPr/>
          <a:lstStyle/>
          <a:p>
            <a:r>
              <a:rPr lang="en-US" sz="8000" b="1" dirty="0"/>
              <a:t>     What we do ?</a:t>
            </a:r>
          </a:p>
        </p:txBody>
      </p:sp>
      <p:sp>
        <p:nvSpPr>
          <p:cNvPr id="3" name="Content Placeholder 2">
            <a:extLst>
              <a:ext uri="{FF2B5EF4-FFF2-40B4-BE49-F238E27FC236}">
                <a16:creationId xmlns:a16="http://schemas.microsoft.com/office/drawing/2014/main" id="{27C2E9E0-E269-48FA-B61F-CB5111C481AE}"/>
              </a:ext>
            </a:extLst>
          </p:cNvPr>
          <p:cNvSpPr>
            <a:spLocks noGrp="1"/>
          </p:cNvSpPr>
          <p:nvPr>
            <p:ph idx="1"/>
          </p:nvPr>
        </p:nvSpPr>
        <p:spPr/>
        <p:txBody>
          <a:bodyPr/>
          <a:lstStyle/>
          <a:p>
            <a:r>
              <a:rPr lang="en-US" dirty="0"/>
              <a:t>Conducts free training programs each Friday(Now Sunday).</a:t>
            </a:r>
          </a:p>
          <a:p>
            <a:endParaRPr lang="en-US" dirty="0"/>
          </a:p>
          <a:p>
            <a:r>
              <a:rPr lang="en-US" dirty="0"/>
              <a:t>Gives chance to each student who wants to play with new techniques.</a:t>
            </a:r>
          </a:p>
          <a:p>
            <a:endParaRPr lang="en-US" dirty="0"/>
          </a:p>
          <a:p>
            <a:r>
              <a:rPr lang="en-US" dirty="0"/>
              <a:t>Enhances sharing and learning mechanism between students.</a:t>
            </a:r>
          </a:p>
          <a:p>
            <a:endParaRPr lang="en-US" dirty="0"/>
          </a:p>
          <a:p>
            <a:r>
              <a:rPr lang="en-US" dirty="0"/>
              <a:t>Helps to visualize the growing needs of technology</a:t>
            </a:r>
          </a:p>
          <a:p>
            <a:endParaRPr lang="en-US" dirty="0"/>
          </a:p>
          <a:p>
            <a:r>
              <a:rPr lang="en-US" dirty="0"/>
              <a:t>Bridges the technological gap</a:t>
            </a:r>
          </a:p>
        </p:txBody>
      </p:sp>
    </p:spTree>
    <p:extLst>
      <p:ext uri="{BB962C8B-B14F-4D97-AF65-F5344CB8AC3E}">
        <p14:creationId xmlns:p14="http://schemas.microsoft.com/office/powerpoint/2010/main" val="341838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577-C6AB-4427-BE22-9A2A0A35FADE}"/>
              </a:ext>
            </a:extLst>
          </p:cNvPr>
          <p:cNvSpPr>
            <a:spLocks noGrp="1"/>
          </p:cNvSpPr>
          <p:nvPr>
            <p:ph type="title"/>
          </p:nvPr>
        </p:nvSpPr>
        <p:spPr/>
        <p:txBody>
          <a:bodyPr/>
          <a:lstStyle/>
          <a:p>
            <a:r>
              <a:rPr lang="en-US" sz="6000" b="1" dirty="0"/>
              <a:t>        Why OSAC ?</a:t>
            </a:r>
          </a:p>
        </p:txBody>
      </p:sp>
      <p:sp>
        <p:nvSpPr>
          <p:cNvPr id="3" name="Content Placeholder 2">
            <a:extLst>
              <a:ext uri="{FF2B5EF4-FFF2-40B4-BE49-F238E27FC236}">
                <a16:creationId xmlns:a16="http://schemas.microsoft.com/office/drawing/2014/main" id="{68528D91-7C6C-4813-95BC-008600FE2039}"/>
              </a:ext>
            </a:extLst>
          </p:cNvPr>
          <p:cNvSpPr>
            <a:spLocks noGrp="1"/>
          </p:cNvSpPr>
          <p:nvPr>
            <p:ph idx="1"/>
          </p:nvPr>
        </p:nvSpPr>
        <p:spPr/>
        <p:txBody>
          <a:bodyPr>
            <a:normAutofit lnSpcReduction="10000"/>
          </a:bodyPr>
          <a:lstStyle/>
          <a:p>
            <a:r>
              <a:rPr lang="en-US" sz="2800" dirty="0"/>
              <a:t>Learning and sharing at same time.</a:t>
            </a:r>
          </a:p>
          <a:p>
            <a:pPr marL="0" indent="0">
              <a:buNone/>
            </a:pPr>
            <a:endParaRPr lang="en-US" sz="2800" dirty="0"/>
          </a:p>
          <a:p>
            <a:r>
              <a:rPr lang="en-US" sz="2800" dirty="0"/>
              <a:t>Technological troubleshooting</a:t>
            </a:r>
          </a:p>
          <a:p>
            <a:pPr marL="0" indent="0">
              <a:buNone/>
            </a:pPr>
            <a:endParaRPr lang="en-US" sz="2800" dirty="0"/>
          </a:p>
          <a:p>
            <a:r>
              <a:rPr lang="en-US" sz="2800" dirty="0"/>
              <a:t>Enhance programming and networking technique</a:t>
            </a:r>
          </a:p>
          <a:p>
            <a:endParaRPr lang="en-US" sz="2800" dirty="0"/>
          </a:p>
          <a:p>
            <a:r>
              <a:rPr lang="en-US" sz="2800" dirty="0"/>
              <a:t>Core practical behind many of the topics</a:t>
            </a:r>
          </a:p>
          <a:p>
            <a:endParaRPr lang="en-US" dirty="0"/>
          </a:p>
        </p:txBody>
      </p:sp>
    </p:spTree>
    <p:extLst>
      <p:ext uri="{BB962C8B-B14F-4D97-AF65-F5344CB8AC3E}">
        <p14:creationId xmlns:p14="http://schemas.microsoft.com/office/powerpoint/2010/main" val="414886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A89E-4603-4666-A3FE-1B4062135AC2}"/>
              </a:ext>
            </a:extLst>
          </p:cNvPr>
          <p:cNvSpPr>
            <a:spLocks noGrp="1"/>
          </p:cNvSpPr>
          <p:nvPr>
            <p:ph type="title"/>
          </p:nvPr>
        </p:nvSpPr>
        <p:spPr>
          <a:xfrm>
            <a:off x="844877" y="0"/>
            <a:ext cx="9410769" cy="1168269"/>
          </a:xfrm>
        </p:spPr>
        <p:txBody>
          <a:bodyPr>
            <a:normAutofit/>
          </a:bodyPr>
          <a:lstStyle/>
          <a:p>
            <a:r>
              <a:rPr lang="en-US" sz="6000" b="1" dirty="0"/>
              <a:t>Our Best Achievements</a:t>
            </a:r>
          </a:p>
        </p:txBody>
      </p:sp>
      <p:pic>
        <p:nvPicPr>
          <p:cNvPr id="6" name="Picture Placeholder 5">
            <a:extLst>
              <a:ext uri="{FF2B5EF4-FFF2-40B4-BE49-F238E27FC236}">
                <a16:creationId xmlns:a16="http://schemas.microsoft.com/office/drawing/2014/main" id="{FA40EDEA-30B4-41F2-8C89-4660A188E07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914" b="13914"/>
          <a:stretch>
            <a:fillRect/>
          </a:stretch>
        </p:blipFill>
        <p:spPr>
          <a:xfrm>
            <a:off x="0" y="1168269"/>
            <a:ext cx="12192000" cy="5689731"/>
          </a:xfrm>
        </p:spPr>
      </p:pic>
    </p:spTree>
    <p:extLst>
      <p:ext uri="{BB962C8B-B14F-4D97-AF65-F5344CB8AC3E}">
        <p14:creationId xmlns:p14="http://schemas.microsoft.com/office/powerpoint/2010/main" val="161969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52918"/>
            <a:ext cx="9637668" cy="4195481"/>
          </a:xfrm>
        </p:spPr>
        <p:txBody>
          <a:bodyPr/>
          <a:lstStyle/>
          <a:p>
            <a:pPr marL="0" indent="0">
              <a:buNone/>
            </a:pPr>
            <a:r>
              <a:rPr lang="en-US" sz="5400" b="1" dirty="0"/>
              <a:t>Hello World !</a:t>
            </a:r>
          </a:p>
          <a:p>
            <a:pPr marL="0" indent="0">
              <a:buNone/>
            </a:pPr>
            <a:br>
              <a:rPr lang="en-US" dirty="0"/>
            </a:br>
            <a:endParaRPr lang="en-US" dirty="0"/>
          </a:p>
          <a:p>
            <a:pPr marL="0" indent="0">
              <a:buNone/>
            </a:pPr>
            <a:r>
              <a:rPr lang="en-US" dirty="0"/>
              <a:t>We started from the date </a:t>
            </a:r>
            <a:r>
              <a:rPr lang="en-US" b="1" u="sng" dirty="0"/>
              <a:t>19th November 2011</a:t>
            </a:r>
            <a:r>
              <a:rPr lang="en-US" dirty="0"/>
              <a:t> and we came up to here now.</a:t>
            </a:r>
            <a:br>
              <a:rPr lang="en-US" dirty="0"/>
            </a:br>
            <a:r>
              <a:rPr lang="en-US" dirty="0"/>
              <a:t>we begin from our first program :</a:t>
            </a:r>
            <a:br>
              <a:rPr lang="en-US" dirty="0"/>
            </a:br>
            <a:r>
              <a:rPr lang="en-US" dirty="0"/>
              <a:t>    </a:t>
            </a:r>
            <a:r>
              <a:rPr lang="en-US" dirty="0">
                <a:solidFill>
                  <a:srgbClr val="FF0000"/>
                </a:solidFill>
              </a:rPr>
              <a:t> </a:t>
            </a:r>
            <a:r>
              <a:rPr lang="en-US" b="1" dirty="0"/>
              <a:t>Pace towards Linux( 1st program of OSAC)  -- </a:t>
            </a:r>
            <a:r>
              <a:rPr lang="en-US" b="1" u="sng" dirty="0">
                <a:solidFill>
                  <a:schemeClr val="bg2">
                    <a:lumMod val="60000"/>
                    <a:lumOff val="40000"/>
                  </a:schemeClr>
                </a:solidFill>
              </a:rPr>
              <a:t>25th November 2011</a:t>
            </a:r>
            <a:endParaRPr lang="en-US" b="1" dirty="0">
              <a:solidFill>
                <a:schemeClr val="bg2">
                  <a:lumMod val="60000"/>
                  <a:lumOff val="40000"/>
                </a:schemeClr>
              </a:solidFill>
            </a:endParaRPr>
          </a:p>
          <a:p>
            <a:pPr marL="0" indent="0">
              <a:buNone/>
            </a:pPr>
            <a:endParaRPr lang="en-US" dirty="0"/>
          </a:p>
        </p:txBody>
      </p:sp>
      <p:sp>
        <p:nvSpPr>
          <p:cNvPr id="4" name="Title 3">
            <a:extLst>
              <a:ext uri="{FF2B5EF4-FFF2-40B4-BE49-F238E27FC236}">
                <a16:creationId xmlns:a16="http://schemas.microsoft.com/office/drawing/2014/main" id="{B6AC5DC8-BCA1-48FF-8F5B-07AAF33F60B0}"/>
              </a:ext>
            </a:extLst>
          </p:cNvPr>
          <p:cNvSpPr>
            <a:spLocks noGrp="1"/>
          </p:cNvSpPr>
          <p:nvPr>
            <p:ph type="title"/>
          </p:nvPr>
        </p:nvSpPr>
        <p:spPr>
          <a:xfrm>
            <a:off x="593102" y="108161"/>
            <a:ext cx="9823106" cy="1400530"/>
          </a:xfrm>
        </p:spPr>
        <p:txBody>
          <a:bodyPr/>
          <a:lstStyle/>
          <a:p>
            <a:r>
              <a:rPr lang="en-US" sz="8000" b="1" dirty="0"/>
              <a:t>Starting….@</a:t>
            </a:r>
            <a:r>
              <a:rPr lang="en-US" sz="8000" b="1" baseline="30000" dirty="0"/>
              <a:t>#</a:t>
            </a:r>
            <a:r>
              <a:rPr lang="en-US" sz="8000" b="1" dirty="0"/>
              <a:t>! (101)</a:t>
            </a:r>
            <a:br>
              <a:rPr lang="en-US" sz="8000" b="1" dirty="0"/>
            </a:br>
            <a:endParaRPr lang="en-US" sz="7200" dirty="0"/>
          </a:p>
        </p:txBody>
      </p:sp>
    </p:spTree>
    <p:extLst>
      <p:ext uri="{BB962C8B-B14F-4D97-AF65-F5344CB8AC3E}">
        <p14:creationId xmlns:p14="http://schemas.microsoft.com/office/powerpoint/2010/main" val="285662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9D48-251D-4DFB-821C-38923BD3C6AA}"/>
              </a:ext>
            </a:extLst>
          </p:cNvPr>
          <p:cNvSpPr>
            <a:spLocks noGrp="1"/>
          </p:cNvSpPr>
          <p:nvPr>
            <p:ph type="title"/>
          </p:nvPr>
        </p:nvSpPr>
        <p:spPr/>
        <p:txBody>
          <a:bodyPr/>
          <a:lstStyle/>
          <a:p>
            <a:pPr algn="ctr"/>
            <a:r>
              <a:rPr lang="en-US" sz="6600" b="1" dirty="0"/>
              <a:t>OSAC TALK</a:t>
            </a:r>
          </a:p>
        </p:txBody>
      </p:sp>
      <p:sp>
        <p:nvSpPr>
          <p:cNvPr id="3" name="Content Placeholder 2">
            <a:extLst>
              <a:ext uri="{FF2B5EF4-FFF2-40B4-BE49-F238E27FC236}">
                <a16:creationId xmlns:a16="http://schemas.microsoft.com/office/drawing/2014/main" id="{E161A534-F535-4076-A597-5A49E342000B}"/>
              </a:ext>
            </a:extLst>
          </p:cNvPr>
          <p:cNvSpPr>
            <a:spLocks noGrp="1"/>
          </p:cNvSpPr>
          <p:nvPr>
            <p:ph idx="1"/>
          </p:nvPr>
        </p:nvSpPr>
        <p:spPr>
          <a:xfrm>
            <a:off x="1103312" y="2052918"/>
            <a:ext cx="8946541" cy="4626178"/>
          </a:xfrm>
        </p:spPr>
        <p:txBody>
          <a:bodyPr>
            <a:normAutofit lnSpcReduction="10000"/>
          </a:bodyPr>
          <a:lstStyle/>
          <a:p>
            <a:r>
              <a:rPr lang="en-US" dirty="0"/>
              <a:t>Linux Installation </a:t>
            </a:r>
          </a:p>
          <a:p>
            <a:endParaRPr lang="en-US" dirty="0"/>
          </a:p>
          <a:p>
            <a:r>
              <a:rPr lang="en-US" dirty="0"/>
              <a:t>Tricks on Facebook</a:t>
            </a:r>
          </a:p>
          <a:p>
            <a:endParaRPr lang="en-US" dirty="0"/>
          </a:p>
          <a:p>
            <a:r>
              <a:rPr lang="en-US" dirty="0"/>
              <a:t>Advanced Graphics Designing using Photoshop</a:t>
            </a:r>
          </a:p>
          <a:p>
            <a:endParaRPr lang="en-US" dirty="0"/>
          </a:p>
          <a:p>
            <a:r>
              <a:rPr lang="en-US" dirty="0"/>
              <a:t>Basics on Ethical hacking </a:t>
            </a:r>
          </a:p>
          <a:p>
            <a:endParaRPr lang="en-US" dirty="0"/>
          </a:p>
          <a:p>
            <a:r>
              <a:rPr lang="en-US" dirty="0"/>
              <a:t>Black art of hacking  using Key logger</a:t>
            </a:r>
          </a:p>
          <a:p>
            <a:endParaRPr lang="en-US" dirty="0"/>
          </a:p>
          <a:p>
            <a:r>
              <a:rPr lang="en-US" dirty="0"/>
              <a:t>Windows Password Cracking.</a:t>
            </a:r>
          </a:p>
        </p:txBody>
      </p:sp>
    </p:spTree>
    <p:extLst>
      <p:ext uri="{BB962C8B-B14F-4D97-AF65-F5344CB8AC3E}">
        <p14:creationId xmlns:p14="http://schemas.microsoft.com/office/powerpoint/2010/main" val="250167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0188-E031-4690-B940-D3CBFE04DC89}"/>
              </a:ext>
            </a:extLst>
          </p:cNvPr>
          <p:cNvSpPr>
            <a:spLocks noGrp="1"/>
          </p:cNvSpPr>
          <p:nvPr>
            <p:ph type="title"/>
          </p:nvPr>
        </p:nvSpPr>
        <p:spPr/>
        <p:txBody>
          <a:bodyPr/>
          <a:lstStyle/>
          <a:p>
            <a:pPr algn="ctr"/>
            <a:r>
              <a:rPr lang="en-US" sz="5400" b="1" dirty="0"/>
              <a:t>OSAC TALK</a:t>
            </a:r>
          </a:p>
        </p:txBody>
      </p:sp>
      <p:sp>
        <p:nvSpPr>
          <p:cNvPr id="3" name="Content Placeholder 2">
            <a:extLst>
              <a:ext uri="{FF2B5EF4-FFF2-40B4-BE49-F238E27FC236}">
                <a16:creationId xmlns:a16="http://schemas.microsoft.com/office/drawing/2014/main" id="{C695C1BA-CF53-410C-A15F-C4FE7469CAE4}"/>
              </a:ext>
            </a:extLst>
          </p:cNvPr>
          <p:cNvSpPr>
            <a:spLocks noGrp="1"/>
          </p:cNvSpPr>
          <p:nvPr>
            <p:ph idx="1"/>
          </p:nvPr>
        </p:nvSpPr>
        <p:spPr/>
        <p:txBody>
          <a:bodyPr>
            <a:normAutofit/>
          </a:bodyPr>
          <a:lstStyle/>
          <a:p>
            <a:r>
              <a:rPr lang="en-US" sz="2800" dirty="0"/>
              <a:t>WIFI Password Hacking </a:t>
            </a:r>
          </a:p>
          <a:p>
            <a:r>
              <a:rPr lang="en-US" sz="2800" dirty="0"/>
              <a:t>Basics of Networking </a:t>
            </a:r>
          </a:p>
          <a:p>
            <a:r>
              <a:rPr lang="en-US" sz="2800" dirty="0"/>
              <a:t>Advanced PHP </a:t>
            </a:r>
          </a:p>
          <a:p>
            <a:r>
              <a:rPr lang="en-US" sz="2800" dirty="0"/>
              <a:t>Python Programming</a:t>
            </a:r>
          </a:p>
          <a:p>
            <a:r>
              <a:rPr lang="en-US" sz="2800" dirty="0"/>
              <a:t>Hide Data Stenography</a:t>
            </a:r>
          </a:p>
          <a:p>
            <a:r>
              <a:rPr lang="en-US" sz="2800" dirty="0"/>
              <a:t>Encrypt my File</a:t>
            </a:r>
          </a:p>
          <a:p>
            <a:r>
              <a:rPr lang="en-US" sz="2800" dirty="0"/>
              <a:t>Digital and Analog Clock using C </a:t>
            </a:r>
          </a:p>
          <a:p>
            <a:endParaRPr lang="en-US" sz="2800" dirty="0"/>
          </a:p>
          <a:p>
            <a:endParaRPr lang="en-US" dirty="0"/>
          </a:p>
        </p:txBody>
      </p:sp>
    </p:spTree>
    <p:extLst>
      <p:ext uri="{BB962C8B-B14F-4D97-AF65-F5344CB8AC3E}">
        <p14:creationId xmlns:p14="http://schemas.microsoft.com/office/powerpoint/2010/main" val="244426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577</TotalTime>
  <Words>663</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Gabriola</vt:lpstr>
      <vt:lpstr>Wingdings 3</vt:lpstr>
      <vt:lpstr>Ion</vt:lpstr>
      <vt:lpstr>PowerPoint Presentation</vt:lpstr>
      <vt:lpstr>       Introduction To</vt:lpstr>
      <vt:lpstr>           Who We Are ??</vt:lpstr>
      <vt:lpstr>     What we do ?</vt:lpstr>
      <vt:lpstr>        Why OSAC ?</vt:lpstr>
      <vt:lpstr>Our Best Achievements</vt:lpstr>
      <vt:lpstr>Starting….@#! (101) </vt:lpstr>
      <vt:lpstr>OSAC TALK</vt:lpstr>
      <vt:lpstr>OSAC TALK</vt:lpstr>
      <vt:lpstr>        Online OSAC Talk</vt:lpstr>
      <vt:lpstr>         # Silent Talk !!</vt:lpstr>
      <vt:lpstr>          Silent Talk</vt:lpstr>
      <vt:lpstr>As a main organizer</vt:lpstr>
      <vt:lpstr>PowerPoint Presentation</vt:lpstr>
      <vt:lpstr>        What we did this day ? </vt:lpstr>
      <vt:lpstr>Open street Map(OSM) Mapping Party</vt:lpstr>
      <vt:lpstr>Document Freedom Day 2013</vt:lpstr>
      <vt:lpstr>PowerPoint Presentation</vt:lpstr>
      <vt:lpstr> One Week Basic HTML and CSS Training(9-15 August 2015) </vt:lpstr>
      <vt:lpstr>PowerPoint Presentation</vt:lpstr>
      <vt:lpstr>PowerPoint Presentation</vt:lpstr>
      <vt:lpstr>Other Event Participation</vt:lpstr>
      <vt:lpstr>Other Event Participation</vt:lpstr>
      <vt:lpstr>Trainings Conducted</vt:lpstr>
      <vt:lpstr>What we have achieved?</vt:lpstr>
      <vt:lpstr>For Upcoming Events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2018-07-21T08:44:37Z</dcterms:created>
  <dcterms:modified xsi:type="dcterms:W3CDTF">2018-07-22T04:33:09Z</dcterms:modified>
</cp:coreProperties>
</file>