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d0aeb9a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d0aeb9a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7f7f9d525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7f7f9d525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7f7f9d525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7f7f9d525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7f7f9d525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7f7f9d525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7f7f9d525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7f7f9d525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7f7f9d525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7f7f9d525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8b8ed53e2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8b8ed53e2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7f7f9d525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7f7f9d525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7f7f9d525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7f7f9d525b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7f7f9d525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27f7f9d525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7f7f9d525b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7f7f9d525b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7f7f9d525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7f7f9d525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7f7f9d525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7f7f9d525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7f7f9d525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7f7f9d52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7f7f9d525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7f7f9d525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7f7f9d525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7f7f9d525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1"/>
          <p:cNvGrpSpPr/>
          <p:nvPr/>
        </p:nvGrpSpPr>
        <p:grpSpPr>
          <a:xfrm flipH="1" rot="10800000">
            <a:off x="-77" y="-9"/>
            <a:ext cx="2423582" cy="1357541"/>
            <a:chOff x="-77" y="3784091"/>
            <a:chExt cx="2423582" cy="1357541"/>
          </a:xfrm>
        </p:grpSpPr>
        <p:sp>
          <p:nvSpPr>
            <p:cNvPr id="101" name="Google Shape;10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07" name="Shape 107"/>
        <p:cNvGrpSpPr/>
        <p:nvPr/>
      </p:nvGrpSpPr>
      <p:grpSpPr>
        <a:xfrm>
          <a:off x="0" y="0"/>
          <a:ext cx="0" cy="0"/>
          <a:chOff x="0" y="0"/>
          <a:chExt cx="0" cy="0"/>
        </a:xfrm>
      </p:grpSpPr>
      <p:sp>
        <p:nvSpPr>
          <p:cNvPr id="108" name="Google Shape;108;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69" name="Google Shape;169;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1" name="Google Shape;171;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3" name="Google Shape;173;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16"/>
          <p:cNvGrpSpPr/>
          <p:nvPr/>
        </p:nvGrpSpPr>
        <p:grpSpPr>
          <a:xfrm flipH="1" rot="5400000">
            <a:off x="-224875" y="4345871"/>
            <a:ext cx="1022509" cy="572747"/>
            <a:chOff x="-77" y="3784091"/>
            <a:chExt cx="2423582" cy="1357541"/>
          </a:xfrm>
        </p:grpSpPr>
        <p:sp>
          <p:nvSpPr>
            <p:cNvPr id="175" name="Google Shape;175;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flipH="1" rot="-5400000">
            <a:off x="8346375" y="224871"/>
            <a:ext cx="1022509" cy="572747"/>
            <a:chOff x="-77" y="3784091"/>
            <a:chExt cx="2423582" cy="1357541"/>
          </a:xfrm>
        </p:grpSpPr>
        <p:sp>
          <p:nvSpPr>
            <p:cNvPr id="181" name="Google Shape;181;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186" name="Shape 186"/>
        <p:cNvGrpSpPr/>
        <p:nvPr/>
      </p:nvGrpSpPr>
      <p:grpSpPr>
        <a:xfrm>
          <a:off x="0" y="0"/>
          <a:ext cx="0" cy="0"/>
          <a:chOff x="0" y="0"/>
          <a:chExt cx="0" cy="0"/>
        </a:xfrm>
      </p:grpSpPr>
      <p:sp>
        <p:nvSpPr>
          <p:cNvPr id="187" name="Google Shape;187;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92" name="Google Shape;192;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94" name="Google Shape;194;p17"/>
          <p:cNvGrpSpPr/>
          <p:nvPr/>
        </p:nvGrpSpPr>
        <p:grpSpPr>
          <a:xfrm flipH="1" rot="-5400000">
            <a:off x="8346375" y="224871"/>
            <a:ext cx="1022509" cy="572747"/>
            <a:chOff x="-77" y="3784091"/>
            <a:chExt cx="2423582" cy="1357541"/>
          </a:xfrm>
        </p:grpSpPr>
        <p:sp>
          <p:nvSpPr>
            <p:cNvPr id="195" name="Google Shape;195;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flipH="1" rot="5400000">
            <a:off x="-224875" y="4345871"/>
            <a:ext cx="1022509" cy="572747"/>
            <a:chOff x="-77" y="3784091"/>
            <a:chExt cx="2423582" cy="1357541"/>
          </a:xfrm>
        </p:grpSpPr>
        <p:sp>
          <p:nvSpPr>
            <p:cNvPr id="201" name="Google Shape;20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9" name="Google Shape;209;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1" name="Google Shape;211;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3" name="Google Shape;213;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5" name="Google Shape;215;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6" name="Google Shape;216;p18"/>
          <p:cNvGrpSpPr/>
          <p:nvPr/>
        </p:nvGrpSpPr>
        <p:grpSpPr>
          <a:xfrm flipH="1" rot="-5400000">
            <a:off x="8346375" y="224871"/>
            <a:ext cx="1022509" cy="572747"/>
            <a:chOff x="-77" y="3784091"/>
            <a:chExt cx="2423582" cy="1357541"/>
          </a:xfrm>
        </p:grpSpPr>
        <p:sp>
          <p:nvSpPr>
            <p:cNvPr id="217" name="Google Shape;217;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8"/>
          <p:cNvGrpSpPr/>
          <p:nvPr/>
        </p:nvGrpSpPr>
        <p:grpSpPr>
          <a:xfrm flipH="1" rot="5400000">
            <a:off x="-224875" y="4345871"/>
            <a:ext cx="1022509" cy="572747"/>
            <a:chOff x="-77" y="3784091"/>
            <a:chExt cx="2423582" cy="1357541"/>
          </a:xfrm>
        </p:grpSpPr>
        <p:sp>
          <p:nvSpPr>
            <p:cNvPr id="223" name="Google Shape;223;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28" name="Shape 228"/>
        <p:cNvGrpSpPr/>
        <p:nvPr/>
      </p:nvGrpSpPr>
      <p:grpSpPr>
        <a:xfrm>
          <a:off x="0" y="0"/>
          <a:ext cx="0" cy="0"/>
          <a:chOff x="0" y="0"/>
          <a:chExt cx="0" cy="0"/>
        </a:xfrm>
      </p:grpSpPr>
      <p:sp>
        <p:nvSpPr>
          <p:cNvPr id="229" name="Google Shape;229;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51" name="Shape 251"/>
        <p:cNvGrpSpPr/>
        <p:nvPr/>
      </p:nvGrpSpPr>
      <p:grpSpPr>
        <a:xfrm>
          <a:off x="0" y="0"/>
          <a:ext cx="0" cy="0"/>
          <a:chOff x="0" y="0"/>
          <a:chExt cx="0" cy="0"/>
        </a:xfrm>
      </p:grpSpPr>
      <p:sp>
        <p:nvSpPr>
          <p:cNvPr id="252" name="Google Shape;252;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3" name="Google Shape;253;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7" name="Google Shape;257;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83" name="Shape 283"/>
        <p:cNvGrpSpPr/>
        <p:nvPr/>
      </p:nvGrpSpPr>
      <p:grpSpPr>
        <a:xfrm>
          <a:off x="0" y="0"/>
          <a:ext cx="0" cy="0"/>
          <a:chOff x="0" y="0"/>
          <a:chExt cx="0" cy="0"/>
        </a:xfrm>
      </p:grpSpPr>
      <p:sp>
        <p:nvSpPr>
          <p:cNvPr id="284" name="Google Shape;28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0" name="Google Shape;29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2" name="Google Shape;29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09"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9" name="Google Shape;429;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0" name="Google Shape;430;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3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3"/>
          <p:cNvGrpSpPr/>
          <p:nvPr/>
        </p:nvGrpSpPr>
        <p:grpSpPr>
          <a:xfrm flipH="1" rot="10800000">
            <a:off x="0" y="846"/>
            <a:ext cx="1022509" cy="572747"/>
            <a:chOff x="-77" y="3784091"/>
            <a:chExt cx="2423582" cy="1357541"/>
          </a:xfrm>
        </p:grpSpPr>
        <p:sp>
          <p:nvSpPr>
            <p:cNvPr id="451" name="Google Shape;45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56" name="Shape 456"/>
        <p:cNvGrpSpPr/>
        <p:nvPr/>
      </p:nvGrpSpPr>
      <p:grpSpPr>
        <a:xfrm>
          <a:off x="0" y="0"/>
          <a:ext cx="0" cy="0"/>
          <a:chOff x="0" y="0"/>
          <a:chExt cx="0" cy="0"/>
        </a:xfrm>
      </p:grpSpPr>
      <p:grpSp>
        <p:nvGrpSpPr>
          <p:cNvPr id="457" name="Google Shape;457;p24"/>
          <p:cNvGrpSpPr/>
          <p:nvPr/>
        </p:nvGrpSpPr>
        <p:grpSpPr>
          <a:xfrm flipH="1" rot="5400000">
            <a:off x="-533027" y="3252941"/>
            <a:ext cx="2423582" cy="1357541"/>
            <a:chOff x="-77" y="3784091"/>
            <a:chExt cx="2423582" cy="1357541"/>
          </a:xfrm>
        </p:grpSpPr>
        <p:sp>
          <p:nvSpPr>
            <p:cNvPr id="458" name="Google Shape;458;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4"/>
          <p:cNvGrpSpPr/>
          <p:nvPr/>
        </p:nvGrpSpPr>
        <p:grpSpPr>
          <a:xfrm flipH="1" rot="-5400000">
            <a:off x="7253448" y="533016"/>
            <a:ext cx="2423582" cy="1357541"/>
            <a:chOff x="-77" y="3784091"/>
            <a:chExt cx="2423582" cy="1357541"/>
          </a:xfrm>
        </p:grpSpPr>
        <p:sp>
          <p:nvSpPr>
            <p:cNvPr id="464" name="Google Shape;464;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 name="Google Shape;80;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2" name="Shape 472"/>
        <p:cNvGrpSpPr/>
        <p:nvPr/>
      </p:nvGrpSpPr>
      <p:grpSpPr>
        <a:xfrm>
          <a:off x="0" y="0"/>
          <a:ext cx="0" cy="0"/>
          <a:chOff x="0" y="0"/>
          <a:chExt cx="0" cy="0"/>
        </a:xfrm>
      </p:grpSpPr>
      <p:sp>
        <p:nvSpPr>
          <p:cNvPr id="473" name="Google Shape;473;p25"/>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a:t>
            </a:r>
            <a:r>
              <a:rPr lang="en">
                <a:solidFill>
                  <a:schemeClr val="accent2"/>
                </a:solidFill>
              </a:rPr>
              <a:t>H</a:t>
            </a:r>
            <a:r>
              <a:rPr lang="en">
                <a:solidFill>
                  <a:schemeClr val="accent3"/>
                </a:solidFill>
              </a:rPr>
              <a:t>I</a:t>
            </a:r>
            <a:r>
              <a:rPr lang="en">
                <a:solidFill>
                  <a:schemeClr val="accent4"/>
                </a:solidFill>
              </a:rPr>
              <a:t>R</a:t>
            </a:r>
            <a:r>
              <a:rPr lang="en">
                <a:solidFill>
                  <a:schemeClr val="accent5"/>
                </a:solidFill>
              </a:rPr>
              <a:t>I</a:t>
            </a:r>
            <a:endParaRPr>
              <a:solidFill>
                <a:schemeClr val="accent5"/>
              </a:solidFill>
            </a:endParaRPr>
          </a:p>
          <a:p>
            <a:pPr indent="0" lvl="0" marL="0" rtl="0" algn="ctr">
              <a:spcBef>
                <a:spcPts val="0"/>
              </a:spcBef>
              <a:spcAft>
                <a:spcPts val="0"/>
              </a:spcAft>
              <a:buNone/>
            </a:pPr>
            <a:r>
              <a:rPr lang="en">
                <a:solidFill>
                  <a:schemeClr val="accent6"/>
                </a:solidFill>
              </a:rPr>
              <a:t>F</a:t>
            </a:r>
            <a:r>
              <a:rPr lang="en">
                <a:solidFill>
                  <a:schemeClr val="accent1"/>
                </a:solidFill>
              </a:rPr>
              <a:t>E</a:t>
            </a:r>
            <a:r>
              <a:rPr lang="en"/>
              <a:t>E</a:t>
            </a:r>
            <a:r>
              <a:rPr lang="en">
                <a:solidFill>
                  <a:schemeClr val="accent2"/>
                </a:solidFill>
              </a:rPr>
              <a:t>LA</a:t>
            </a:r>
            <a:r>
              <a:rPr lang="en">
                <a:solidFill>
                  <a:schemeClr val="accent3"/>
                </a:solidFill>
              </a:rPr>
              <a:t>N</a:t>
            </a:r>
            <a:r>
              <a:rPr lang="en">
                <a:solidFill>
                  <a:schemeClr val="accent4"/>
                </a:solidFill>
              </a:rPr>
              <a:t>C</a:t>
            </a:r>
            <a:r>
              <a:rPr lang="en">
                <a:solidFill>
                  <a:schemeClr val="accent5"/>
                </a:solidFill>
              </a:rPr>
              <a:t>E</a:t>
            </a:r>
            <a:r>
              <a:rPr lang="en">
                <a:solidFill>
                  <a:schemeClr val="accent6"/>
                </a:solidFill>
              </a:rPr>
              <a:t>R</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6" name="Shape 846"/>
        <p:cNvGrpSpPr/>
        <p:nvPr/>
      </p:nvGrpSpPr>
      <p:grpSpPr>
        <a:xfrm>
          <a:off x="0" y="0"/>
          <a:ext cx="0" cy="0"/>
          <a:chOff x="0" y="0"/>
          <a:chExt cx="0" cy="0"/>
        </a:xfrm>
      </p:grpSpPr>
      <p:grpSp>
        <p:nvGrpSpPr>
          <p:cNvPr id="847" name="Google Shape;847;p34"/>
          <p:cNvGrpSpPr/>
          <p:nvPr/>
        </p:nvGrpSpPr>
        <p:grpSpPr>
          <a:xfrm>
            <a:off x="0" y="4569046"/>
            <a:ext cx="1022509" cy="572747"/>
            <a:chOff x="-77" y="3784091"/>
            <a:chExt cx="2423582" cy="1357541"/>
          </a:xfrm>
        </p:grpSpPr>
        <p:sp>
          <p:nvSpPr>
            <p:cNvPr id="848" name="Google Shape;848;p3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34"/>
          <p:cNvGrpSpPr/>
          <p:nvPr/>
        </p:nvGrpSpPr>
        <p:grpSpPr>
          <a:xfrm rot="10800000">
            <a:off x="8121500" y="-4"/>
            <a:ext cx="1022509" cy="572747"/>
            <a:chOff x="-77" y="3784091"/>
            <a:chExt cx="2423582" cy="1357541"/>
          </a:xfrm>
        </p:grpSpPr>
        <p:sp>
          <p:nvSpPr>
            <p:cNvPr id="854" name="Google Shape;854;p3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34"/>
          <p:cNvSpPr txBox="1"/>
          <p:nvPr/>
        </p:nvSpPr>
        <p:spPr>
          <a:xfrm>
            <a:off x="2719350" y="368400"/>
            <a:ext cx="37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Oswald"/>
                <a:ea typeface="Oswald"/>
                <a:cs typeface="Oswald"/>
                <a:sym typeface="Oswald"/>
              </a:rPr>
              <a:t>Functional Requirements</a:t>
            </a:r>
            <a:endParaRPr sz="2800">
              <a:solidFill>
                <a:schemeClr val="dk1"/>
              </a:solidFill>
              <a:latin typeface="Oswald"/>
              <a:ea typeface="Oswald"/>
              <a:cs typeface="Oswald"/>
              <a:sym typeface="Oswald"/>
            </a:endParaRPr>
          </a:p>
        </p:txBody>
      </p:sp>
      <p:sp>
        <p:nvSpPr>
          <p:cNvPr id="860" name="Google Shape;860;p34"/>
          <p:cNvSpPr txBox="1"/>
          <p:nvPr/>
        </p:nvSpPr>
        <p:spPr>
          <a:xfrm>
            <a:off x="720000" y="1402088"/>
            <a:ext cx="8079300" cy="26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000">
                <a:solidFill>
                  <a:schemeClr val="dk1"/>
                </a:solidFill>
              </a:rPr>
              <a:t>User Management</a:t>
            </a:r>
            <a:endParaRPr b="1" sz="2000">
              <a:solidFill>
                <a:schemeClr val="dk1"/>
              </a:solidFill>
            </a:endParaRPr>
          </a:p>
          <a:p>
            <a:pPr indent="0" lvl="0" marL="0" rtl="0" algn="l">
              <a:lnSpc>
                <a:spcPct val="115000"/>
              </a:lnSpc>
              <a:spcBef>
                <a:spcPts val="1200"/>
              </a:spcBef>
              <a:spcAft>
                <a:spcPts val="0"/>
              </a:spcAft>
              <a:buNone/>
            </a:pPr>
            <a:r>
              <a:rPr b="1" lang="en">
                <a:solidFill>
                  <a:schemeClr val="dk1"/>
                </a:solidFill>
              </a:rPr>
              <a:t>Chiri's User Management module enables:</a:t>
            </a:r>
            <a:endParaRPr b="1">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User registration and profile creation.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Secure authentication and login procedures.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User role assignment (Freelancer, Client, Administrator).</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User profile updates, including personal and contact information.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Password reset and recovery mechanisms for enhanced security.</a:t>
            </a:r>
            <a:endParaRPr b="1"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64" name="Shape 864"/>
        <p:cNvGrpSpPr/>
        <p:nvPr/>
      </p:nvGrpSpPr>
      <p:grpSpPr>
        <a:xfrm>
          <a:off x="0" y="0"/>
          <a:ext cx="0" cy="0"/>
          <a:chOff x="0" y="0"/>
          <a:chExt cx="0" cy="0"/>
        </a:xfrm>
      </p:grpSpPr>
      <p:grpSp>
        <p:nvGrpSpPr>
          <p:cNvPr id="865" name="Google Shape;865;p35"/>
          <p:cNvGrpSpPr/>
          <p:nvPr/>
        </p:nvGrpSpPr>
        <p:grpSpPr>
          <a:xfrm>
            <a:off x="0" y="4569046"/>
            <a:ext cx="1022509" cy="572747"/>
            <a:chOff x="-77" y="3784091"/>
            <a:chExt cx="2423582" cy="1357541"/>
          </a:xfrm>
        </p:grpSpPr>
        <p:sp>
          <p:nvSpPr>
            <p:cNvPr id="866" name="Google Shape;866;p3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35"/>
          <p:cNvGrpSpPr/>
          <p:nvPr/>
        </p:nvGrpSpPr>
        <p:grpSpPr>
          <a:xfrm rot="10800000">
            <a:off x="8121500" y="-4"/>
            <a:ext cx="1022509" cy="572747"/>
            <a:chOff x="-77" y="3784091"/>
            <a:chExt cx="2423582" cy="1357541"/>
          </a:xfrm>
        </p:grpSpPr>
        <p:sp>
          <p:nvSpPr>
            <p:cNvPr id="872" name="Google Shape;872;p3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35"/>
          <p:cNvSpPr txBox="1"/>
          <p:nvPr/>
        </p:nvSpPr>
        <p:spPr>
          <a:xfrm>
            <a:off x="2719350" y="368400"/>
            <a:ext cx="37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Oswald"/>
                <a:ea typeface="Oswald"/>
                <a:cs typeface="Oswald"/>
                <a:sym typeface="Oswald"/>
              </a:rPr>
              <a:t>Functional Requirements</a:t>
            </a:r>
            <a:endParaRPr sz="2800">
              <a:solidFill>
                <a:schemeClr val="dk1"/>
              </a:solidFill>
              <a:latin typeface="Oswald"/>
              <a:ea typeface="Oswald"/>
              <a:cs typeface="Oswald"/>
              <a:sym typeface="Oswald"/>
            </a:endParaRPr>
          </a:p>
        </p:txBody>
      </p:sp>
      <p:sp>
        <p:nvSpPr>
          <p:cNvPr id="878" name="Google Shape;878;p35"/>
          <p:cNvSpPr txBox="1"/>
          <p:nvPr/>
        </p:nvSpPr>
        <p:spPr>
          <a:xfrm>
            <a:off x="720000" y="1402088"/>
            <a:ext cx="8079300" cy="26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000">
                <a:solidFill>
                  <a:schemeClr val="dk1"/>
                </a:solidFill>
              </a:rPr>
              <a:t>Gig Tracking</a:t>
            </a:r>
            <a:endParaRPr b="1" sz="2000">
              <a:solidFill>
                <a:schemeClr val="dk1"/>
              </a:solidFill>
            </a:endParaRPr>
          </a:p>
          <a:p>
            <a:pPr indent="0" lvl="0" marL="0" rtl="0" algn="l">
              <a:lnSpc>
                <a:spcPct val="115000"/>
              </a:lnSpc>
              <a:spcBef>
                <a:spcPts val="1200"/>
              </a:spcBef>
              <a:spcAft>
                <a:spcPts val="0"/>
              </a:spcAft>
              <a:buNone/>
            </a:pPr>
            <a:r>
              <a:rPr b="1" lang="en">
                <a:solidFill>
                  <a:schemeClr val="dk1"/>
                </a:solidFill>
              </a:rPr>
              <a:t>Chiri's Gig Tracking feature allows freelancers to:</a:t>
            </a:r>
            <a:endParaRPr b="1">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b="1" lang="en" sz="1500">
                <a:solidFill>
                  <a:schemeClr val="dk1"/>
                </a:solidFill>
              </a:rPr>
              <a:t>Create and manage gigs or projects.</a:t>
            </a:r>
            <a:endParaRPr b="1"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Monitor project progress and milestones.</a:t>
            </a:r>
            <a:endParaRPr b="1"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Track project timelines and deadlines.</a:t>
            </a:r>
            <a:endParaRPr b="1"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Record gig-related expenses and income.</a:t>
            </a:r>
            <a:endParaRPr b="1"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Generate reports for individual gigs.</a:t>
            </a:r>
            <a:endParaRPr b="1"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82" name="Shape 882"/>
        <p:cNvGrpSpPr/>
        <p:nvPr/>
      </p:nvGrpSpPr>
      <p:grpSpPr>
        <a:xfrm>
          <a:off x="0" y="0"/>
          <a:ext cx="0" cy="0"/>
          <a:chOff x="0" y="0"/>
          <a:chExt cx="0" cy="0"/>
        </a:xfrm>
      </p:grpSpPr>
      <p:grpSp>
        <p:nvGrpSpPr>
          <p:cNvPr id="883" name="Google Shape;883;p36"/>
          <p:cNvGrpSpPr/>
          <p:nvPr/>
        </p:nvGrpSpPr>
        <p:grpSpPr>
          <a:xfrm>
            <a:off x="0" y="4569046"/>
            <a:ext cx="1022509" cy="572747"/>
            <a:chOff x="-77" y="3784091"/>
            <a:chExt cx="2423582" cy="1357541"/>
          </a:xfrm>
        </p:grpSpPr>
        <p:sp>
          <p:nvSpPr>
            <p:cNvPr id="884" name="Google Shape;884;p3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36"/>
          <p:cNvGrpSpPr/>
          <p:nvPr/>
        </p:nvGrpSpPr>
        <p:grpSpPr>
          <a:xfrm rot="10800000">
            <a:off x="8121500" y="-4"/>
            <a:ext cx="1022509" cy="572747"/>
            <a:chOff x="-77" y="3784091"/>
            <a:chExt cx="2423582" cy="1357541"/>
          </a:xfrm>
        </p:grpSpPr>
        <p:sp>
          <p:nvSpPr>
            <p:cNvPr id="890" name="Google Shape;890;p3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36"/>
          <p:cNvSpPr txBox="1"/>
          <p:nvPr/>
        </p:nvSpPr>
        <p:spPr>
          <a:xfrm>
            <a:off x="2719350" y="368400"/>
            <a:ext cx="37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Oswald"/>
                <a:ea typeface="Oswald"/>
                <a:cs typeface="Oswald"/>
                <a:sym typeface="Oswald"/>
              </a:rPr>
              <a:t>Functional Requirements</a:t>
            </a:r>
            <a:endParaRPr sz="2800">
              <a:solidFill>
                <a:schemeClr val="dk1"/>
              </a:solidFill>
              <a:latin typeface="Oswald"/>
              <a:ea typeface="Oswald"/>
              <a:cs typeface="Oswald"/>
              <a:sym typeface="Oswald"/>
            </a:endParaRPr>
          </a:p>
        </p:txBody>
      </p:sp>
      <p:sp>
        <p:nvSpPr>
          <p:cNvPr id="896" name="Google Shape;896;p36"/>
          <p:cNvSpPr txBox="1"/>
          <p:nvPr/>
        </p:nvSpPr>
        <p:spPr>
          <a:xfrm>
            <a:off x="720000" y="1402088"/>
            <a:ext cx="8079300" cy="26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000">
                <a:solidFill>
                  <a:schemeClr val="dk1"/>
                </a:solidFill>
              </a:rPr>
              <a:t>Client Management</a:t>
            </a:r>
            <a:endParaRPr b="1" sz="2000">
              <a:solidFill>
                <a:schemeClr val="dk1"/>
              </a:solidFill>
            </a:endParaRPr>
          </a:p>
          <a:p>
            <a:pPr indent="0" lvl="0" marL="0" rtl="0" algn="l">
              <a:lnSpc>
                <a:spcPct val="115000"/>
              </a:lnSpc>
              <a:spcBef>
                <a:spcPts val="1200"/>
              </a:spcBef>
              <a:spcAft>
                <a:spcPts val="0"/>
              </a:spcAft>
              <a:buNone/>
            </a:pPr>
            <a:r>
              <a:rPr b="1" lang="en">
                <a:solidFill>
                  <a:schemeClr val="dk1"/>
                </a:solidFill>
              </a:rPr>
              <a:t>Chiri's Gig Tracking feature allows freelancers to:</a:t>
            </a:r>
            <a:endParaRPr b="1">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Efficient client communication and interaction.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Client profile creation and management.</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Client project history and interaction tracking.</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Integration with project management for seamless collaboration.</a:t>
            </a:r>
            <a:endParaRPr b="1"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00" name="Shape 900"/>
        <p:cNvGrpSpPr/>
        <p:nvPr/>
      </p:nvGrpSpPr>
      <p:grpSpPr>
        <a:xfrm>
          <a:off x="0" y="0"/>
          <a:ext cx="0" cy="0"/>
          <a:chOff x="0" y="0"/>
          <a:chExt cx="0" cy="0"/>
        </a:xfrm>
      </p:grpSpPr>
      <p:grpSp>
        <p:nvGrpSpPr>
          <p:cNvPr id="901" name="Google Shape;901;p37"/>
          <p:cNvGrpSpPr/>
          <p:nvPr/>
        </p:nvGrpSpPr>
        <p:grpSpPr>
          <a:xfrm>
            <a:off x="0" y="4569046"/>
            <a:ext cx="1022509" cy="572747"/>
            <a:chOff x="-77" y="3784091"/>
            <a:chExt cx="2423582" cy="1357541"/>
          </a:xfrm>
        </p:grpSpPr>
        <p:sp>
          <p:nvSpPr>
            <p:cNvPr id="902" name="Google Shape;902;p3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37"/>
          <p:cNvGrpSpPr/>
          <p:nvPr/>
        </p:nvGrpSpPr>
        <p:grpSpPr>
          <a:xfrm rot="10800000">
            <a:off x="8121500" y="-4"/>
            <a:ext cx="1022509" cy="572747"/>
            <a:chOff x="-77" y="3784091"/>
            <a:chExt cx="2423582" cy="1357541"/>
          </a:xfrm>
        </p:grpSpPr>
        <p:sp>
          <p:nvSpPr>
            <p:cNvPr id="908" name="Google Shape;908;p3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37"/>
          <p:cNvSpPr txBox="1"/>
          <p:nvPr/>
        </p:nvSpPr>
        <p:spPr>
          <a:xfrm>
            <a:off x="2719350" y="368400"/>
            <a:ext cx="401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Oswald"/>
                <a:ea typeface="Oswald"/>
                <a:cs typeface="Oswald"/>
                <a:sym typeface="Oswald"/>
              </a:rPr>
              <a:t>Non-Functional Requirements</a:t>
            </a:r>
            <a:endParaRPr sz="2800">
              <a:solidFill>
                <a:schemeClr val="dk1"/>
              </a:solidFill>
              <a:latin typeface="Oswald"/>
              <a:ea typeface="Oswald"/>
              <a:cs typeface="Oswald"/>
              <a:sym typeface="Oswald"/>
            </a:endParaRPr>
          </a:p>
        </p:txBody>
      </p:sp>
      <p:sp>
        <p:nvSpPr>
          <p:cNvPr id="914" name="Google Shape;914;p37"/>
          <p:cNvSpPr txBox="1"/>
          <p:nvPr/>
        </p:nvSpPr>
        <p:spPr>
          <a:xfrm>
            <a:off x="685200" y="1606675"/>
            <a:ext cx="8079300" cy="2814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Performance:</a:t>
            </a:r>
            <a:r>
              <a:rPr lang="en" sz="1500">
                <a:solidFill>
                  <a:schemeClr val="dk1"/>
                </a:solidFill>
              </a:rPr>
              <a:t> The system should maintain responsive performance even with a large user base and extensive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Security:</a:t>
            </a:r>
            <a:r>
              <a:rPr lang="en" sz="1500">
                <a:solidFill>
                  <a:schemeClr val="dk1"/>
                </a:solidFill>
              </a:rPr>
              <a:t> Robust security measures should protect user data, financial transactions, and system integrity.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Usability:</a:t>
            </a:r>
            <a:r>
              <a:rPr lang="en" sz="1500">
                <a:solidFill>
                  <a:schemeClr val="dk1"/>
                </a:solidFill>
              </a:rPr>
              <a:t> The user interface should be intuitive, ensuring a positive user experience.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Compatibility:</a:t>
            </a:r>
            <a:r>
              <a:rPr lang="en" sz="1500">
                <a:solidFill>
                  <a:schemeClr val="dk1"/>
                </a:solidFill>
              </a:rPr>
              <a:t> Chiri should be accessible across various devices and web browsers.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Scalability:</a:t>
            </a:r>
            <a:r>
              <a:rPr lang="en" sz="1500">
                <a:solidFill>
                  <a:schemeClr val="dk1"/>
                </a:solidFill>
              </a:rPr>
              <a:t> The system should easily scale to accommodate increasing user numbers and data loads.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Reliability:</a:t>
            </a:r>
            <a:r>
              <a:rPr lang="en" sz="1500">
                <a:solidFill>
                  <a:schemeClr val="dk1"/>
                </a:solidFill>
              </a:rPr>
              <a:t> Chiri should be highly available and reliable, minimizing downtime.</a:t>
            </a:r>
            <a:endParaRPr sz="1500">
              <a:solidFill>
                <a:schemeClr val="dk1"/>
              </a:solidFill>
            </a:endParaRPr>
          </a:p>
        </p:txBody>
      </p:sp>
      <p:sp>
        <p:nvSpPr>
          <p:cNvPr id="915" name="Google Shape;915;p37"/>
          <p:cNvSpPr txBox="1"/>
          <p:nvPr/>
        </p:nvSpPr>
        <p:spPr>
          <a:xfrm>
            <a:off x="1495500" y="1007113"/>
            <a:ext cx="7269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Chiri is committed to meeting the following non-functional requirements:</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19" name="Shape 919"/>
        <p:cNvGrpSpPr/>
        <p:nvPr/>
      </p:nvGrpSpPr>
      <p:grpSpPr>
        <a:xfrm>
          <a:off x="0" y="0"/>
          <a:ext cx="0" cy="0"/>
          <a:chOff x="0" y="0"/>
          <a:chExt cx="0" cy="0"/>
        </a:xfrm>
      </p:grpSpPr>
      <p:grpSp>
        <p:nvGrpSpPr>
          <p:cNvPr id="920" name="Google Shape;920;p38"/>
          <p:cNvGrpSpPr/>
          <p:nvPr/>
        </p:nvGrpSpPr>
        <p:grpSpPr>
          <a:xfrm>
            <a:off x="0" y="4569046"/>
            <a:ext cx="1022509" cy="572747"/>
            <a:chOff x="-77" y="3784091"/>
            <a:chExt cx="2423582" cy="1357541"/>
          </a:xfrm>
        </p:grpSpPr>
        <p:sp>
          <p:nvSpPr>
            <p:cNvPr id="921" name="Google Shape;921;p3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38"/>
          <p:cNvGrpSpPr/>
          <p:nvPr/>
        </p:nvGrpSpPr>
        <p:grpSpPr>
          <a:xfrm rot="10800000">
            <a:off x="8121500" y="-4"/>
            <a:ext cx="1022509" cy="572747"/>
            <a:chOff x="-77" y="3784091"/>
            <a:chExt cx="2423582" cy="1357541"/>
          </a:xfrm>
        </p:grpSpPr>
        <p:sp>
          <p:nvSpPr>
            <p:cNvPr id="927" name="Google Shape;927;p3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38"/>
          <p:cNvSpPr txBox="1"/>
          <p:nvPr/>
        </p:nvSpPr>
        <p:spPr>
          <a:xfrm>
            <a:off x="2719350" y="368400"/>
            <a:ext cx="401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Oswald"/>
                <a:ea typeface="Oswald"/>
                <a:cs typeface="Oswald"/>
                <a:sym typeface="Oswald"/>
              </a:rPr>
              <a:t>User Interfaces</a:t>
            </a:r>
            <a:endParaRPr sz="2800">
              <a:solidFill>
                <a:schemeClr val="dk1"/>
              </a:solidFill>
              <a:latin typeface="Oswald"/>
              <a:ea typeface="Oswald"/>
              <a:cs typeface="Oswald"/>
              <a:sym typeface="Oswald"/>
            </a:endParaRPr>
          </a:p>
        </p:txBody>
      </p:sp>
      <p:sp>
        <p:nvSpPr>
          <p:cNvPr id="933" name="Google Shape;933;p38"/>
          <p:cNvSpPr txBox="1"/>
          <p:nvPr/>
        </p:nvSpPr>
        <p:spPr>
          <a:xfrm>
            <a:off x="685200" y="1606675"/>
            <a:ext cx="8079300" cy="2814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Responsiveness:</a:t>
            </a:r>
            <a:r>
              <a:rPr lang="en" sz="1500">
                <a:solidFill>
                  <a:schemeClr val="dk1"/>
                </a:solidFill>
              </a:rPr>
              <a:t> The interfaces should load quickly and adapt to different screen sizes and resolutions for a seamless user experience.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Accessibility:</a:t>
            </a:r>
            <a:r>
              <a:rPr lang="en" sz="1500">
                <a:solidFill>
                  <a:schemeClr val="dk1"/>
                </a:solidFill>
              </a:rPr>
              <a:t> The interfaces should comply with accessibility standards to ensure usability for all users, including those with disabilities.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Consistency:</a:t>
            </a:r>
            <a:r>
              <a:rPr lang="en" sz="1500">
                <a:solidFill>
                  <a:schemeClr val="dk1"/>
                </a:solidFill>
              </a:rPr>
              <a:t> The design elements, layout, and navigation should maintain consistency throughout the platform to enhance user familiarity and usability.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Intuitiveness:</a:t>
            </a:r>
            <a:r>
              <a:rPr lang="en" sz="1500">
                <a:solidFill>
                  <a:schemeClr val="dk1"/>
                </a:solidFill>
              </a:rPr>
              <a:t> User interfaces should be intuitive, requiring minimal user training and allowing users to perform tasks efficiently.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Performance:</a:t>
            </a:r>
            <a:r>
              <a:rPr lang="en" sz="1500">
                <a:solidFill>
                  <a:schemeClr val="dk1"/>
                </a:solidFill>
              </a:rPr>
              <a:t> Interfaces should be optimized for speed and responsiveness, ensuring smooth interaction even during peak usage periods.</a:t>
            </a:r>
            <a:endParaRPr b="1" sz="1500">
              <a:solidFill>
                <a:schemeClr val="dk1"/>
              </a:solidFill>
            </a:endParaRPr>
          </a:p>
        </p:txBody>
      </p:sp>
      <p:sp>
        <p:nvSpPr>
          <p:cNvPr id="934" name="Google Shape;934;p38"/>
          <p:cNvSpPr txBox="1"/>
          <p:nvPr/>
        </p:nvSpPr>
        <p:spPr>
          <a:xfrm>
            <a:off x="1495500" y="1007113"/>
            <a:ext cx="7269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Chiri's user interfaces must adhere to the following non-functional requirements:</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38" name="Shape 938"/>
        <p:cNvGrpSpPr/>
        <p:nvPr/>
      </p:nvGrpSpPr>
      <p:grpSpPr>
        <a:xfrm>
          <a:off x="0" y="0"/>
          <a:ext cx="0" cy="0"/>
          <a:chOff x="0" y="0"/>
          <a:chExt cx="0" cy="0"/>
        </a:xfrm>
      </p:grpSpPr>
      <p:sp>
        <p:nvSpPr>
          <p:cNvPr id="939" name="Google Shape;939;p39"/>
          <p:cNvSpPr/>
          <p:nvPr/>
        </p:nvSpPr>
        <p:spPr>
          <a:xfrm rot="-2699901">
            <a:off x="2033647" y="1995011"/>
            <a:ext cx="399523" cy="381115"/>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9"/>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9"/>
          <p:cNvSpPr/>
          <p:nvPr/>
        </p:nvSpPr>
        <p:spPr>
          <a:xfrm rot="-2699901">
            <a:off x="2810998" y="2796888"/>
            <a:ext cx="418750" cy="380873"/>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rot="-2699901">
            <a:off x="1995586" y="2787188"/>
            <a:ext cx="418750" cy="381115"/>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9"/>
          <p:cNvSpPr txBox="1"/>
          <p:nvPr>
            <p:ph type="title"/>
          </p:nvPr>
        </p:nvSpPr>
        <p:spPr>
          <a:xfrm>
            <a:off x="4939700" y="1474299"/>
            <a:ext cx="1905300" cy="5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944" name="Google Shape;944;p39"/>
          <p:cNvSpPr txBox="1"/>
          <p:nvPr>
            <p:ph idx="1" type="body"/>
          </p:nvPr>
        </p:nvSpPr>
        <p:spPr>
          <a:xfrm>
            <a:off x="4939700" y="2154700"/>
            <a:ext cx="3746100" cy="18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Mercury is the closest planet to the Sun and the smallest one in the Solar System—it’s only a bit larger than the Moon</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Database Normalization</a:t>
            </a:r>
            <a:endParaRPr/>
          </a:p>
          <a:p>
            <a:pPr indent="-317500" lvl="0" marL="457200" rtl="0" algn="l">
              <a:spcBef>
                <a:spcPts val="0"/>
              </a:spcBef>
              <a:spcAft>
                <a:spcPts val="0"/>
              </a:spcAft>
              <a:buSzPts val="1400"/>
              <a:buChar char="●"/>
            </a:pPr>
            <a:r>
              <a:rPr lang="en"/>
              <a:t>Embedded Data Model</a:t>
            </a:r>
            <a:endParaRPr/>
          </a:p>
          <a:p>
            <a:pPr indent="0" lvl="0" marL="0" rtl="0" algn="l">
              <a:spcBef>
                <a:spcPts val="0"/>
              </a:spcBef>
              <a:spcAft>
                <a:spcPts val="0"/>
              </a:spcAft>
              <a:buNone/>
            </a:pPr>
            <a:r>
              <a:t/>
            </a:r>
            <a:endParaRPr/>
          </a:p>
        </p:txBody>
      </p:sp>
      <p:sp>
        <p:nvSpPr>
          <p:cNvPr id="945" name="Google Shape;945;p39"/>
          <p:cNvSpPr/>
          <p:nvPr/>
        </p:nvSpPr>
        <p:spPr>
          <a:xfrm>
            <a:off x="2302605" y="1714888"/>
            <a:ext cx="723471" cy="703838"/>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9"/>
          <p:cNvSpPr/>
          <p:nvPr/>
        </p:nvSpPr>
        <p:spPr>
          <a:xfrm>
            <a:off x="2774802" y="2271816"/>
            <a:ext cx="793726" cy="704201"/>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9"/>
          <p:cNvSpPr/>
          <p:nvPr/>
        </p:nvSpPr>
        <p:spPr>
          <a:xfrm>
            <a:off x="2207924" y="2724759"/>
            <a:ext cx="723350" cy="703838"/>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1723484" y="2154711"/>
            <a:ext cx="724922" cy="700332"/>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9" name="Google Shape;949;p39"/>
          <p:cNvGrpSpPr/>
          <p:nvPr/>
        </p:nvGrpSpPr>
        <p:grpSpPr>
          <a:xfrm flipH="1">
            <a:off x="8121500" y="4569046"/>
            <a:ext cx="1022509" cy="572747"/>
            <a:chOff x="-77" y="3784091"/>
            <a:chExt cx="2423582" cy="1357541"/>
          </a:xfrm>
        </p:grpSpPr>
        <p:sp>
          <p:nvSpPr>
            <p:cNvPr id="950" name="Google Shape;950;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39"/>
          <p:cNvGrpSpPr/>
          <p:nvPr/>
        </p:nvGrpSpPr>
        <p:grpSpPr>
          <a:xfrm flipH="1" rot="10800000">
            <a:off x="0" y="-4"/>
            <a:ext cx="1022509" cy="572747"/>
            <a:chOff x="-77" y="3784091"/>
            <a:chExt cx="2423582" cy="1357541"/>
          </a:xfrm>
        </p:grpSpPr>
        <p:sp>
          <p:nvSpPr>
            <p:cNvPr id="956" name="Google Shape;956;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64" name="Shape 964"/>
        <p:cNvGrpSpPr/>
        <p:nvPr/>
      </p:nvGrpSpPr>
      <p:grpSpPr>
        <a:xfrm>
          <a:off x="0" y="0"/>
          <a:ext cx="0" cy="0"/>
          <a:chOff x="0" y="0"/>
          <a:chExt cx="0" cy="0"/>
        </a:xfrm>
      </p:grpSpPr>
      <p:sp>
        <p:nvSpPr>
          <p:cNvPr id="965" name="Google Shape;965;p40"/>
          <p:cNvSpPr/>
          <p:nvPr/>
        </p:nvSpPr>
        <p:spPr>
          <a:xfrm rot="-2699899">
            <a:off x="2033646" y="1995010"/>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rot="-2699899">
            <a:off x="2810997"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rot="-2699899">
            <a:off x="1995585" y="2787187"/>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txBox="1"/>
          <p:nvPr>
            <p:ph type="title"/>
          </p:nvPr>
        </p:nvSpPr>
        <p:spPr>
          <a:xfrm>
            <a:off x="4763838" y="572749"/>
            <a:ext cx="1905300" cy="5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Model</a:t>
            </a:r>
            <a:endParaRPr/>
          </a:p>
        </p:txBody>
      </p:sp>
      <p:sp>
        <p:nvSpPr>
          <p:cNvPr id="970" name="Google Shape;970;p40"/>
          <p:cNvSpPr/>
          <p:nvPr/>
        </p:nvSpPr>
        <p:spPr>
          <a:xfrm>
            <a:off x="2302605" y="1714888"/>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a:off x="2774802" y="2271816"/>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a:off x="2207924" y="2724759"/>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a:off x="1723484" y="2154711"/>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40"/>
          <p:cNvGrpSpPr/>
          <p:nvPr/>
        </p:nvGrpSpPr>
        <p:grpSpPr>
          <a:xfrm flipH="1">
            <a:off x="8121500" y="4569046"/>
            <a:ext cx="1022509" cy="572747"/>
            <a:chOff x="-77" y="3784091"/>
            <a:chExt cx="2423582" cy="1357541"/>
          </a:xfrm>
        </p:grpSpPr>
        <p:sp>
          <p:nvSpPr>
            <p:cNvPr id="975" name="Google Shape;975;p4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40"/>
          <p:cNvGrpSpPr/>
          <p:nvPr/>
        </p:nvGrpSpPr>
        <p:grpSpPr>
          <a:xfrm flipH="1" rot="10800000">
            <a:off x="0" y="-4"/>
            <a:ext cx="1022509" cy="572747"/>
            <a:chOff x="-77" y="3784091"/>
            <a:chExt cx="2423582" cy="1357541"/>
          </a:xfrm>
        </p:grpSpPr>
        <p:sp>
          <p:nvSpPr>
            <p:cNvPr id="981" name="Google Shape;981;p4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6" name="Google Shape;986;p40"/>
          <p:cNvPicPr preferRelativeResize="0"/>
          <p:nvPr/>
        </p:nvPicPr>
        <p:blipFill>
          <a:blip r:embed="rId3">
            <a:alphaModFix/>
          </a:blip>
          <a:stretch>
            <a:fillRect/>
          </a:stretch>
        </p:blipFill>
        <p:spPr>
          <a:xfrm>
            <a:off x="4854475" y="1416950"/>
            <a:ext cx="2301075" cy="290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90" name="Shape 990"/>
        <p:cNvGrpSpPr/>
        <p:nvPr/>
      </p:nvGrpSpPr>
      <p:grpSpPr>
        <a:xfrm>
          <a:off x="0" y="0"/>
          <a:ext cx="0" cy="0"/>
          <a:chOff x="0" y="0"/>
          <a:chExt cx="0" cy="0"/>
        </a:xfrm>
      </p:grpSpPr>
      <p:sp>
        <p:nvSpPr>
          <p:cNvPr id="991" name="Google Shape;991;p41"/>
          <p:cNvSpPr/>
          <p:nvPr/>
        </p:nvSpPr>
        <p:spPr>
          <a:xfrm rot="-2699899">
            <a:off x="2033646" y="1995010"/>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1"/>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1"/>
          <p:cNvSpPr/>
          <p:nvPr/>
        </p:nvSpPr>
        <p:spPr>
          <a:xfrm rot="-2699899">
            <a:off x="2810997"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1"/>
          <p:cNvSpPr/>
          <p:nvPr/>
        </p:nvSpPr>
        <p:spPr>
          <a:xfrm rot="-2699899">
            <a:off x="1995585" y="2787187"/>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
          <p:cNvSpPr txBox="1"/>
          <p:nvPr>
            <p:ph type="title"/>
          </p:nvPr>
        </p:nvSpPr>
        <p:spPr>
          <a:xfrm>
            <a:off x="4763838" y="572749"/>
            <a:ext cx="1905300" cy="5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Profile Model</a:t>
            </a:r>
            <a:endParaRPr/>
          </a:p>
        </p:txBody>
      </p:sp>
      <p:sp>
        <p:nvSpPr>
          <p:cNvPr id="996" name="Google Shape;996;p41"/>
          <p:cNvSpPr/>
          <p:nvPr/>
        </p:nvSpPr>
        <p:spPr>
          <a:xfrm>
            <a:off x="2302605" y="1714888"/>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1"/>
          <p:cNvSpPr/>
          <p:nvPr/>
        </p:nvSpPr>
        <p:spPr>
          <a:xfrm>
            <a:off x="2774802" y="2271816"/>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1"/>
          <p:cNvSpPr/>
          <p:nvPr/>
        </p:nvSpPr>
        <p:spPr>
          <a:xfrm>
            <a:off x="2207924" y="2724759"/>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1"/>
          <p:cNvSpPr/>
          <p:nvPr/>
        </p:nvSpPr>
        <p:spPr>
          <a:xfrm>
            <a:off x="1723484" y="2154711"/>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0" name="Google Shape;1000;p41"/>
          <p:cNvGrpSpPr/>
          <p:nvPr/>
        </p:nvGrpSpPr>
        <p:grpSpPr>
          <a:xfrm flipH="1">
            <a:off x="8121500" y="4569046"/>
            <a:ext cx="1022509" cy="572747"/>
            <a:chOff x="-77" y="3784091"/>
            <a:chExt cx="2423582" cy="1357541"/>
          </a:xfrm>
        </p:grpSpPr>
        <p:sp>
          <p:nvSpPr>
            <p:cNvPr id="1001" name="Google Shape;1001;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41"/>
          <p:cNvGrpSpPr/>
          <p:nvPr/>
        </p:nvGrpSpPr>
        <p:grpSpPr>
          <a:xfrm flipH="1" rot="10800000">
            <a:off x="0" y="-4"/>
            <a:ext cx="1022509" cy="572747"/>
            <a:chOff x="-77" y="3784091"/>
            <a:chExt cx="2423582" cy="1357541"/>
          </a:xfrm>
        </p:grpSpPr>
        <p:sp>
          <p:nvSpPr>
            <p:cNvPr id="1007" name="Google Shape;1007;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2" name="Google Shape;1012;p41"/>
          <p:cNvPicPr preferRelativeResize="0"/>
          <p:nvPr/>
        </p:nvPicPr>
        <p:blipFill>
          <a:blip r:embed="rId3">
            <a:alphaModFix/>
          </a:blip>
          <a:stretch>
            <a:fillRect/>
          </a:stretch>
        </p:blipFill>
        <p:spPr>
          <a:xfrm>
            <a:off x="6850463" y="375063"/>
            <a:ext cx="1819275" cy="467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16" name="Shape 1016"/>
        <p:cNvGrpSpPr/>
        <p:nvPr/>
      </p:nvGrpSpPr>
      <p:grpSpPr>
        <a:xfrm>
          <a:off x="0" y="0"/>
          <a:ext cx="0" cy="0"/>
          <a:chOff x="0" y="0"/>
          <a:chExt cx="0" cy="0"/>
        </a:xfrm>
      </p:grpSpPr>
      <p:sp>
        <p:nvSpPr>
          <p:cNvPr id="1017" name="Google Shape;1017;p42"/>
          <p:cNvSpPr/>
          <p:nvPr/>
        </p:nvSpPr>
        <p:spPr>
          <a:xfrm rot="-2699899">
            <a:off x="2033646" y="1995010"/>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rot="-2699899">
            <a:off x="2810997"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rot="-2699899">
            <a:off x="1995585" y="2787187"/>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txBox="1"/>
          <p:nvPr>
            <p:ph type="title"/>
          </p:nvPr>
        </p:nvSpPr>
        <p:spPr>
          <a:xfrm>
            <a:off x="4763838" y="572749"/>
            <a:ext cx="1905300" cy="5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Bid </a:t>
            </a:r>
            <a:r>
              <a:rPr lang="en"/>
              <a:t>Model</a:t>
            </a:r>
            <a:endParaRPr/>
          </a:p>
        </p:txBody>
      </p:sp>
      <p:sp>
        <p:nvSpPr>
          <p:cNvPr id="1022" name="Google Shape;1022;p42"/>
          <p:cNvSpPr/>
          <p:nvPr/>
        </p:nvSpPr>
        <p:spPr>
          <a:xfrm>
            <a:off x="2302605" y="1714888"/>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2774802" y="2271816"/>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2207924" y="2724759"/>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1723484" y="2154711"/>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8121500" y="4569046"/>
            <a:ext cx="1022509" cy="572747"/>
            <a:chOff x="-77" y="3784091"/>
            <a:chExt cx="2423582" cy="1357541"/>
          </a:xfrm>
        </p:grpSpPr>
        <p:sp>
          <p:nvSpPr>
            <p:cNvPr id="1027" name="Google Shape;1027;p4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42"/>
          <p:cNvGrpSpPr/>
          <p:nvPr/>
        </p:nvGrpSpPr>
        <p:grpSpPr>
          <a:xfrm flipH="1" rot="10800000">
            <a:off x="0" y="-4"/>
            <a:ext cx="1022509" cy="572747"/>
            <a:chOff x="-77" y="3784091"/>
            <a:chExt cx="2423582" cy="1357541"/>
          </a:xfrm>
        </p:grpSpPr>
        <p:sp>
          <p:nvSpPr>
            <p:cNvPr id="1033" name="Google Shape;1033;p4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8" name="Google Shape;1038;p42"/>
          <p:cNvPicPr preferRelativeResize="0"/>
          <p:nvPr/>
        </p:nvPicPr>
        <p:blipFill>
          <a:blip r:embed="rId3">
            <a:alphaModFix/>
          </a:blip>
          <a:stretch>
            <a:fillRect/>
          </a:stretch>
        </p:blipFill>
        <p:spPr>
          <a:xfrm>
            <a:off x="6765463" y="166463"/>
            <a:ext cx="1819275" cy="4676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2" name="Shape 1042"/>
        <p:cNvGrpSpPr/>
        <p:nvPr/>
      </p:nvGrpSpPr>
      <p:grpSpPr>
        <a:xfrm>
          <a:off x="0" y="0"/>
          <a:ext cx="0" cy="0"/>
          <a:chOff x="0" y="0"/>
          <a:chExt cx="0" cy="0"/>
        </a:xfrm>
      </p:grpSpPr>
      <p:sp>
        <p:nvSpPr>
          <p:cNvPr id="1043" name="Google Shape;1043;p43"/>
          <p:cNvSpPr/>
          <p:nvPr/>
        </p:nvSpPr>
        <p:spPr>
          <a:xfrm rot="-2699899">
            <a:off x="2033646" y="1995010"/>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3"/>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3"/>
          <p:cNvSpPr/>
          <p:nvPr/>
        </p:nvSpPr>
        <p:spPr>
          <a:xfrm rot="-2699899">
            <a:off x="2810997"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3"/>
          <p:cNvSpPr/>
          <p:nvPr/>
        </p:nvSpPr>
        <p:spPr>
          <a:xfrm rot="-2699899">
            <a:off x="1995585" y="2787187"/>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3"/>
          <p:cNvSpPr txBox="1"/>
          <p:nvPr>
            <p:ph type="title"/>
          </p:nvPr>
        </p:nvSpPr>
        <p:spPr>
          <a:xfrm>
            <a:off x="4763853" y="572750"/>
            <a:ext cx="2420100" cy="5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Category </a:t>
            </a:r>
            <a:r>
              <a:rPr lang="en"/>
              <a:t>Model</a:t>
            </a:r>
            <a:endParaRPr/>
          </a:p>
        </p:txBody>
      </p:sp>
      <p:sp>
        <p:nvSpPr>
          <p:cNvPr id="1048" name="Google Shape;1048;p43"/>
          <p:cNvSpPr/>
          <p:nvPr/>
        </p:nvSpPr>
        <p:spPr>
          <a:xfrm>
            <a:off x="2302605" y="1714888"/>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3"/>
          <p:cNvSpPr/>
          <p:nvPr/>
        </p:nvSpPr>
        <p:spPr>
          <a:xfrm>
            <a:off x="2774802" y="2271816"/>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3"/>
          <p:cNvSpPr/>
          <p:nvPr/>
        </p:nvSpPr>
        <p:spPr>
          <a:xfrm>
            <a:off x="2207924" y="2724759"/>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3"/>
          <p:cNvSpPr/>
          <p:nvPr/>
        </p:nvSpPr>
        <p:spPr>
          <a:xfrm>
            <a:off x="1723484" y="2154711"/>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43"/>
          <p:cNvGrpSpPr/>
          <p:nvPr/>
        </p:nvGrpSpPr>
        <p:grpSpPr>
          <a:xfrm flipH="1">
            <a:off x="8121500" y="4569046"/>
            <a:ext cx="1022509" cy="572747"/>
            <a:chOff x="-77" y="3784091"/>
            <a:chExt cx="2423582" cy="1357541"/>
          </a:xfrm>
        </p:grpSpPr>
        <p:sp>
          <p:nvSpPr>
            <p:cNvPr id="1053" name="Google Shape;1053;p4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43"/>
          <p:cNvGrpSpPr/>
          <p:nvPr/>
        </p:nvGrpSpPr>
        <p:grpSpPr>
          <a:xfrm flipH="1" rot="10800000">
            <a:off x="0" y="-4"/>
            <a:ext cx="1022509" cy="572747"/>
            <a:chOff x="-77" y="3784091"/>
            <a:chExt cx="2423582" cy="1357541"/>
          </a:xfrm>
        </p:grpSpPr>
        <p:sp>
          <p:nvSpPr>
            <p:cNvPr id="1059" name="Google Shape;1059;p4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64" name="Google Shape;1064;p43"/>
          <p:cNvPicPr preferRelativeResize="0"/>
          <p:nvPr/>
        </p:nvPicPr>
        <p:blipFill>
          <a:blip r:embed="rId3">
            <a:alphaModFix/>
          </a:blip>
          <a:stretch>
            <a:fillRect/>
          </a:stretch>
        </p:blipFill>
        <p:spPr>
          <a:xfrm>
            <a:off x="5001800" y="1714900"/>
            <a:ext cx="2681925" cy="230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7" name="Shape 477"/>
        <p:cNvGrpSpPr/>
        <p:nvPr/>
      </p:nvGrpSpPr>
      <p:grpSpPr>
        <a:xfrm>
          <a:off x="0" y="0"/>
          <a:ext cx="0" cy="0"/>
          <a:chOff x="0" y="0"/>
          <a:chExt cx="0" cy="0"/>
        </a:xfrm>
      </p:grpSpPr>
      <p:sp>
        <p:nvSpPr>
          <p:cNvPr id="478" name="Google Shape;478;p26"/>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Chiri Freelancer Management System</a:t>
            </a:r>
            <a:endParaRPr/>
          </a:p>
        </p:txBody>
      </p:sp>
      <p:sp>
        <p:nvSpPr>
          <p:cNvPr id="479" name="Google Shape;479;p26"/>
          <p:cNvSpPr txBox="1"/>
          <p:nvPr>
            <p:ph idx="1" type="subTitle"/>
          </p:nvPr>
        </p:nvSpPr>
        <p:spPr>
          <a:xfrm>
            <a:off x="720000" y="3387627"/>
            <a:ext cx="2350500" cy="10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Collaboration, and Growth</a:t>
            </a:r>
            <a:endParaRPr/>
          </a:p>
        </p:txBody>
      </p:sp>
      <p:sp>
        <p:nvSpPr>
          <p:cNvPr id="480" name="Google Shape;480;p26"/>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26"/>
          <p:cNvGrpSpPr/>
          <p:nvPr/>
        </p:nvGrpSpPr>
        <p:grpSpPr>
          <a:xfrm>
            <a:off x="3006449" y="2743454"/>
            <a:ext cx="2377553" cy="2377553"/>
            <a:chOff x="6198197" y="1098851"/>
            <a:chExt cx="2945797" cy="2945797"/>
          </a:xfrm>
        </p:grpSpPr>
        <p:sp>
          <p:nvSpPr>
            <p:cNvPr id="664" name="Google Shape;664;p26"/>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68" name="Shape 1068"/>
        <p:cNvGrpSpPr/>
        <p:nvPr/>
      </p:nvGrpSpPr>
      <p:grpSpPr>
        <a:xfrm>
          <a:off x="0" y="0"/>
          <a:ext cx="0" cy="0"/>
          <a:chOff x="0" y="0"/>
          <a:chExt cx="0" cy="0"/>
        </a:xfrm>
      </p:grpSpPr>
      <p:sp>
        <p:nvSpPr>
          <p:cNvPr id="1069" name="Google Shape;1069;p44"/>
          <p:cNvSpPr/>
          <p:nvPr/>
        </p:nvSpPr>
        <p:spPr>
          <a:xfrm rot="-2699899">
            <a:off x="2033646" y="1995010"/>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4"/>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4"/>
          <p:cNvSpPr/>
          <p:nvPr/>
        </p:nvSpPr>
        <p:spPr>
          <a:xfrm rot="-2699899">
            <a:off x="2810997"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4"/>
          <p:cNvSpPr/>
          <p:nvPr/>
        </p:nvSpPr>
        <p:spPr>
          <a:xfrm rot="-2699899">
            <a:off x="1995585" y="2787187"/>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4"/>
          <p:cNvSpPr txBox="1"/>
          <p:nvPr>
            <p:ph type="title"/>
          </p:nvPr>
        </p:nvSpPr>
        <p:spPr>
          <a:xfrm>
            <a:off x="4763853" y="572750"/>
            <a:ext cx="2420100" cy="5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Ticket </a:t>
            </a:r>
            <a:r>
              <a:rPr lang="en"/>
              <a:t>Model</a:t>
            </a:r>
            <a:endParaRPr/>
          </a:p>
        </p:txBody>
      </p:sp>
      <p:sp>
        <p:nvSpPr>
          <p:cNvPr id="1074" name="Google Shape;1074;p44"/>
          <p:cNvSpPr/>
          <p:nvPr/>
        </p:nvSpPr>
        <p:spPr>
          <a:xfrm>
            <a:off x="2302605" y="1714888"/>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4"/>
          <p:cNvSpPr/>
          <p:nvPr/>
        </p:nvSpPr>
        <p:spPr>
          <a:xfrm>
            <a:off x="2774802" y="2271816"/>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4"/>
          <p:cNvSpPr/>
          <p:nvPr/>
        </p:nvSpPr>
        <p:spPr>
          <a:xfrm>
            <a:off x="2207924" y="2724759"/>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4"/>
          <p:cNvSpPr/>
          <p:nvPr/>
        </p:nvSpPr>
        <p:spPr>
          <a:xfrm>
            <a:off x="1723484" y="2154711"/>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8" name="Google Shape;1078;p44"/>
          <p:cNvGrpSpPr/>
          <p:nvPr/>
        </p:nvGrpSpPr>
        <p:grpSpPr>
          <a:xfrm flipH="1">
            <a:off x="8121500" y="4569046"/>
            <a:ext cx="1022509" cy="572747"/>
            <a:chOff x="-77" y="3784091"/>
            <a:chExt cx="2423582" cy="1357541"/>
          </a:xfrm>
        </p:grpSpPr>
        <p:sp>
          <p:nvSpPr>
            <p:cNvPr id="1079" name="Google Shape;1079;p4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44"/>
          <p:cNvGrpSpPr/>
          <p:nvPr/>
        </p:nvGrpSpPr>
        <p:grpSpPr>
          <a:xfrm flipH="1" rot="10800000">
            <a:off x="0" y="-4"/>
            <a:ext cx="1022509" cy="572747"/>
            <a:chOff x="-77" y="3784091"/>
            <a:chExt cx="2423582" cy="1357541"/>
          </a:xfrm>
        </p:grpSpPr>
        <p:sp>
          <p:nvSpPr>
            <p:cNvPr id="1085" name="Google Shape;1085;p4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90" name="Google Shape;1090;p44"/>
          <p:cNvPicPr preferRelativeResize="0"/>
          <p:nvPr/>
        </p:nvPicPr>
        <p:blipFill>
          <a:blip r:embed="rId3">
            <a:alphaModFix/>
          </a:blip>
          <a:stretch>
            <a:fillRect/>
          </a:stretch>
        </p:blipFill>
        <p:spPr>
          <a:xfrm>
            <a:off x="4856170" y="1130338"/>
            <a:ext cx="1725948" cy="371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9" name="Shape 699"/>
        <p:cNvGrpSpPr/>
        <p:nvPr/>
      </p:nvGrpSpPr>
      <p:grpSpPr>
        <a:xfrm>
          <a:off x="0" y="0"/>
          <a:ext cx="0" cy="0"/>
          <a:chOff x="0" y="0"/>
          <a:chExt cx="0" cy="0"/>
        </a:xfrm>
      </p:grpSpPr>
      <p:sp>
        <p:nvSpPr>
          <p:cNvPr id="700" name="Google Shape;700;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Description</a:t>
            </a:r>
            <a:endParaRPr/>
          </a:p>
          <a:p>
            <a:pPr indent="0" lvl="0" marL="0" rtl="0" algn="l">
              <a:spcBef>
                <a:spcPts val="0"/>
              </a:spcBef>
              <a:spcAft>
                <a:spcPts val="0"/>
              </a:spcAft>
              <a:buNone/>
            </a:pPr>
            <a:r>
              <a:t/>
            </a:r>
            <a:endParaRPr/>
          </a:p>
        </p:txBody>
      </p:sp>
      <p:sp>
        <p:nvSpPr>
          <p:cNvPr id="701" name="Google Shape;701;p27"/>
          <p:cNvSpPr txBox="1"/>
          <p:nvPr>
            <p:ph idx="1" type="body"/>
          </p:nvPr>
        </p:nvSpPr>
        <p:spPr>
          <a:xfrm>
            <a:off x="720000" y="1331550"/>
            <a:ext cx="7890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Chiri Freelancer Management System is a multifaceted software platform designed to revolutionize freelance management. It serves as a central hub for freelancers to efficiently manage projects, clients, and financials. Key features include gig tracking, client relationship management, project bidding, financial insights, and collaborative tools. Chiri empowers freelancers to thrive in the gig economy by simplifying complex processes and enhancing their freelance experience.</a:t>
            </a:r>
            <a:endParaRPr sz="1600"/>
          </a:p>
          <a:p>
            <a:pPr indent="0" lvl="0" marL="0" rtl="0" algn="l">
              <a:spcBef>
                <a:spcPts val="1600"/>
              </a:spcBef>
              <a:spcAft>
                <a:spcPts val="1600"/>
              </a:spcAft>
              <a:buNone/>
            </a:pPr>
            <a:r>
              <a:rPr lang="en" sz="1600"/>
              <a:t>The purpose of the Chiri Freelancer Management System is to empower freelancers with efficient tools and resources, streamline freelance operations, foster collaboration, and provide personalized financial insights. This project aims to simplify freelancers' lives and enhance their success in the freelance economy.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05" name="Shape 705"/>
        <p:cNvGrpSpPr/>
        <p:nvPr/>
      </p:nvGrpSpPr>
      <p:grpSpPr>
        <a:xfrm>
          <a:off x="0" y="0"/>
          <a:ext cx="0" cy="0"/>
          <a:chOff x="0" y="0"/>
          <a:chExt cx="0" cy="0"/>
        </a:xfrm>
      </p:grpSpPr>
      <p:sp>
        <p:nvSpPr>
          <p:cNvPr id="706" name="Google Shape;706;p28"/>
          <p:cNvSpPr txBox="1"/>
          <p:nvPr>
            <p:ph type="title"/>
          </p:nvPr>
        </p:nvSpPr>
        <p:spPr>
          <a:xfrm>
            <a:off x="720125"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707" name="Google Shape;707;p28"/>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Management</a:t>
            </a:r>
            <a:endParaRPr/>
          </a:p>
        </p:txBody>
      </p:sp>
      <p:sp>
        <p:nvSpPr>
          <p:cNvPr id="708" name="Google Shape;708;p28"/>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09" name="Google Shape;709;p28"/>
          <p:cNvSpPr txBox="1"/>
          <p:nvPr>
            <p:ph idx="13" type="subTitle"/>
          </p:nvPr>
        </p:nvSpPr>
        <p:spPr>
          <a:xfrm>
            <a:off x="762413" y="3016627"/>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Management</a:t>
            </a:r>
            <a:endParaRPr/>
          </a:p>
        </p:txBody>
      </p:sp>
      <p:sp>
        <p:nvSpPr>
          <p:cNvPr id="710" name="Google Shape;710;p28"/>
          <p:cNvSpPr txBox="1"/>
          <p:nvPr>
            <p:ph idx="14" type="title"/>
          </p:nvPr>
        </p:nvSpPr>
        <p:spPr>
          <a:xfrm>
            <a:off x="1201988" y="263386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11" name="Google Shape;711;p28"/>
          <p:cNvSpPr txBox="1"/>
          <p:nvPr>
            <p:ph idx="16" type="subTitle"/>
          </p:nvPr>
        </p:nvSpPr>
        <p:spPr>
          <a:xfrm>
            <a:off x="3371288" y="3086152"/>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Gig Tracking</a:t>
            </a:r>
            <a:endParaRPr/>
          </a:p>
        </p:txBody>
      </p:sp>
      <p:sp>
        <p:nvSpPr>
          <p:cNvPr id="712" name="Google Shape;712;p28"/>
          <p:cNvSpPr txBox="1"/>
          <p:nvPr>
            <p:ph idx="17" type="title"/>
          </p:nvPr>
        </p:nvSpPr>
        <p:spPr>
          <a:xfrm>
            <a:off x="3980913" y="263386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13" name="Google Shape;713;p28"/>
          <p:cNvSpPr txBox="1"/>
          <p:nvPr>
            <p:ph idx="19" type="subTitle"/>
          </p:nvPr>
        </p:nvSpPr>
        <p:spPr>
          <a:xfrm>
            <a:off x="6064938" y="3086150"/>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Client Management</a:t>
            </a:r>
            <a:endParaRPr/>
          </a:p>
        </p:txBody>
      </p:sp>
      <p:sp>
        <p:nvSpPr>
          <p:cNvPr id="714" name="Google Shape;714;p28"/>
          <p:cNvSpPr txBox="1"/>
          <p:nvPr>
            <p:ph idx="20" type="title"/>
          </p:nvPr>
        </p:nvSpPr>
        <p:spPr>
          <a:xfrm>
            <a:off x="6674438" y="263386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15" name="Google Shape;715;p28"/>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System Description</a:t>
            </a:r>
            <a:endParaRPr/>
          </a:p>
        </p:txBody>
      </p:sp>
      <p:sp>
        <p:nvSpPr>
          <p:cNvPr id="716" name="Google Shape;716;p28"/>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17" name="Google Shape;717;p28"/>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Functional Requirements</a:t>
            </a:r>
            <a:endParaRPr/>
          </a:p>
        </p:txBody>
      </p:sp>
      <p:sp>
        <p:nvSpPr>
          <p:cNvPr id="718" name="Google Shape;718;p28"/>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9" name="Google Shape;719;p28"/>
          <p:cNvSpPr txBox="1"/>
          <p:nvPr>
            <p:ph idx="13" type="subTitle"/>
          </p:nvPr>
        </p:nvSpPr>
        <p:spPr>
          <a:xfrm>
            <a:off x="762400" y="4109652"/>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Management</a:t>
            </a:r>
            <a:endParaRPr/>
          </a:p>
        </p:txBody>
      </p:sp>
      <p:sp>
        <p:nvSpPr>
          <p:cNvPr id="720" name="Google Shape;720;p28"/>
          <p:cNvSpPr txBox="1"/>
          <p:nvPr>
            <p:ph idx="14" type="title"/>
          </p:nvPr>
        </p:nvSpPr>
        <p:spPr>
          <a:xfrm>
            <a:off x="1201975" y="37268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721" name="Google Shape;721;p28"/>
          <p:cNvSpPr txBox="1"/>
          <p:nvPr>
            <p:ph idx="16" type="subTitle"/>
          </p:nvPr>
        </p:nvSpPr>
        <p:spPr>
          <a:xfrm>
            <a:off x="3371275" y="4179177"/>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Bidding</a:t>
            </a:r>
            <a:endParaRPr/>
          </a:p>
        </p:txBody>
      </p:sp>
      <p:sp>
        <p:nvSpPr>
          <p:cNvPr id="722" name="Google Shape;722;p28"/>
          <p:cNvSpPr txBox="1"/>
          <p:nvPr>
            <p:ph idx="17" type="title"/>
          </p:nvPr>
        </p:nvSpPr>
        <p:spPr>
          <a:xfrm>
            <a:off x="3980900" y="37268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723" name="Google Shape;723;p28"/>
          <p:cNvSpPr txBox="1"/>
          <p:nvPr>
            <p:ph idx="19" type="subTitle"/>
          </p:nvPr>
        </p:nvSpPr>
        <p:spPr>
          <a:xfrm>
            <a:off x="6064925" y="417917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Seller Management</a:t>
            </a:r>
            <a:endParaRPr/>
          </a:p>
        </p:txBody>
      </p:sp>
      <p:sp>
        <p:nvSpPr>
          <p:cNvPr id="724" name="Google Shape;724;p28"/>
          <p:cNvSpPr txBox="1"/>
          <p:nvPr>
            <p:ph idx="20" type="title"/>
          </p:nvPr>
        </p:nvSpPr>
        <p:spPr>
          <a:xfrm>
            <a:off x="6674425" y="37268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8" name="Shape 728"/>
        <p:cNvGrpSpPr/>
        <p:nvPr/>
      </p:nvGrpSpPr>
      <p:grpSpPr>
        <a:xfrm>
          <a:off x="0" y="0"/>
          <a:ext cx="0" cy="0"/>
          <a:chOff x="0" y="0"/>
          <a:chExt cx="0" cy="0"/>
        </a:xfrm>
      </p:grpSpPr>
      <p:sp>
        <p:nvSpPr>
          <p:cNvPr id="729" name="Google Shape;729;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730" name="Google Shape;730;p29"/>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Support Ticket System</a:t>
            </a:r>
            <a:endParaRPr/>
          </a:p>
        </p:txBody>
      </p:sp>
      <p:sp>
        <p:nvSpPr>
          <p:cNvPr id="731" name="Google Shape;731;p29"/>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732" name="Google Shape;732;p29"/>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Reports</a:t>
            </a:r>
            <a:endParaRPr/>
          </a:p>
        </p:txBody>
      </p:sp>
      <p:sp>
        <p:nvSpPr>
          <p:cNvPr id="733" name="Google Shape;733;p29"/>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734" name="Google Shape;734;p29"/>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Buyer Reports</a:t>
            </a:r>
            <a:endParaRPr/>
          </a:p>
        </p:txBody>
      </p:sp>
      <p:sp>
        <p:nvSpPr>
          <p:cNvPr id="735" name="Google Shape;735;p29"/>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736" name="Google Shape;736;p29"/>
          <p:cNvSpPr txBox="1"/>
          <p:nvPr>
            <p:ph idx="13" type="subTitle"/>
          </p:nvPr>
        </p:nvSpPr>
        <p:spPr>
          <a:xfrm>
            <a:off x="720000" y="3059127"/>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Target Reports</a:t>
            </a:r>
            <a:endParaRPr/>
          </a:p>
        </p:txBody>
      </p:sp>
      <p:sp>
        <p:nvSpPr>
          <p:cNvPr id="737" name="Google Shape;737;p29"/>
          <p:cNvSpPr txBox="1"/>
          <p:nvPr>
            <p:ph idx="14" type="title"/>
          </p:nvPr>
        </p:nvSpPr>
        <p:spPr>
          <a:xfrm>
            <a:off x="1159575" y="267636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sp>
        <p:nvSpPr>
          <p:cNvPr id="738" name="Google Shape;738;p29"/>
          <p:cNvSpPr txBox="1"/>
          <p:nvPr>
            <p:ph idx="16" type="subTitle"/>
          </p:nvPr>
        </p:nvSpPr>
        <p:spPr>
          <a:xfrm>
            <a:off x="3328875" y="3128652"/>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Gig Tracking</a:t>
            </a:r>
            <a:endParaRPr/>
          </a:p>
        </p:txBody>
      </p:sp>
      <p:sp>
        <p:nvSpPr>
          <p:cNvPr id="739" name="Google Shape;739;p29"/>
          <p:cNvSpPr txBox="1"/>
          <p:nvPr>
            <p:ph idx="17" type="title"/>
          </p:nvPr>
        </p:nvSpPr>
        <p:spPr>
          <a:xfrm>
            <a:off x="3938500" y="267636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43" name="Shape 743"/>
        <p:cNvGrpSpPr/>
        <p:nvPr/>
      </p:nvGrpSpPr>
      <p:grpSpPr>
        <a:xfrm>
          <a:off x="0" y="0"/>
          <a:ext cx="0" cy="0"/>
          <a:chOff x="0" y="0"/>
          <a:chExt cx="0" cy="0"/>
        </a:xfrm>
      </p:grpSpPr>
      <p:sp>
        <p:nvSpPr>
          <p:cNvPr id="744" name="Google Shape;744;p3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
        <p:nvSpPr>
          <p:cNvPr id="745" name="Google Shape;745;p3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Performance</a:t>
            </a:r>
            <a:endParaRPr/>
          </a:p>
        </p:txBody>
      </p:sp>
      <p:sp>
        <p:nvSpPr>
          <p:cNvPr id="746" name="Google Shape;746;p30"/>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47" name="Google Shape;747;p3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Security</a:t>
            </a:r>
            <a:endParaRPr/>
          </a:p>
        </p:txBody>
      </p:sp>
      <p:sp>
        <p:nvSpPr>
          <p:cNvPr id="748" name="Google Shape;748;p30"/>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49" name="Google Shape;749;p3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Usability</a:t>
            </a:r>
            <a:endParaRPr/>
          </a:p>
        </p:txBody>
      </p:sp>
      <p:sp>
        <p:nvSpPr>
          <p:cNvPr id="750" name="Google Shape;750;p30"/>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51" name="Google Shape;751;p3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Compatibility</a:t>
            </a:r>
            <a:endParaRPr/>
          </a:p>
        </p:txBody>
      </p:sp>
      <p:sp>
        <p:nvSpPr>
          <p:cNvPr id="752" name="Google Shape;752;p30"/>
          <p:cNvSpPr txBox="1"/>
          <p:nvPr>
            <p:ph idx="14" type="title"/>
          </p:nvPr>
        </p:nvSpPr>
        <p:spPr>
          <a:xfrm>
            <a:off x="132920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53" name="Google Shape;753;p3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Scalability</a:t>
            </a:r>
            <a:endParaRPr/>
          </a:p>
        </p:txBody>
      </p:sp>
      <p:sp>
        <p:nvSpPr>
          <p:cNvPr id="754" name="Google Shape;754;p30"/>
          <p:cNvSpPr txBox="1"/>
          <p:nvPr>
            <p:ph idx="17" type="title"/>
          </p:nvPr>
        </p:nvSpPr>
        <p:spPr>
          <a:xfrm>
            <a:off x="4023025"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55" name="Google Shape;755;p30"/>
          <p:cNvSpPr txBox="1"/>
          <p:nvPr>
            <p:ph idx="16" type="subTitle"/>
          </p:nvPr>
        </p:nvSpPr>
        <p:spPr>
          <a:xfrm>
            <a:off x="6107400" y="3395477"/>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Reliability</a:t>
            </a:r>
            <a:endParaRPr/>
          </a:p>
        </p:txBody>
      </p:sp>
      <p:sp>
        <p:nvSpPr>
          <p:cNvPr id="756" name="Google Shape;756;p30"/>
          <p:cNvSpPr txBox="1"/>
          <p:nvPr>
            <p:ph idx="17" type="title"/>
          </p:nvPr>
        </p:nvSpPr>
        <p:spPr>
          <a:xfrm>
            <a:off x="6717025"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0" name="Shape 760"/>
        <p:cNvGrpSpPr/>
        <p:nvPr/>
      </p:nvGrpSpPr>
      <p:grpSpPr>
        <a:xfrm>
          <a:off x="0" y="0"/>
          <a:ext cx="0" cy="0"/>
          <a:chOff x="0" y="0"/>
          <a:chExt cx="0" cy="0"/>
        </a:xfrm>
      </p:grpSpPr>
      <p:sp>
        <p:nvSpPr>
          <p:cNvPr id="761" name="Google Shape;761;p31"/>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762" name="Google Shape;762;p31"/>
          <p:cNvSpPr txBox="1"/>
          <p:nvPr>
            <p:ph idx="1" type="body"/>
          </p:nvPr>
        </p:nvSpPr>
        <p:spPr>
          <a:xfrm>
            <a:off x="4939700" y="2182552"/>
            <a:ext cx="2102400" cy="21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Chiri Freelancer Management System adopts a modern and scalable architecture to ensure robust performance and flexibility. It comprises three primary components:</a:t>
            </a:r>
            <a:endParaRPr/>
          </a:p>
        </p:txBody>
      </p:sp>
      <p:grpSp>
        <p:nvGrpSpPr>
          <p:cNvPr id="763" name="Google Shape;763;p31"/>
          <p:cNvGrpSpPr/>
          <p:nvPr/>
        </p:nvGrpSpPr>
        <p:grpSpPr>
          <a:xfrm>
            <a:off x="1845914" y="1864668"/>
            <a:ext cx="1600177" cy="1414164"/>
            <a:chOff x="-3137650" y="2787000"/>
            <a:chExt cx="291450" cy="257575"/>
          </a:xfrm>
        </p:grpSpPr>
        <p:sp>
          <p:nvSpPr>
            <p:cNvPr id="764" name="Google Shape;764;p31"/>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31"/>
          <p:cNvGrpSpPr/>
          <p:nvPr/>
        </p:nvGrpSpPr>
        <p:grpSpPr>
          <a:xfrm>
            <a:off x="0" y="4569046"/>
            <a:ext cx="1022509" cy="572747"/>
            <a:chOff x="-77" y="3784091"/>
            <a:chExt cx="2423582" cy="1357541"/>
          </a:xfrm>
        </p:grpSpPr>
        <p:sp>
          <p:nvSpPr>
            <p:cNvPr id="773" name="Google Shape;773;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31"/>
          <p:cNvGrpSpPr/>
          <p:nvPr/>
        </p:nvGrpSpPr>
        <p:grpSpPr>
          <a:xfrm rot="10800000">
            <a:off x="8121500" y="-4"/>
            <a:ext cx="1022509" cy="572747"/>
            <a:chOff x="-77" y="3784091"/>
            <a:chExt cx="2423582" cy="1357541"/>
          </a:xfrm>
        </p:grpSpPr>
        <p:sp>
          <p:nvSpPr>
            <p:cNvPr id="779" name="Google Shape;779;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31"/>
          <p:cNvGrpSpPr/>
          <p:nvPr/>
        </p:nvGrpSpPr>
        <p:grpSpPr>
          <a:xfrm>
            <a:off x="4524300" y="1013625"/>
            <a:ext cx="95400" cy="3116250"/>
            <a:chOff x="4524300" y="1013625"/>
            <a:chExt cx="95400" cy="3116250"/>
          </a:xfrm>
        </p:grpSpPr>
        <p:sp>
          <p:nvSpPr>
            <p:cNvPr id="785" name="Google Shape;785;p3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4" name="Shape 794"/>
        <p:cNvGrpSpPr/>
        <p:nvPr/>
      </p:nvGrpSpPr>
      <p:grpSpPr>
        <a:xfrm>
          <a:off x="0" y="0"/>
          <a:ext cx="0" cy="0"/>
          <a:chOff x="0" y="0"/>
          <a:chExt cx="0" cy="0"/>
        </a:xfrm>
      </p:grpSpPr>
      <p:grpSp>
        <p:nvGrpSpPr>
          <p:cNvPr id="795" name="Google Shape;795;p32"/>
          <p:cNvGrpSpPr/>
          <p:nvPr/>
        </p:nvGrpSpPr>
        <p:grpSpPr>
          <a:xfrm>
            <a:off x="0" y="4569046"/>
            <a:ext cx="1022509" cy="572747"/>
            <a:chOff x="-77" y="3784091"/>
            <a:chExt cx="2423582" cy="1357541"/>
          </a:xfrm>
        </p:grpSpPr>
        <p:sp>
          <p:nvSpPr>
            <p:cNvPr id="796" name="Google Shape;796;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32"/>
          <p:cNvGrpSpPr/>
          <p:nvPr/>
        </p:nvGrpSpPr>
        <p:grpSpPr>
          <a:xfrm rot="10800000">
            <a:off x="8121500" y="-4"/>
            <a:ext cx="1022509" cy="572747"/>
            <a:chOff x="-77" y="3784091"/>
            <a:chExt cx="2423582" cy="1357541"/>
          </a:xfrm>
        </p:grpSpPr>
        <p:sp>
          <p:nvSpPr>
            <p:cNvPr id="802" name="Google Shape;802;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32"/>
          <p:cNvSpPr txBox="1"/>
          <p:nvPr/>
        </p:nvSpPr>
        <p:spPr>
          <a:xfrm>
            <a:off x="3294450" y="311725"/>
            <a:ext cx="290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Oswald"/>
                <a:ea typeface="Oswald"/>
                <a:cs typeface="Oswald"/>
                <a:sym typeface="Oswald"/>
              </a:rPr>
              <a:t>System Architecture</a:t>
            </a:r>
            <a:endParaRPr sz="2800">
              <a:solidFill>
                <a:schemeClr val="dk1"/>
              </a:solidFill>
              <a:latin typeface="Oswald"/>
              <a:ea typeface="Oswald"/>
              <a:cs typeface="Oswald"/>
              <a:sym typeface="Oswald"/>
            </a:endParaRPr>
          </a:p>
        </p:txBody>
      </p:sp>
      <p:sp>
        <p:nvSpPr>
          <p:cNvPr id="808" name="Google Shape;808;p32"/>
          <p:cNvSpPr txBox="1"/>
          <p:nvPr/>
        </p:nvSpPr>
        <p:spPr>
          <a:xfrm>
            <a:off x="705150" y="1714475"/>
            <a:ext cx="8079300" cy="2692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AutoNum type="arabicPeriod"/>
            </a:pPr>
            <a:r>
              <a:rPr b="1" lang="en" sz="1500">
                <a:solidFill>
                  <a:schemeClr val="dk1"/>
                </a:solidFill>
              </a:rPr>
              <a:t>Client-Side Application:</a:t>
            </a:r>
            <a:r>
              <a:rPr lang="en" sz="1500">
                <a:solidFill>
                  <a:schemeClr val="dk1"/>
                </a:solidFill>
              </a:rPr>
              <a:t> The client-side application is built using modern web technologies, providing a responsive and user-friendly interface accessible from web browsers and mobile devices.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Server-Side Application:</a:t>
            </a:r>
            <a:r>
              <a:rPr lang="en" sz="1500">
                <a:solidFill>
                  <a:schemeClr val="dk1"/>
                </a:solidFill>
              </a:rPr>
              <a:t> The server-side application is developed using Node.js and hosted on cloud infrastructure. It handles data processing, user authentication, and business logic.</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Third-Party Integrations:</a:t>
            </a:r>
            <a:r>
              <a:rPr lang="en" sz="1500">
                <a:solidFill>
                  <a:schemeClr val="dk1"/>
                </a:solidFill>
              </a:rPr>
              <a:t> Chiri seamlessly integrates with third-party services for payment processing, communication, and data analytics, ensuring a comprehensive and feature-rich ecosystem.</a:t>
            </a:r>
            <a:endParaRPr b="1" sz="1500">
              <a:solidFill>
                <a:schemeClr val="dk1"/>
              </a:solidFill>
            </a:endParaRPr>
          </a:p>
        </p:txBody>
      </p:sp>
      <p:sp>
        <p:nvSpPr>
          <p:cNvPr id="809" name="Google Shape;809;p32"/>
          <p:cNvSpPr txBox="1"/>
          <p:nvPr/>
        </p:nvSpPr>
        <p:spPr>
          <a:xfrm>
            <a:off x="1022500" y="927325"/>
            <a:ext cx="7762200" cy="6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The Chiri Freelancer Management System adopts a modern and scalable architecture to ensure robust performance and flexibility. It comprises three primary components:</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13" name="Shape 813"/>
        <p:cNvGrpSpPr/>
        <p:nvPr/>
      </p:nvGrpSpPr>
      <p:grpSpPr>
        <a:xfrm>
          <a:off x="0" y="0"/>
          <a:ext cx="0" cy="0"/>
          <a:chOff x="0" y="0"/>
          <a:chExt cx="0" cy="0"/>
        </a:xfrm>
      </p:grpSpPr>
      <p:sp>
        <p:nvSpPr>
          <p:cNvPr id="814" name="Google Shape;814;p33"/>
          <p:cNvSpPr txBox="1"/>
          <p:nvPr>
            <p:ph type="title"/>
          </p:nvPr>
        </p:nvSpPr>
        <p:spPr>
          <a:xfrm>
            <a:off x="5024700" y="2019150"/>
            <a:ext cx="2102400" cy="110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grpSp>
        <p:nvGrpSpPr>
          <p:cNvPr id="815" name="Google Shape;815;p33"/>
          <p:cNvGrpSpPr/>
          <p:nvPr/>
        </p:nvGrpSpPr>
        <p:grpSpPr>
          <a:xfrm>
            <a:off x="1845914" y="1864668"/>
            <a:ext cx="1600177" cy="1414164"/>
            <a:chOff x="-3137650" y="2787000"/>
            <a:chExt cx="291450" cy="257575"/>
          </a:xfrm>
        </p:grpSpPr>
        <p:sp>
          <p:nvSpPr>
            <p:cNvPr id="816" name="Google Shape;816;p33"/>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3"/>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33"/>
          <p:cNvGrpSpPr/>
          <p:nvPr/>
        </p:nvGrpSpPr>
        <p:grpSpPr>
          <a:xfrm>
            <a:off x="0" y="4569046"/>
            <a:ext cx="1022509" cy="572747"/>
            <a:chOff x="-77" y="3784091"/>
            <a:chExt cx="2423582" cy="1357541"/>
          </a:xfrm>
        </p:grpSpPr>
        <p:sp>
          <p:nvSpPr>
            <p:cNvPr id="825" name="Google Shape;825;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3"/>
          <p:cNvGrpSpPr/>
          <p:nvPr/>
        </p:nvGrpSpPr>
        <p:grpSpPr>
          <a:xfrm rot="10800000">
            <a:off x="8121500" y="-4"/>
            <a:ext cx="1022509" cy="572747"/>
            <a:chOff x="-77" y="3784091"/>
            <a:chExt cx="2423582" cy="1357541"/>
          </a:xfrm>
        </p:grpSpPr>
        <p:sp>
          <p:nvSpPr>
            <p:cNvPr id="831" name="Google Shape;831;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3"/>
          <p:cNvGrpSpPr/>
          <p:nvPr/>
        </p:nvGrpSpPr>
        <p:grpSpPr>
          <a:xfrm>
            <a:off x="4524300" y="1013625"/>
            <a:ext cx="95400" cy="3116250"/>
            <a:chOff x="4524300" y="1013625"/>
            <a:chExt cx="95400" cy="3116250"/>
          </a:xfrm>
        </p:grpSpPr>
        <p:sp>
          <p:nvSpPr>
            <p:cNvPr id="837" name="Google Shape;837;p3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