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1" r:id="rId33"/>
    <p:sldId id="289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299" r:id="rId42"/>
    <p:sldId id="300" r:id="rId43"/>
    <p:sldId id="301" r:id="rId44"/>
    <p:sldId id="304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48165-E943-4C85-ABC1-B19D79F9BB52}" v="29" dt="2022-09-19T10:49:07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What is ES6 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0209" y="819150"/>
            <a:ext cx="3373039" cy="1323440"/>
            <a:chOff x="280209" y="819150"/>
            <a:chExt cx="3373039" cy="1323440"/>
          </a:xfrm>
        </p:grpSpPr>
        <p:sp>
          <p:nvSpPr>
            <p:cNvPr id="5" name="TextBox 4"/>
            <p:cNvSpPr txBox="1"/>
            <p:nvPr/>
          </p:nvSpPr>
          <p:spPr>
            <a:xfrm>
              <a:off x="280209" y="819150"/>
              <a:ext cx="1633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Bahnschrift SemiBold Condensed" pitchFamily="34" charset="0"/>
                </a:rPr>
                <a:t>General Concept: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0209" y="1219260"/>
              <a:ext cx="33730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dirty="0">
                  <a:latin typeface="Bahnschrift Light Condensed" pitchFamily="34" charset="0"/>
                </a:rPr>
                <a:t>ES6 is a modern update of JavaScript </a:t>
              </a: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dirty="0">
                  <a:latin typeface="Bahnschrift Light Condensed" pitchFamily="34" charset="0"/>
                </a:rPr>
                <a:t>Widely knows as JS6</a:t>
              </a: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dirty="0">
                  <a:latin typeface="Bahnschrift Light Condensed" pitchFamily="34" charset="0"/>
                </a:rPr>
                <a:t>This is version of JavaScript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4800" y="2419350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SemiBold Condensed" pitchFamily="34" charset="0"/>
              </a:rPr>
              <a:t>IN Depth: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81" y="286762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or ECMAScript 6 is a scripting language.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ECMAScript is generally used for client-side scripting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used for writing server applications and services by using Node.js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Spread Operator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34" y="1581150"/>
            <a:ext cx="4065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 three dots (...).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 Array কে প্রশস্ত করে নতুন ভেলু যোগ করে </a:t>
            </a:r>
          </a:p>
          <a:p>
            <a:endParaRPr lang="en-US" dirty="0">
              <a:latin typeface="Bahnschrift Light Condense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2" y="2571750"/>
            <a:ext cx="7092950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6798" y="819150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Hind Siliguri" pitchFamily="2" charset="0"/>
                <a:cs typeface="Hind Siliguri" pitchFamily="2" charset="0"/>
              </a:rPr>
              <a:t>Spread= প্রসার, বিস্তার 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Without using spread operator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5350"/>
            <a:ext cx="654685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5" y="2647951"/>
            <a:ext cx="6026426" cy="1119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Rest Parameter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73" y="971550"/>
            <a:ext cx="651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Using rest parameter, a function can be called with any number of arguments.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Rest parameter is prefixed with three dots (...).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962150"/>
            <a:ext cx="3718509" cy="222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Dynamic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73" y="97155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 Functions by using the function constructor.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9" y="1657350"/>
            <a:ext cx="3515841" cy="1188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41453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let: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let keyword is assigned the block scope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let cannot be re-declared.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can be reassigned a value.</a:t>
            </a:r>
          </a:p>
          <a:p>
            <a:endParaRPr lang="en-US" dirty="0"/>
          </a:p>
          <a:p>
            <a:r>
              <a:rPr lang="en-US" b="1" dirty="0"/>
              <a:t>Using const: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It cannot be reassigned a value.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It is block scoped.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A constant cannot be re-declared.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Using var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let can be re-declared.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can be reassigned a value.</a:t>
            </a:r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Variable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98" y="884251"/>
            <a:ext cx="7909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Global Scope:</a:t>
            </a:r>
            <a:r>
              <a:rPr lang="en-US" dirty="0">
                <a:latin typeface="Bahnschrift Light Condensed" pitchFamily="34" charset="0"/>
              </a:rPr>
              <a:t>  In the global scope, the variable can be accessed from any part of the JavaScript code.</a:t>
            </a:r>
          </a:p>
          <a:p>
            <a:r>
              <a:rPr lang="en-US" b="1" dirty="0">
                <a:latin typeface="Bahnschrift Light Condensed" pitchFamily="34" charset="0"/>
              </a:rPr>
              <a:t>Local Scope:</a:t>
            </a:r>
            <a:r>
              <a:rPr lang="en-US" dirty="0">
                <a:latin typeface="Bahnschrift Light Condensed" pitchFamily="34" charset="0"/>
              </a:rPr>
              <a:t>  In the local scope, the variable can be accessed within a function where it is declared.</a:t>
            </a:r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Variable Hoisting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98" y="884251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ind Siliguri" pitchFamily="2" charset="0"/>
                <a:cs typeface="Hind Siliguri" pitchFamily="2" charset="0"/>
              </a:rPr>
              <a:t>Hoisting মানে উত্তোলন</a:t>
            </a:r>
          </a:p>
          <a:p>
            <a:r>
              <a:rPr lang="en-US" b="1" dirty="0">
                <a:latin typeface="Hind Siliguri" pitchFamily="2" charset="0"/>
                <a:cs typeface="Hind Siliguri" pitchFamily="2" charset="0"/>
              </a:rPr>
              <a:t>Value assign আগে, </a:t>
            </a:r>
          </a:p>
          <a:p>
            <a:r>
              <a:rPr lang="en-US" b="1" dirty="0">
                <a:latin typeface="Hind Siliguri" pitchFamily="2" charset="0"/>
                <a:cs typeface="Hind Siliguri" pitchFamily="2" charset="0"/>
              </a:rPr>
              <a:t>Declare পরে   </a:t>
            </a:r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simple for 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9" y="884251"/>
            <a:ext cx="2375691" cy="152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The for…of 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3" y="884532"/>
            <a:ext cx="622203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91" y="57150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Object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6" y="884250"/>
            <a:ext cx="3630045" cy="382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Why should I learn ES6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209" y="1200150"/>
            <a:ext cx="35894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For React JS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For React Native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For </a:t>
            </a:r>
            <a:r>
              <a:rPr lang="en-US" dirty="0" err="1">
                <a:latin typeface="Bahnschrift Light Condensed" pitchFamily="34" charset="0"/>
              </a:rPr>
              <a:t>Vue</a:t>
            </a: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err="1">
                <a:latin typeface="Bahnschrift Light Condensed" pitchFamily="34" charset="0"/>
              </a:rPr>
              <a:t>js</a:t>
            </a:r>
            <a:r>
              <a:rPr lang="en-US" dirty="0">
                <a:latin typeface="Bahnschrift Light Condensed" pitchFamily="34" charset="0"/>
              </a:rPr>
              <a:t>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For Electron JS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Or Any Node.js dependent development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The for…in 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C9715F5B-D6B8-2701-726D-659567B6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0" y="1060756"/>
            <a:ext cx="8274888" cy="16309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Decision-Making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ind Siliguri" pitchFamily="2" charset="0"/>
                <a:cs typeface="Hind Siliguri" pitchFamily="2" charset="0"/>
              </a:rPr>
              <a:t>নতুন কিছু নেই - </a:t>
            </a:r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3204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  <a:cs typeface="Hind Siliguri" pitchFamily="2" charset="0"/>
              </a:rPr>
              <a:t>Simple Function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  <a:cs typeface="Hind Siliguri" pitchFamily="2" charset="0"/>
              </a:rPr>
              <a:t>Parameterized functions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Rest Parameters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Returning functions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Anonymous function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Parameterized Anonymous function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Arrow functions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The Function Constructor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Anonymous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4926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  <a:cs typeface="Hind Siliguri" pitchFamily="2" charset="0"/>
              </a:rPr>
              <a:t>A function without a name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It can be declared dynamically at runtime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An anonymous function can be assigned within a variable.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Arrow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53479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To write smaller function syntax.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Arrow functions make your code more readable and structured.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Arrow functions are anonymous functions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Can declare without the function keyword.</a:t>
            </a:r>
          </a:p>
          <a:p>
            <a:r>
              <a:rPr lang="en-US" b="1" dirty="0">
                <a:latin typeface="Bahnschrift Light Condensed" pitchFamily="34" charset="0"/>
              </a:rPr>
              <a:t>………………………………………………………………………………..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Arrow functions cannot be used as the constructors. 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23134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Arrays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Array Methods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Array </a:t>
            </a:r>
            <a:r>
              <a:rPr lang="en-US" b="1" dirty="0" err="1">
                <a:latin typeface="Bahnschrift Light Condensed" pitchFamily="34" charset="0"/>
                <a:cs typeface="Hind Siliguri" pitchFamily="2" charset="0"/>
              </a:rPr>
              <a:t>destructuring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Map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Set</a:t>
            </a:r>
          </a:p>
          <a:p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519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Simple Array </a:t>
            </a:r>
          </a:p>
          <a:p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276350"/>
            <a:ext cx="4800600" cy="61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962150"/>
            <a:ext cx="4048124" cy="652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266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Multidimensional Arrays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8452"/>
            <a:ext cx="4264576" cy="149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2484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Map is a collection of data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5" y="1962150"/>
            <a:ext cx="3252788" cy="234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2815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Loop For Map Values and Keys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What I Cover?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98" y="819150"/>
            <a:ext cx="22429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Basic’s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Function’s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Array’s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 Object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Class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String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Advance Feature’s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1370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delete(key)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get(key)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clear()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has(key)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Set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Set is a collection of data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Set is almost like  array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But it does not contain any duplicates.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2181"/>
            <a:ext cx="7334250" cy="61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07416"/>
            <a:ext cx="3284492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Set</a:t>
            </a:r>
          </a:p>
          <a:p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9" y="1470993"/>
            <a:ext cx="3048000" cy="103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Set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1515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Condensed" pitchFamily="34" charset="0"/>
                <a:cs typeface="Hind Siliguri" pitchFamily="2" charset="0"/>
              </a:rPr>
              <a:t>.clear()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.delete(value)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.has(value)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.values()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err="1">
                <a:latin typeface="Bahnschrift Condensed" pitchFamily="34" charset="0"/>
              </a:rPr>
              <a:t>Set.size</a:t>
            </a:r>
            <a:endParaRPr lang="en-US" b="1" dirty="0"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Class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1529" y="1604786"/>
            <a:ext cx="5806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Before ES6, it was hard to create a class in JavaScript.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But in ES6, we can create the class by using the class keyword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2000" dirty="0">
              <a:latin typeface="Bahnschrift Light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2119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Light Condensed" pitchFamily="34" charset="0"/>
                <a:cs typeface="Hind Siliguri" pitchFamily="2" charset="0"/>
              </a:rPr>
              <a:t>ক্লাস কেনো দরকার ?</a:t>
            </a:r>
            <a:endParaRPr lang="en-US" sz="2000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20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Class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Light Condensed" pitchFamily="34" charset="0"/>
              </a:rPr>
              <a:t>ES6 Class And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Class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Light Condensed" pitchFamily="34" charset="0"/>
              </a:rPr>
              <a:t>ES6 Class Constructor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113" y="1530582"/>
            <a:ext cx="5707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  হচ্ছে ক্লাসের নিজেস্ব মেথড/ফাংশন 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ক্লাস অবজেক্ট তৈরি হলেই, Constructor অটো কল হয় 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অন্য ফাংশনের মতোই Constructor কাজ করে 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কিন্তু Constructor রিটার্ন করতে পারে না </a:t>
            </a:r>
          </a:p>
          <a:p>
            <a:endParaRPr lang="en-US" sz="20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hnschrift Light Condensed" pitchFamily="34" charset="0"/>
              </a:rPr>
              <a:t>Static Keyword: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hnschrift Light Condensed" pitchFamily="34" charset="0"/>
              </a:rPr>
              <a:t>Without Static Keyword: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1322461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1836054"/>
            <a:ext cx="1682194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228850"/>
            <a:ext cx="1682194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Class</a:t>
            </a:r>
          </a:p>
        </p:txBody>
      </p:sp>
      <p:cxnSp>
        <p:nvCxnSpPr>
          <p:cNvPr id="10" name="Straight Arrow Connector 9"/>
          <p:cNvCxnSpPr>
            <a:stCxn id="8" idx="3"/>
            <a:endCxn id="3" idx="1"/>
          </p:cNvCxnSpPr>
          <p:nvPr/>
        </p:nvCxnSpPr>
        <p:spPr>
          <a:xfrm flipV="1">
            <a:off x="2063194" y="1589161"/>
            <a:ext cx="1594406" cy="5135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063194" y="2102754"/>
            <a:ext cx="1594406" cy="488046"/>
            <a:chOff x="2063194" y="2102754"/>
            <a:chExt cx="1594406" cy="488046"/>
          </a:xfrm>
        </p:grpSpPr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2063194" y="2102754"/>
              <a:ext cx="1594406" cy="392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2743200" y="2171700"/>
              <a:ext cx="381000" cy="419100"/>
              <a:chOff x="2743200" y="2171700"/>
              <a:chExt cx="381000" cy="4191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2743200" y="2190750"/>
                <a:ext cx="381000" cy="400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19400" y="2171700"/>
                <a:ext cx="263803" cy="400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hnschrift Light Condensed" pitchFamily="34" charset="0"/>
              </a:rPr>
              <a:t>With Static Keyword: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1322461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1836054"/>
            <a:ext cx="1682194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228850"/>
            <a:ext cx="1682194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Class</a:t>
            </a:r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063194" y="2102754"/>
            <a:ext cx="1594406" cy="3927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63194" y="1589161"/>
            <a:ext cx="1594406" cy="513593"/>
            <a:chOff x="2063194" y="1589161"/>
            <a:chExt cx="1594406" cy="513593"/>
          </a:xfrm>
        </p:grpSpPr>
        <p:cxnSp>
          <p:nvCxnSpPr>
            <p:cNvPr id="10" name="Straight Arrow Connector 9"/>
            <p:cNvCxnSpPr>
              <a:stCxn id="8" idx="3"/>
              <a:endCxn id="3" idx="1"/>
            </p:cNvCxnSpPr>
            <p:nvPr/>
          </p:nvCxnSpPr>
          <p:spPr>
            <a:xfrm flipV="1">
              <a:off x="2063194" y="1589161"/>
              <a:ext cx="1594406" cy="513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1645932"/>
              <a:ext cx="263803" cy="400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760801" y="1640034"/>
              <a:ext cx="381000" cy="400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Tools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98" y="819150"/>
            <a:ext cx="1096775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Node.js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/>
              </a:rPr>
              <a:t>VS Code 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" y="884251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hnschrift Light Condensed" pitchFamily="34" charset="0"/>
              </a:rPr>
              <a:t>Class Inheritance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1581150"/>
            <a:ext cx="1682194" cy="533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Class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3562350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Class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98297" y="2114550"/>
            <a:ext cx="1363837" cy="1447800"/>
            <a:chOff x="1298297" y="2114550"/>
            <a:chExt cx="1363837" cy="1447800"/>
          </a:xfrm>
        </p:grpSpPr>
        <p:cxnSp>
          <p:nvCxnSpPr>
            <p:cNvPr id="6" name="Straight Arrow Connector 5"/>
            <p:cNvCxnSpPr>
              <a:stCxn id="14" idx="2"/>
              <a:endCxn id="16" idx="0"/>
            </p:cNvCxnSpPr>
            <p:nvPr/>
          </p:nvCxnSpPr>
          <p:spPr>
            <a:xfrm>
              <a:off x="1298297" y="2114550"/>
              <a:ext cx="0" cy="1447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28114" y="2638395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latin typeface="Bahnschrift Light Condensed" pitchFamily="34" charset="0"/>
                </a:rPr>
                <a:t>উত্তরাধিকার</a:t>
              </a:r>
              <a:endParaRPr lang="en-US" sz="1600" b="1" dirty="0">
                <a:latin typeface="Bahnschrift Light Condensed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2379" y="884251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hnschrift Light Condensed" pitchFamily="34" charset="0"/>
              </a:rPr>
              <a:t>Class Inheritance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742" y="1428750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বাবার ক্ষমতা 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ছেলের ক্ষমতা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Class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2379" y="8842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hnschrift Light Condensed" pitchFamily="34" charset="0"/>
              </a:rPr>
              <a:t>Super Keyword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Module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971550"/>
            <a:ext cx="52277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Module – জোট,একত্রিত কিছু  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ES6 Module Export – ES6 Module Import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Modules make it easy to maintain the code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Debug the code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Reuse the piece of code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Module Export Import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650656"/>
            <a:ext cx="547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Named : Export-Import By Using Same Name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Default:  Export – Import By Using Any Name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123950"/>
            <a:ext cx="2263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Class Export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Function Export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Variable Export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0823" y="1095789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Class Import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Function Import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Variable 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My First ES6 Program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278" y="819150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Hello World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Basic Syntax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98" y="1276350"/>
            <a:ext cx="802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Literals: </a:t>
            </a:r>
            <a:r>
              <a:rPr lang="en-US" dirty="0">
                <a:latin typeface="Bahnschrift Light Condensed" pitchFamily="34" charset="0"/>
              </a:rPr>
              <a:t>A literal can be defined as a notation for representing the fixed value within the source code. </a:t>
            </a:r>
          </a:p>
          <a:p>
            <a:r>
              <a:rPr lang="en-US" dirty="0">
                <a:latin typeface="Bahnschrift Light Condensed" pitchFamily="34" charset="0"/>
              </a:rPr>
              <a:t>Generally, literals are used for initializing the variables.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98" y="819150"/>
            <a:ext cx="588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The syntax is the set of rules which defines the arrangements of symbols.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38351"/>
            <a:ext cx="1752600" cy="5816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2921000"/>
            <a:ext cx="676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Variables: </a:t>
            </a:r>
            <a:r>
              <a:rPr lang="en-US" dirty="0">
                <a:latin typeface="Bahnschrift Light Condensed" pitchFamily="34" charset="0"/>
              </a:rPr>
              <a:t>A variable is the storage location that is identified by the memory address.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98" y="3333750"/>
            <a:ext cx="844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Keywords: </a:t>
            </a:r>
            <a:r>
              <a:rPr lang="en-US" dirty="0">
                <a:latin typeface="Bahnschrift Light Condensed" pitchFamily="34" charset="0"/>
              </a:rPr>
              <a:t>In Computer programming, a keyword is a word that has a special meaning in a specific context. </a:t>
            </a:r>
          </a:p>
          <a:p>
            <a:r>
              <a:rPr lang="en-US" dirty="0">
                <a:latin typeface="Bahnschrift Light Condensed" pitchFamily="34" charset="0"/>
              </a:rPr>
              <a:t>It cannot be used as an identifier like the variable name, function name, or label.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" y="4095750"/>
            <a:ext cx="585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Operators: </a:t>
            </a:r>
            <a:r>
              <a:rPr lang="en-US" dirty="0">
                <a:latin typeface="Bahnschrift Light Condensed" pitchFamily="34" charset="0"/>
              </a:rPr>
              <a:t>Operators are symbols that define the processing of operands</a:t>
            </a:r>
            <a:r>
              <a:rPr lang="en-US" b="1" dirty="0">
                <a:latin typeface="Bahnschrift Light Condensed" pitchFamily="34" charset="0"/>
              </a:rPr>
              <a:t>. </a:t>
            </a:r>
            <a:endParaRPr lang="en-US" dirty="0">
              <a:latin typeface="Bahnschrift Light Condensed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Syntax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448" y="907018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Case-Sensitive: </a:t>
            </a:r>
            <a:r>
              <a:rPr lang="en-US" dirty="0">
                <a:latin typeface="Bahnschrift Light Condensed" pitchFamily="34" charset="0"/>
              </a:rPr>
              <a:t>uppercase characters and lowercase characters are different</a:t>
            </a:r>
          </a:p>
          <a:p>
            <a:r>
              <a:rPr lang="en-US" b="1" dirty="0">
                <a:latin typeface="Bahnschrift Light Condensed" pitchFamily="34" charset="0"/>
              </a:rPr>
              <a:t>Semicolons :</a:t>
            </a:r>
            <a:r>
              <a:rPr lang="en-US" dirty="0">
                <a:latin typeface="Bahnschrift Light Condensed" pitchFamily="34" charset="0"/>
              </a:rPr>
              <a:t>The use of semicolons is optional in JavaScript.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Syntax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448" y="907018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Case-Sensitive: </a:t>
            </a:r>
            <a:r>
              <a:rPr lang="en-US" dirty="0">
                <a:latin typeface="Bahnschrift Light Condensed" pitchFamily="34" charset="0"/>
              </a:rPr>
              <a:t>uppercase characters and lowercase characters are different</a:t>
            </a:r>
          </a:p>
          <a:p>
            <a:r>
              <a:rPr lang="en-US" b="1" dirty="0">
                <a:latin typeface="Bahnschrift Light Condensed" pitchFamily="34" charset="0"/>
              </a:rPr>
              <a:t>Semicolons :</a:t>
            </a:r>
            <a:r>
              <a:rPr lang="en-US" dirty="0">
                <a:latin typeface="Bahnschrift Light Condensed" pitchFamily="34" charset="0"/>
              </a:rPr>
              <a:t>The use of semicolons is optional in JavaScript.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The Strict Mode – </a:t>
            </a:r>
            <a:r>
              <a:rPr lang="en-US" sz="2800" b="1" dirty="0">
                <a:latin typeface="Hind Siliguri" pitchFamily="2" charset="0"/>
                <a:cs typeface="Hind Siliguri" pitchFamily="2" charset="0"/>
              </a:rPr>
              <a:t>পুলিশ</a:t>
            </a:r>
            <a:r>
              <a:rPr lang="en-US" sz="2800" dirty="0">
                <a:latin typeface="Bahnschrift SemiBold Condensed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7914"/>
            <a:ext cx="6631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ind Siliguri" pitchFamily="2" charset="0"/>
                <a:cs typeface="Hind Siliguri" pitchFamily="2" charset="0"/>
              </a:rPr>
              <a:t>পুলিশঃ  </a:t>
            </a:r>
            <a:r>
              <a:rPr lang="en-US" dirty="0">
                <a:latin typeface="Hind Siliguri" pitchFamily="2" charset="0"/>
                <a:cs typeface="Hind Siliguri" pitchFamily="2" charset="0"/>
              </a:rPr>
              <a:t>আপনি অন্ধ হলে রাস্তা পাড় করে দিবে।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Removes some of the JavaScript silent errors by changing them to throw errors.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Fixes the mistakes, That is difficult for JS Engine to overcome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819150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ind Siliguri" pitchFamily="2" charset="0"/>
                <a:cs typeface="Hind Siliguri" pitchFamily="2" charset="0"/>
              </a:rPr>
              <a:t>পুলিশঃ  </a:t>
            </a:r>
            <a:r>
              <a:rPr lang="en-US" dirty="0">
                <a:latin typeface="Hind Siliguri" pitchFamily="2" charset="0"/>
                <a:cs typeface="Hind Siliguri" pitchFamily="2" charset="0"/>
              </a:rPr>
              <a:t>চুরি করলে আপনাকে দমন করবে 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Preventing you from using undeclared variables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B519A4BC-68A5-BA1D-BEE1-0FB211E1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" y="2661649"/>
            <a:ext cx="2743200" cy="1437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4882</Words>
  <Application>Microsoft Office PowerPoint</Application>
  <PresentationFormat>On-screen Show (16:9)</PresentationFormat>
  <Paragraphs>393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rabbilhasan</cp:lastModifiedBy>
  <cp:revision>145</cp:revision>
  <dcterms:created xsi:type="dcterms:W3CDTF">2022-09-05T17:09:03Z</dcterms:created>
  <dcterms:modified xsi:type="dcterms:W3CDTF">2022-09-19T10:49:44Z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