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20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9F-8F9B-4762-AC4F-1E92EFA01A8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E66-E887-4831-99CC-9696A9A370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9F-8F9B-4762-AC4F-1E92EFA01A8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E66-E887-4831-99CC-9696A9A370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9F-8F9B-4762-AC4F-1E92EFA01A8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E66-E887-4831-99CC-9696A9A370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9F-8F9B-4762-AC4F-1E92EFA01A8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E66-E887-4831-99CC-9696A9A370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9F-8F9B-4762-AC4F-1E92EFA01A8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E66-E887-4831-99CC-9696A9A370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9F-8F9B-4762-AC4F-1E92EFA01A8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E66-E887-4831-99CC-9696A9A370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9F-8F9B-4762-AC4F-1E92EFA01A8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E66-E887-4831-99CC-9696A9A370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9F-8F9B-4762-AC4F-1E92EFA01A8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E66-E887-4831-99CC-9696A9A370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9F-8F9B-4762-AC4F-1E92EFA01A8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E66-E887-4831-99CC-9696A9A370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9F-8F9B-4762-AC4F-1E92EFA01A8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E66-E887-4831-99CC-9696A9A370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9F-8F9B-4762-AC4F-1E92EFA01A8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E66-E887-4831-99CC-9696A9A370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0F49F-8F9B-4762-AC4F-1E92EFA01A8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B1E66-E887-4831-99CC-9696A9A370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1564005" y="1809115"/>
            <a:ext cx="5459730" cy="2098886"/>
            <a:chOff x="218661" y="878280"/>
            <a:chExt cx="5459826" cy="2066759"/>
          </a:xfrm>
        </p:grpSpPr>
        <p:sp>
          <p:nvSpPr>
            <p:cNvPr id="11" name="TextBox 10"/>
            <p:cNvSpPr txBox="1"/>
            <p:nvPr/>
          </p:nvSpPr>
          <p:spPr>
            <a:xfrm>
              <a:off x="218661" y="878280"/>
              <a:ext cx="5459826" cy="57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Competitive Programming</a:t>
              </a:r>
              <a:r>
                <a:rPr lang="en-US" sz="28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endParaRPr lang="en-US" sz="2800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8661" y="1339945"/>
              <a:ext cx="5097870" cy="160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fr-FR" sz="3200" b="1" dirty="0" smtClean="0">
                  <a:latin typeface="Roboto Bold" panose="02000000000000000000" charset="0"/>
                  <a:ea typeface="Roboto" panose="02000000000000000000" pitchFamily="2" charset="0"/>
                  <a:cs typeface="Roboto Bold" panose="02000000000000000000" charset="0"/>
                </a:rPr>
                <a:t>VS</a:t>
              </a:r>
              <a:endParaRPr lang="en-US" altLang="fr-FR" sz="3200" b="1" dirty="0" smtClean="0">
                <a:latin typeface="Roboto Bold" panose="02000000000000000000" charset="0"/>
                <a:ea typeface="Roboto" panose="02000000000000000000" pitchFamily="2" charset="0"/>
                <a:cs typeface="Roboto Bold" panose="02000000000000000000" charset="0"/>
              </a:endParaRPr>
            </a:p>
            <a:p>
              <a:r>
                <a:rPr lang="en-US" sz="32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ea"/>
                </a:rPr>
                <a:t>Software Development</a:t>
              </a:r>
              <a:r>
                <a:rPr lang="en-US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ea"/>
                </a:rPr>
                <a:t> </a:t>
              </a:r>
              <a:endPara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endParaRPr lang="en-US" altLang="fr-FR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endParaRPr lang="en-US" altLang="fr-FR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425" y="120349"/>
            <a:ext cx="2710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in the future 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74996" y="1853681"/>
            <a:ext cx="3160643" cy="3160643"/>
            <a:chOff x="5507587" y="1654899"/>
            <a:chExt cx="3160643" cy="3160643"/>
          </a:xfrm>
          <a:solidFill>
            <a:srgbClr val="00B0F0"/>
          </a:solidFill>
        </p:grpSpPr>
        <p:sp>
          <p:nvSpPr>
            <p:cNvPr id="20" name="Oval 19"/>
            <p:cNvSpPr/>
            <p:nvPr/>
          </p:nvSpPr>
          <p:spPr>
            <a:xfrm>
              <a:off x="5507587" y="1654899"/>
              <a:ext cx="3160643" cy="31606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096000" y="2692330"/>
              <a:ext cx="2183002" cy="1390145"/>
              <a:chOff x="218661" y="319132"/>
              <a:chExt cx="2183002" cy="1390145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311026" y="319132"/>
                <a:ext cx="2090637" cy="8309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Software </a:t>
                </a:r>
                <a:endPara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r>
                  <a:rPr lang="en-US" sz="2400" b="1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Development </a:t>
                </a:r>
                <a:endParaRPr lang="en-US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8661" y="1339945"/>
                <a:ext cx="184731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157457" y="1853681"/>
            <a:ext cx="3160643" cy="3160643"/>
            <a:chOff x="2157457" y="2005862"/>
            <a:chExt cx="3160643" cy="3160643"/>
          </a:xfrm>
          <a:solidFill>
            <a:srgbClr val="00B0F0"/>
          </a:solidFill>
        </p:grpSpPr>
        <p:sp>
          <p:nvSpPr>
            <p:cNvPr id="2" name="Oval 1"/>
            <p:cNvSpPr/>
            <p:nvPr/>
          </p:nvSpPr>
          <p:spPr>
            <a:xfrm>
              <a:off x="2157457" y="2005862"/>
              <a:ext cx="3160643" cy="31606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55592" y="3018503"/>
              <a:ext cx="2164375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Competitive </a:t>
              </a:r>
              <a:endParaRPr 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Programming </a:t>
              </a:r>
              <a:endPara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1061" y="2395653"/>
            <a:ext cx="4942379" cy="830997"/>
            <a:chOff x="218661" y="878280"/>
            <a:chExt cx="4942379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218661" y="878280"/>
              <a:ext cx="3416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Software Development </a:t>
              </a:r>
              <a:endPara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8661" y="1339945"/>
              <a:ext cx="4942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Application, Mobile Apps, Front-End, Back-End </a:t>
              </a:r>
              <a:endPara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1425" y="12034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Initial mind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70840" y="1017905"/>
            <a:ext cx="5097780" cy="837141"/>
            <a:chOff x="218661" y="878280"/>
            <a:chExt cx="5097870" cy="824327"/>
          </a:xfrm>
        </p:grpSpPr>
        <p:sp>
          <p:nvSpPr>
            <p:cNvPr id="11" name="TextBox 10"/>
            <p:cNvSpPr txBox="1"/>
            <p:nvPr/>
          </p:nvSpPr>
          <p:spPr>
            <a:xfrm>
              <a:off x="218661" y="878280"/>
              <a:ext cx="3918060" cy="45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Competitive Programming </a:t>
              </a:r>
              <a:endPara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8661" y="1339945"/>
              <a:ext cx="5097870" cy="36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Code chef, Top coder, Codeforces, Hacker Rank,</a:t>
              </a:r>
              <a:endPara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425" y="1030680"/>
            <a:ext cx="5267740" cy="4747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425" y="120349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Skill Sets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07774" y="1772802"/>
            <a:ext cx="3918060" cy="3046988"/>
            <a:chOff x="218661" y="878280"/>
            <a:chExt cx="3918060" cy="3046988"/>
          </a:xfrm>
        </p:grpSpPr>
        <p:sp>
          <p:nvSpPr>
            <p:cNvPr id="11" name="TextBox 10"/>
            <p:cNvSpPr txBox="1"/>
            <p:nvPr/>
          </p:nvSpPr>
          <p:spPr>
            <a:xfrm>
              <a:off x="218661" y="878280"/>
              <a:ext cx="3918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Competitive Programming </a:t>
              </a:r>
              <a:endPara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8661" y="1339945"/>
              <a:ext cx="3187091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Programming</a:t>
              </a: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Language</a:t>
              </a:r>
              <a:endParaRPr lang="fr-FR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Mental </a:t>
              </a: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ability</a:t>
              </a: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endParaRPr lang="fr-FR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Complex thinking-analysis</a:t>
              </a:r>
              <a:endParaRPr lang="en-US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Academic consistency </a:t>
              </a:r>
              <a:endParaRPr lang="en-US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Efficient </a:t>
              </a:r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</a:t>
              </a: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ode writing practice</a:t>
              </a:r>
              <a:endParaRPr lang="en-US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Complex logic building  </a:t>
              </a:r>
              <a:endParaRPr lang="en-US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endPara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59490" y="1670858"/>
            <a:ext cx="4786888" cy="3466911"/>
            <a:chOff x="218661" y="878280"/>
            <a:chExt cx="4786888" cy="3466911"/>
          </a:xfrm>
        </p:grpSpPr>
        <p:sp>
          <p:nvSpPr>
            <p:cNvPr id="14" name="TextBox 13"/>
            <p:cNvSpPr txBox="1"/>
            <p:nvPr/>
          </p:nvSpPr>
          <p:spPr>
            <a:xfrm>
              <a:off x="218661" y="878280"/>
              <a:ext cx="3312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Software Developmen</a:t>
              </a:r>
              <a:r>
                <a:rPr lang="en-US" sz="2400" b="1" dirty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</a:t>
              </a:r>
              <a:endPara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8661" y="1339945"/>
              <a:ext cx="4786888" cy="3005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Programming</a:t>
              </a: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Language</a:t>
              </a:r>
              <a:endParaRPr lang="fr-FR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Framework, Libraires, SDKS</a:t>
              </a:r>
              <a:endParaRPr lang="fr-FR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Tools, Testing, Implementation </a:t>
              </a:r>
              <a:endParaRPr lang="fr-FR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Project </a:t>
              </a: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development</a:t>
              </a: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management, distribution</a:t>
              </a:r>
              <a:endParaRPr lang="fr-FR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Business flow </a:t>
              </a: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digitalization</a:t>
              </a: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</a:t>
              </a:r>
              <a:endParaRPr lang="fr-FR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Process</a:t>
              </a: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/service automation</a:t>
              </a:r>
              <a:endParaRPr lang="fr-FR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Team management </a:t>
              </a:r>
              <a:endParaRPr lang="fr-FR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Business/peoples </a:t>
              </a: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demands</a:t>
              </a: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needs</a:t>
              </a: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.  </a:t>
              </a:r>
              <a:endParaRPr lang="fr-FR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970103" y="1030680"/>
            <a:ext cx="5267740" cy="4747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1425" y="120349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Difference 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5" y="1057204"/>
            <a:ext cx="8407895" cy="4729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425" y="120349"/>
            <a:ext cx="5694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software  industry wants from you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1425" y="1069355"/>
            <a:ext cx="6987810" cy="2277547"/>
            <a:chOff x="311425" y="1069355"/>
            <a:chExt cx="6987810" cy="2277547"/>
          </a:xfrm>
        </p:grpSpPr>
        <p:sp>
          <p:nvSpPr>
            <p:cNvPr id="9" name="TextBox 8"/>
            <p:cNvSpPr txBox="1"/>
            <p:nvPr/>
          </p:nvSpPr>
          <p:spPr>
            <a:xfrm>
              <a:off x="311425" y="1531020"/>
              <a:ext cx="6987810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 </a:t>
              </a: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decent</a:t>
              </a: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fr-FR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coding</a:t>
              </a:r>
              <a:r>
                <a:rPr lang="fr-F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background</a:t>
              </a:r>
              <a:endParaRPr lang="fr-FR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Coding methodology, tool, library, or framework they need to work with. </a:t>
              </a:r>
              <a:endParaRPr lang="en-US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Skilled developer who has worked on some projects and can </a:t>
              </a:r>
              <a:r>
                <a:rPr lang="en-US" sz="1600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kickstart</a:t>
              </a:r>
              <a:endParaRPr lang="en-US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They care about their product, business, expansion</a:t>
              </a:r>
              <a:endParaRPr lang="en-US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buFont typeface="Arial" panose="020B0604020202090204" pitchFamily="34" charset="0"/>
                <a:buChar char="•"/>
              </a:pPr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4311" y="1069355"/>
              <a:ext cx="14093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Average </a:t>
              </a:r>
              <a:endPara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1425" y="3401738"/>
            <a:ext cx="6643916" cy="2332383"/>
            <a:chOff x="311425" y="1069355"/>
            <a:chExt cx="6643916" cy="2332383"/>
          </a:xfrm>
        </p:grpSpPr>
        <p:sp>
          <p:nvSpPr>
            <p:cNvPr id="14" name="TextBox 13"/>
            <p:cNvSpPr txBox="1"/>
            <p:nvPr/>
          </p:nvSpPr>
          <p:spPr>
            <a:xfrm>
              <a:off x="311425" y="1585856"/>
              <a:ext cx="6295313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The have complex solutions , billions of user’s around the world </a:t>
              </a:r>
              <a:endParaRPr lang="en-US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The search for complex thinker </a:t>
              </a:r>
              <a:endParaRPr lang="en-US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They need some competitive programmers</a:t>
              </a:r>
              <a:endParaRPr lang="en-US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They also needs efficient software developer too </a:t>
              </a:r>
              <a:endParaRPr lang="en-US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285750" indent="-285750">
                <a:buFont typeface="Arial" panose="020B0604020202090204" pitchFamily="34" charset="0"/>
                <a:buChar char="•"/>
              </a:pPr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4311" y="1069355"/>
              <a:ext cx="6571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Google, Amazon, Microsoft, Apple, Facebook </a:t>
              </a:r>
              <a:endPara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1425" y="120349"/>
            <a:ext cx="7334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Learning Times, Curves, Responsibility conversion  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68370" y="1794046"/>
            <a:ext cx="3160643" cy="3160643"/>
            <a:chOff x="5507587" y="1654899"/>
            <a:chExt cx="3160643" cy="3160643"/>
          </a:xfrm>
        </p:grpSpPr>
        <p:sp>
          <p:nvSpPr>
            <p:cNvPr id="20" name="Oval 19"/>
            <p:cNvSpPr/>
            <p:nvPr/>
          </p:nvSpPr>
          <p:spPr>
            <a:xfrm>
              <a:off x="5507587" y="1654899"/>
              <a:ext cx="3160643" cy="316064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096000" y="2692330"/>
              <a:ext cx="2183002" cy="1390145"/>
              <a:chOff x="218661" y="319132"/>
              <a:chExt cx="2183002" cy="139014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11026" y="319132"/>
                <a:ext cx="209063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Software </a:t>
                </a:r>
                <a:endPara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r>
                  <a:rPr lang="en-US" sz="2400" b="1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Development </a:t>
                </a:r>
                <a:endParaRPr lang="en-US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8661" y="13399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170709" y="1794046"/>
            <a:ext cx="3160643" cy="3160643"/>
            <a:chOff x="2157457" y="2005862"/>
            <a:chExt cx="3160643" cy="3160643"/>
          </a:xfrm>
        </p:grpSpPr>
        <p:sp>
          <p:nvSpPr>
            <p:cNvPr id="2" name="Oval 1"/>
            <p:cNvSpPr/>
            <p:nvPr/>
          </p:nvSpPr>
          <p:spPr>
            <a:xfrm>
              <a:off x="2157457" y="2005862"/>
              <a:ext cx="3160643" cy="316064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55592" y="3018503"/>
              <a:ext cx="21643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Competitive </a:t>
              </a:r>
              <a:endParaRPr 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Programming </a:t>
              </a:r>
              <a:endPara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425" y="120349"/>
            <a:ext cx="6766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about job interview for average company  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74996" y="1853681"/>
            <a:ext cx="3160643" cy="3160643"/>
            <a:chOff x="5507587" y="1654899"/>
            <a:chExt cx="3160643" cy="3160643"/>
          </a:xfrm>
          <a:solidFill>
            <a:srgbClr val="0070C0"/>
          </a:solidFill>
        </p:grpSpPr>
        <p:sp>
          <p:nvSpPr>
            <p:cNvPr id="20" name="Oval 19"/>
            <p:cNvSpPr/>
            <p:nvPr/>
          </p:nvSpPr>
          <p:spPr>
            <a:xfrm>
              <a:off x="5507587" y="1654899"/>
              <a:ext cx="3160643" cy="31606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096000" y="2692330"/>
              <a:ext cx="2183002" cy="1390145"/>
              <a:chOff x="218661" y="319132"/>
              <a:chExt cx="2183002" cy="1390145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311026" y="319132"/>
                <a:ext cx="2090637" cy="8309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Software </a:t>
                </a:r>
                <a:endPara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r>
                  <a:rPr lang="en-US" sz="2400" b="1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Development </a:t>
                </a:r>
                <a:endParaRPr lang="en-US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8661" y="1339945"/>
                <a:ext cx="184731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197213" y="1853680"/>
            <a:ext cx="3160643" cy="3160643"/>
            <a:chOff x="2157457" y="2005862"/>
            <a:chExt cx="3160643" cy="3160643"/>
          </a:xfrm>
        </p:grpSpPr>
        <p:sp>
          <p:nvSpPr>
            <p:cNvPr id="2" name="Oval 1"/>
            <p:cNvSpPr/>
            <p:nvPr/>
          </p:nvSpPr>
          <p:spPr>
            <a:xfrm>
              <a:off x="2157457" y="2005862"/>
              <a:ext cx="3160643" cy="316064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55592" y="3018503"/>
              <a:ext cx="21643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Competitive </a:t>
              </a:r>
              <a:endParaRPr 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Programming </a:t>
              </a:r>
              <a:endPara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1425" y="120349"/>
            <a:ext cx="7372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about job interview for tech giant like Google   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74996" y="1853681"/>
            <a:ext cx="3160643" cy="3160643"/>
            <a:chOff x="5507587" y="1654899"/>
            <a:chExt cx="3160643" cy="3160643"/>
          </a:xfrm>
          <a:solidFill>
            <a:srgbClr val="00B0F0"/>
          </a:solidFill>
        </p:grpSpPr>
        <p:sp>
          <p:nvSpPr>
            <p:cNvPr id="20" name="Oval 19"/>
            <p:cNvSpPr/>
            <p:nvPr/>
          </p:nvSpPr>
          <p:spPr>
            <a:xfrm>
              <a:off x="5507587" y="1654899"/>
              <a:ext cx="3160643" cy="31606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096000" y="2692330"/>
              <a:ext cx="2183002" cy="1390145"/>
              <a:chOff x="218661" y="319132"/>
              <a:chExt cx="2183002" cy="1390145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311026" y="319132"/>
                <a:ext cx="2090637" cy="8309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Software </a:t>
                </a:r>
                <a:endPara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r>
                  <a:rPr lang="en-US" sz="2400" b="1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Development </a:t>
                </a:r>
                <a:endParaRPr lang="en-US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8661" y="1339945"/>
                <a:ext cx="184731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157457" y="1853681"/>
            <a:ext cx="3160643" cy="3160643"/>
            <a:chOff x="2157457" y="2005862"/>
            <a:chExt cx="3160643" cy="3160643"/>
          </a:xfrm>
          <a:solidFill>
            <a:srgbClr val="00B0F0"/>
          </a:solidFill>
        </p:grpSpPr>
        <p:sp>
          <p:nvSpPr>
            <p:cNvPr id="2" name="Oval 1"/>
            <p:cNvSpPr/>
            <p:nvPr/>
          </p:nvSpPr>
          <p:spPr>
            <a:xfrm>
              <a:off x="2157457" y="2005862"/>
              <a:ext cx="3160643" cy="31606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55592" y="3018503"/>
              <a:ext cx="2164375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Competitive </a:t>
              </a:r>
              <a:endParaRPr 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Programming </a:t>
              </a:r>
              <a:endPara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425" y="120349"/>
            <a:ext cx="6686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Now decide where should you invest your time 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74996" y="1853681"/>
            <a:ext cx="3160643" cy="3160643"/>
            <a:chOff x="5507587" y="1654899"/>
            <a:chExt cx="3160643" cy="3160643"/>
          </a:xfrm>
          <a:solidFill>
            <a:srgbClr val="00B0F0"/>
          </a:solidFill>
        </p:grpSpPr>
        <p:sp>
          <p:nvSpPr>
            <p:cNvPr id="20" name="Oval 19"/>
            <p:cNvSpPr/>
            <p:nvPr/>
          </p:nvSpPr>
          <p:spPr>
            <a:xfrm>
              <a:off x="5507587" y="1654899"/>
              <a:ext cx="3160643" cy="31606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096000" y="2692330"/>
              <a:ext cx="2183002" cy="1390145"/>
              <a:chOff x="218661" y="319132"/>
              <a:chExt cx="2183002" cy="1390145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311026" y="319132"/>
                <a:ext cx="2090637" cy="8309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Software </a:t>
                </a:r>
                <a:endPara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r>
                  <a:rPr lang="en-US" sz="2400" b="1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Development </a:t>
                </a:r>
                <a:endParaRPr lang="en-US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8661" y="1339945"/>
                <a:ext cx="184731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157457" y="1853681"/>
            <a:ext cx="3160643" cy="3160643"/>
            <a:chOff x="2157457" y="2005862"/>
            <a:chExt cx="3160643" cy="3160643"/>
          </a:xfrm>
          <a:solidFill>
            <a:srgbClr val="00B0F0"/>
          </a:solidFill>
        </p:grpSpPr>
        <p:sp>
          <p:nvSpPr>
            <p:cNvPr id="2" name="Oval 1"/>
            <p:cNvSpPr/>
            <p:nvPr/>
          </p:nvSpPr>
          <p:spPr>
            <a:xfrm>
              <a:off x="2157457" y="2005862"/>
              <a:ext cx="3160643" cy="31606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55592" y="3018503"/>
              <a:ext cx="2164375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Competitive </a:t>
              </a:r>
              <a:endParaRPr lang="en-US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Programming </a:t>
              </a:r>
              <a:endPara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1559</Words>
  <Application>WPS Presentation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Roboto</vt:lpstr>
      <vt:lpstr>微软雅黑</vt:lpstr>
      <vt:lpstr>汉仪旗黑</vt:lpstr>
      <vt:lpstr>Arial Unicode MS</vt:lpstr>
      <vt:lpstr>Calibri Light</vt:lpstr>
      <vt:lpstr>Helvetica Neue</vt:lpstr>
      <vt:lpstr>Calibri</vt:lpstr>
      <vt:lpstr>宋体-简</vt:lpstr>
      <vt:lpstr>Roboto 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rabbilhasan</cp:lastModifiedBy>
  <cp:revision>16</cp:revision>
  <dcterms:created xsi:type="dcterms:W3CDTF">2022-09-05T17:08:58Z</dcterms:created>
  <dcterms:modified xsi:type="dcterms:W3CDTF">2022-09-05T17:08:58Z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