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3"/>
    <p:sldId id="257" r:id="rId4"/>
    <p:sldId id="260" r:id="rId5"/>
    <p:sldId id="258" r:id="rId6"/>
    <p:sldId id="265" r:id="rId7"/>
    <p:sldId id="269" r:id="rId8"/>
    <p:sldId id="259" r:id="rId9"/>
    <p:sldId id="261" r:id="rId10"/>
    <p:sldId id="262" r:id="rId11"/>
    <p:sldId id="263" r:id="rId12"/>
    <p:sldId id="264" r:id="rId13"/>
    <p:sldId id="266" r:id="rId14"/>
    <p:sldId id="267" r:id="rId15"/>
    <p:sldId id="268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3" r:id="rId29"/>
    <p:sldId id="294" r:id="rId30"/>
    <p:sldId id="282" r:id="rId31"/>
    <p:sldId id="295" r:id="rId32"/>
    <p:sldId id="308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3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8DE4D-A0AB-4C34-ADD0-D1EFF8D91A8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55963-E52E-4547-AB8D-B7453ABDAA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55963-E52E-4547-AB8D-B7453ABDAA6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83AB-B805-4728-A1D9-B04B5F8ABBB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6A55-B2EB-47D1-9C6D-4BF64E17C3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83AB-B805-4728-A1D9-B04B5F8ABBB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6A55-B2EB-47D1-9C6D-4BF64E17C3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83AB-B805-4728-A1D9-B04B5F8ABBB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6A55-B2EB-47D1-9C6D-4BF64E17C3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83AB-B805-4728-A1D9-B04B5F8ABBB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6A55-B2EB-47D1-9C6D-4BF64E17C3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83AB-B805-4728-A1D9-B04B5F8ABBB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6A55-B2EB-47D1-9C6D-4BF64E17C3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83AB-B805-4728-A1D9-B04B5F8ABBB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6A55-B2EB-47D1-9C6D-4BF64E17C3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83AB-B805-4728-A1D9-B04B5F8ABBB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6A55-B2EB-47D1-9C6D-4BF64E17C3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83AB-B805-4728-A1D9-B04B5F8ABBB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6A55-B2EB-47D1-9C6D-4BF64E17C3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83AB-B805-4728-A1D9-B04B5F8ABBB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6A55-B2EB-47D1-9C6D-4BF64E17C3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83AB-B805-4728-A1D9-B04B5F8ABBB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6A55-B2EB-47D1-9C6D-4BF64E17C3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83AB-B805-4728-A1D9-B04B5F8ABBB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6A55-B2EB-47D1-9C6D-4BF64E17C3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883AB-B805-4728-A1D9-B04B5F8ABBB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26A55-B2EB-47D1-9C6D-4BF64E17C38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0161" y="890387"/>
            <a:ext cx="5368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INVENTORY MANAGEMENT SYSTEM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0161" y="1447116"/>
            <a:ext cx="103621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Inventory management refers to </a:t>
            </a:r>
            <a:r>
              <a:rPr lang="en-US" b="1" dirty="0"/>
              <a:t>the process of ordering, storing, using, and selling a company's inventory</a:t>
            </a:r>
            <a:r>
              <a:rPr lang="en-US" dirty="0"/>
              <a:t>. </a:t>
            </a:r>
            <a:endParaRPr lang="en-US" dirty="0"/>
          </a:p>
          <a:p>
            <a:r>
              <a:rPr lang="en-US" dirty="0"/>
              <a:t>This includes the management of raw materials, components, and finished products, as well as warehousing </a:t>
            </a:r>
            <a:endParaRPr lang="en-US" dirty="0"/>
          </a:p>
          <a:p>
            <a:r>
              <a:rPr lang="en-US" dirty="0"/>
              <a:t>and processing of such items.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1017" y="561203"/>
            <a:ext cx="4621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PRODUCT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DATA MANAGE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Table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55339" y="2481749"/>
          <a:ext cx="393553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1"/>
                <a:gridCol w="2502012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Categories  Data Collection </a:t>
                      </a:r>
                      <a:endParaRPr lang="en-US" sz="1400" b="0" dirty="0"/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31017" y="1106424"/>
            <a:ext cx="582884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New product create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Product update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Read/search/filter product list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Can delete product item if never used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Can’t delete product if exist with any other’s sells/purchase/return 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7" name="Table 2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755339" y="4582026"/>
          <a:ext cx="3935730" cy="2025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1"/>
                <a:gridCol w="2502012"/>
              </a:tblGrid>
              <a:tr h="541655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Brands  Data Collection </a:t>
                      </a:r>
                      <a:endParaRPr lang="en-US" sz="1400" b="0" dirty="0"/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2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6424515" y="2908030"/>
          <a:ext cx="421417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795"/>
                <a:gridCol w="2679382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Product List  Data Collection </a:t>
                      </a:r>
                      <a:endParaRPr lang="en-US" sz="1400" b="0" dirty="0"/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CategoryID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(Foreign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BrandID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(Foreign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Name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Unit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Details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H="1" flipV="1">
            <a:off x="4070985" y="3051175"/>
            <a:ext cx="2398395" cy="1158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</p:cNvCxnSpPr>
          <p:nvPr/>
        </p:nvCxnSpPr>
        <p:spPr>
          <a:xfrm flipH="1">
            <a:off x="4070985" y="4577080"/>
            <a:ext cx="2353310" cy="481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1017" y="561203"/>
            <a:ext cx="5589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PRODUCT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SUPPLIERS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DATA MANAGE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773723" y="2481749"/>
          <a:ext cx="39171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585"/>
                <a:gridCol w="2672565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Suppliers  Data Collection </a:t>
                      </a:r>
                      <a:endParaRPr lang="en-US" sz="1400" b="0" dirty="0"/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Address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Phone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Email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31017" y="1106424"/>
            <a:ext cx="517160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New supplier create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Supplier update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Read/search/filter supplier list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Can delete Suppliers item if never used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Can’t suppliers category if exist with any other’s purchase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1017" y="561203"/>
            <a:ext cx="5622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PRODUCT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CUSTOMER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DATA MANAGE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773723" y="2481749"/>
          <a:ext cx="39171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585"/>
                <a:gridCol w="2672565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Customers  Data Collection </a:t>
                      </a:r>
                      <a:endParaRPr lang="en-US" sz="1400" b="0" dirty="0"/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Address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Phone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Email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31017" y="1106424"/>
            <a:ext cx="5090795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New customer create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Customer update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Read/search/filter customer list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Can delete customer item if never used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Can’t delete customer if exist with any other’s sells/return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1017" y="561203"/>
            <a:ext cx="6179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BUSINESS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EXPENSE TYPE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DATA MANAGE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1017" y="1106424"/>
            <a:ext cx="515397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New expense type create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Expense type update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Read/search/filter expense type list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Can delete expense type item if never used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Can’t delete expense type if exist with any other’s expense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5" name="Table 2"/>
          <p:cNvGraphicFramePr>
            <a:graphicFrameLocks noGrp="1"/>
          </p:cNvGraphicFramePr>
          <p:nvPr/>
        </p:nvGraphicFramePr>
        <p:xfrm>
          <a:off x="755339" y="2481749"/>
          <a:ext cx="393553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1"/>
                <a:gridCol w="2502012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Expense Types  Data Collection </a:t>
                      </a:r>
                      <a:endParaRPr lang="en-US" sz="1400" b="0" dirty="0"/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1017" y="561203"/>
            <a:ext cx="5349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BUSINESS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EXPENSE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MANAGE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1017" y="1106424"/>
            <a:ext cx="30267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New expense create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Expense update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Read/search/filter expense list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Can delete expense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5" name="Table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400000" y="2501900"/>
          <a:ext cx="393553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1"/>
                <a:gridCol w="2502012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Expense Data Collection </a:t>
                      </a:r>
                      <a:endParaRPr lang="en-US" sz="1400" b="0" dirty="0"/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TypeID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(Foreign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Amount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Note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2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631017" y="2567940"/>
          <a:ext cx="3935533" cy="178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830"/>
                <a:gridCol w="2501703"/>
              </a:tblGrid>
              <a:tr h="30480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Expense Types  Data Collection </a:t>
                      </a:r>
                      <a:endParaRPr lang="en-US" sz="1400" b="0" dirty="0"/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 flipV="1">
            <a:off x="3851031" y="3037742"/>
            <a:ext cx="2548969" cy="74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3641" y="675503"/>
            <a:ext cx="5572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PRODUCT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PURCHASE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MANAGE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31017" y="1517162"/>
          <a:ext cx="393573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830"/>
                <a:gridCol w="2502012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Purchase Summary  Data Collection </a:t>
                      </a:r>
                      <a:endParaRPr lang="en-US" sz="1400" b="0" dirty="0"/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SupplierID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(Foreign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VatTax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Discount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OtherCost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ShippingCost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GrandTotal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Note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2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5609492" y="1517162"/>
          <a:ext cx="391005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046"/>
                <a:gridCol w="2502012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Purchase Product  Data Collection </a:t>
                      </a:r>
                      <a:endParaRPr lang="en-US" sz="1400" b="0" dirty="0"/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PurchaseID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(Foreign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ProductID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(Foreign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Qty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UnitCost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Total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H="1" flipV="1">
            <a:off x="3800799" y="2070588"/>
            <a:ext cx="1783218" cy="707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780" y="78098"/>
            <a:ext cx="5572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PRODUCT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PURCHASE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MANAGE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/>
        </p:nvGraphicFramePr>
        <p:xfrm>
          <a:off x="3238467" y="567508"/>
          <a:ext cx="3237598" cy="2766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297"/>
                <a:gridCol w="2058301"/>
              </a:tblGrid>
              <a:tr h="235252">
                <a:tc gridSpan="2">
                  <a:txBody>
                    <a:bodyPr/>
                    <a:lstStyle/>
                    <a:p>
                      <a:r>
                        <a:rPr lang="en-US" sz="1050" b="0" dirty="0"/>
                        <a:t>Purchase Summary  Data Collection </a:t>
                      </a:r>
                      <a:endParaRPr lang="en-US" sz="1050" b="0" dirty="0"/>
                    </a:p>
                  </a:txBody>
                  <a:tcPr/>
                </a:tc>
                <a:tc hMerge="1"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  <a:endParaRPr lang="en-US" sz="1050" b="1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SupplierID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(Foreign key)</a:t>
                      </a:r>
                      <a:endParaRPr lang="en-US" sz="1050" b="1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VatTax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  <a:endParaRPr lang="en-US" sz="1050" b="0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/>
                        <a:t>Discount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  <a:endParaRPr lang="en-US" sz="1050" b="0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OtherCost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  <a:endParaRPr lang="en-US" sz="1050" b="0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ShippingCost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  <a:endParaRPr lang="en-US" sz="1050" b="0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GrandTotal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  <a:endParaRPr lang="en-US" sz="1050" b="0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/>
                        <a:t>Note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2"/>
          <p:cNvGraphicFramePr>
            <a:graphicFrameLocks noGrp="1"/>
          </p:cNvGraphicFramePr>
          <p:nvPr/>
        </p:nvGraphicFramePr>
        <p:xfrm>
          <a:off x="6744597" y="559093"/>
          <a:ext cx="3334317" cy="2551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717"/>
                <a:gridCol w="2133600"/>
              </a:tblGrid>
              <a:tr h="236144">
                <a:tc gridSpan="2">
                  <a:txBody>
                    <a:bodyPr/>
                    <a:lstStyle/>
                    <a:p>
                      <a:r>
                        <a:rPr lang="en-US" sz="1050" b="0" dirty="0"/>
                        <a:t>Purchase Product  Data Collection </a:t>
                      </a:r>
                      <a:endParaRPr lang="en-US" sz="1050" b="0" dirty="0"/>
                    </a:p>
                  </a:txBody>
                  <a:tcPr/>
                </a:tc>
                <a:tc hMerge="1">
                  <a:tcPr/>
                </a:tc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  <a:endParaRPr lang="en-US" sz="1050" b="1" dirty="0"/>
                    </a:p>
                  </a:txBody>
                  <a:tcPr/>
                </a:tc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PurchaseID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(Foreign key)</a:t>
                      </a:r>
                      <a:endParaRPr lang="en-US" sz="1050" b="1" dirty="0"/>
                    </a:p>
                  </a:txBody>
                  <a:tcPr/>
                </a:tc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ProductID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(Foreign key)</a:t>
                      </a:r>
                      <a:endParaRPr lang="en-US" sz="1050" b="1" dirty="0"/>
                    </a:p>
                  </a:txBody>
                  <a:tcPr/>
                </a:tc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Qty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  <a:endParaRPr lang="en-US" sz="1050" b="0" dirty="0"/>
                    </a:p>
                  </a:txBody>
                  <a:tcPr/>
                </a:tc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UnitCost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  <a:endParaRPr lang="en-US" sz="1050" b="0" dirty="0"/>
                    </a:p>
                  </a:txBody>
                  <a:tcPr/>
                </a:tc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dirty="0"/>
                        <a:t>Total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  <a:endParaRPr lang="en-US" sz="1050" b="0" dirty="0"/>
                    </a:p>
                  </a:txBody>
                  <a:tcPr/>
                </a:tc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2"/>
          <p:cNvGraphicFramePr>
            <a:graphicFrameLocks noGrp="1"/>
          </p:cNvGraphicFramePr>
          <p:nvPr/>
        </p:nvGraphicFramePr>
        <p:xfrm>
          <a:off x="225638" y="567508"/>
          <a:ext cx="2749058" cy="2385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451"/>
                <a:gridCol w="1875607"/>
              </a:tblGrid>
              <a:tr h="298194">
                <a:tc gridSpan="2">
                  <a:txBody>
                    <a:bodyPr/>
                    <a:lstStyle/>
                    <a:p>
                      <a:r>
                        <a:rPr lang="en-US" sz="1050" b="0" dirty="0"/>
                        <a:t>Suppliers  Data Collection </a:t>
                      </a:r>
                      <a:endParaRPr lang="en-US" sz="1050" b="0" dirty="0"/>
                    </a:p>
                  </a:txBody>
                  <a:tcPr/>
                </a:tc>
                <a:tc hMerge="1">
                  <a:tcPr/>
                </a:tc>
              </a:tr>
              <a:tr h="298194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  <a:endParaRPr lang="en-US" sz="1050" b="1" dirty="0"/>
                    </a:p>
                  </a:txBody>
                  <a:tcPr/>
                </a:tc>
              </a:tr>
              <a:tr h="298194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98194"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98194">
                <a:tc>
                  <a:txBody>
                    <a:bodyPr/>
                    <a:lstStyle/>
                    <a:p>
                      <a:r>
                        <a:rPr lang="en-US" sz="1050" b="0" dirty="0"/>
                        <a:t>Address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98194">
                <a:tc>
                  <a:txBody>
                    <a:bodyPr/>
                    <a:lstStyle/>
                    <a:p>
                      <a:r>
                        <a:rPr lang="en-US" sz="1050" b="0" dirty="0"/>
                        <a:t>Phone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98194">
                <a:tc>
                  <a:txBody>
                    <a:bodyPr/>
                    <a:lstStyle/>
                    <a:p>
                      <a:r>
                        <a:rPr lang="en-US" sz="1050" b="0" dirty="0"/>
                        <a:t>Email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98194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2"/>
          <p:cNvGraphicFramePr>
            <a:graphicFrameLocks noGrp="1"/>
          </p:cNvGraphicFramePr>
          <p:nvPr/>
        </p:nvGraphicFramePr>
        <p:xfrm>
          <a:off x="275494" y="4073544"/>
          <a:ext cx="3237598" cy="2232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297"/>
                <a:gridCol w="2058301"/>
              </a:tblGrid>
              <a:tr h="240738">
                <a:tc gridSpan="2">
                  <a:txBody>
                    <a:bodyPr/>
                    <a:lstStyle/>
                    <a:p>
                      <a:r>
                        <a:rPr lang="en-US" sz="1050" b="0" dirty="0"/>
                        <a:t>Product List  Data Collection 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 hMerge="1">
                  <a:tcPr/>
                </a:tc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  <a:endParaRPr lang="en-US" sz="1050" b="1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  <a:endParaRPr lang="en-US" sz="1050" b="1" dirty="0"/>
                    </a:p>
                  </a:txBody>
                  <a:tcPr marL="88011" marR="88011" marT="44005" marB="44005"/>
                </a:tc>
              </a:tr>
              <a:tr h="240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1" dirty="0"/>
                    </a:p>
                  </a:txBody>
                  <a:tcPr marL="88011" marR="88011" marT="44005" marB="44005"/>
                </a:tc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CategoryID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(Foreign key)</a:t>
                      </a:r>
                      <a:endParaRPr lang="en-US" sz="1050" b="1" dirty="0"/>
                    </a:p>
                  </a:txBody>
                  <a:tcPr marL="88011" marR="88011" marT="44005" marB="44005"/>
                </a:tc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BrandID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(Foreign key)</a:t>
                      </a:r>
                      <a:endParaRPr lang="en-US" sz="1050" b="1" dirty="0"/>
                    </a:p>
                  </a:txBody>
                  <a:tcPr marL="88011" marR="88011" marT="44005" marB="44005"/>
                </a:tc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dirty="0"/>
                        <a:t>Name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dirty="0"/>
                        <a:t>Unit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dirty="0"/>
                        <a:t>Details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</a:tr>
            </a:tbl>
          </a:graphicData>
        </a:graphic>
      </p:graphicFrame>
      <p:graphicFrame>
        <p:nvGraphicFramePr>
          <p:cNvPr id="11" name="Table 2"/>
          <p:cNvGraphicFramePr>
            <a:graphicFrameLocks noGrp="1"/>
          </p:cNvGraphicFramePr>
          <p:nvPr/>
        </p:nvGraphicFramePr>
        <p:xfrm>
          <a:off x="3741372" y="3767498"/>
          <a:ext cx="3935533" cy="1402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1"/>
                <a:gridCol w="2502012"/>
              </a:tblGrid>
              <a:tr h="195059">
                <a:tc gridSpan="2">
                  <a:txBody>
                    <a:bodyPr/>
                    <a:lstStyle/>
                    <a:p>
                      <a:r>
                        <a:rPr lang="en-US" sz="1050" b="0" dirty="0"/>
                        <a:t>Categories  Data Collection </a:t>
                      </a:r>
                      <a:endParaRPr lang="en-US" sz="1050" b="0" dirty="0"/>
                    </a:p>
                  </a:txBody>
                  <a:tcPr/>
                </a:tc>
                <a:tc hMerge="1">
                  <a:tcPr/>
                </a:tc>
              </a:tr>
              <a:tr h="287663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  <a:endParaRPr lang="en-US" sz="1050" b="1" dirty="0"/>
                    </a:p>
                  </a:txBody>
                  <a:tcPr/>
                </a:tc>
              </a:tr>
              <a:tr h="287663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87663"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87663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2"/>
          <p:cNvGraphicFramePr>
            <a:graphicFrameLocks noGrp="1"/>
          </p:cNvGraphicFramePr>
          <p:nvPr/>
        </p:nvGraphicFramePr>
        <p:xfrm>
          <a:off x="7905185" y="5101726"/>
          <a:ext cx="3935533" cy="1402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1"/>
                <a:gridCol w="2502012"/>
              </a:tblGrid>
              <a:tr h="280422">
                <a:tc gridSpan="2">
                  <a:txBody>
                    <a:bodyPr/>
                    <a:lstStyle/>
                    <a:p>
                      <a:r>
                        <a:rPr lang="en-US" sz="1050" b="0" dirty="0"/>
                        <a:t>Brands  Data Collection </a:t>
                      </a:r>
                      <a:endParaRPr lang="en-US" sz="1050" b="0" dirty="0"/>
                    </a:p>
                  </a:txBody>
                  <a:tcPr/>
                </a:tc>
                <a:tc hMerge="1">
                  <a:tcPr/>
                </a:tc>
              </a:tr>
              <a:tr h="280422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  <a:endParaRPr lang="en-US" sz="1050" b="1" dirty="0"/>
                    </a:p>
                  </a:txBody>
                  <a:tcPr/>
                </a:tc>
              </a:tr>
              <a:tr h="280422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80422"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80422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2400300" y="958362"/>
            <a:ext cx="838167" cy="5099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854711" y="959730"/>
            <a:ext cx="885125" cy="5085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1"/>
          </p:cNvCxnSpPr>
          <p:nvPr/>
        </p:nvCxnSpPr>
        <p:spPr>
          <a:xfrm flipV="1">
            <a:off x="624254" y="1834943"/>
            <a:ext cx="6120343" cy="25914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2819383" y="5189679"/>
            <a:ext cx="5085802" cy="3528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819383" y="4228418"/>
            <a:ext cx="1001323" cy="7659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3641" y="675503"/>
            <a:ext cx="5572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PRODUCT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PURCHASE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MANAGE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3641" y="1273479"/>
            <a:ext cx="53527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New purchase create ( with transaction rollback )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Purchase update ( with transaction rollback )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Read/search/filter purchase list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Can delete purchase with safety ( with transaction rollback )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3641" y="675503"/>
            <a:ext cx="4681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PRODUCT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SELL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MANAGE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31017" y="1517162"/>
          <a:ext cx="3935730" cy="409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1"/>
                <a:gridCol w="2502012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Sell Summary  Data Collection </a:t>
                      </a:r>
                      <a:endParaRPr lang="en-US" sz="1400" b="0" dirty="0"/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CustomerID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(Foreign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VatTax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Discount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OtherCost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  <a:endParaRPr lang="en-US" sz="1400" b="0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ShippingCost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GrandTotal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Note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2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5609492" y="1517162"/>
          <a:ext cx="391033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795"/>
                <a:gridCol w="2502263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Sell Product  Data Collection </a:t>
                      </a:r>
                      <a:endParaRPr lang="en-US" sz="1400" b="0" dirty="0"/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SellID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(Foreign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ProductID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(Foreign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Qty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UnitCost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Total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3851031" y="2083777"/>
            <a:ext cx="1837592" cy="720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75494" y="605498"/>
          <a:ext cx="2694441" cy="243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097"/>
                <a:gridCol w="1838344"/>
              </a:tblGrid>
              <a:tr h="30480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Customers  Data Collection </a:t>
                      </a:r>
                      <a:endParaRPr lang="en-US" sz="1400" b="0" dirty="0"/>
                    </a:p>
                  </a:txBody>
                  <a:tcPr/>
                </a:tc>
                <a:tc hMerge="1">
                  <a:tcPr/>
                </a:tc>
              </a:tr>
              <a:tr h="304580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  <a:endParaRPr lang="en-US" sz="1050" b="1" dirty="0"/>
                    </a:p>
                  </a:txBody>
                  <a:tcPr/>
                </a:tc>
              </a:tr>
              <a:tr h="304580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304580"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304580">
                <a:tc>
                  <a:txBody>
                    <a:bodyPr/>
                    <a:lstStyle/>
                    <a:p>
                      <a:r>
                        <a:rPr lang="en-US" sz="1050" b="0" dirty="0"/>
                        <a:t>Address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304580">
                <a:tc>
                  <a:txBody>
                    <a:bodyPr/>
                    <a:lstStyle/>
                    <a:p>
                      <a:r>
                        <a:rPr lang="en-US" sz="1050" b="0" dirty="0"/>
                        <a:t>Phone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304580">
                <a:tc>
                  <a:txBody>
                    <a:bodyPr/>
                    <a:lstStyle/>
                    <a:p>
                      <a:r>
                        <a:rPr lang="en-US" sz="1050" b="0" dirty="0"/>
                        <a:t>Email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304580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6780" y="78098"/>
            <a:ext cx="4681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PRODUCT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SELL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MANAGE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238467" y="567508"/>
          <a:ext cx="3237598" cy="2766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297"/>
                <a:gridCol w="2058301"/>
              </a:tblGrid>
              <a:tr h="235252">
                <a:tc gridSpan="2">
                  <a:txBody>
                    <a:bodyPr/>
                    <a:lstStyle/>
                    <a:p>
                      <a:r>
                        <a:rPr lang="en-US" sz="1050" b="0" dirty="0"/>
                        <a:t>Sell Summary  Data Collection </a:t>
                      </a:r>
                      <a:endParaRPr lang="en-US" sz="1050" b="0" dirty="0"/>
                    </a:p>
                  </a:txBody>
                  <a:tcPr/>
                </a:tc>
                <a:tc hMerge="1"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  <a:endParaRPr lang="en-US" sz="1050" b="1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CustomerID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(Foreign key)</a:t>
                      </a:r>
                      <a:endParaRPr lang="en-US" sz="1050" b="1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VatTax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  <a:endParaRPr lang="en-US" sz="1050" b="0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/>
                        <a:t>Discount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  <a:endParaRPr lang="en-US" sz="1050" b="0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OtherCost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  <a:endParaRPr lang="en-US" sz="1050" b="0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ShippingCost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  <a:endParaRPr lang="en-US" sz="1050" b="0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GrandTotal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  <a:endParaRPr lang="en-US" sz="1050" b="0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/>
                        <a:t>Note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2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6744597" y="559093"/>
          <a:ext cx="3334317" cy="2551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717"/>
                <a:gridCol w="2133600"/>
              </a:tblGrid>
              <a:tr h="236144">
                <a:tc gridSpan="2">
                  <a:txBody>
                    <a:bodyPr/>
                    <a:lstStyle/>
                    <a:p>
                      <a:r>
                        <a:rPr lang="en-US" sz="1050" b="0" dirty="0"/>
                        <a:t>Sell Product  Data Collection </a:t>
                      </a:r>
                      <a:endParaRPr lang="en-US" sz="1050" b="0" dirty="0"/>
                    </a:p>
                  </a:txBody>
                  <a:tcPr/>
                </a:tc>
                <a:tc hMerge="1">
                  <a:tcPr/>
                </a:tc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  <a:endParaRPr lang="en-US" sz="1050" b="1" dirty="0"/>
                    </a:p>
                  </a:txBody>
                  <a:tcPr/>
                </a:tc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SellID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(Foreign key)</a:t>
                      </a:r>
                      <a:endParaRPr lang="en-US" sz="1050" b="1" dirty="0"/>
                    </a:p>
                  </a:txBody>
                  <a:tcPr/>
                </a:tc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ProductID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(Foreign key)</a:t>
                      </a:r>
                      <a:endParaRPr lang="en-US" sz="1050" b="1" dirty="0"/>
                    </a:p>
                  </a:txBody>
                  <a:tcPr/>
                </a:tc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Qty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  <a:endParaRPr lang="en-US" sz="1050" b="0" dirty="0"/>
                    </a:p>
                  </a:txBody>
                  <a:tcPr/>
                </a:tc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UnitCost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  <a:endParaRPr lang="en-US" sz="1050" b="0" dirty="0"/>
                    </a:p>
                  </a:txBody>
                  <a:tcPr/>
                </a:tc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dirty="0"/>
                        <a:t>Total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  <a:endParaRPr lang="en-US" sz="1050" b="0" dirty="0"/>
                    </a:p>
                  </a:txBody>
                  <a:tcPr/>
                </a:tc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2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275494" y="4073544"/>
          <a:ext cx="3237598" cy="2232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297"/>
                <a:gridCol w="2058301"/>
              </a:tblGrid>
              <a:tr h="240738">
                <a:tc gridSpan="2">
                  <a:txBody>
                    <a:bodyPr/>
                    <a:lstStyle/>
                    <a:p>
                      <a:r>
                        <a:rPr lang="en-US" sz="1050" b="0" dirty="0"/>
                        <a:t>Product List  Data Collection 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 hMerge="1">
                  <a:tcPr/>
                </a:tc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  <a:endParaRPr lang="en-US" sz="1050" b="1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  <a:endParaRPr lang="en-US" sz="1050" b="1" dirty="0"/>
                    </a:p>
                  </a:txBody>
                  <a:tcPr marL="88011" marR="88011" marT="44005" marB="44005"/>
                </a:tc>
              </a:tr>
              <a:tr h="240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1" dirty="0"/>
                    </a:p>
                  </a:txBody>
                  <a:tcPr marL="88011" marR="88011" marT="44005" marB="44005"/>
                </a:tc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CategoryID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(Foreign key)</a:t>
                      </a:r>
                      <a:endParaRPr lang="en-US" sz="1050" b="1" dirty="0"/>
                    </a:p>
                  </a:txBody>
                  <a:tcPr marL="88011" marR="88011" marT="44005" marB="44005"/>
                </a:tc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BrandID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(Foreign key)</a:t>
                      </a:r>
                      <a:endParaRPr lang="en-US" sz="1050" b="1" dirty="0"/>
                    </a:p>
                  </a:txBody>
                  <a:tcPr marL="88011" marR="88011" marT="44005" marB="44005"/>
                </a:tc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dirty="0"/>
                        <a:t>Name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dirty="0"/>
                        <a:t>Unit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dirty="0"/>
                        <a:t>Details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</a:tr>
            </a:tbl>
          </a:graphicData>
        </a:graphic>
      </p:graphicFrame>
      <p:graphicFrame>
        <p:nvGraphicFramePr>
          <p:cNvPr id="11" name="Table 2"/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3741372" y="3767498"/>
          <a:ext cx="3935533" cy="1402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1"/>
                <a:gridCol w="2502012"/>
              </a:tblGrid>
              <a:tr h="195059">
                <a:tc gridSpan="2">
                  <a:txBody>
                    <a:bodyPr/>
                    <a:lstStyle/>
                    <a:p>
                      <a:r>
                        <a:rPr lang="en-US" sz="1050" b="0" dirty="0"/>
                        <a:t>Categories  Data Collection </a:t>
                      </a:r>
                      <a:endParaRPr lang="en-US" sz="1050" b="0" dirty="0"/>
                    </a:p>
                  </a:txBody>
                  <a:tcPr/>
                </a:tc>
                <a:tc hMerge="1">
                  <a:tcPr/>
                </a:tc>
              </a:tr>
              <a:tr h="287663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  <a:endParaRPr lang="en-US" sz="1050" b="1" dirty="0"/>
                    </a:p>
                  </a:txBody>
                  <a:tcPr/>
                </a:tc>
              </a:tr>
              <a:tr h="287663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87663"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87663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2"/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7905185" y="5101726"/>
          <a:ext cx="3935533" cy="1402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1"/>
                <a:gridCol w="2502012"/>
              </a:tblGrid>
              <a:tr h="280422">
                <a:tc gridSpan="2">
                  <a:txBody>
                    <a:bodyPr/>
                    <a:lstStyle/>
                    <a:p>
                      <a:r>
                        <a:rPr lang="en-US" sz="1050" b="0" dirty="0"/>
                        <a:t>Brands  Data Collection </a:t>
                      </a:r>
                      <a:endParaRPr lang="en-US" sz="1050" b="0" dirty="0"/>
                    </a:p>
                  </a:txBody>
                  <a:tcPr/>
                </a:tc>
                <a:tc hMerge="1">
                  <a:tcPr/>
                </a:tc>
              </a:tr>
              <a:tr h="280422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  <a:endParaRPr lang="en-US" sz="1050" b="1" dirty="0"/>
                    </a:p>
                  </a:txBody>
                  <a:tcPr/>
                </a:tc>
              </a:tr>
              <a:tr h="280422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80422"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80422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2497015" y="1071704"/>
            <a:ext cx="741452" cy="3966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854711" y="959730"/>
            <a:ext cx="885125" cy="5085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1"/>
          </p:cNvCxnSpPr>
          <p:nvPr/>
        </p:nvCxnSpPr>
        <p:spPr>
          <a:xfrm flipV="1">
            <a:off x="624254" y="1834943"/>
            <a:ext cx="6120343" cy="25914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2819383" y="5189679"/>
            <a:ext cx="5085802" cy="3528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819383" y="4228418"/>
            <a:ext cx="1001323" cy="7659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0161" y="890387"/>
            <a:ext cx="4315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WHY WE BUILD INVENTORY? 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0161" y="1447116"/>
            <a:ext cx="88887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To learn industry standard software development. 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To learn ins &amp; outs of business application development  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To utilize this project experience with other’s any types business of business application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3641" y="675503"/>
            <a:ext cx="4681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PRODUCT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SELL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MANAGE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3641" y="1273479"/>
            <a:ext cx="484139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New sell create ( with transaction rollback )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Sell update ( with transaction rollback )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Read/search/filter sell  list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Can delete sell with safety ( with transaction rollback )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Sell Invoice Create &amp; Print  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3641" y="675503"/>
            <a:ext cx="5163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PRODUCT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RETURN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MANAGE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31017" y="1517162"/>
          <a:ext cx="3935533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1"/>
                <a:gridCol w="2502012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Return Summary  Data Collection </a:t>
                      </a:r>
                      <a:endParaRPr lang="en-US" sz="1400" b="0" dirty="0"/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CustomerID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(Foreign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VatTax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Discount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OtherCost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ShippingCost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GrandTotal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Note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2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5609492" y="1517162"/>
          <a:ext cx="391005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046"/>
                <a:gridCol w="2502012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Return Product  Data Collection </a:t>
                      </a:r>
                      <a:endParaRPr lang="en-US" sz="1400" b="0" dirty="0"/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ReturnID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(Foreign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ProductID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(Foreign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Qty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UnitCost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Total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3851031" y="2083777"/>
            <a:ext cx="1837592" cy="720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2"/>
          <p:cNvGraphicFramePr>
            <a:graphicFrameLocks noGrp="1"/>
          </p:cNvGraphicFramePr>
          <p:nvPr/>
        </p:nvGraphicFramePr>
        <p:xfrm>
          <a:off x="275494" y="605498"/>
          <a:ext cx="2694441" cy="243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097"/>
                <a:gridCol w="1838344"/>
              </a:tblGrid>
              <a:tr h="30458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Customers  Data Collection </a:t>
                      </a:r>
                      <a:endParaRPr lang="en-US" sz="1400" b="0" dirty="0"/>
                    </a:p>
                  </a:txBody>
                  <a:tcPr/>
                </a:tc>
                <a:tc hMerge="1">
                  <a:tcPr/>
                </a:tc>
              </a:tr>
              <a:tr h="304580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  <a:endParaRPr lang="en-US" sz="1050" b="1" dirty="0"/>
                    </a:p>
                  </a:txBody>
                  <a:tcPr/>
                </a:tc>
              </a:tr>
              <a:tr h="304580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304580"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304580">
                <a:tc>
                  <a:txBody>
                    <a:bodyPr/>
                    <a:lstStyle/>
                    <a:p>
                      <a:r>
                        <a:rPr lang="en-US" sz="1050" b="0" dirty="0"/>
                        <a:t>Address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304580">
                <a:tc>
                  <a:txBody>
                    <a:bodyPr/>
                    <a:lstStyle/>
                    <a:p>
                      <a:r>
                        <a:rPr lang="en-US" sz="1050" b="0" dirty="0"/>
                        <a:t>Phone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304580">
                <a:tc>
                  <a:txBody>
                    <a:bodyPr/>
                    <a:lstStyle/>
                    <a:p>
                      <a:r>
                        <a:rPr lang="en-US" sz="1050" b="0" dirty="0"/>
                        <a:t>Email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304580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6780" y="78098"/>
            <a:ext cx="5163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PRODUCT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RETURN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MANAGE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/>
        </p:nvGraphicFramePr>
        <p:xfrm>
          <a:off x="3238467" y="567508"/>
          <a:ext cx="3237598" cy="2766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297"/>
                <a:gridCol w="2058301"/>
              </a:tblGrid>
              <a:tr h="235252">
                <a:tc gridSpan="2">
                  <a:txBody>
                    <a:bodyPr/>
                    <a:lstStyle/>
                    <a:p>
                      <a:r>
                        <a:rPr lang="en-US" sz="1050" b="0" dirty="0"/>
                        <a:t>Return Summary  Data Collection </a:t>
                      </a:r>
                      <a:endParaRPr lang="en-US" sz="1050" b="0" dirty="0"/>
                    </a:p>
                  </a:txBody>
                  <a:tcPr/>
                </a:tc>
                <a:tc hMerge="1"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  <a:endParaRPr lang="en-US" sz="1050" b="1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CustomerID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(Foreign key)</a:t>
                      </a:r>
                      <a:endParaRPr lang="en-US" sz="1050" b="1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VatTax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  <a:endParaRPr lang="en-US" sz="1050" b="0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/>
                        <a:t>Discount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  <a:endParaRPr lang="en-US" sz="1050" b="0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OtherCost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  <a:endParaRPr lang="en-US" sz="1050" b="0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ShippingCost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  <a:endParaRPr lang="en-US" sz="1050" b="0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GrandTotal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  <a:endParaRPr lang="en-US" sz="1050" b="0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/>
                        <a:t>Note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2"/>
          <p:cNvGraphicFramePr>
            <a:graphicFrameLocks noGrp="1"/>
          </p:cNvGraphicFramePr>
          <p:nvPr/>
        </p:nvGraphicFramePr>
        <p:xfrm>
          <a:off x="6744597" y="559093"/>
          <a:ext cx="3018155" cy="2551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555"/>
                <a:gridCol w="2133600"/>
              </a:tblGrid>
              <a:tr h="236144">
                <a:tc gridSpan="2">
                  <a:txBody>
                    <a:bodyPr/>
                    <a:lstStyle/>
                    <a:p>
                      <a:r>
                        <a:rPr lang="en-US" sz="1050" b="0" dirty="0"/>
                        <a:t>Return Product  Data Collection </a:t>
                      </a:r>
                      <a:endParaRPr lang="en-US" sz="1050" b="0" dirty="0"/>
                    </a:p>
                  </a:txBody>
                  <a:tcPr/>
                </a:tc>
                <a:tc hMerge="1">
                  <a:tcPr/>
                </a:tc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  <a:endParaRPr lang="en-US" sz="1050" b="1" dirty="0"/>
                    </a:p>
                  </a:txBody>
                  <a:tcPr/>
                </a:tc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ReturnID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(Foreign key)</a:t>
                      </a:r>
                      <a:endParaRPr lang="en-US" sz="1050" b="1" dirty="0"/>
                    </a:p>
                  </a:txBody>
                  <a:tcPr/>
                </a:tc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ProductID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(Foreign key)</a:t>
                      </a:r>
                      <a:endParaRPr lang="en-US" sz="1050" b="1" dirty="0"/>
                    </a:p>
                  </a:txBody>
                  <a:tcPr/>
                </a:tc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Qty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  <a:endParaRPr lang="en-US" sz="1050" b="0" dirty="0"/>
                    </a:p>
                  </a:txBody>
                  <a:tcPr/>
                </a:tc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UnitCost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  <a:endParaRPr lang="en-US" sz="1050" b="0" dirty="0"/>
                    </a:p>
                  </a:txBody>
                  <a:tcPr/>
                </a:tc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dirty="0"/>
                        <a:t>Total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  <a:endParaRPr lang="en-US" sz="1050" b="0" dirty="0"/>
                    </a:p>
                  </a:txBody>
                  <a:tcPr/>
                </a:tc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2"/>
          <p:cNvGraphicFramePr>
            <a:graphicFrameLocks noGrp="1"/>
          </p:cNvGraphicFramePr>
          <p:nvPr/>
        </p:nvGraphicFramePr>
        <p:xfrm>
          <a:off x="275494" y="4073544"/>
          <a:ext cx="3237598" cy="2232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297"/>
                <a:gridCol w="2058301"/>
              </a:tblGrid>
              <a:tr h="240738">
                <a:tc gridSpan="2">
                  <a:txBody>
                    <a:bodyPr/>
                    <a:lstStyle/>
                    <a:p>
                      <a:r>
                        <a:rPr lang="en-US" sz="1050" b="0" dirty="0"/>
                        <a:t>Product List  Data Collection 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 hMerge="1">
                  <a:tcPr/>
                </a:tc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  <a:endParaRPr lang="en-US" sz="1050" b="1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  <a:endParaRPr lang="en-US" sz="1050" b="1" dirty="0"/>
                    </a:p>
                  </a:txBody>
                  <a:tcPr marL="88011" marR="88011" marT="44005" marB="44005"/>
                </a:tc>
              </a:tr>
              <a:tr h="240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1" dirty="0"/>
                    </a:p>
                  </a:txBody>
                  <a:tcPr marL="88011" marR="88011" marT="44005" marB="44005"/>
                </a:tc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CategoryID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(Foreign key)</a:t>
                      </a:r>
                      <a:endParaRPr lang="en-US" sz="1050" b="1" dirty="0"/>
                    </a:p>
                  </a:txBody>
                  <a:tcPr marL="88011" marR="88011" marT="44005" marB="44005"/>
                </a:tc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BrandID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(Foreign key)</a:t>
                      </a:r>
                      <a:endParaRPr lang="en-US" sz="1050" b="1" dirty="0"/>
                    </a:p>
                  </a:txBody>
                  <a:tcPr marL="88011" marR="88011" marT="44005" marB="44005"/>
                </a:tc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dirty="0"/>
                        <a:t>Name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dirty="0"/>
                        <a:t>Unit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dirty="0"/>
                        <a:t>Details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</a:tr>
            </a:tbl>
          </a:graphicData>
        </a:graphic>
      </p:graphicFrame>
      <p:graphicFrame>
        <p:nvGraphicFramePr>
          <p:cNvPr id="11" name="Table 2"/>
          <p:cNvGraphicFramePr>
            <a:graphicFrameLocks noGrp="1"/>
          </p:cNvGraphicFramePr>
          <p:nvPr/>
        </p:nvGraphicFramePr>
        <p:xfrm>
          <a:off x="3741372" y="3767498"/>
          <a:ext cx="3935533" cy="1402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1"/>
                <a:gridCol w="2502012"/>
              </a:tblGrid>
              <a:tr h="195059">
                <a:tc gridSpan="2">
                  <a:txBody>
                    <a:bodyPr/>
                    <a:lstStyle/>
                    <a:p>
                      <a:r>
                        <a:rPr lang="en-US" sz="1050" b="0" dirty="0"/>
                        <a:t>Categories  Data Collection </a:t>
                      </a:r>
                      <a:endParaRPr lang="en-US" sz="1050" b="0" dirty="0"/>
                    </a:p>
                  </a:txBody>
                  <a:tcPr/>
                </a:tc>
                <a:tc hMerge="1">
                  <a:tcPr/>
                </a:tc>
              </a:tr>
              <a:tr h="287663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  <a:endParaRPr lang="en-US" sz="1050" b="1" dirty="0"/>
                    </a:p>
                  </a:txBody>
                  <a:tcPr/>
                </a:tc>
              </a:tr>
              <a:tr h="287663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87663"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87663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2"/>
          <p:cNvGraphicFramePr>
            <a:graphicFrameLocks noGrp="1"/>
          </p:cNvGraphicFramePr>
          <p:nvPr/>
        </p:nvGraphicFramePr>
        <p:xfrm>
          <a:off x="7905185" y="5101726"/>
          <a:ext cx="3935533" cy="1402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1"/>
                <a:gridCol w="2502012"/>
              </a:tblGrid>
              <a:tr h="280422">
                <a:tc gridSpan="2">
                  <a:txBody>
                    <a:bodyPr/>
                    <a:lstStyle/>
                    <a:p>
                      <a:r>
                        <a:rPr lang="en-US" sz="1050" b="0" dirty="0"/>
                        <a:t>Brands  Data Collection </a:t>
                      </a:r>
                      <a:endParaRPr lang="en-US" sz="1050" b="0" dirty="0"/>
                    </a:p>
                  </a:txBody>
                  <a:tcPr/>
                </a:tc>
                <a:tc hMerge="1">
                  <a:tcPr/>
                </a:tc>
              </a:tr>
              <a:tr h="280422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  <a:endParaRPr lang="en-US" sz="1050" b="1" dirty="0"/>
                    </a:p>
                  </a:txBody>
                  <a:tcPr/>
                </a:tc>
              </a:tr>
              <a:tr h="280422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80422"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80422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2497015" y="1071704"/>
            <a:ext cx="741452" cy="3966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854711" y="959730"/>
            <a:ext cx="885125" cy="5085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1"/>
          </p:cNvCxnSpPr>
          <p:nvPr/>
        </p:nvCxnSpPr>
        <p:spPr>
          <a:xfrm flipV="1">
            <a:off x="624254" y="1834943"/>
            <a:ext cx="6120343" cy="25914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2819383" y="5189679"/>
            <a:ext cx="5085802" cy="3528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819383" y="4228418"/>
            <a:ext cx="1001323" cy="7659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3641" y="675503"/>
            <a:ext cx="5163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PRODUCT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RETURN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MANAGE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3641" y="1273479"/>
            <a:ext cx="4975225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New return create ( with transaction rollback )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Return update ( with transaction rollback )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Read/search/filter return list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Can delete return with safety ( with transaction rollback )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Return Invoice Create &amp; Print 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3641" y="675503"/>
            <a:ext cx="2969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BUSINESS REPORT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3641" y="1273479"/>
            <a:ext cx="333248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Stock Report With Alert 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Expense Report Date Range 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Purchase Report Date Range 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Sell Report Date Range 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Return Report Date Range 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Profit/Loss Report Date Range 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792915" y="2521373"/>
            <a:ext cx="328647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BACKEND PROEJCT 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-STRUCTURE-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743" y="243398"/>
            <a:ext cx="4931229" cy="637120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4005" y="620948"/>
            <a:ext cx="67195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Our Back End Codeing Strategy 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3836" y="1422704"/>
            <a:ext cx="622935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We will go on part by part module based approach.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Focus on code reusability.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We will follow SOLID Principles.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No unnesseary comments , no junky codes.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4005" y="620948"/>
            <a:ext cx="63226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Our Back End Parts/Modules  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3836" y="1422704"/>
            <a:ext cx="2971800" cy="37846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Users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Brands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Categories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Customers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Suppliers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Expenses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Products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Purchases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Sales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Returns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Dashboard Summary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Reports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92079" y="2494287"/>
            <a:ext cx="695833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 New Back-End Project 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With Essential Node Packages  &amp; Folders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8609" y="821697"/>
            <a:ext cx="4348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Working With Users 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8441" y="1620824"/>
            <a:ext cx="3510280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Create models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Create controllers.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Write controllers methods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Define Routes 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Test using postman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0161" y="890387"/>
            <a:ext cx="5801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TECHNOLOGY WE ARE GOING TO USE ? 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0161" y="1447116"/>
            <a:ext cx="1521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MongoDB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Express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React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8609" y="750577"/>
            <a:ext cx="62636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Working With Users Features 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8441" y="1620824"/>
            <a:ext cx="2839085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User Registration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User Login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Password Recover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Profile Details View 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Profile Update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9869" y="821697"/>
            <a:ext cx="4729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Working With Brands  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8441" y="1620824"/>
            <a:ext cx="3510280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Create models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Create controllers.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Write controllers methods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Define Routes 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Test using postman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8926" y="864242"/>
            <a:ext cx="55124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Working With Categories  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8441" y="1620824"/>
            <a:ext cx="3510280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Create models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Create controllers.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Write controllers methods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Define Routes 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Test using postman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8609" y="821697"/>
            <a:ext cx="52971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Working With Customers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8441" y="1620824"/>
            <a:ext cx="3510280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Create models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Create controllers.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Write controllers methods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Define Routes 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Test using postman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8609" y="821697"/>
            <a:ext cx="51066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Working With Suppliers 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8441" y="1620824"/>
            <a:ext cx="3510280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Create models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Create controllers.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Write controllers methods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Define Routes 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Test using postman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7804" y="849637"/>
            <a:ext cx="62598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Working With Expense Types 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8441" y="1620824"/>
            <a:ext cx="3510280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Create models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Create controllers.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Write controllers methods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Define Routes 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Test using postman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8926" y="821697"/>
            <a:ext cx="48952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Working With Expense 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8441" y="1620824"/>
            <a:ext cx="3510280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Create models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Create controllers.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Write controllers methods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Define Routes 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Test using postman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9066" y="807727"/>
            <a:ext cx="47898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Working With Product 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8441" y="1620824"/>
            <a:ext cx="3510280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Create models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Create controllers.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Write controllers methods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Define Routes 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Test using postman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8609" y="821697"/>
            <a:ext cx="49885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Working With Purchase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8441" y="1620824"/>
            <a:ext cx="3510280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Create models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Create controllers.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Write controllers methods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Define Routes 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Test using postman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6231" y="821697"/>
            <a:ext cx="42932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Working With Sales 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8441" y="1620824"/>
            <a:ext cx="3510280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Create models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Create controllers.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Write controllers methods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Define Routes 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Test using postman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0161" y="890387"/>
            <a:ext cx="10100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OUR INVENTORY SYSTEM MANAGES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END-TO-END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BUSIENSS FLOW  !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0161" y="1447116"/>
            <a:ext cx="423064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Business Product/Goods Management   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Business Supplier’s Management 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Customer’s Management 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Product Sales Management 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Product Return Management 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Product Buy/Purchase Management 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Business Expense Management 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Product Stock Management 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Business Profit-Loss-Growth 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And More 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6364" y="821697"/>
            <a:ext cx="47701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Working With Returns 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8441" y="1620824"/>
            <a:ext cx="3510280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Create models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Create controllers.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Write controllers methods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Define Routes 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Test using postman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8926" y="864242"/>
            <a:ext cx="50196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Working With Summary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8441" y="1620824"/>
            <a:ext cx="3510280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Create models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Create controllers.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Write controllers methods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Define Routes 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Test using postman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7004" y="821697"/>
            <a:ext cx="47739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Working With Reports 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8441" y="1620824"/>
            <a:ext cx="3510280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Create models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Create controllers.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Write controllers methods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Define Routes 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Test using postman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0547" y="2782669"/>
            <a:ext cx="5650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SOFTWARE DATA DESIGN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7686" y="980245"/>
            <a:ext cx="2545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Model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7686" y="1737262"/>
            <a:ext cx="2751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Database normalization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Embedded data model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1017" y="561203"/>
            <a:ext cx="8709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MULTIPLE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MANAGE - FOR MULTIPLE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BUSINESS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755339" y="2481749"/>
          <a:ext cx="3935533" cy="327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1"/>
                <a:gridCol w="2502012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Users Data Collection </a:t>
                      </a:r>
                      <a:endParaRPr lang="en-US" sz="1400" b="0" dirty="0"/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(Unique)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firstName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lastName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photo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2"/>
          <p:cNvGraphicFramePr>
            <a:graphicFrameLocks noGrp="1"/>
          </p:cNvGraphicFramePr>
          <p:nvPr/>
        </p:nvGraphicFramePr>
        <p:xfrm>
          <a:off x="5099304" y="2501900"/>
          <a:ext cx="437794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217"/>
                <a:gridCol w="2266727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OTP Data Collection </a:t>
                      </a:r>
                      <a:endParaRPr lang="en-US" sz="1400" b="0" dirty="0"/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otp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(Default 0) 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31017" y="1106424"/>
            <a:ext cx="46265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Business/User Sign Up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User Login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Account  Recover/Reset Using OTP Code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Manage Profile Information (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Create/Read/Update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) 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1017" y="561203"/>
            <a:ext cx="5081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PRODUCT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BRAND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 MANAGE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755339" y="2481749"/>
          <a:ext cx="393553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1"/>
                <a:gridCol w="2502012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Brands  Data Collection </a:t>
                      </a:r>
                      <a:endParaRPr lang="en-US" sz="1400" b="0" dirty="0"/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31017" y="1106424"/>
            <a:ext cx="455926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New brand create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Brand name update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Read/search/filter brand list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Can delete brand item if never used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Can’t delete brand if exist with any other’s product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1017" y="561203"/>
            <a:ext cx="5569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PRODUCT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CATEGORY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MANAGE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755339" y="2481749"/>
          <a:ext cx="393553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1"/>
                <a:gridCol w="2502012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Categories  Data Collection </a:t>
                      </a:r>
                      <a:endParaRPr lang="en-US" sz="1400" b="0" dirty="0"/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31017" y="1106424"/>
            <a:ext cx="479490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New category create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Category name update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Read/search/filter category list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Can delete category item if never used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Can’t delete category if exist with any other’s product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TABLE_BEAUTIFY" val="smartTable{07c15c62-2f81-409f-a893-c7372dd78b6c}"/>
</p:tagLst>
</file>

<file path=ppt/tags/tag10.xml><?xml version="1.0" encoding="utf-8"?>
<p:tagLst xmlns:p="http://schemas.openxmlformats.org/presentationml/2006/main">
  <p:tag name="KSO_WM_UNIT_TABLE_BEAUTIFY" val="smartTable{301c62a8-e711-4cb1-9f5b-648b83fbf8d5}"/>
</p:tagLst>
</file>

<file path=ppt/tags/tag11.xml><?xml version="1.0" encoding="utf-8"?>
<p:tagLst xmlns:p="http://schemas.openxmlformats.org/presentationml/2006/main">
  <p:tag name="KSO_WM_UNIT_TABLE_BEAUTIFY" val="smartTable{398043f5-6662-4677-bd4d-0e1ddd78371b}"/>
</p:tagLst>
</file>

<file path=ppt/tags/tag12.xml><?xml version="1.0" encoding="utf-8"?>
<p:tagLst xmlns:p="http://schemas.openxmlformats.org/presentationml/2006/main">
  <p:tag name="KSO_WM_UNIT_TABLE_BEAUTIFY" val="smartTable{2a3eca8d-b705-41d4-8237-7c6588fb4ff4}"/>
</p:tagLst>
</file>

<file path=ppt/tags/tag13.xml><?xml version="1.0" encoding="utf-8"?>
<p:tagLst xmlns:p="http://schemas.openxmlformats.org/presentationml/2006/main">
  <p:tag name="KSO_WM_UNIT_TABLE_BEAUTIFY" val="smartTable{4196f110-3e17-49f1-ab1b-6cc9d6ecfb9d}"/>
</p:tagLst>
</file>

<file path=ppt/tags/tag14.xml><?xml version="1.0" encoding="utf-8"?>
<p:tagLst xmlns:p="http://schemas.openxmlformats.org/presentationml/2006/main">
  <p:tag name="KSO_WM_UNIT_TABLE_BEAUTIFY" val="smartTable{bfb0d53e-90b8-4461-8064-aab2e59686cd}"/>
</p:tagLst>
</file>

<file path=ppt/tags/tag15.xml><?xml version="1.0" encoding="utf-8"?>
<p:tagLst xmlns:p="http://schemas.openxmlformats.org/presentationml/2006/main">
  <p:tag name="KSO_WM_UNIT_TABLE_BEAUTIFY" val="smartTable{1940f43f-1ab9-482e-84bf-6152c74d5c8d}"/>
</p:tagLst>
</file>

<file path=ppt/tags/tag16.xml><?xml version="1.0" encoding="utf-8"?>
<p:tagLst xmlns:p="http://schemas.openxmlformats.org/presentationml/2006/main">
  <p:tag name="KSO_WM_UNIT_TABLE_BEAUTIFY" val="smartTable{47544e77-51e3-4262-9866-ddb35bee978b}"/>
</p:tagLst>
</file>

<file path=ppt/tags/tag17.xml><?xml version="1.0" encoding="utf-8"?>
<p:tagLst xmlns:p="http://schemas.openxmlformats.org/presentationml/2006/main">
  <p:tag name="KSO_WM_UNIT_TABLE_BEAUTIFY" val="smartTable{4c5c763b-7a9a-4a97-b312-b1313b464532}"/>
</p:tagLst>
</file>

<file path=ppt/tags/tag2.xml><?xml version="1.0" encoding="utf-8"?>
<p:tagLst xmlns:p="http://schemas.openxmlformats.org/presentationml/2006/main">
  <p:tag name="KSO_WM_UNIT_TABLE_BEAUTIFY" val="smartTable{66d73a4d-fa00-4623-a658-7075275b0e54}"/>
</p:tagLst>
</file>

<file path=ppt/tags/tag3.xml><?xml version="1.0" encoding="utf-8"?>
<p:tagLst xmlns:p="http://schemas.openxmlformats.org/presentationml/2006/main">
  <p:tag name="KSO_WM_UNIT_TABLE_BEAUTIFY" val="smartTable{13e62f5f-eae5-4b3a-b8a2-04d55d84b150}"/>
</p:tagLst>
</file>

<file path=ppt/tags/tag4.xml><?xml version="1.0" encoding="utf-8"?>
<p:tagLst xmlns:p="http://schemas.openxmlformats.org/presentationml/2006/main">
  <p:tag name="KSO_WM_UNIT_TABLE_BEAUTIFY" val="smartTable{66a64c45-0707-452a-9587-6555d573dfb8}"/>
</p:tagLst>
</file>

<file path=ppt/tags/tag5.xml><?xml version="1.0" encoding="utf-8"?>
<p:tagLst xmlns:p="http://schemas.openxmlformats.org/presentationml/2006/main">
  <p:tag name="KSO_WM_UNIT_TABLE_BEAUTIFY" val="smartTable{1649321a-c23e-454f-8873-09544f6739a7}"/>
</p:tagLst>
</file>

<file path=ppt/tags/tag6.xml><?xml version="1.0" encoding="utf-8"?>
<p:tagLst xmlns:p="http://schemas.openxmlformats.org/presentationml/2006/main">
  <p:tag name="KSO_WM_UNIT_TABLE_BEAUTIFY" val="smartTable{02f7af2d-a79e-4770-9196-497d71918457}"/>
</p:tagLst>
</file>

<file path=ppt/tags/tag7.xml><?xml version="1.0" encoding="utf-8"?>
<p:tagLst xmlns:p="http://schemas.openxmlformats.org/presentationml/2006/main">
  <p:tag name="KSO_WM_UNIT_TABLE_BEAUTIFY" val="smartTable{d34e51c3-1235-48ee-9dbc-95a3f1e326be}"/>
</p:tagLst>
</file>

<file path=ppt/tags/tag8.xml><?xml version="1.0" encoding="utf-8"?>
<p:tagLst xmlns:p="http://schemas.openxmlformats.org/presentationml/2006/main">
  <p:tag name="KSO_WM_UNIT_TABLE_BEAUTIFY" val="smartTable{13edcc98-d546-4694-8388-98a41b05fbd0}"/>
</p:tagLst>
</file>

<file path=ppt/tags/tag9.xml><?xml version="1.0" encoding="utf-8"?>
<p:tagLst xmlns:p="http://schemas.openxmlformats.org/presentationml/2006/main">
  <p:tag name="KSO_WM_UNIT_TABLE_BEAUTIFY" val="smartTable{1177dba0-4896-4f16-b540-7ac0450b0f66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11678</Words>
  <Application>WPS Presentation</Application>
  <PresentationFormat>Widescreen</PresentationFormat>
  <Paragraphs>1400</Paragraphs>
  <Slides>42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4" baseType="lpstr">
      <vt:lpstr>Arial</vt:lpstr>
      <vt:lpstr>SimSun</vt:lpstr>
      <vt:lpstr>Wingdings</vt:lpstr>
      <vt:lpstr>Roboto</vt:lpstr>
      <vt:lpstr>Calibri</vt:lpstr>
      <vt:lpstr>Helvetica Neue</vt:lpstr>
      <vt:lpstr>微软雅黑</vt:lpstr>
      <vt:lpstr>汉仪旗黑</vt:lpstr>
      <vt:lpstr>Arial Unicode MS</vt:lpstr>
      <vt:lpstr>Calibri Light</vt:lpstr>
      <vt:lpstr>宋体-简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Engr. Rabbil Hasan</dc:creator>
  <cp:lastModifiedBy>rabbilhasan</cp:lastModifiedBy>
  <cp:revision>76</cp:revision>
  <dcterms:created xsi:type="dcterms:W3CDTF">2022-08-15T07:32:12Z</dcterms:created>
  <dcterms:modified xsi:type="dcterms:W3CDTF">2022-08-15T07:32:12Z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1033-3.2.0.6370</vt:lpwstr>
  </property>
</Properties>
</file>