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0"/>
  </p:notesMasterIdLst>
  <p:sldIdLst>
    <p:sldId id="256" r:id="rId2"/>
    <p:sldId id="258" r:id="rId3"/>
    <p:sldId id="26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8599E07D-FCC0-4CFD-B0E8-429F5366BC08}"/>
    <pc:docChg chg="modSld">
      <pc:chgData name="Kang Wallter" userId="d5c269cbe9dbe8bc" providerId="LiveId" clId="{8599E07D-FCC0-4CFD-B0E8-429F5366BC08}" dt="2021-01-03T07:39:37.672" v="40" actId="20577"/>
      <pc:docMkLst>
        <pc:docMk/>
      </pc:docMkLst>
      <pc:sldChg chg="modSp mod">
        <pc:chgData name="Kang Wallter" userId="d5c269cbe9dbe8bc" providerId="LiveId" clId="{8599E07D-FCC0-4CFD-B0E8-429F5366BC08}" dt="2021-01-03T07:39:37.672" v="40" actId="20577"/>
        <pc:sldMkLst>
          <pc:docMk/>
          <pc:sldMk cId="2251764128" sldId="285"/>
        </pc:sldMkLst>
        <pc:spChg chg="mod">
          <ac:chgData name="Kang Wallter" userId="d5c269cbe9dbe8bc" providerId="LiveId" clId="{8599E07D-FCC0-4CFD-B0E8-429F5366BC08}" dt="2021-01-03T07:39:37.672" v="40" actId="20577"/>
          <ac:spMkLst>
            <pc:docMk/>
            <pc:sldMk cId="2251764128" sldId="285"/>
            <ac:spMk id="3" creationId="{B170309A-C18D-4B39-ADE2-270BB009D0C4}"/>
          </ac:spMkLst>
        </pc:spChg>
      </pc:sldChg>
      <pc:sldChg chg="modSp mod">
        <pc:chgData name="Kang Wallter" userId="d5c269cbe9dbe8bc" providerId="LiveId" clId="{8599E07D-FCC0-4CFD-B0E8-429F5366BC08}" dt="2020-12-31T15:19:10.997" v="18" actId="20577"/>
        <pc:sldMkLst>
          <pc:docMk/>
          <pc:sldMk cId="1423723655" sldId="299"/>
        </pc:sldMkLst>
        <pc:spChg chg="mod">
          <ac:chgData name="Kang Wallter" userId="d5c269cbe9dbe8bc" providerId="LiveId" clId="{8599E07D-FCC0-4CFD-B0E8-429F5366BC08}" dt="2020-12-31T15:19:10.997" v="18" actId="20577"/>
          <ac:spMkLst>
            <pc:docMk/>
            <pc:sldMk cId="1423723655" sldId="299"/>
            <ac:spMk id="10" creationId="{BD909EBB-682D-495B-A989-DA042A0E16C1}"/>
          </ac:spMkLst>
        </pc:spChg>
      </pc:sld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1EE58-E990-440F-8A63-EA70522F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엔티티 클래스 작성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CD4F8-47AF-4CCF-B2A2-31B639480928}"/>
              </a:ext>
            </a:extLst>
          </p:cNvPr>
          <p:cNvSpPr txBox="1"/>
          <p:nvPr/>
        </p:nvSpPr>
        <p:spPr>
          <a:xfrm>
            <a:off x="132129" y="2667996"/>
            <a:ext cx="4760752" cy="192693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(strategy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작성자는 아직 처리하지 않음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AA5A7-C6C3-45FA-A24A-C212FA6086B1}"/>
              </a:ext>
            </a:extLst>
          </p:cNvPr>
          <p:cNvSpPr txBox="1"/>
          <p:nvPr/>
        </p:nvSpPr>
        <p:spPr>
          <a:xfrm>
            <a:off x="132129" y="937422"/>
            <a:ext cx="4760752" cy="161916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5C470-370D-45E6-BCE5-4257B7AE87DD}"/>
              </a:ext>
            </a:extLst>
          </p:cNvPr>
          <p:cNvSpPr txBox="1"/>
          <p:nvPr/>
        </p:nvSpPr>
        <p:spPr>
          <a:xfrm>
            <a:off x="132129" y="4706347"/>
            <a:ext cx="4760752" cy="208082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(strategy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//Board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와 연관관계는 아직 작성하지 않음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8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577E1-9244-44BE-98DD-B688335A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@ManyToOne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0A6D-3ED1-41A5-A5ED-DB45A35C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ERD</a:t>
            </a:r>
            <a:r>
              <a:rPr lang="ko-KR" altLang="en-US"/>
              <a:t>를 기준으로 엔티티간의 연관관계를 지정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21218-0875-441F-B611-92B47182E5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6783" y="1384419"/>
            <a:ext cx="3155546" cy="156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E2459-4ABE-408F-90DA-3D83BFBEC879}"/>
              </a:ext>
            </a:extLst>
          </p:cNvPr>
          <p:cNvSpPr txBox="1"/>
          <p:nvPr/>
        </p:nvSpPr>
        <p:spPr>
          <a:xfrm>
            <a:off x="167780" y="1562057"/>
            <a:ext cx="4510896" cy="246221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@ToString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(exclude = 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"writer"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 //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@ToString </a:t>
            </a:r>
            <a:r>
              <a:rPr lang="ko-KR" altLang="ko-KR" sz="11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은 항상</a:t>
            </a:r>
            <a:r>
              <a:rPr lang="en-US" altLang="ko-KR" sz="11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exclude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class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extends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BaseEntity 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{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@Id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@GeneratedValue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(strategy =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GenerationType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1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IDENTITY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title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content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@ManyToOne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writer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 //</a:t>
            </a:r>
            <a:r>
              <a:rPr lang="ko-KR" altLang="ko-KR" sz="11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연관 관계 지정 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2E107-F675-4DF4-A8A8-7ED4E2CB4DE7}"/>
              </a:ext>
            </a:extLst>
          </p:cNvPr>
          <p:cNvSpPr txBox="1"/>
          <p:nvPr/>
        </p:nvSpPr>
        <p:spPr>
          <a:xfrm>
            <a:off x="4514794" y="4064836"/>
            <a:ext cx="4572000" cy="263149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@ToString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(exclude = 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"board"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//@ToString </a:t>
            </a:r>
            <a:r>
              <a:rPr lang="ko-KR" altLang="ko-KR" sz="11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주의 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class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extends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BaseEntity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{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@Id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@GeneratedValue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(strategy =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GenerationType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1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IDENTITY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rno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text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replyer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@ManyToOne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private </a:t>
            </a:r>
            <a:r>
              <a:rPr lang="en-US" altLang="ko-KR" sz="11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 //</a:t>
            </a:r>
            <a:r>
              <a:rPr lang="ko-KR" altLang="ko-KR" sz="11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연관 관계 지정 </a:t>
            </a: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4707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6E2A7-72D0-4ADD-B5E8-384A22E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Repository</a:t>
            </a:r>
            <a:r>
              <a:rPr lang="ko-KR" altLang="en-US"/>
              <a:t>인터페이스 작성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BAB87-8079-451C-B461-1B6A6E76D6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205" y="1039091"/>
            <a:ext cx="3352622" cy="1947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16E01-2844-485A-BF2A-D254BFEB60DD}"/>
              </a:ext>
            </a:extLst>
          </p:cNvPr>
          <p:cNvSpPr txBox="1"/>
          <p:nvPr/>
        </p:nvSpPr>
        <p:spPr>
          <a:xfrm>
            <a:off x="3779241" y="1285965"/>
            <a:ext cx="4572000" cy="131138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org.zerock.board.entity.Member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MemberRepository extends 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F9D2-7FF4-4C4C-8C3D-F646AD98D00B}"/>
              </a:ext>
            </a:extLst>
          </p:cNvPr>
          <p:cNvSpPr txBox="1"/>
          <p:nvPr/>
        </p:nvSpPr>
        <p:spPr>
          <a:xfrm>
            <a:off x="3779241" y="2731552"/>
            <a:ext cx="4572000" cy="11574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org.zerock.board.entity.Board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BoardRepository extends 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D36EC-0EB2-45ED-941E-C815A2819168}"/>
              </a:ext>
            </a:extLst>
          </p:cNvPr>
          <p:cNvSpPr txBox="1"/>
          <p:nvPr/>
        </p:nvSpPr>
        <p:spPr>
          <a:xfrm>
            <a:off x="3779241" y="4023250"/>
            <a:ext cx="4572000" cy="11574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org.zerock.board.entity.Reply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ReplyRepository extends 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0AAC9-7A26-4627-AC39-CC47E4FA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</a:t>
            </a:r>
            <a:r>
              <a:rPr lang="ko-KR" altLang="en-US"/>
              <a:t>테스트 코드 작성 </a:t>
            </a:r>
            <a:r>
              <a:rPr lang="en-US" altLang="ko-KR"/>
              <a:t>- </a:t>
            </a:r>
            <a:r>
              <a:rPr lang="ko-KR" altLang="en-US"/>
              <a:t>회원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2E339-2BA6-4DDC-8BA9-CA916B1B4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183" y="1039090"/>
            <a:ext cx="3192195" cy="175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1D9D2-460A-4735-A0AE-55B63F2ACE30}"/>
              </a:ext>
            </a:extLst>
          </p:cNvPr>
          <p:cNvSpPr txBox="1"/>
          <p:nvPr/>
        </p:nvSpPr>
        <p:spPr>
          <a:xfrm>
            <a:off x="3824189" y="1696089"/>
            <a:ext cx="4572000" cy="34658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MemberRepositoryTests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MemberRepository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insertMembers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).forEach(i -&gt;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.email(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 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"@aaa.com"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.password(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"1111"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.name(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D7978-F878-4A5F-A622-F6C50DAA22DF}"/>
              </a:ext>
            </a:extLst>
          </p:cNvPr>
          <p:cNvSpPr txBox="1"/>
          <p:nvPr/>
        </p:nvSpPr>
        <p:spPr>
          <a:xfrm>
            <a:off x="3824189" y="1281849"/>
            <a:ext cx="2217274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회원 데이터를 우선적으로 처리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7D553D-7FAB-495A-9910-96D9F2C1E7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203" y="3256507"/>
            <a:ext cx="2790559" cy="21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8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143A0-3C76-4097-A60F-D71C371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코드 작성 </a:t>
            </a:r>
            <a:r>
              <a:rPr lang="en-US" altLang="ko-KR"/>
              <a:t>– </a:t>
            </a:r>
            <a:r>
              <a:rPr lang="ko-KR" altLang="en-US"/>
              <a:t>게시물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C4AC9-2354-4F12-AB8F-EF38F78E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회원을 이용하는 것을 주의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8B7F1-6BA7-47D1-956F-FFA4FE8BC44D}"/>
              </a:ext>
            </a:extLst>
          </p:cNvPr>
          <p:cNvSpPr txBox="1"/>
          <p:nvPr/>
        </p:nvSpPr>
        <p:spPr>
          <a:xfrm>
            <a:off x="784371" y="1826638"/>
            <a:ext cx="4572000" cy="408137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BoardRepositoryTests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BoardRepository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).forEach(i -&gt;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().email(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 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"@aaa.com"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board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.title(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.content(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"Content...."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i)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.writer(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117E8-C3A9-46A9-A911-576A70AB28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7253" y="1826638"/>
            <a:ext cx="3391521" cy="2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D961-17DB-4DA7-A4D3-C9597CF0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코드 작성 </a:t>
            </a:r>
            <a:r>
              <a:rPr lang="en-US" altLang="ko-KR"/>
              <a:t>– </a:t>
            </a:r>
            <a:r>
              <a:rPr lang="ko-KR" altLang="en-US"/>
              <a:t>댓글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DE6BF-B0F4-4BAE-9093-03992B1C313B}"/>
              </a:ext>
            </a:extLst>
          </p:cNvPr>
          <p:cNvSpPr txBox="1"/>
          <p:nvPr/>
        </p:nvSpPr>
        <p:spPr>
          <a:xfrm>
            <a:off x="628650" y="1583646"/>
            <a:ext cx="4572000" cy="423526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ReplyRepositoryTests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ReplyRepository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).forEach(i -&gt;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//1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부터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100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까지의 임의의 번호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bno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board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().bno(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 reply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.text(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"Reply......."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.board(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.replyer(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"guest"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1AE2F68-CAAE-459F-BA70-FACEAD4AEB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187" y="4369095"/>
            <a:ext cx="5400000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90B8-9E50-47C8-AF43-2D85E95C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필요한 쿼리 기능 정의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E8FC4-2CDD-4D2B-9F5F-DCA493435A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204" y="1064257"/>
            <a:ext cx="3825379" cy="322137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B7443E-431F-41D2-A965-C1EF06C511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0683" y="2968931"/>
            <a:ext cx="3009804" cy="3752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1441B-864E-4825-9D2F-6510B99C6D6E}"/>
              </a:ext>
            </a:extLst>
          </p:cNvPr>
          <p:cNvSpPr txBox="1"/>
          <p:nvPr/>
        </p:nvSpPr>
        <p:spPr>
          <a:xfrm>
            <a:off x="4568102" y="1409350"/>
            <a:ext cx="4299575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게시물 목록에 댓글의 개수와 회원 정보를 같이 보여주도록 구성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07429-3EAD-40CA-A050-B8A462948944}"/>
              </a:ext>
            </a:extLst>
          </p:cNvPr>
          <p:cNvSpPr txBox="1"/>
          <p:nvPr/>
        </p:nvSpPr>
        <p:spPr>
          <a:xfrm>
            <a:off x="1482351" y="5118682"/>
            <a:ext cx="3635932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게시물에 회원과 댓글의 개수가 같이 출력되도록 구성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3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F0C5F-5A3D-40B9-A71A-89C0AA4D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@ManyToOne</a:t>
            </a:r>
            <a:r>
              <a:rPr lang="ko-KR" altLang="en-US"/>
              <a:t>과 </a:t>
            </a:r>
            <a:r>
              <a:rPr lang="en-US" altLang="ko-KR"/>
              <a:t>Eager/Lazy </a:t>
            </a:r>
            <a:r>
              <a:rPr lang="ko-KR" altLang="en-US"/>
              <a:t>로딩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52627-7A7D-4748-83E2-7EC4D2DD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@ManyToOne</a:t>
            </a:r>
            <a:r>
              <a:rPr lang="ko-KR" altLang="en-US"/>
              <a:t>의 경우 기본적으로 </a:t>
            </a:r>
            <a:r>
              <a:rPr lang="en-US" altLang="ko-KR"/>
              <a:t>Eager</a:t>
            </a:r>
            <a:r>
              <a:rPr lang="ko-KR" altLang="en-US"/>
              <a:t> 로딩</a:t>
            </a:r>
            <a:r>
              <a:rPr lang="en-US" altLang="ko-KR"/>
              <a:t>(</a:t>
            </a:r>
            <a:r>
              <a:rPr lang="ko-KR" altLang="en-US"/>
              <a:t>즉시 로딩</a:t>
            </a:r>
            <a:r>
              <a:rPr lang="en-US" altLang="ko-KR"/>
              <a:t>)</a:t>
            </a:r>
            <a:r>
              <a:rPr lang="ko-KR" altLang="en-US"/>
              <a:t>방식으로 동작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8F9E2-C987-494E-A11B-81B492222674}"/>
              </a:ext>
            </a:extLst>
          </p:cNvPr>
          <p:cNvSpPr txBox="1"/>
          <p:nvPr/>
        </p:nvSpPr>
        <p:spPr>
          <a:xfrm>
            <a:off x="130029" y="1693429"/>
            <a:ext cx="4572000" cy="228344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testRead1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.findById(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데이터베이스에 존재하는 번호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board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.getWriter());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2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0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005F5-ECD6-4F10-8A99-A7C13278BA97}"/>
              </a:ext>
            </a:extLst>
          </p:cNvPr>
          <p:cNvSpPr txBox="1"/>
          <p:nvPr/>
        </p:nvSpPr>
        <p:spPr>
          <a:xfrm>
            <a:off x="4740475" y="1424981"/>
            <a:ext cx="4273496" cy="213904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select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bno1_0_0_,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board0_.moddate as moddate2_0_0_,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board0_.regdate as regdate3_0_0_,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board0_.content as content4_0_0_,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board0_.title as title5_0_0_,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board0_.writer_email as writer_e6_0_0_,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email1_2_1_,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member1_.moddate as moddate2_2_1_,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member1_.regdate as regdate3_2_1_,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member1_.name as name4_2_1_,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member1_.password as password5_2_1_ 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member1_ 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board0_.writer_email=member1_.email 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7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7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board0_.bno=?</a:t>
            </a:r>
            <a:endParaRPr lang="ko-KR" altLang="en-US" sz="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41155-3E01-4E01-AE58-640876E19EF5}"/>
              </a:ext>
            </a:extLst>
          </p:cNvPr>
          <p:cNvSpPr txBox="1"/>
          <p:nvPr/>
        </p:nvSpPr>
        <p:spPr>
          <a:xfrm>
            <a:off x="137824" y="4301779"/>
            <a:ext cx="4572000" cy="17730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readReply1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.findById(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 reply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.getBoard());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7DC32-3561-4A56-B546-895998ADB8D7}"/>
              </a:ext>
            </a:extLst>
          </p:cNvPr>
          <p:cNvSpPr txBox="1"/>
          <p:nvPr/>
        </p:nvSpPr>
        <p:spPr>
          <a:xfrm>
            <a:off x="4740475" y="3608028"/>
            <a:ext cx="4273496" cy="243143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select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reply0_.rno as rno1_1_0_,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reply0_.moddate as moddate2_1_0_,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reply0_.regdate as regdate3_1_0_,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reply0_.board_bno as board_bn6_1_0_,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...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member2_.regdate as regdate3_2_2_,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member2_.name as name4_2_2_,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member2_.password as password5_2_2_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reply0_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board1_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reply0_.board_bno=board1_.bno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member2_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board1_.writer_email=member2_.email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reply0_.rno=?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5A185-324F-4E0E-8635-1734D36B8605}"/>
              </a:ext>
            </a:extLst>
          </p:cNvPr>
          <p:cNvSpPr txBox="1"/>
          <p:nvPr/>
        </p:nvSpPr>
        <p:spPr>
          <a:xfrm>
            <a:off x="130029" y="1424981"/>
            <a:ext cx="1462260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게시물 로딩 테스트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79405-A9CF-4D2D-B2BD-51B2F760A300}"/>
              </a:ext>
            </a:extLst>
          </p:cNvPr>
          <p:cNvSpPr txBox="1"/>
          <p:nvPr/>
        </p:nvSpPr>
        <p:spPr>
          <a:xfrm>
            <a:off x="130029" y="4040169"/>
            <a:ext cx="1321196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댓글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로딩 테스트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9B5FB-B117-47F2-9544-2C76FCD351C3}"/>
              </a:ext>
            </a:extLst>
          </p:cNvPr>
          <p:cNvSpPr txBox="1"/>
          <p:nvPr/>
        </p:nvSpPr>
        <p:spPr>
          <a:xfrm>
            <a:off x="4966283" y="2667699"/>
            <a:ext cx="2676088" cy="8963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65517-6254-4605-BC78-B47D0DEAFA6E}"/>
              </a:ext>
            </a:extLst>
          </p:cNvPr>
          <p:cNvSpPr txBox="1"/>
          <p:nvPr/>
        </p:nvSpPr>
        <p:spPr>
          <a:xfrm>
            <a:off x="4966283" y="4984854"/>
            <a:ext cx="2676088" cy="8963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3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D6005-9D06-4A39-A218-7035EBBD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fetch</a:t>
            </a:r>
            <a:r>
              <a:rPr lang="ko-KR" altLang="en-US"/>
              <a:t>는 항상 </a:t>
            </a:r>
            <a:r>
              <a:rPr lang="en-US" altLang="ko-KR"/>
              <a:t>Lazy</a:t>
            </a:r>
            <a:r>
              <a:rPr lang="ko-KR" altLang="en-US"/>
              <a:t>로딩을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F167B-B91B-458F-8292-560963F7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@ManyToOne </a:t>
            </a:r>
            <a:r>
              <a:rPr lang="ko-KR" altLang="en-US"/>
              <a:t>과 같은 연관관계를 지정하는 경우에는 </a:t>
            </a:r>
            <a:r>
              <a:rPr lang="en-US" altLang="ko-KR"/>
              <a:t>fetch</a:t>
            </a:r>
            <a:r>
              <a:rPr lang="ko-KR" altLang="en-US"/>
              <a:t>라는 속성을 지정 가능 </a:t>
            </a:r>
            <a:r>
              <a:rPr lang="en-US" altLang="ko-KR"/>
              <a:t>(</a:t>
            </a:r>
            <a:r>
              <a:rPr lang="ko-KR" altLang="en-US"/>
              <a:t>지정하지 않으면 기본 설정 값</a:t>
            </a:r>
            <a:r>
              <a:rPr lang="en-US" altLang="ko-KR"/>
              <a:t>) </a:t>
            </a:r>
          </a:p>
          <a:p>
            <a:r>
              <a:rPr lang="en-US" altLang="ko-KR"/>
              <a:t>@ManyToOne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경우 기본이 </a:t>
            </a:r>
            <a:r>
              <a:rPr lang="en-US" altLang="ko-KR"/>
              <a:t>Eager </a:t>
            </a:r>
            <a:r>
              <a:rPr lang="ko-KR" altLang="en-US"/>
              <a:t>방식</a:t>
            </a:r>
            <a:endParaRPr lang="en-US" altLang="ko-KR"/>
          </a:p>
          <a:p>
            <a:r>
              <a:rPr lang="ko-KR" altLang="en-US"/>
              <a:t>가능하면 필요하지 않은 데이터를 가져오지 않도록 </a:t>
            </a:r>
            <a:r>
              <a:rPr lang="en-US" altLang="ko-KR"/>
              <a:t>Lazy </a:t>
            </a:r>
            <a:r>
              <a:rPr lang="ko-KR" altLang="en-US"/>
              <a:t>로딩을 기본으로 지정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46502-D921-4B70-A2A3-0488E2314D62}"/>
              </a:ext>
            </a:extLst>
          </p:cNvPr>
          <p:cNvSpPr txBox="1"/>
          <p:nvPr/>
        </p:nvSpPr>
        <p:spPr>
          <a:xfrm>
            <a:off x="121640" y="2939017"/>
            <a:ext cx="4572000" cy="203132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class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extends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BaseEntity 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{</a:t>
            </a: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@Id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@GeneratedValue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(strategy =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GenerationType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9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IDENTITY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title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content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@ManyToOne 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(fetch =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FetchType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9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LAZY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9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writer</a:t>
            </a: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endParaRPr lang="ko-KR" altLang="en-US" sz="9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86AFB0-ED97-4D02-847C-77D5BCF4F5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6006" y="4232594"/>
            <a:ext cx="5817267" cy="2369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BE84E6-1AC9-4B2B-A073-C0C4C7502603}"/>
              </a:ext>
            </a:extLst>
          </p:cNvPr>
          <p:cNvSpPr txBox="1"/>
          <p:nvPr/>
        </p:nvSpPr>
        <p:spPr>
          <a:xfrm>
            <a:off x="4848837" y="3807422"/>
            <a:ext cx="4200189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에러의 원인은 추가적인 데이터베이스 연결이 필요하기 때문에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2EBE9-6B02-4403-A632-CA476BC238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421" y="5360118"/>
            <a:ext cx="2545080" cy="7073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8111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A6640-C5E9-4A0B-9676-AB485874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지연</a:t>
            </a:r>
            <a:r>
              <a:rPr lang="en-US" altLang="ko-KR"/>
              <a:t>(lazy)</a:t>
            </a:r>
            <a:r>
              <a:rPr lang="ko-KR" altLang="en-US"/>
              <a:t>로딩의 이해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C74E4-1A45-4537-BF1D-7F2F2D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82878"/>
            <a:ext cx="7886700" cy="3794086"/>
          </a:xfrm>
        </p:spPr>
        <p:txBody>
          <a:bodyPr/>
          <a:lstStyle/>
          <a:p>
            <a:r>
              <a:rPr lang="ko-KR" altLang="en-US"/>
              <a:t>필요하지 않는 데이터는 가능하면 로딩을 미루는 방식이 지연</a:t>
            </a:r>
            <a:r>
              <a:rPr lang="en-US" altLang="ko-KR"/>
              <a:t>(lazy) </a:t>
            </a:r>
            <a:r>
              <a:rPr lang="ko-KR" altLang="en-US"/>
              <a:t>로딩 </a:t>
            </a:r>
            <a:endParaRPr lang="en-US" altLang="ko-KR"/>
          </a:p>
          <a:p>
            <a:r>
              <a:rPr lang="en-US" altLang="ko-KR"/>
              <a:t>board.getWriter( )</a:t>
            </a:r>
            <a:r>
              <a:rPr lang="ko-KR" altLang="en-US"/>
              <a:t>를 실행하는 순간에 회원 정보가 추가적으로 필요 </a:t>
            </a:r>
            <a:endParaRPr lang="en-US" altLang="ko-KR"/>
          </a:p>
          <a:p>
            <a:r>
              <a:rPr lang="en-US" altLang="ko-KR"/>
              <a:t>@Transactional </a:t>
            </a:r>
            <a:r>
              <a:rPr lang="ko-KR" altLang="en-US"/>
              <a:t>애노테이션을 적용하면 필요한 순간 다시 데이터베이스 연결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A6825-F21A-455A-AB9B-F69B8575E1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204" y="1039091"/>
            <a:ext cx="4762360" cy="1089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192DF-5EEB-4539-9A3F-A54296ADEE34}"/>
              </a:ext>
            </a:extLst>
          </p:cNvPr>
          <p:cNvSpPr txBox="1"/>
          <p:nvPr/>
        </p:nvSpPr>
        <p:spPr>
          <a:xfrm>
            <a:off x="1493240" y="3551377"/>
            <a:ext cx="7306811" cy="317009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board0_.moddate as moddate2_0_0_,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board0_.regdate as regdate3_0_0_,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board0_.content as content4_0_0_,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board0_.title as title5_0_0_,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board0_.writer_email as writer_e6_0_0_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board0_.bno=?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Board(bno=100, title=Title...100, content=Content....100) //System.out.println(board)</a:t>
            </a:r>
            <a:r>
              <a:rPr lang="ko-KR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의 결과 </a:t>
            </a: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member0_.email as email1_2_0_,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member0_.moddate as moddate2_2_0_,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member0_.regdate as regdate3_2_0_,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member0_.name as name4_2_0_,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member0_.password as password5_2_0_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member0_.email=?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Member(email=user100@aaa.com, password=1111, name=USER100) //System.out.println(board.getWriter())</a:t>
            </a:r>
            <a:r>
              <a:rPr lang="ko-KR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결과 </a:t>
            </a:r>
          </a:p>
        </p:txBody>
      </p:sp>
    </p:spTree>
    <p:extLst>
      <p:ext uri="{BB962C8B-B14F-4D97-AF65-F5344CB8AC3E}">
        <p14:creationId xmlns:p14="http://schemas.microsoft.com/office/powerpoint/2010/main" val="370261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52B24-A2B7-41C8-865B-BB121678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주의해야 하는 </a:t>
            </a:r>
            <a:r>
              <a:rPr lang="en-US" altLang="ko-KR"/>
              <a:t>toString()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1C75D-4042-4003-B16E-58D23DEC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toString( )</a:t>
            </a:r>
            <a:r>
              <a:rPr lang="ko-KR" altLang="en-US"/>
              <a:t>시에 연관된 엔티티를 출력하는 경우에 다시 연결이 필요한 경우가 발생</a:t>
            </a:r>
            <a:endParaRPr lang="en-US" altLang="ko-KR"/>
          </a:p>
          <a:p>
            <a:r>
              <a:rPr lang="ko-KR" altLang="en-US"/>
              <a:t>연관관계를 지정하는 경우에는 항상 </a:t>
            </a:r>
            <a:r>
              <a:rPr lang="en-US" altLang="ko-KR"/>
              <a:t>toString( )</a:t>
            </a:r>
            <a:r>
              <a:rPr lang="ko-KR" altLang="en-US"/>
              <a:t>에서 제외하도록 주의 </a:t>
            </a:r>
          </a:p>
        </p:txBody>
      </p:sp>
    </p:spTree>
    <p:extLst>
      <p:ext uri="{BB962C8B-B14F-4D97-AF65-F5344CB8AC3E}">
        <p14:creationId xmlns:p14="http://schemas.microsoft.com/office/powerpoint/2010/main" val="107740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33141-CD62-4CFD-B580-C417C0B2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JPQL</a:t>
            </a:r>
            <a:r>
              <a:rPr lang="ko-KR" altLang="en-US"/>
              <a:t>의 </a:t>
            </a:r>
            <a:r>
              <a:rPr lang="en-US" altLang="ko-KR"/>
              <a:t>left join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0309A-C18D-4B39-ADE2-270BB00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부트 </a:t>
            </a:r>
            <a:r>
              <a:rPr lang="en-US" altLang="ko-KR"/>
              <a:t> 2.0 </a:t>
            </a:r>
            <a:r>
              <a:rPr lang="ko-KR" altLang="en-US"/>
              <a:t>부터는 엔티티 클래스내에 참조가 없어도 </a:t>
            </a:r>
            <a:r>
              <a:rPr lang="en-US" altLang="ko-KR"/>
              <a:t>left join </a:t>
            </a:r>
            <a:r>
              <a:rPr lang="ko-KR" altLang="en-US"/>
              <a:t>처리가 가능</a:t>
            </a:r>
            <a:endParaRPr lang="en-US" altLang="ko-KR"/>
          </a:p>
          <a:p>
            <a:r>
              <a:rPr lang="ko-KR" altLang="en-US"/>
              <a:t> 클래스 내부에 참조가 있는 경우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연관관계가 없는 경우에 명시적으로 </a:t>
            </a:r>
            <a:r>
              <a:rPr lang="en-US" altLang="ko-KR"/>
              <a:t>on</a:t>
            </a:r>
            <a:r>
              <a:rPr lang="ko-KR" altLang="en-US"/>
              <a:t>을 이용해서 작성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55E8-6062-4037-B6EE-15A94ED68A67}"/>
              </a:ext>
            </a:extLst>
          </p:cNvPr>
          <p:cNvSpPr txBox="1"/>
          <p:nvPr/>
        </p:nvSpPr>
        <p:spPr>
          <a:xfrm>
            <a:off x="1212210" y="1912782"/>
            <a:ext cx="4572000" cy="11574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BoardRepository extends 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@Query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left join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=:bno"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getBoardWithWriter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446F0-328B-4D14-B4A6-0823D2E1FECF}"/>
              </a:ext>
            </a:extLst>
          </p:cNvPr>
          <p:cNvSpPr txBox="1"/>
          <p:nvPr/>
        </p:nvSpPr>
        <p:spPr>
          <a:xfrm>
            <a:off x="1212209" y="3943967"/>
            <a:ext cx="6824443" cy="138499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interface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BoardRepository 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extends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JpaRepository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{</a:t>
            </a:r>
            <a:b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5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...</a:t>
            </a:r>
            <a:b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5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@Query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"SELECT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FROM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 b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LEFT JOIN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 r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ON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5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=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WHERE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5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= :bno"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List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Object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[]&gt; </a:t>
            </a:r>
            <a:r>
              <a:rPr lang="en-US" altLang="ko-KR" sz="105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getBoardWithReply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5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@Param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5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"bno"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</a:t>
            </a:r>
            <a:r>
              <a:rPr lang="en-US" altLang="ko-KR" sz="10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bno);</a:t>
            </a:r>
            <a:b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5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25176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093B0-96D6-4C16-BE67-6C6D426A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화면에 필요한 </a:t>
            </a:r>
            <a:r>
              <a:rPr lang="en-US" altLang="ko-KR"/>
              <a:t>JPQL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A187-CDB5-4833-A279-653786B1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931240"/>
          </a:xfrm>
        </p:spPr>
        <p:txBody>
          <a:bodyPr/>
          <a:lstStyle/>
          <a:p>
            <a:r>
              <a:rPr lang="en-US" altLang="ko-KR"/>
              <a:t>Board</a:t>
            </a:r>
            <a:r>
              <a:rPr lang="ko-KR" altLang="en-US"/>
              <a:t>를 기준으로 삼고</a:t>
            </a:r>
            <a:r>
              <a:rPr lang="en-US" altLang="ko-KR"/>
              <a:t>, Member</a:t>
            </a:r>
            <a:r>
              <a:rPr lang="ko-KR" altLang="en-US"/>
              <a:t>와 </a:t>
            </a:r>
            <a:r>
              <a:rPr lang="en-US" altLang="ko-KR"/>
              <a:t>Reply</a:t>
            </a:r>
            <a:r>
              <a:rPr lang="ko-KR" altLang="en-US"/>
              <a:t>를 </a:t>
            </a:r>
            <a:r>
              <a:rPr lang="en-US" altLang="ko-KR"/>
              <a:t>JPQL</a:t>
            </a:r>
            <a:r>
              <a:rPr lang="ko-KR" altLang="en-US"/>
              <a:t>로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7C257-8FA4-440A-AA81-02AB60DC6CDE}"/>
              </a:ext>
            </a:extLst>
          </p:cNvPr>
          <p:cNvSpPr txBox="1"/>
          <p:nvPr/>
        </p:nvSpPr>
        <p:spPr>
          <a:xfrm>
            <a:off x="495616" y="1504712"/>
            <a:ext cx="7885509" cy="230832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b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8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@Query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(value =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"SELECT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w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count(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" 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b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 FROM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 b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 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b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 LEFT JOIN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writer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w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 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b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 LEFT JOIN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 r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ON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=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 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b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 GROUP BY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</a:t>
            </a:r>
            <a:b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countQuery =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"SELECT count(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FROM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 b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Object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[]&gt; </a:t>
            </a:r>
            <a:r>
              <a:rPr lang="en-US" altLang="ko-KR" sz="1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getBoardWithReplyCount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Pageable </a:t>
            </a:r>
            <a:r>
              <a:rPr lang="en-US" altLang="ko-KR" sz="1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pageable);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D9B83-2CFC-40F7-95B3-45F673D57555}"/>
              </a:ext>
            </a:extLst>
          </p:cNvPr>
          <p:cNvSpPr txBox="1"/>
          <p:nvPr/>
        </p:nvSpPr>
        <p:spPr>
          <a:xfrm>
            <a:off x="495616" y="3974761"/>
            <a:ext cx="7885508" cy="22347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testWithReplyCount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pageable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).descending());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.getBoardWithReplyCount(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.get().forEach(row -&gt;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[])row;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1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9ED54-560A-447E-A538-714C896DAB7F}"/>
              </a:ext>
            </a:extLst>
          </p:cNvPr>
          <p:cNvSpPr txBox="1"/>
          <p:nvPr/>
        </p:nvSpPr>
        <p:spPr>
          <a:xfrm>
            <a:off x="176169" y="239766"/>
            <a:ext cx="6648275" cy="286232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col_0_0_,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col_1_0_,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count(reply2_.rno) as col_2_0_,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...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member1_.password as password5_2_1_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member1_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board0_.writer_email=member1_.email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reply2_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reply2_.board_bno=board0_.bno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group by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order by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desc limit ?</a:t>
            </a:r>
            <a:endParaRPr lang="ko-KR" alt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392D0-7155-43EC-828B-80B150C5A15B}"/>
              </a:ext>
            </a:extLst>
          </p:cNvPr>
          <p:cNvSpPr txBox="1"/>
          <p:nvPr/>
        </p:nvSpPr>
        <p:spPr>
          <a:xfrm>
            <a:off x="2470557" y="2736337"/>
            <a:ext cx="3498209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항상 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페이지 처리가 제대로 처리되는지 확인할 것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3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34C25-0105-4879-A3F0-C090421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필요한 </a:t>
            </a:r>
            <a:r>
              <a:rPr lang="en-US" altLang="ko-KR"/>
              <a:t>JPQL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2A6EB-FD4A-48D3-BE56-54DA33B7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902567"/>
          </a:xfrm>
        </p:spPr>
        <p:txBody>
          <a:bodyPr/>
          <a:lstStyle/>
          <a:p>
            <a:r>
              <a:rPr lang="ko-KR" altLang="en-US"/>
              <a:t>게시글  </a:t>
            </a:r>
            <a:r>
              <a:rPr lang="en-US" altLang="ko-KR"/>
              <a:t>+ </a:t>
            </a:r>
            <a:r>
              <a:rPr lang="ko-KR" altLang="en-US"/>
              <a:t>댓글 개수 </a:t>
            </a:r>
            <a:r>
              <a:rPr lang="en-US" altLang="ko-KR"/>
              <a:t>+ </a:t>
            </a:r>
            <a:r>
              <a:rPr lang="ko-KR" altLang="en-US"/>
              <a:t>회원 </a:t>
            </a:r>
            <a:endParaRPr lang="en-US" altLang="ko-KR"/>
          </a:p>
          <a:p>
            <a:r>
              <a:rPr lang="ko-KR" altLang="en-US"/>
              <a:t>댓글의 데이터들은 </a:t>
            </a:r>
            <a:r>
              <a:rPr lang="en-US" altLang="ko-KR"/>
              <a:t>Ajax</a:t>
            </a:r>
            <a:r>
              <a:rPr lang="ko-KR" altLang="en-US"/>
              <a:t>를 이용해서 처리하는 것이 일반적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C3792-73B4-476C-95A3-D5273DBC0D84}"/>
              </a:ext>
            </a:extLst>
          </p:cNvPr>
          <p:cNvSpPr txBox="1"/>
          <p:nvPr/>
        </p:nvSpPr>
        <p:spPr>
          <a:xfrm>
            <a:off x="268447" y="2041234"/>
            <a:ext cx="4572000" cy="17730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@Query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count(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FROM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LEFT JOIN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LEFT OUTER JOIN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 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WHERE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:bno"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getBoardByBno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DAB84-A66A-4A08-BCC8-9D1D6405E123}"/>
              </a:ext>
            </a:extLst>
          </p:cNvPr>
          <p:cNvSpPr txBox="1"/>
          <p:nvPr/>
        </p:nvSpPr>
        <p:spPr>
          <a:xfrm>
            <a:off x="268447" y="3913858"/>
            <a:ext cx="4572000" cy="19654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BoardRepositoryTests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testRead3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 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.getBoardByBno(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[])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A0E436-48C2-4013-8661-1C4C35CD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60" y="2483360"/>
            <a:ext cx="4020391" cy="28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7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1441-035A-4C23-85EC-2578AF8C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5.3 </a:t>
            </a:r>
            <a:r>
              <a:rPr lang="ko-KR" altLang="en-US"/>
              <a:t>프로젝트 적용하기</a:t>
            </a:r>
            <a:r>
              <a:rPr lang="en-US" altLang="ko-KR"/>
              <a:t>-</a:t>
            </a:r>
            <a:r>
              <a:rPr lang="ko-KR" altLang="en-US"/>
              <a:t>게시물 등록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602BA-E65B-4FCF-8F95-C3BF59DD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</a:t>
            </a:r>
            <a:r>
              <a:rPr lang="ko-KR" altLang="en-US"/>
              <a:t>계층과 서비스 계층 작성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6F33B-22F7-4241-8C6A-6AE85DC05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8227" y="1157681"/>
            <a:ext cx="3272394" cy="1995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F19D2-1198-4BD0-B340-0DA38E4FA72E}"/>
              </a:ext>
            </a:extLst>
          </p:cNvPr>
          <p:cNvSpPr txBox="1"/>
          <p:nvPr/>
        </p:nvSpPr>
        <p:spPr>
          <a:xfrm>
            <a:off x="863379" y="1692604"/>
            <a:ext cx="4572000" cy="31580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writerEmail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작성자의 이메일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(id)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작성자의 이름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LocalDateTime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LocalDateTime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replyCount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해당 게시글의 댓글 수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7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DF79CE-8805-43C3-9D08-FF72EC2D7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29680" y="100668"/>
            <a:ext cx="3328449" cy="259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1CFC8-828C-47A2-99EC-6EE0295E946A}"/>
              </a:ext>
            </a:extLst>
          </p:cNvPr>
          <p:cNvSpPr txBox="1"/>
          <p:nvPr/>
        </p:nvSpPr>
        <p:spPr>
          <a:xfrm>
            <a:off x="213919" y="100668"/>
            <a:ext cx="4572000" cy="28502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BoardService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default Board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dtoToEntity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().email(dto.getWriterEmail()).build();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board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.bno(dto.getBno())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.title(dto.getTitle())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.content(dto.getContent())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.writer(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2CA8E-0D77-4A3A-9D85-2E7D5C357266}"/>
              </a:ext>
            </a:extLst>
          </p:cNvPr>
          <p:cNvSpPr txBox="1"/>
          <p:nvPr/>
        </p:nvSpPr>
        <p:spPr>
          <a:xfrm>
            <a:off x="213919" y="3076868"/>
            <a:ext cx="4572000" cy="31580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BoardServiceImpl implements 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BoardRepository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 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자동 주입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final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board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dtoToEntity(dto);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65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38E1A-437E-4003-986E-C3A288C8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등록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AEBCCA-ACBD-453B-BDBC-22FA42F911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3662" y="1102246"/>
            <a:ext cx="2946448" cy="162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AC3E3-518C-4FBD-BC84-425363FCC0AE}"/>
              </a:ext>
            </a:extLst>
          </p:cNvPr>
          <p:cNvSpPr txBox="1"/>
          <p:nvPr/>
        </p:nvSpPr>
        <p:spPr>
          <a:xfrm>
            <a:off x="83890" y="1039091"/>
            <a:ext cx="4572000" cy="31580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BoardServiceTests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BoardService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.title(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"Test."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.content(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"Test..."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.writerEmail(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"user55@aaa.com"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현재 데이터베이스에 존재하는 회원 이메일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bno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8BB623-F925-4519-8AA0-D3ECAA6868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5524" y="4356957"/>
            <a:ext cx="5357889" cy="14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2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DA5B5-7748-4E4C-9374-193A5D75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목록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4F7E1-538D-4C04-A3D4-62D23E45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파라미터 처리와 페이징 처리된 결과를 위한 </a:t>
            </a:r>
            <a:r>
              <a:rPr lang="en-US" altLang="ko-KR"/>
              <a:t>PageRequestDTO</a:t>
            </a:r>
            <a:r>
              <a:rPr lang="ko-KR" altLang="en-US"/>
              <a:t>와 </a:t>
            </a:r>
            <a:r>
              <a:rPr lang="en-US" altLang="ko-KR"/>
              <a:t>PageResultDTO </a:t>
            </a:r>
            <a:r>
              <a:rPr lang="ko-KR" altLang="en-US"/>
              <a:t>클래스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BCE49-B964-4BDE-AFB8-DD1C1542BB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9956" y="2007368"/>
            <a:ext cx="4338565" cy="32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12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90279-6CC3-45CE-9993-6A14022E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Object[ ]</a:t>
            </a:r>
            <a:r>
              <a:rPr lang="ko-KR" altLang="en-US"/>
              <a:t>을 </a:t>
            </a:r>
            <a:r>
              <a:rPr lang="en-US" altLang="ko-KR"/>
              <a:t>DTO</a:t>
            </a:r>
            <a:r>
              <a:rPr lang="ko-KR" altLang="en-US"/>
              <a:t>로 변환하기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20130-6C8A-411A-B157-C9C9277CD914}"/>
              </a:ext>
            </a:extLst>
          </p:cNvPr>
          <p:cNvSpPr txBox="1"/>
          <p:nvPr/>
        </p:nvSpPr>
        <p:spPr>
          <a:xfrm>
            <a:off x="62918" y="1039091"/>
            <a:ext cx="4572000" cy="577414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BoardService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default Board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dtoToEntity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().email(dto.getWriterEmail()).build();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board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.bno(dto.getBno())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.title(dto.getTitle())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.content(dto.getContent())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.writer(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default BoardDTO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entityToDTO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replyCount)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.bno(board.getBno())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.title(board.getTitle())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.content(board.getContent())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.regDate(board.getRegDate())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.modDate(board.getModDate())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.writerEmail(member.getEmail())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.writerName(member.getName())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.replyCount(replyCount.intValue())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//int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로 처리하도록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.build();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E61EC-4BC4-4CB4-AF14-51E908D1FDAE}"/>
              </a:ext>
            </a:extLst>
          </p:cNvPr>
          <p:cNvSpPr txBox="1"/>
          <p:nvPr/>
        </p:nvSpPr>
        <p:spPr>
          <a:xfrm>
            <a:off x="4743974" y="1039091"/>
            <a:ext cx="4329313" cy="531248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BoardServiceImpl implements 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BoardRepository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자동 주입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final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PageResultDTO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.info(pageRequestDTO);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(en -&gt; entityToDTO((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)en[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],(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)en[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],(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)en[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.getBoardWithReplyCount(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pageRequestDTO.getPageable(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).descending()));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PageResultDTO&lt;&gt;(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관계</a:t>
            </a:r>
            <a:r>
              <a:rPr lang="en-US" altLang="ko-KR"/>
              <a:t>(relation)</a:t>
            </a:r>
            <a:r>
              <a:rPr lang="ko-KR" altLang="en-US"/>
              <a:t>에 대한 이해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의 연관관계</a:t>
            </a:r>
            <a:r>
              <a:rPr lang="en-US" altLang="ko-KR"/>
              <a:t>(association) </a:t>
            </a:r>
            <a:r>
              <a:rPr lang="ko-KR" altLang="en-US"/>
              <a:t>설정과 처리 </a:t>
            </a:r>
            <a:endParaRPr lang="en-US" altLang="ko-KR"/>
          </a:p>
          <a:p>
            <a:r>
              <a:rPr lang="ko-KR" altLang="en-US"/>
              <a:t>연관관계가 있는 엔티티의 </a:t>
            </a:r>
            <a:r>
              <a:rPr lang="en-US" altLang="ko-KR"/>
              <a:t>DTO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REST</a:t>
            </a:r>
            <a:r>
              <a:rPr lang="ko-KR" altLang="en-US"/>
              <a:t>방식의 데이터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74C9F-2835-4328-BA06-FFDB571A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처리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DA2D1-667C-4A50-B8FD-A4236F3DD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22140" y="1114592"/>
            <a:ext cx="3102371" cy="162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09598-A19A-4B17-BD08-783E593FDFC7}"/>
              </a:ext>
            </a:extLst>
          </p:cNvPr>
          <p:cNvSpPr txBox="1"/>
          <p:nvPr/>
        </p:nvSpPr>
        <p:spPr>
          <a:xfrm>
            <a:off x="597475" y="1039091"/>
            <a:ext cx="4572000" cy="208082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.getDtoList())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FCF5E-08BC-42F7-962F-D295350C8F71}"/>
              </a:ext>
            </a:extLst>
          </p:cNvPr>
          <p:cNvSpPr txBox="1"/>
          <p:nvPr/>
        </p:nvSpPr>
        <p:spPr>
          <a:xfrm>
            <a:off x="590204" y="3195459"/>
            <a:ext cx="4572000" cy="366254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select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col_0_0_,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col_1_0_,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count(reply2_.rno) as col_2_0_,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email1_2_1_,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board0_.moddate as moddate2_0_0_,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board0_.regdate as regdate3_0_0_,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board0_.content as content4_0_0_,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board0_.title as title5_0_0_,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board0_.writer_email as writer_e6_0_0_,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member1_.moddate as moddate2_2_1_,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member1_.regdate as regdate3_2_1_,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member1_.name as name4_2_1_,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member1_.password as password5_2_1_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member1_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board0_.writer_email=member1_.email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reply2_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reply2_.board_bno=board0_.bno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group by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order by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desc limit 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33BE4-1CCB-47A5-9807-19ED7AD4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조회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6E57C-C07B-4863-9B38-23CD1A5D0C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0475" y="1042890"/>
            <a:ext cx="2775742" cy="840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C9858-C82B-4D13-8070-81EA83D1A2EA}"/>
              </a:ext>
            </a:extLst>
          </p:cNvPr>
          <p:cNvSpPr txBox="1"/>
          <p:nvPr/>
        </p:nvSpPr>
        <p:spPr>
          <a:xfrm>
            <a:off x="128215" y="980366"/>
            <a:ext cx="5172260" cy="16312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BoardService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3579F-AA07-4331-99C3-60EF801DEF75}"/>
              </a:ext>
            </a:extLst>
          </p:cNvPr>
          <p:cNvSpPr txBox="1"/>
          <p:nvPr/>
        </p:nvSpPr>
        <p:spPr>
          <a:xfrm>
            <a:off x="128215" y="3059188"/>
            <a:ext cx="4572000" cy="14652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 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.getBoardByBno(bno);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[])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entityToDTO((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],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],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CAFCD-9873-433D-A274-19B1E97A7848}"/>
              </a:ext>
            </a:extLst>
          </p:cNvPr>
          <p:cNvSpPr txBox="1"/>
          <p:nvPr/>
        </p:nvSpPr>
        <p:spPr>
          <a:xfrm>
            <a:off x="128215" y="2797578"/>
            <a:ext cx="3498209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BoardServiceImpl 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클래스 일부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08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72153-F1E7-4258-9748-D2B91D28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조회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54ABA-3D0C-49D6-9194-D3FD11479A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1436" y="1039091"/>
            <a:ext cx="3606395" cy="1678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27D2E-2035-43E8-B4B7-4C61E312DB12}"/>
              </a:ext>
            </a:extLst>
          </p:cNvPr>
          <p:cNvSpPr txBox="1"/>
          <p:nvPr/>
        </p:nvSpPr>
        <p:spPr>
          <a:xfrm>
            <a:off x="590204" y="1252760"/>
            <a:ext cx="4572000" cy="14652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bno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boardDTO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269F0-C199-43EC-8A5E-E13BF43CEEFA}"/>
              </a:ext>
            </a:extLst>
          </p:cNvPr>
          <p:cNvSpPr txBox="1"/>
          <p:nvPr/>
        </p:nvSpPr>
        <p:spPr>
          <a:xfrm>
            <a:off x="562765" y="2931702"/>
            <a:ext cx="4572000" cy="34163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select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col_0_0_,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col_1_0_,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count(reply2_.rno) as col_2_0_,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email1_2_1_,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board0_.moddate as moddate2_0_0_,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board0_.regdate as regdate3_0_0_,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board0_.content as content4_0_0_,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board0_.title as title5_0_0_,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board0_.writer_email as writer_e6_0_0_,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member1_.moddate as moddate2_2_1_,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member1_.regdate as regdate3_2_1_,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member1_.name as name4_2_1_,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member1_.password as password5_2_1_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member1_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board0_.writer_email=member1_.email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reply2_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reply2_.board_bno=board0_.bno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board0_.bno=?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1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FDD2-5329-4650-A1B0-54C516C3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삭제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752B0-AAEE-46A1-86C7-9446A99C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게시물이 삭제되면 댓글 데이터가 </a:t>
            </a:r>
            <a:r>
              <a:rPr lang="en-US" altLang="ko-KR"/>
              <a:t>FK</a:t>
            </a:r>
            <a:r>
              <a:rPr lang="ko-KR" altLang="en-US"/>
              <a:t>로 참조할 수 없으므로 주의 </a:t>
            </a:r>
            <a:endParaRPr lang="en-US" altLang="ko-KR"/>
          </a:p>
          <a:p>
            <a:r>
              <a:rPr lang="en-US" altLang="ko-KR"/>
              <a:t>FK</a:t>
            </a:r>
            <a:r>
              <a:rPr lang="ko-KR" altLang="en-US"/>
              <a:t>쪽을 우선 삭제 후 </a:t>
            </a:r>
            <a:r>
              <a:rPr lang="en-US" altLang="ko-KR"/>
              <a:t>PK</a:t>
            </a:r>
            <a:r>
              <a:rPr lang="ko-KR" altLang="en-US"/>
              <a:t>쪽을 삭제 </a:t>
            </a:r>
            <a:r>
              <a:rPr lang="en-US" altLang="ko-KR"/>
              <a:t>–</a:t>
            </a:r>
            <a:r>
              <a:rPr lang="ko-KR" altLang="en-US"/>
              <a:t> 트랜잭션으로 처리 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AAAED-6CD6-4B79-9EA9-D4698205B830}"/>
              </a:ext>
            </a:extLst>
          </p:cNvPr>
          <p:cNvSpPr txBox="1"/>
          <p:nvPr/>
        </p:nvSpPr>
        <p:spPr>
          <a:xfrm>
            <a:off x="116157" y="1889762"/>
            <a:ext cx="3825380" cy="208082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org.zerock.board.dto.BoardDTO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BoardService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removeWithRepl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ies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bno); 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삭제 기능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8DE56-5420-4232-A970-9B4983D21469}"/>
              </a:ext>
            </a:extLst>
          </p:cNvPr>
          <p:cNvSpPr txBox="1"/>
          <p:nvPr/>
        </p:nvSpPr>
        <p:spPr>
          <a:xfrm>
            <a:off x="4085439" y="1879205"/>
            <a:ext cx="4944785" cy="469692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BoardServiceImpl implements 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BoardRepository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ReplyRepository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새롭게 추가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dto) {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PageResultDTO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pageRequestDTO) { ...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BoardDTO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 {...}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removeWithReplies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 {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삭제 기능 구현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트랜잭션 추가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댓글 부터 삭제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.deleteByBno(bno);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.deleteById(bno);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58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DFD4-E686-415E-A518-FCB93BFB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삭제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1F938D-C428-4259-B586-1E72C0501F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3136" y="1199356"/>
            <a:ext cx="3200864" cy="169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2F2CB-416E-4FE4-B821-3C015C496DCF}"/>
              </a:ext>
            </a:extLst>
          </p:cNvPr>
          <p:cNvSpPr txBox="1"/>
          <p:nvPr/>
        </p:nvSpPr>
        <p:spPr>
          <a:xfrm>
            <a:off x="171974" y="1199356"/>
            <a:ext cx="4572000" cy="131138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testRemove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bno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.removeWithReplies(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7A9DD-F894-4943-9DE9-AACF4FAFB740}"/>
              </a:ext>
            </a:extLst>
          </p:cNvPr>
          <p:cNvSpPr txBox="1"/>
          <p:nvPr/>
        </p:nvSpPr>
        <p:spPr>
          <a:xfrm>
            <a:off x="171974" y="3154260"/>
            <a:ext cx="4572000" cy="318478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delete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board_bno=?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board0_.moddate as moddate2_0_0_,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board0_.regdate as regdate3_0_0_,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board0_.content as content4_0_0_,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board0_.title as title5_0_0_,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board0_.writer_email as writer_e6_0_0_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board0_.bno=?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delete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bno=?</a:t>
            </a:r>
            <a:endParaRPr lang="ko-KR" altLang="ko-KR" sz="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8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D1236-933C-4269-9EED-1D70BF3C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수정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06D84-44EC-4AC4-9004-E4924C1CD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8807" y="1039091"/>
            <a:ext cx="2559461" cy="902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D4797-C880-47BE-938B-373B056A0505}"/>
              </a:ext>
            </a:extLst>
          </p:cNvPr>
          <p:cNvSpPr txBox="1"/>
          <p:nvPr/>
        </p:nvSpPr>
        <p:spPr>
          <a:xfrm>
            <a:off x="58723" y="1039091"/>
            <a:ext cx="4572000" cy="423526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(exclude 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(strategy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@ManyToOne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(fetch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changeTitle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title;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changeContent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content;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F7F21-6840-4050-AFD5-23C77BC9BB0A}"/>
              </a:ext>
            </a:extLst>
          </p:cNvPr>
          <p:cNvSpPr txBox="1"/>
          <p:nvPr/>
        </p:nvSpPr>
        <p:spPr>
          <a:xfrm>
            <a:off x="4718807" y="2238305"/>
            <a:ext cx="4366470" cy="11574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BoardService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indent="186690"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indent="186690"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09EBB-682D-495B-A989-DA042A0E16C1}"/>
              </a:ext>
            </a:extLst>
          </p:cNvPr>
          <p:cNvSpPr txBox="1"/>
          <p:nvPr/>
        </p:nvSpPr>
        <p:spPr>
          <a:xfrm>
            <a:off x="4718807" y="3462200"/>
            <a:ext cx="4366470" cy="22347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800" b="1">
                <a:solidFill>
                  <a:srgbClr val="9E88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Transactional</a:t>
            </a:r>
            <a:endParaRPr lang="en-US" altLang="ko-KR" sz="800" b="1">
              <a:solidFill>
                <a:srgbClr val="9E880D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board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.getOne(boardDTO.getBno());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null)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.changeTitle(boardDTO.getTitle());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.changeContent(boardDTO.getContent());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23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DF768-1EAD-4AD8-B688-C0B24555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5.4 </a:t>
            </a:r>
            <a:r>
              <a:rPr lang="ko-KR" altLang="en-US"/>
              <a:t>컨트롤러와 화면 처리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997819D-8018-47C5-B0BC-5773FAC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44" y="1199450"/>
            <a:ext cx="3140694" cy="1039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71016-33CC-49CB-AEB6-161013614DAB}"/>
              </a:ext>
            </a:extLst>
          </p:cNvPr>
          <p:cNvSpPr txBox="1"/>
          <p:nvPr/>
        </p:nvSpPr>
        <p:spPr>
          <a:xfrm>
            <a:off x="590204" y="1140727"/>
            <a:ext cx="4572000" cy="30041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org.zerock.board.controller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RequiredArgsConstructor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org.springframework.web.bind.annotation.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org.zerock.board.service.BoardService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 //</a:t>
            </a:r>
            <a:r>
              <a:rPr lang="ko-KR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자동 주입 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BoardController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BoardService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자동 주입을 위해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final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91C910-3F81-477E-B9E8-266D0EE444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16744" y="3242316"/>
            <a:ext cx="2925241" cy="30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68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48AE9-3DA4-4804-9571-AB827F3A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컨트롤러</a:t>
            </a:r>
            <a:r>
              <a:rPr lang="en-US" altLang="ko-KR"/>
              <a:t>/</a:t>
            </a:r>
            <a:r>
              <a:rPr lang="ko-KR" altLang="en-US"/>
              <a:t>화면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FBF1F-9BD3-4061-B4A2-F996E4445A7A}"/>
              </a:ext>
            </a:extLst>
          </p:cNvPr>
          <p:cNvSpPr txBox="1"/>
          <p:nvPr/>
        </p:nvSpPr>
        <p:spPr>
          <a:xfrm>
            <a:off x="138418" y="1105996"/>
            <a:ext cx="4572000" cy="131138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"list............."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pageRequestDTO);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model.addAttribute(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.getList(pageRequestDTO));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8238FF-496E-4796-9BCD-8898249DF3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4169" y="1105996"/>
            <a:ext cx="2075815" cy="1142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25DEDB-B48C-4A7D-9C1E-3F808D3420F5}"/>
              </a:ext>
            </a:extLst>
          </p:cNvPr>
          <p:cNvSpPr txBox="1"/>
          <p:nvPr/>
        </p:nvSpPr>
        <p:spPr>
          <a:xfrm>
            <a:off x="138418" y="2484286"/>
            <a:ext cx="4572000" cy="43891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&lt;table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="table table-striped"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&lt;thead&gt;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&lt;tr&gt;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&lt;th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="col"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&gt;#&lt;/th&gt;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&lt;th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="col"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&gt;Title&lt;/th&gt;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&lt;th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="col"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&gt;Writer&lt;/th&gt;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&lt;th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="col"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&gt;Regdate&lt;/th&gt;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&lt;/tr&gt;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&lt;/thead&gt;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&lt;tbody&gt;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&lt;tr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${result.dtoList}"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&lt;th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="row"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&lt;a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="@{/board/read(bno = ${dto.bno},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page= ${result.page},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type=${pageRequestDTO.type} ,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keyword = ${pageRequestDTO.keyword})}"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[[${dto.bno}]]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&lt;/a&gt;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&lt;/th&gt;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&lt;td&gt;[[${dto.title}]] ----------------  [&lt;b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="${dto.replyCount}"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&gt;&lt;/b&gt;]&lt;/td&gt;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&lt;td&gt;[[${dto.writerName}]] &lt;small&gt;[[${dto.writerEmail}]]&lt;/small&gt; &lt;/td&gt;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&lt;td&gt;[[${#temporals.format(dto.regDate, 'yyyy/MM/dd')}]]&lt;/td&gt;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&lt;/tr&gt;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&lt;/tbody&gt;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70EC2B-CDD7-4059-AE82-3651872E9A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94605" y="2721810"/>
            <a:ext cx="3788667" cy="3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07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3AC4-893C-4A85-85F1-9C4745AE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등록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E5C51-DC0D-4C53-A3CD-9354AF152877}"/>
              </a:ext>
            </a:extLst>
          </p:cNvPr>
          <p:cNvSpPr txBox="1"/>
          <p:nvPr/>
        </p:nvSpPr>
        <p:spPr>
          <a:xfrm>
            <a:off x="79696" y="1039091"/>
            <a:ext cx="3947020" cy="350429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BoardController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//-----------------------------------------------------------</a:t>
            </a:r>
            <a:b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"regiser get..."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registerPost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"dto..."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새로 추가된 엔티티의 번호</a:t>
            </a:r>
            <a:b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bno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redirectAttributes.addFlashAttribute(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"msg"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board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AF208D-4A7B-4BD1-9BAA-3E7D8C5129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696" y="4721858"/>
            <a:ext cx="1941195" cy="833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F36FD-F3FE-4CD9-ACFE-9769174D547E}"/>
              </a:ext>
            </a:extLst>
          </p:cNvPr>
          <p:cNvSpPr txBox="1"/>
          <p:nvPr/>
        </p:nvSpPr>
        <p:spPr>
          <a:xfrm>
            <a:off x="4284250" y="1039091"/>
            <a:ext cx="4572000" cy="535095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register.html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="~{/layout/basic :: setContent(~{this::content} )}"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="mt-4"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&gt;Board Register Page&lt;/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:action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="@{/board/register}"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:method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="post"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&gt;Title&lt;/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="title"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="Enter Title"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textarea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="5"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&gt;Writer Email&lt;/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="email"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="writerEmail"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="Writer Email 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btn-primary"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&gt;Submit&lt;/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84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E23EC-A924-4A79-A901-97FDD54D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조회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02F23-30B2-4C79-95CE-A6A2192FB713}"/>
              </a:ext>
            </a:extLst>
          </p:cNvPr>
          <p:cNvSpPr txBox="1"/>
          <p:nvPr/>
        </p:nvSpPr>
        <p:spPr>
          <a:xfrm>
            <a:off x="339754" y="1039091"/>
            <a:ext cx="4572000" cy="25809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BoardController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"/read"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"requestDTO"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"bno: 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boardDTO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model.addAttribute(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CEEDE9-2DF7-4E6E-8D49-6794AFCFEB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3229" y="1039091"/>
            <a:ext cx="3201035" cy="1104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1FC294-A0CE-46C6-A6AD-3D27377FA8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54" y="3716323"/>
            <a:ext cx="4103151" cy="307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36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E7A63-16BC-4647-8E94-AC2F488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5.1 </a:t>
            </a:r>
            <a:r>
              <a:rPr lang="ko-KR" altLang="en-US"/>
              <a:t>관계</a:t>
            </a:r>
            <a:r>
              <a:rPr lang="en-US" altLang="ko-KR"/>
              <a:t>(relation)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23929-DB29-4318-8BF9-38C9FE77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관계형 데이터베이스에서는 개체</a:t>
            </a:r>
            <a:r>
              <a:rPr lang="en-US" altLang="ko-KR"/>
              <a:t>(entity)</a:t>
            </a:r>
            <a:r>
              <a:rPr lang="ko-KR" altLang="en-US"/>
              <a:t>간의 관계로 데이터를 표현 </a:t>
            </a:r>
            <a:endParaRPr lang="en-US" altLang="ko-KR"/>
          </a:p>
          <a:p>
            <a:r>
              <a:rPr lang="en-US" altLang="ko-KR"/>
              <a:t>1:1, 1:N,</a:t>
            </a:r>
            <a:r>
              <a:rPr lang="ko-KR" altLang="en-US"/>
              <a:t> </a:t>
            </a:r>
            <a:r>
              <a:rPr lang="en-US" altLang="ko-KR"/>
              <a:t>N:1,</a:t>
            </a:r>
            <a:r>
              <a:rPr lang="ko-KR" altLang="en-US"/>
              <a:t> </a:t>
            </a:r>
            <a:r>
              <a:rPr lang="en-US" altLang="ko-KR"/>
              <a:t>M:N</a:t>
            </a:r>
            <a:r>
              <a:rPr lang="ko-KR" altLang="en-US"/>
              <a:t>으로 존재 </a:t>
            </a:r>
            <a:endParaRPr lang="en-US" altLang="ko-KR"/>
          </a:p>
          <a:p>
            <a:r>
              <a:rPr lang="ko-KR" altLang="en-US"/>
              <a:t>관계를 구성하는 핵심은 </a:t>
            </a:r>
            <a:r>
              <a:rPr lang="en-US" altLang="ko-KR"/>
              <a:t>PK(primary</a:t>
            </a:r>
            <a:r>
              <a:rPr lang="ko-KR" altLang="en-US"/>
              <a:t> </a:t>
            </a:r>
            <a:r>
              <a:rPr lang="en-US" altLang="ko-KR"/>
              <a:t>key, </a:t>
            </a:r>
            <a:r>
              <a:rPr lang="ko-KR" altLang="en-US"/>
              <a:t>주키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FK(foreign key, </a:t>
            </a:r>
            <a:r>
              <a:rPr lang="ko-KR" altLang="en-US"/>
              <a:t>외래키</a:t>
            </a:r>
            <a:r>
              <a:rPr lang="en-US" altLang="ko-KR"/>
              <a:t>) </a:t>
            </a:r>
          </a:p>
          <a:p>
            <a:r>
              <a:rPr lang="ko-KR" altLang="en-US"/>
              <a:t>관계를 어떻게 해석하는지가 설계의 관건 </a:t>
            </a:r>
            <a:endParaRPr lang="en-US" altLang="ko-KR"/>
          </a:p>
          <a:p>
            <a:r>
              <a:rPr lang="ko-KR" altLang="en-US"/>
              <a:t>가장 중요한 것은 원하는 데이터가 남도록 작성하는 것 </a:t>
            </a:r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82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0F69F6-F42E-4137-96CF-87BED8567E17}"/>
              </a:ext>
            </a:extLst>
          </p:cNvPr>
          <p:cNvSpPr txBox="1"/>
          <p:nvPr/>
        </p:nvSpPr>
        <p:spPr>
          <a:xfrm>
            <a:off x="75501" y="109057"/>
            <a:ext cx="8967831" cy="700525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="~{/layout/basic :: setContent(~{this::content} )}"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="mt-4"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&gt;Board Read Page&lt;/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&gt;Bno&lt;/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="gno"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="${dto.bno}"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readonly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&gt;Title&lt;/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="title"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="${dto.title}"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readonly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textarea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="5"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&gt;[[${dto.content}]]&lt;/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&gt;Writer&lt;/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="writer"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="${dto.writerName}"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&gt;RegDate&lt;/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="regDate"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="${#temporals.format(dto.regDate, 'yyyy/MM/dd HH:mm:ss')}"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&gt;ModDate&lt;/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="modDate"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="${#temporals.format(dto.modDate, 'yyyy/MM/dd HH:mm:ss')}"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="@{/board/modify(bno = ${dto.bno}, page=${requestDTO.page}, type=${requestDTO.type}, keyword =${requestDTO.keyword})}"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btn-primary"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&gt;Modify&lt;/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="@{/board/list(page=${requestDTO.page} , type=${requestDTO.type}, keyword =${requestDTO.keyword})}"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btn-info"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&gt;List&lt;/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00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2771-D5D3-4576-BA03-E6210BA9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수정</a:t>
            </a:r>
            <a:r>
              <a:rPr lang="en-US" altLang="ko-KR"/>
              <a:t>/</a:t>
            </a:r>
            <a:r>
              <a:rPr lang="ko-KR" altLang="en-US"/>
              <a:t>삭제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F14FA-52B1-4458-A05E-AFA34C2977A7}"/>
              </a:ext>
            </a:extLst>
          </p:cNvPr>
          <p:cNvSpPr txBox="1"/>
          <p:nvPr/>
        </p:nvSpPr>
        <p:spPr>
          <a:xfrm>
            <a:off x="184558" y="1019070"/>
            <a:ext cx="6656664" cy="454303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"/read"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"requestDTO"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"bno: 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boardDTO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model.addAttribute(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(long bno,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"bno: 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.removeWithReplies(bno);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redirectAttributes.addFlashAttribute(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"msg"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bno);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6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52511C-2BE7-4368-A5B9-091C0D904F0D}"/>
              </a:ext>
            </a:extLst>
          </p:cNvPr>
          <p:cNvSpPr txBox="1"/>
          <p:nvPr/>
        </p:nvSpPr>
        <p:spPr>
          <a:xfrm>
            <a:off x="243281" y="215248"/>
            <a:ext cx="6606330" cy="30008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BoardDTO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dto,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"requestDTO"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requestDTO,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"post modify........................................."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"dto: "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dto);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boardService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.modify(dto);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redirectAttributes.addAttribute(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,requestDTO.getPage());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redirectAttributes.addAttribute(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"type"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,requestDTO.getType());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redirectAttributes.addAttribute(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"keyword"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,requestDTO.getKeyword());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redirectAttributes.addAttribute(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,dto.getBno());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"redirect:/board/read"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9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E96C31-AD5C-49EF-9635-3DB545ABC0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4991" y="3354487"/>
            <a:ext cx="6066712" cy="35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02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54C7C9-116B-449D-8633-8CAB0223BD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477" y="170448"/>
            <a:ext cx="2179320" cy="122428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070A994-BFDF-42A6-B75A-835CA0B2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170448"/>
            <a:ext cx="5427676" cy="521681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="/board/modify"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번호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="hidden"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="page"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="${requestDTO.page}"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="hidden"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="type"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="${requestDTO.type}"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="hidden"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="keyword"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="${requestDTO.keyword}"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&gt;Bno&lt;/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="bno"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="${dto.bno}"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readonly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&gt;Title&lt;/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="title"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="${dto.title}"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&gt;Content&lt;/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textarea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rows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="5"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="content"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&gt;[[${dto.content}]]&lt;/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textarea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&gt;Writer&lt;/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="writer"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="${dto.writerEmail}"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&gt;RegDate&lt;/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="${#temporals.format(dto.regDate, 'yyyy/MM/dd HH:mm:ss')}"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="form-group"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&gt;ModDate&lt;/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="form-control"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:value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="${#temporals.format(dto.modDate, 'yyyy/MM/dd HH:mm:ss')}"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readonly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div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64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747BF7-8F58-4168-AA3B-4BC6628AAD9E}"/>
              </a:ext>
            </a:extLst>
          </p:cNvPr>
          <p:cNvSpPr txBox="1"/>
          <p:nvPr/>
        </p:nvSpPr>
        <p:spPr>
          <a:xfrm>
            <a:off x="134224" y="148931"/>
            <a:ext cx="4102216" cy="531248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btn-primary modifyBtn"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&gt;Modify&lt;/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btn-info listBtn"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&gt;List&lt;/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btn-danger removeBtn"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&gt;Remove&lt;/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:inline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="javascript"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//form 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태그 객체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".removeBtn"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삭제 버튼을 클릭하면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b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"method"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".modifyBtn"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confirm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수정하시겠습니까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b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"method"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860D2-EE07-434C-907F-1CB2C92A20ED}"/>
              </a:ext>
            </a:extLst>
          </p:cNvPr>
          <p:cNvSpPr txBox="1"/>
          <p:nvPr/>
        </p:nvSpPr>
        <p:spPr>
          <a:xfrm>
            <a:off x="4349691" y="148931"/>
            <a:ext cx="4572000" cy="29238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".listBtn"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//var pageInfo = $("input[name='page']");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"input[name='page']"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"input[name='type']"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keyword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//form 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태그의 모든 내용을 지우고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b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"method"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516329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30F6B-5353-4D2C-BDAC-DB386D2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5.5 JPQL</a:t>
            </a:r>
            <a:r>
              <a:rPr lang="ko-KR" altLang="en-US"/>
              <a:t>을 이용할 때의 검색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AEDC6-2B1B-4942-BF75-F95F1065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 엔티티가 아니므로 </a:t>
            </a:r>
            <a:r>
              <a:rPr lang="en-US" altLang="ko-KR"/>
              <a:t>Querydsl</a:t>
            </a:r>
            <a:r>
              <a:rPr lang="ko-KR" altLang="en-US"/>
              <a:t>에서 필요한 쿼리를 직접 동적으로 실행할 수 있는 구조가 필요 </a:t>
            </a:r>
            <a:endParaRPr lang="en-US" altLang="ko-KR"/>
          </a:p>
          <a:p>
            <a:r>
              <a:rPr lang="en-US" altLang="ko-KR"/>
              <a:t>Repoisotory</a:t>
            </a:r>
            <a:r>
              <a:rPr lang="ko-KR" altLang="en-US"/>
              <a:t>를 확장해서 </a:t>
            </a:r>
            <a:r>
              <a:rPr lang="en-US" altLang="ko-KR"/>
              <a:t>JPQLQuery </a:t>
            </a:r>
            <a:r>
              <a:rPr lang="ko-KR" altLang="en-US"/>
              <a:t>객체를 이용해서 직접 </a:t>
            </a:r>
            <a:r>
              <a:rPr lang="en-US" altLang="ko-KR"/>
              <a:t>JPQL</a:t>
            </a:r>
            <a:r>
              <a:rPr lang="ko-KR" altLang="en-US"/>
              <a:t>구문을 생성해서 처리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E97F5-5084-4813-9EF4-F0613C3FEC1C}"/>
              </a:ext>
            </a:extLst>
          </p:cNvPr>
          <p:cNvSpPr txBox="1"/>
          <p:nvPr/>
        </p:nvSpPr>
        <p:spPr>
          <a:xfrm>
            <a:off x="2491005" y="2129331"/>
            <a:ext cx="6489409" cy="57074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build.gradle 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파일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plugins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'com.ewerk.gradle.plugins.querydsl'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'1.0.10'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dependencies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...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implementation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'com.querydsl:querydsl-jpa'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querydslDir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$buildDir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/generated/querydsl"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jpa 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querydslSourcesDir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querydslDir</a:t>
            </a:r>
            <a:b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sourceSets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main.java.srcDir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querydslDir</a:t>
            </a:r>
            <a:b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configurations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querydsl.extendsFrom compileClasspath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compileQuerydsl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options.annotationProcessorPath = configurations.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querydsl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2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0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77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A7A73-B0BC-46CC-9F51-1AF0F301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Repository</a:t>
            </a:r>
            <a:r>
              <a:rPr lang="ko-KR" altLang="en-US"/>
              <a:t>를 확장하는 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BB12C-7D52-4BAB-9E96-A66E44A0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"/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쿼리메서드나 @Query등으로 처리할 수 없는 기능은 별도의 인터페이스로 설계</a:t>
            </a:r>
          </a:p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"/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별도의 인터페이스에 대한 구현 클래스 작성합니다. 이 때 QuerydslRepositorySupport라는 클래스를 부모클래스로 사용 </a:t>
            </a:r>
          </a:p>
          <a:p>
            <a:pPr marL="342900" lvl="0" indent="-342900">
              <a:lnSpc>
                <a:spcPct val="125000"/>
              </a:lnSpc>
              <a:spcAft>
                <a:spcPts val="500"/>
              </a:spcAft>
              <a:buFont typeface="Wingdings" panose="05000000000000000000" pitchFamily="2" charset="2"/>
              <a:buChar char=""/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구현 클래스에 인터페이스의 기능을 Q도메인 클래스와 JPQLQuery를 이용해서 구현 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E30CD-1506-4249-9B81-8DBF445896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3608028"/>
            <a:ext cx="6646009" cy="15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99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B0C48-69CF-4E69-8878-1BC4CFDF7F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106" y="223237"/>
            <a:ext cx="3491383" cy="1907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A30EA-4548-4D1E-8C4B-71E147939FD0}"/>
              </a:ext>
            </a:extLst>
          </p:cNvPr>
          <p:cNvSpPr txBox="1"/>
          <p:nvPr/>
        </p:nvSpPr>
        <p:spPr>
          <a:xfrm>
            <a:off x="3972187" y="383100"/>
            <a:ext cx="4572000" cy="14652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org.zerock.board.repository.search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org.zerock.board.entity.Board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SearchBoardRepository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905C3-76EC-4D41-B627-AD05FF492F93}"/>
              </a:ext>
            </a:extLst>
          </p:cNvPr>
          <p:cNvSpPr txBox="1"/>
          <p:nvPr/>
        </p:nvSpPr>
        <p:spPr>
          <a:xfrm>
            <a:off x="3972187" y="2015796"/>
            <a:ext cx="4572000" cy="269637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SearchBoardRepositoryImpl extends QuerydslRepositorySupport implements SearchBoardRepository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SearchBoardRepositoryImpl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Board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"search1........................"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6F1C6-8D35-4193-9A28-D5713DE77ECA}"/>
              </a:ext>
            </a:extLst>
          </p:cNvPr>
          <p:cNvSpPr txBox="1"/>
          <p:nvPr/>
        </p:nvSpPr>
        <p:spPr>
          <a:xfrm>
            <a:off x="121640" y="5009628"/>
            <a:ext cx="4572000" cy="150374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BoardRepository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BoardRepository extends 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SearchBoardRepository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1E6313AD-87E6-4B2C-AD0B-83AEBABEE43E}"/>
              </a:ext>
            </a:extLst>
          </p:cNvPr>
          <p:cNvSpPr/>
          <p:nvPr/>
        </p:nvSpPr>
        <p:spPr>
          <a:xfrm>
            <a:off x="5222147" y="1677798"/>
            <a:ext cx="662730" cy="45300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3493BC8-EB9C-4EEE-A57A-DFB7C8215173}"/>
              </a:ext>
            </a:extLst>
          </p:cNvPr>
          <p:cNvSpPr/>
          <p:nvPr/>
        </p:nvSpPr>
        <p:spPr>
          <a:xfrm rot="2472360">
            <a:off x="3525473" y="4783126"/>
            <a:ext cx="662730" cy="45300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85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89954A3-1CD3-4052-A56F-4CBE1BB44A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052" y="169539"/>
            <a:ext cx="2438869" cy="100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E16C7-6EF8-4BE6-BEC6-5CCDF3E4FD02}"/>
              </a:ext>
            </a:extLst>
          </p:cNvPr>
          <p:cNvSpPr txBox="1"/>
          <p:nvPr/>
        </p:nvSpPr>
        <p:spPr>
          <a:xfrm>
            <a:off x="3091343" y="169539"/>
            <a:ext cx="4572000" cy="13498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BoardRepositoryTests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testSearch1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.search1();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E6C5D8-CC21-4D9C-9F0F-B484D02829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4734" y="2022735"/>
            <a:ext cx="5727700" cy="1017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F00CC1-9EA0-488A-8683-3025AA4E8A7A}"/>
              </a:ext>
            </a:extLst>
          </p:cNvPr>
          <p:cNvSpPr txBox="1"/>
          <p:nvPr/>
        </p:nvSpPr>
        <p:spPr>
          <a:xfrm>
            <a:off x="964734" y="1677798"/>
            <a:ext cx="1653017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동작 여부 확인이 우선 </a:t>
            </a:r>
          </a:p>
        </p:txBody>
      </p:sp>
    </p:spTree>
    <p:extLst>
      <p:ext uri="{BB962C8B-B14F-4D97-AF65-F5344CB8AC3E}">
        <p14:creationId xmlns:p14="http://schemas.microsoft.com/office/powerpoint/2010/main" val="3544794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6FE38-8B8C-4974-BFF9-F8D6BE02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JPQLQuery </a:t>
            </a:r>
            <a:r>
              <a:rPr lang="ko-KR" altLang="en-US"/>
              <a:t>객체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46069-FBF3-44B0-82C5-320BBFDD89B6}"/>
              </a:ext>
            </a:extLst>
          </p:cNvPr>
          <p:cNvSpPr txBox="1"/>
          <p:nvPr/>
        </p:nvSpPr>
        <p:spPr>
          <a:xfrm>
            <a:off x="171975" y="1039091"/>
            <a:ext cx="4572000" cy="36581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SearchBoardRepositoryImpl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search1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"search1........................"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QBoard board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from(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.select(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).where(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.eq(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.fetch();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null;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89B9B9-A98A-4102-9210-56DC8CD88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645" y="4164902"/>
            <a:ext cx="6459356" cy="25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9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E4AF4-7775-41D8-A3F2-C6B1A4EC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회원과 게시글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B2334-330E-4E7E-BBFB-60C05E3A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0488"/>
            <a:ext cx="7886700" cy="258647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ko-KR" altLang="en-US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가능한 문장 </a:t>
            </a:r>
            <a:endParaRPr lang="en-US" altLang="ko-KR" sz="1800">
              <a:effectLst/>
              <a:latin typeface="나눔고딕" panose="020D0604000000000000" pitchFamily="50" charset="-127"/>
              <a:ea typeface="나눔명조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"/>
            </a:pPr>
            <a:r>
              <a:rPr lang="ko-KR" altLang="ko-KR" sz="14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한 명의 회원은 여러 게시글을 작성할 수 있다. </a:t>
            </a:r>
          </a:p>
          <a:p>
            <a:pPr marL="1257300" lvl="2" indent="-342900">
              <a:lnSpc>
                <a:spcPct val="125000"/>
              </a:lnSpc>
              <a:spcAft>
                <a:spcPts val="500"/>
              </a:spcAft>
              <a:buFont typeface="Wingdings" panose="05000000000000000000" pitchFamily="2" charset="2"/>
              <a:buChar char=""/>
            </a:pPr>
            <a:r>
              <a:rPr lang="ko-KR" altLang="ko-KR" sz="14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하나의 게시글은 한 명의 회원에 의해서 작성된다. </a:t>
            </a:r>
          </a:p>
          <a:p>
            <a:r>
              <a:rPr lang="ko-KR" altLang="en-US"/>
              <a:t>문장으로 판단하지 말고 데이터로 판단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39CB46-F0A1-4C4B-AFFC-A4D1CFF2FB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8354" y="1039091"/>
            <a:ext cx="6879496" cy="2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0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673867-EF03-4081-89F7-EBF001102A83}"/>
              </a:ext>
            </a:extLst>
          </p:cNvPr>
          <p:cNvSpPr txBox="1"/>
          <p:nvPr/>
        </p:nvSpPr>
        <p:spPr>
          <a:xfrm>
            <a:off x="205530" y="125927"/>
            <a:ext cx="4056077" cy="11574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QBoard board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QReply reply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from(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.leftJoin(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.eq(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88692-FCB4-4904-8C68-9C3C4628553A}"/>
              </a:ext>
            </a:extLst>
          </p:cNvPr>
          <p:cNvSpPr txBox="1"/>
          <p:nvPr/>
        </p:nvSpPr>
        <p:spPr>
          <a:xfrm>
            <a:off x="4483916" y="387537"/>
            <a:ext cx="4572000" cy="147732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select board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from Board board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left join Reply reply with reply.board = board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where board.bno = ?1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1E933-AEFD-4928-996C-2D9EDAEC5FA1}"/>
              </a:ext>
            </a:extLst>
          </p:cNvPr>
          <p:cNvSpPr txBox="1"/>
          <p:nvPr/>
        </p:nvSpPr>
        <p:spPr>
          <a:xfrm>
            <a:off x="4483916" y="125927"/>
            <a:ext cx="1106393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만들어진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FDB71-671F-4EF3-913F-58B194BDA11E}"/>
              </a:ext>
            </a:extLst>
          </p:cNvPr>
          <p:cNvSpPr txBox="1"/>
          <p:nvPr/>
        </p:nvSpPr>
        <p:spPr>
          <a:xfrm>
            <a:off x="113251" y="2487293"/>
            <a:ext cx="5926822" cy="28806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board0_.moddate as moddate2_0_,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board0_.regdate as regdate3_0_,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board0_.content as content4_0_,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board0_.title as title5_0_,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board0_.writer_email as writer_e6_0_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reply1_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reply1_.board_bno=board0_.bno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board0_.bno=?</a:t>
            </a:r>
            <a:endParaRPr lang="ko-KR" altLang="ko-KR" sz="10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0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4154C-043D-4A61-972C-E83404B6A379}"/>
              </a:ext>
            </a:extLst>
          </p:cNvPr>
          <p:cNvSpPr txBox="1"/>
          <p:nvPr/>
        </p:nvSpPr>
        <p:spPr>
          <a:xfrm>
            <a:off x="113251" y="2225683"/>
            <a:ext cx="1051891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실행되는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SQL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82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E82B6-4901-4213-A1F0-98ED0523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 </a:t>
            </a:r>
            <a:r>
              <a:rPr lang="ko-KR" altLang="en-US"/>
              <a:t>객체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CD9C5-258D-4E42-B3F2-4A52F281281E}"/>
              </a:ext>
            </a:extLst>
          </p:cNvPr>
          <p:cNvSpPr txBox="1"/>
          <p:nvPr/>
        </p:nvSpPr>
        <p:spPr>
          <a:xfrm>
            <a:off x="58723" y="946812"/>
            <a:ext cx="5159229" cy="30162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QBoard board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QReply reply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QMember member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QMember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from(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.leftJoin(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).on(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writer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.eq(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.leftJoin(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).on(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.eq(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.select(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email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.count());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.groupBy(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"---------------------------"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"---------------------------"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result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.fetch();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result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8D01B-8DBA-41A8-8DBE-DB67046E8931}"/>
              </a:ext>
            </a:extLst>
          </p:cNvPr>
          <p:cNvSpPr txBox="1"/>
          <p:nvPr/>
        </p:nvSpPr>
        <p:spPr>
          <a:xfrm>
            <a:off x="5322814" y="946812"/>
            <a:ext cx="3754668" cy="34163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col_0_0_,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col_1_0_,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count(reply2_.rno) as col_2_0_,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board0_.moddate as moddate2_0_,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board0_.regdate as regdate3_0_,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board0_.content as content4_0_,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board0_.title as title5_0_,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board0_.writer_email as writer_e6_0_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member1_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board0_.writer_email=member1_.email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reply2_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reply2_.board_bno=board0_.bno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group by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board0_.bno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91323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62326-37AF-449F-9DCE-D5AEBDD0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JPQLQuery</a:t>
            </a:r>
            <a:r>
              <a:rPr lang="ko-KR" altLang="en-US"/>
              <a:t>로 </a:t>
            </a:r>
            <a:r>
              <a:rPr lang="en-US" altLang="ko-KR"/>
              <a:t>Page&lt;Object[]&gt; </a:t>
            </a:r>
            <a:r>
              <a:rPr lang="ko-KR" altLang="en-US"/>
              <a:t>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B5929-DFEC-4B04-BA1D-5D38F559E286}"/>
              </a:ext>
            </a:extLst>
          </p:cNvPr>
          <p:cNvSpPr txBox="1"/>
          <p:nvPr/>
        </p:nvSpPr>
        <p:spPr>
          <a:xfrm>
            <a:off x="121640" y="1039091"/>
            <a:ext cx="4572000" cy="231165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SearchBoardRepository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 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org.zerock.board.repository.search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org.springframework.data.domain.Page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org.springframework.data.domain.Pageable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org.zerock.board.entity.Board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SearchBoardRepository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keyword,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4099C-00E4-443E-8F79-D16D57FF5703}"/>
              </a:ext>
            </a:extLst>
          </p:cNvPr>
          <p:cNvSpPr txBox="1"/>
          <p:nvPr/>
        </p:nvSpPr>
        <p:spPr>
          <a:xfrm>
            <a:off x="121640" y="3424499"/>
            <a:ext cx="4572000" cy="158068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SearchBoardRepositoryImpl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searchPage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keyword,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"searchPage............................."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null;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6E6DD-2823-49A2-9EE9-BC74F3E7E3BA}"/>
              </a:ext>
            </a:extLst>
          </p:cNvPr>
          <p:cNvSpPr txBox="1"/>
          <p:nvPr/>
        </p:nvSpPr>
        <p:spPr>
          <a:xfrm>
            <a:off x="4723003" y="1039091"/>
            <a:ext cx="4324524" cy="16576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BoardRepositoryTests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testSearchPage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pageable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).descending());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.searchPage(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12C31A-5700-4CDB-95C9-0870BE3110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3002" y="2954081"/>
            <a:ext cx="4186105" cy="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0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E3450-35C0-48CA-BDD0-0AC2389D34DE}"/>
              </a:ext>
            </a:extLst>
          </p:cNvPr>
          <p:cNvSpPr txBox="1"/>
          <p:nvPr/>
        </p:nvSpPr>
        <p:spPr>
          <a:xfrm>
            <a:off x="75501" y="199424"/>
            <a:ext cx="4395831" cy="442762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SearchBoardRepositoryImpl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searchPage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keyword,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"searchPage............................."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QBoard board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QReply reply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QMember member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QMember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from(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.leftJoin(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.eq(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.leftJoin(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.eq(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//SELECT b, w, count(r) FROM Board b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//LEFT JOIN b.writer w LEFT JOIN Reply r ON r.board = b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jpqlQuery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.select(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.count());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BooleanBuilder booleanBuilder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BooleanBuilder();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BooleanExpression expression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.gt(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.and(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90D4-1E12-44C9-AC52-9F3A53F0F90D}"/>
              </a:ext>
            </a:extLst>
          </p:cNvPr>
          <p:cNvSpPr txBox="1"/>
          <p:nvPr/>
        </p:nvSpPr>
        <p:spPr>
          <a:xfrm>
            <a:off x="4572000" y="910642"/>
            <a:ext cx="4572000" cy="40318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if(type != null){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type.split(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검색 조건을 작성하기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BooleanBuilder conditionBuilder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BooleanBuilder();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switch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case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conditionBuilder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.or(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.contains(keyword));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break;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case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conditionBuilder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.or(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.contains(keyword));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break;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case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conditionBuilder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.or(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.contains(keyword));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break;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.and(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conditionBuilder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.where(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.groupBy(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.fetch();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294720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83463D-BBE0-45A8-86BE-FB2E407B8E96}"/>
              </a:ext>
            </a:extLst>
          </p:cNvPr>
          <p:cNvSpPr txBox="1"/>
          <p:nvPr/>
        </p:nvSpPr>
        <p:spPr>
          <a:xfrm>
            <a:off x="239086" y="396891"/>
            <a:ext cx="4572000" cy="32932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col_0_0_,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member1_.email as col_1_0_,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count(reply2_.rno) as col_2_0_,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 as bno1_0_0_,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...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 board0_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tbl_member member1_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board0_.writer_email=member1_.email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left outer join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reply reply2_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on (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    reply2_.board_bno=board0_.bno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)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board0_.bno&gt;?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and (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    board0_.title like ? escape '!' //</a:t>
            </a:r>
            <a:r>
              <a:rPr lang="ko-KR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제목으로 검색되는 조건이 추가되었음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) 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group by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board0_.bno</a:t>
            </a:r>
            <a:endParaRPr lang="ko-KR" altLang="ko-KR" sz="18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1C336-C689-4BA1-81DF-6112FCE1E264}"/>
              </a:ext>
            </a:extLst>
          </p:cNvPr>
          <p:cNvSpPr txBox="1"/>
          <p:nvPr/>
        </p:nvSpPr>
        <p:spPr>
          <a:xfrm>
            <a:off x="239086" y="135281"/>
            <a:ext cx="1051891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실행되는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SQL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4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B9A2-9C5A-4A89-964D-1C0452C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Sort/count </a:t>
            </a:r>
            <a:r>
              <a:rPr lang="ko-KR" altLang="en-US"/>
              <a:t>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A114B-3D31-4822-8CF8-CDAEB3A17956}"/>
              </a:ext>
            </a:extLst>
          </p:cNvPr>
          <p:cNvSpPr txBox="1"/>
          <p:nvPr/>
        </p:nvSpPr>
        <p:spPr>
          <a:xfrm>
            <a:off x="473978" y="1115558"/>
            <a:ext cx="4572000" cy="208082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//order by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 sort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pageable.getSort();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//tuple.orderBy(board.bno.desc());  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직접 코드로 처리하면 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.stream().forEach(order -&gt;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 direction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order.isAscending()?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prop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order.getProperty();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PathBuilder orderByExpression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PathBuilder(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.class,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516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.orderBy(new OrderSpecifier(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orderByExpression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23F5D-0AC4-4D26-8852-951699561FBC}"/>
              </a:ext>
            </a:extLst>
          </p:cNvPr>
          <p:cNvSpPr txBox="1"/>
          <p:nvPr/>
        </p:nvSpPr>
        <p:spPr>
          <a:xfrm>
            <a:off x="473978" y="3429000"/>
            <a:ext cx="4572000" cy="89845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.fetchCount();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"COUNT: 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20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0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9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2B745-F8EF-47B8-9454-669FF99F11E6}"/>
              </a:ext>
            </a:extLst>
          </p:cNvPr>
          <p:cNvSpPr txBox="1"/>
          <p:nvPr/>
        </p:nvSpPr>
        <p:spPr>
          <a:xfrm>
            <a:off x="12583" y="0"/>
            <a:ext cx="4572000" cy="55092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@Override</a:t>
            </a:r>
            <a:br>
              <a:rPr lang="en-US" altLang="ko-KR" sz="8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Page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Object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[]&gt;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searchPage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type,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keyword,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Pageable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pageable) {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"searchPage............................."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QBoard board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QReply reply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QReply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QMember member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QMember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from(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.leftJoin(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).on(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writer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.eq(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.leftJoin(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).on(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.eq(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//SELECT b, w, count(r) FROM Board b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//LEFT JOIN b.writer w LEFT JOIN Reply r ON r.board = b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jpqlQuery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.select(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.count());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BooleanBuilder booleanBuilder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BooleanBuilder();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BooleanExpression expression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.gt(</a:t>
            </a:r>
            <a:r>
              <a:rPr lang="en-US" altLang="ko-KR" sz="8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0L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.and(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expression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if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(type !=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null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){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[]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typeArr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type.split(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""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검색 조건을 작성하기</a:t>
            </a:r>
            <a:b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BooleanBuilder conditionBuilder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BooleanBuilder();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for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typeArr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{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switch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){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case 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"t"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conditionBuilder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.or(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title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.contains(keyword));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break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case 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"w"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conditionBuilder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.or(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member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email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.contains(keyword));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break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case 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"c"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conditionBuilder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.or(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content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.contains(keyword));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break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.and(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conditionBuilder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5D3DB-59DE-4C7C-81EA-F3FDF5B38CC5}"/>
              </a:ext>
            </a:extLst>
          </p:cNvPr>
          <p:cNvSpPr txBox="1"/>
          <p:nvPr/>
        </p:nvSpPr>
        <p:spPr>
          <a:xfrm>
            <a:off x="4580389" y="0"/>
            <a:ext cx="4572000" cy="440120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.where(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booleanBuilder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//order by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Sort sort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pageable.getSort();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//tuple.orderBy(board.bno.desc());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sort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.stream().forEach(order -&gt; {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Order direction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order.isAscending()?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Order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ASC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Order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DESC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prop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order.getProperty();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PathBuilder orderByExpression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PathBuilder(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"board"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solidFill>
                  <a:srgbClr val="851691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.orderBy(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OrderSpecifier(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direction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orderByExpression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.get(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prop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.groupBy(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//page 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  <a: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b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.offset(pageable.getOffset());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.limit(pageable.getPageSize());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List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result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.fetch();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result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count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tuple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.fetchCount();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"COUNT: "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count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return 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PageImpl&lt;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Object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[]&gt;(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result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.stream().map(t -&gt; t.toArray()).collect(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Collectors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toList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()),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pageable,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count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2132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0B6F4-80C5-41CB-9232-6DA40D15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화면에서 검색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7AC6A-F1F6-47EF-A9B1-D5ADF57BB4A2}"/>
              </a:ext>
            </a:extLst>
          </p:cNvPr>
          <p:cNvSpPr txBox="1"/>
          <p:nvPr/>
        </p:nvSpPr>
        <p:spPr>
          <a:xfrm>
            <a:off x="590204" y="984356"/>
            <a:ext cx="7488394" cy="350429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list.html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의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="/board/list"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="get"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="searchForm"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="input-group"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="hidden"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="page"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"1"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="input-group-prepend"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="custom-select"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="type"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:selected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="${pageRequestDTO.type == null}"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&gt;-------&lt;/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:selected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="${pageRequestDTO.type =='t'}"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제목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:selected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="${pageRequestDTO.type =='c'}"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내용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="t"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:selected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="${pageRequestDTO.type =='w'}"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작성자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="tc"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:selected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="${pageRequestDTO.type =='tc'}"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제목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내용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="tcw"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:selected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="${pageRequestDTO.type =='tcw'}"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제목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내용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작성자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="keyword"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="${pageRequestDTO.keyword}"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="input-group-append"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="button-addon4"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btn-outline-secondary btn-search"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&gt;Search&lt;/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btn-outline-secondary btn-clear"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&gt;Clear&lt;/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7F4A78-A557-4ACB-86BF-3B39D4DF01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852" y="4702631"/>
            <a:ext cx="5782279" cy="16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AF240-D36F-499B-99EF-A44E48E5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3BBEE-6F98-40E0-9F99-130B7C29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1A2B-5719-4061-AD2D-CF25698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데이터의 개수로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13C9F-B581-4387-8E65-B6E05245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가상의 데이터를 만들어 보는 것이 가장 확실 </a:t>
            </a:r>
            <a:endParaRPr lang="en-US" altLang="ko-KR"/>
          </a:p>
          <a:p>
            <a:r>
              <a:rPr lang="ko-KR" altLang="en-US"/>
              <a:t>가상의 테이블에 존재하는 데이터의 개수를 파악하면 관계를 어떻게 그려야 하는지 판단 가능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B4E51-9B4A-4E5B-8DFE-CF4C38F2CA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7001" y="4448494"/>
            <a:ext cx="3091180" cy="17284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E65ACF-434F-488B-BAE2-6FCA46A80D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231" y="2116293"/>
            <a:ext cx="5159229" cy="2162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16562-85DE-45FB-A863-E4B126901649}"/>
              </a:ext>
            </a:extLst>
          </p:cNvPr>
          <p:cNvSpPr txBox="1"/>
          <p:nvPr/>
        </p:nvSpPr>
        <p:spPr>
          <a:xfrm>
            <a:off x="4311942" y="2691593"/>
            <a:ext cx="780176" cy="27811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E9553-8C15-4107-9D4A-03C69A84C7D1}"/>
              </a:ext>
            </a:extLst>
          </p:cNvPr>
          <p:cNvSpPr txBox="1"/>
          <p:nvPr/>
        </p:nvSpPr>
        <p:spPr>
          <a:xfrm>
            <a:off x="4311942" y="3528350"/>
            <a:ext cx="780176" cy="27811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9D1B-978C-4685-8BE0-539604BB451E}"/>
              </a:ext>
            </a:extLst>
          </p:cNvPr>
          <p:cNvSpPr txBox="1"/>
          <p:nvPr/>
        </p:nvSpPr>
        <p:spPr>
          <a:xfrm>
            <a:off x="4311942" y="3946275"/>
            <a:ext cx="780176" cy="27811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BE1C4-2B28-4605-88E3-05CCCBA6067C}"/>
              </a:ext>
            </a:extLst>
          </p:cNvPr>
          <p:cNvSpPr txBox="1"/>
          <p:nvPr/>
        </p:nvSpPr>
        <p:spPr>
          <a:xfrm>
            <a:off x="823520" y="2691593"/>
            <a:ext cx="780176" cy="27811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AB106-B076-4A26-9571-55DA5E28EB68}"/>
              </a:ext>
            </a:extLst>
          </p:cNvPr>
          <p:cNvSpPr txBox="1"/>
          <p:nvPr/>
        </p:nvSpPr>
        <p:spPr>
          <a:xfrm>
            <a:off x="2491826" y="5031621"/>
            <a:ext cx="780176" cy="64633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      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4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17CA-D886-4F04-B8A5-4ED09B3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PK</a:t>
            </a:r>
            <a:r>
              <a:rPr lang="ko-KR" altLang="en-US"/>
              <a:t>로 관계를</a:t>
            </a:r>
            <a:r>
              <a:rPr lang="en-US" altLang="ko-KR"/>
              <a:t>, FK</a:t>
            </a:r>
            <a:r>
              <a:rPr lang="ko-KR" altLang="en-US"/>
              <a:t>로 연관관계를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F39E4-BC7B-43D0-8332-BE2A685C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설계는 </a:t>
            </a:r>
            <a:r>
              <a:rPr lang="en-US" altLang="ko-KR"/>
              <a:t>PK</a:t>
            </a:r>
            <a:r>
              <a:rPr lang="ko-KR" altLang="en-US"/>
              <a:t>를 기준으로 해석해서 작성하고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의 연관관계는 </a:t>
            </a:r>
            <a:r>
              <a:rPr lang="en-US" altLang="ko-KR"/>
              <a:t>DB</a:t>
            </a:r>
            <a:r>
              <a:rPr lang="ko-KR" altLang="en-US"/>
              <a:t>설계의 </a:t>
            </a:r>
            <a:r>
              <a:rPr lang="en-US" altLang="ko-KR"/>
              <a:t>FK</a:t>
            </a:r>
            <a:r>
              <a:rPr lang="ko-KR" altLang="en-US"/>
              <a:t>를 이용해서 연관관계를 시작</a:t>
            </a:r>
            <a:endParaRPr lang="en-US" altLang="ko-KR"/>
          </a:p>
          <a:p>
            <a:r>
              <a:rPr lang="en-US" altLang="ko-KR"/>
              <a:t>FK</a:t>
            </a:r>
            <a:r>
              <a:rPr lang="ko-KR" altLang="en-US"/>
              <a:t>를 가진 쪽에 참조가 있듯이 클래스 내에 참조를 선언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1C165-09E2-45BD-8B75-71C7B11F23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19" y="3523882"/>
            <a:ext cx="5383562" cy="2267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3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502BF-3A19-4AE1-B457-DFD40090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프로젝트 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2971BE-9630-4D1D-9AE3-D5A8EFA15F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56" y="1039091"/>
            <a:ext cx="4110606" cy="2288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88FA42-4E7F-4EFE-91BC-256A575305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4890" y="1039091"/>
            <a:ext cx="4454554" cy="284501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F3D6AAA-BAEF-4921-B964-397042EA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6" y="3984968"/>
            <a:ext cx="4110606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dependencies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implementation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'org.springframework.boot:spring-boot-starter-data-jpa'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'org.springframework.boot:spring-boot-starter-thymeleaf'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'org.springframework.boot:spring-boot-starter-web'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compileOnly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'org.projectlombok:lombok'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developmentOnly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'org.springframework.boot:spring-boot-devtools'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annotationProcessor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'org.projectlombok:lombok'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providedRuntime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'org.springframework.boot:spring-boot-starter-tomcat'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testImplementation(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'org.springframework.boot:spring-boot-starter-test'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exclude group: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'org.junit.vintage'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module: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'junit-vintage-engine'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compile group: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'org.mariadb.jdbc'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'mariadb-java-client'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compile group: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'org.thymeleaf.extras'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name: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'thymeleaf-extras-java8time'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'com.querydsl:querydsl-jpa'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6D485E-87BA-4D5A-BEAF-70775B38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890" y="3984968"/>
            <a:ext cx="4110606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spring.datasource.driver-class-name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org.mariadb.jdbc.Driver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jdbc:mariadb://localhost:3306/bootex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spring.datasource.username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bootuser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spring.datasource.password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bootuser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spring.jpa.hibernate.ddl-auto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update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spring.jpa.properties.hibernate.format_sql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spring.jpa.show-sql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spring.thymeleaf.cache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2AF1-BC92-4F1D-A2A8-0CB47378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날짜 시간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B9806-8256-4879-930B-F40F47C6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BaseEntity</a:t>
            </a:r>
            <a:r>
              <a:rPr lang="ko-KR" altLang="en-US"/>
              <a:t>클래스 추가 </a:t>
            </a:r>
            <a:endParaRPr lang="en-US" altLang="ko-KR"/>
          </a:p>
          <a:p>
            <a:r>
              <a:rPr lang="en-US" altLang="ko-KR"/>
              <a:t>@EnableJpaAuditing </a:t>
            </a:r>
            <a:r>
              <a:rPr lang="ko-KR" altLang="en-US"/>
              <a:t>애노테이션 추가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F8F46-F0FE-4BB7-AC06-5BA82FCD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2" y="2396290"/>
            <a:ext cx="6593747" cy="24468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org.zerock.board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org.springframework.boot.SpringApplication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org.springframework.boot.autoconfigure.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SpringBootApplication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org.springframework.data.jpa.repository.config.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EnableJpaAuditing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@EnableJpaAuditing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BoardApplication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SpringApplication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BoardApplication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args);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74D01-606F-4E40-932D-B9C6FB79738F}"/>
              </a:ext>
            </a:extLst>
          </p:cNvPr>
          <p:cNvSpPr txBox="1"/>
          <p:nvPr/>
        </p:nvSpPr>
        <p:spPr>
          <a:xfrm>
            <a:off x="661802" y="2026958"/>
            <a:ext cx="4572000" cy="369332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BoardApplication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5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9727</Words>
  <Application>Microsoft Office PowerPoint</Application>
  <PresentationFormat>화면 슬라이드 쇼(4:3)</PresentationFormat>
  <Paragraphs>454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0" baseType="lpstr">
      <vt:lpstr>Arial Unicode MS</vt:lpstr>
      <vt:lpstr>나눔고딕</vt:lpstr>
      <vt:lpstr>나눔고딕 ExtraBold</vt:lpstr>
      <vt:lpstr>나눔고딕코딩</vt:lpstr>
      <vt:lpstr>나눔바른고딕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코드로 배우는  스프링 부트 웹 프로젝트 </vt:lpstr>
      <vt:lpstr>시작하기에 앞서 </vt:lpstr>
      <vt:lpstr>학습목표</vt:lpstr>
      <vt:lpstr>5.1 관계(relation)</vt:lpstr>
      <vt:lpstr>회원과 게시글 </vt:lpstr>
      <vt:lpstr>데이터의 개수로 판단</vt:lpstr>
      <vt:lpstr>PK로 관계를, FK로 연관관계를 </vt:lpstr>
      <vt:lpstr>예제 프로젝트 생성 </vt:lpstr>
      <vt:lpstr>날짜 시간 처리 </vt:lpstr>
      <vt:lpstr>엔티티 클래스 작성 </vt:lpstr>
      <vt:lpstr>@ManyToOne </vt:lpstr>
      <vt:lpstr>Repository인터페이스 작성 </vt:lpstr>
      <vt:lpstr>5.2 테스트 코드 작성 - 회원</vt:lpstr>
      <vt:lpstr>테스트 코드 작성 – 게시물 </vt:lpstr>
      <vt:lpstr>테스트 코드 작성 – 댓글 </vt:lpstr>
      <vt:lpstr>필요한 쿼리 기능 정의 </vt:lpstr>
      <vt:lpstr>@ManyToOne과 Eager/Lazy 로딩 </vt:lpstr>
      <vt:lpstr>fetch는 항상 Lazy로딩을 </vt:lpstr>
      <vt:lpstr>지연(lazy)로딩의 이해 </vt:lpstr>
      <vt:lpstr>주의해야 하는 toString() </vt:lpstr>
      <vt:lpstr>JPQL의 left join </vt:lpstr>
      <vt:lpstr>목록 화면에 필요한 JPQL</vt:lpstr>
      <vt:lpstr>PowerPoint 프레젠테이션</vt:lpstr>
      <vt:lpstr>조회 화면에서 필요한 JPQL</vt:lpstr>
      <vt:lpstr>5.3 프로젝트 적용하기-게시물 등록 </vt:lpstr>
      <vt:lpstr>PowerPoint 프레젠테이션</vt:lpstr>
      <vt:lpstr>게시물 등록 테스트 </vt:lpstr>
      <vt:lpstr>게시물 목록 처리 </vt:lpstr>
      <vt:lpstr>Object[ ]을 DTO로 변환하기</vt:lpstr>
      <vt:lpstr>목록 처리 테스트 </vt:lpstr>
      <vt:lpstr>게시물의 조회 처리 </vt:lpstr>
      <vt:lpstr>게시물 조회 테스트</vt:lpstr>
      <vt:lpstr>게시물의 삭제 처리 </vt:lpstr>
      <vt:lpstr>게시물 삭제 테스트 </vt:lpstr>
      <vt:lpstr>게시물의 수정 처리 </vt:lpstr>
      <vt:lpstr>5.4 컨트롤러와 화면 처리 </vt:lpstr>
      <vt:lpstr>목록 컨트롤러/화면 처리 </vt:lpstr>
      <vt:lpstr>게시물 등록 처리 </vt:lpstr>
      <vt:lpstr>게시물의 조회 처리 </vt:lpstr>
      <vt:lpstr>PowerPoint 프레젠테이션</vt:lpstr>
      <vt:lpstr>게시물의 수정/삭제 </vt:lpstr>
      <vt:lpstr>PowerPoint 프레젠테이션</vt:lpstr>
      <vt:lpstr>PowerPoint 프레젠테이션</vt:lpstr>
      <vt:lpstr>PowerPoint 프레젠테이션</vt:lpstr>
      <vt:lpstr>5.5 JPQL을 이용할 때의 검색 </vt:lpstr>
      <vt:lpstr>Repository를 확장하는 법 </vt:lpstr>
      <vt:lpstr>PowerPoint 프레젠테이션</vt:lpstr>
      <vt:lpstr>PowerPoint 프레젠테이션</vt:lpstr>
      <vt:lpstr>JPQLQuery 객체 </vt:lpstr>
      <vt:lpstr>PowerPoint 프레젠테이션</vt:lpstr>
      <vt:lpstr>Tuple 객체 </vt:lpstr>
      <vt:lpstr>JPQLQuery로 Page&lt;Object[]&gt; 처리</vt:lpstr>
      <vt:lpstr>PowerPoint 프레젠테이션</vt:lpstr>
      <vt:lpstr>PowerPoint 프레젠테이션</vt:lpstr>
      <vt:lpstr>Sort/count 처리 </vt:lpstr>
      <vt:lpstr>PowerPoint 프레젠테이션</vt:lpstr>
      <vt:lpstr>목록 화면에서 검색 처리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3</cp:revision>
  <dcterms:created xsi:type="dcterms:W3CDTF">2020-10-31T06:58:09Z</dcterms:created>
  <dcterms:modified xsi:type="dcterms:W3CDTF">2021-01-03T07:39:38Z</dcterms:modified>
</cp:coreProperties>
</file>