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86" r:id="rId4"/>
    <p:sldId id="284" r:id="rId5"/>
    <p:sldId id="268" r:id="rId6"/>
    <p:sldId id="292" r:id="rId7"/>
    <p:sldId id="293" r:id="rId8"/>
    <p:sldId id="290" r:id="rId9"/>
    <p:sldId id="269" r:id="rId10"/>
    <p:sldId id="273" r:id="rId11"/>
    <p:sldId id="271" r:id="rId12"/>
    <p:sldId id="266" r:id="rId13"/>
    <p:sldId id="258" r:id="rId14"/>
    <p:sldId id="274" r:id="rId15"/>
    <p:sldId id="260" r:id="rId16"/>
    <p:sldId id="299" r:id="rId17"/>
    <p:sldId id="298" r:id="rId18"/>
    <p:sldId id="261" r:id="rId19"/>
    <p:sldId id="262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91" r:id="rId29"/>
    <p:sldId id="295" r:id="rId30"/>
    <p:sldId id="296" r:id="rId31"/>
    <p:sldId id="263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도 원진" initials="도원" lastIdx="1" clrIdx="0">
    <p:extLst>
      <p:ext uri="{19B8F6BF-5375-455C-9EA6-DF929625EA0E}">
        <p15:presenceInfo xmlns:p15="http://schemas.microsoft.com/office/powerpoint/2012/main" userId="S::wonjin@bizspring.onmicrosoft.com::e689c2a4-c298-4ecb-abc9-f48f073ebd1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011B4-E74F-450E-BD3F-C03DA59F3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E5F958-0AA9-4622-A1DD-BC7D577F47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5C8336-618C-441B-AD36-1BCE44F0A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19325-A584-4AAB-937F-1019DBA2C13E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CC3906-5282-4AE4-AA0C-F29C55458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C186C4-7ABE-4B6E-8CCE-29050D5B4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3760-92AE-4C1E-8E1F-361B364C7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871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9BD99-5F85-4D98-92C5-99E48210A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0CD0F1-330F-4234-BB87-C8F8C23AA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42ADE5-D520-4835-A8A5-277C291E5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19325-A584-4AAB-937F-1019DBA2C13E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CAF11C-6710-4B66-A631-ABC8DADB7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1B1F44-B3AF-4554-8444-C7B9AB17E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3760-92AE-4C1E-8E1F-361B364C7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597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D9C033-F0FD-4196-B992-8074D58458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FDC430-CC34-49B3-B9B6-685077155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A132A2-5199-4790-BED2-EEE0EEC7C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19325-A584-4AAB-937F-1019DBA2C13E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1EF172-51F7-4EFD-B260-E376A1AC0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7934DA-890D-4FE1-AFDE-0BD8FDD77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3760-92AE-4C1E-8E1F-361B364C7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27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50DBD-1F61-4CE7-90E6-5D96FCAE8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703617-BB17-4AAC-B551-7F5AE608D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E898D-DF45-4104-86A9-90947B433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19325-A584-4AAB-937F-1019DBA2C13E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6A6121-D1F8-4640-AD30-C7087ACD1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AD9711-844D-41C3-817F-739ADD974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3760-92AE-4C1E-8E1F-361B364C7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57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565F-A898-4369-B496-1B3F2C1B7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62EEAB-A1B4-4652-8063-3CFF24DFE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E04CA5-21C2-45A6-8204-51B9832AC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19325-A584-4AAB-937F-1019DBA2C13E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3EAC5A-A051-4D72-9797-45912779F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AC8D5F-64BA-41C8-B729-DAFFC3D76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3760-92AE-4C1E-8E1F-361B364C7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96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49434-BEFD-4E58-A038-0B2B60DEC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F8277E-063F-499B-9E5C-0C46CE704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66B31A-54D3-4531-AA61-2C06B8F49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5135C5-4D6E-49E7-9E74-20F355720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19325-A584-4AAB-937F-1019DBA2C13E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201909-CE07-4CE1-8D71-9481FC384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0EB2A2-CE4C-42C4-AEDE-9D23955C5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3760-92AE-4C1E-8E1F-361B364C7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4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9DCA5-D5A0-4710-B602-D126D6846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317B47-9B70-428B-A996-FF0E59AAF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E5E97C-A6BE-401B-A8D0-006E2D650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F510A8-A220-4087-860A-2C4A6735B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56E656-9F1C-4FB2-A34C-DD38A13EEE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70B640-A2C6-480A-BC5E-1A8D5F68F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19325-A584-4AAB-937F-1019DBA2C13E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2A355C-23DC-4944-9860-B182B5AA1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BC909A4-4CED-4583-8D04-09F8E2378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3760-92AE-4C1E-8E1F-361B364C7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09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8C3AA-4AB7-4236-A99D-BF7E977A3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CC56E6-20B9-44AF-968F-33B06F897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19325-A584-4AAB-937F-1019DBA2C13E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505477-9821-4194-BF11-067E6E65E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0FB250-7A40-4BCE-B722-24D676E10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3760-92AE-4C1E-8E1F-361B364C7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921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2CB683-DEEC-4D8C-99E1-F59E42AF3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19325-A584-4AAB-937F-1019DBA2C13E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5AE0F33-B42D-4B96-98E4-2AFD14800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E1B715-0FA0-4CF2-9E05-1583E5288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3760-92AE-4C1E-8E1F-361B364C7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419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B56903-B2B5-44A4-8E6D-047A09BA5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70F21A-8BEA-4998-887B-404585A50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DF044F-4AE6-4EB7-93C2-E063256ED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09F808-08AE-425F-B961-6D775782B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19325-A584-4AAB-937F-1019DBA2C13E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B56F4A-188A-4D4C-A254-029A6FFA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D36DEA-13AF-46A6-B104-C91520D09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3760-92AE-4C1E-8E1F-361B364C7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524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22DF7-761D-43AE-BEC6-C2AE78266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988103-EAB1-4ADC-84B6-099044499E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FB9CE6-39F9-4AF1-9338-4F591336E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9B3F38-06EB-471E-84CC-9EB0A5B7B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19325-A584-4AAB-937F-1019DBA2C13E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D7D94A-93D3-4C80-BF4A-96D7167D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B37B13-3F6E-4DD1-8F51-C3649FD47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3760-92AE-4C1E-8E1F-361B364C7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975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ABF924-A76E-4944-B632-D76EFB079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4BD3E7-4ABA-47FA-83C4-17C10A7D9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580F9C-86BF-422A-9068-D247538E92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19325-A584-4AAB-937F-1019DBA2C13E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9AD026-FD28-465C-AC1D-AB880F999A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80FBE8-408D-4E85-AF30-23BF05320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53760-92AE-4C1E-8E1F-361B364C7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036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wonjin@Bizspring.co.kr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5F624F-BDD5-466F-B8DA-39191E31A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875" y="1998857"/>
            <a:ext cx="9144000" cy="1182494"/>
          </a:xfrm>
        </p:spPr>
        <p:txBody>
          <a:bodyPr/>
          <a:lstStyle/>
          <a:p>
            <a:r>
              <a:rPr lang="ko-KR" altLang="en-US" dirty="0"/>
              <a:t>일정관리 서비스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14EAE4C-22DC-4A59-AC4F-7AB6AC7EFD14}"/>
              </a:ext>
            </a:extLst>
          </p:cNvPr>
          <p:cNvSpPr txBox="1">
            <a:spLocks/>
          </p:cNvSpPr>
          <p:nvPr/>
        </p:nvSpPr>
        <p:spPr>
          <a:xfrm>
            <a:off x="7820025" y="4752975"/>
            <a:ext cx="2847975" cy="1100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dirty="0"/>
              <a:t>2020. 05. 13</a:t>
            </a:r>
          </a:p>
          <a:p>
            <a:pPr algn="r"/>
            <a:r>
              <a:rPr lang="ko-KR" altLang="en-US" dirty="0" err="1"/>
              <a:t>도원진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449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내용 개체 틀 42">
            <a:extLst>
              <a:ext uri="{FF2B5EF4-FFF2-40B4-BE49-F238E27FC236}">
                <a16:creationId xmlns:a16="http://schemas.microsoft.com/office/drawing/2014/main" id="{8051F80B-4C59-4314-9BC1-A137F1E37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81" y="107863"/>
            <a:ext cx="6384386" cy="6400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b="1" dirty="0"/>
              <a:t>2.3.2 </a:t>
            </a:r>
            <a:r>
              <a:rPr lang="ko-KR" altLang="en-US" sz="1800" b="1" dirty="0"/>
              <a:t>일정 등록</a:t>
            </a:r>
            <a:r>
              <a:rPr lang="en-US" altLang="ko-KR" sz="1800" b="1" dirty="0"/>
              <a:t>_insert / update</a:t>
            </a:r>
          </a:p>
        </p:txBody>
      </p:sp>
      <p:sp>
        <p:nvSpPr>
          <p:cNvPr id="58" name="내용 개체 틀 42">
            <a:extLst>
              <a:ext uri="{FF2B5EF4-FFF2-40B4-BE49-F238E27FC236}">
                <a16:creationId xmlns:a16="http://schemas.microsoft.com/office/drawing/2014/main" id="{32268389-457B-487D-A8F8-7F17E1EA8CCE}"/>
              </a:ext>
            </a:extLst>
          </p:cNvPr>
          <p:cNvSpPr txBox="1">
            <a:spLocks/>
          </p:cNvSpPr>
          <p:nvPr/>
        </p:nvSpPr>
        <p:spPr>
          <a:xfrm>
            <a:off x="4982390" y="3124200"/>
            <a:ext cx="7174523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b="1" dirty="0"/>
              <a:t>선 작업</a:t>
            </a:r>
            <a:r>
              <a:rPr lang="en-US" altLang="ko-KR" sz="2000" dirty="0"/>
              <a:t> </a:t>
            </a:r>
          </a:p>
          <a:p>
            <a:pPr lvl="1"/>
            <a:r>
              <a:rPr lang="ko-KR" altLang="en-US" sz="1600" dirty="0"/>
              <a:t>과거의 일정 등록 여부 기록조회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marL="0" indent="0">
              <a:buNone/>
            </a:pPr>
            <a:r>
              <a:rPr lang="ko-KR" altLang="en-US" sz="2000" b="1" dirty="0"/>
              <a:t>후 작업</a:t>
            </a:r>
            <a:r>
              <a:rPr lang="en-US" altLang="ko-KR" sz="2000" b="1" dirty="0"/>
              <a:t> </a:t>
            </a:r>
          </a:p>
          <a:p>
            <a:pPr lvl="1"/>
            <a:r>
              <a:rPr lang="ko-KR" altLang="en-US" sz="1600" b="1" dirty="0"/>
              <a:t>등록기록 없을 경우 </a:t>
            </a:r>
            <a:r>
              <a:rPr lang="en-US" altLang="ko-KR" sz="1600" b="1" dirty="0"/>
              <a:t>: </a:t>
            </a:r>
            <a:r>
              <a:rPr lang="en-US" altLang="ko-KR" sz="1600" dirty="0"/>
              <a:t>insert </a:t>
            </a:r>
            <a:r>
              <a:rPr lang="ko-KR" altLang="en-US" sz="1600" dirty="0"/>
              <a:t>진행</a:t>
            </a:r>
            <a:endParaRPr lang="en-US" altLang="ko-KR" sz="1600" dirty="0"/>
          </a:p>
          <a:p>
            <a:pPr lvl="1"/>
            <a:r>
              <a:rPr lang="ko-KR" altLang="en-US" sz="1600" b="1" dirty="0"/>
              <a:t>등록기록 있을 경우 </a:t>
            </a:r>
            <a:r>
              <a:rPr lang="en-US" altLang="ko-KR" sz="1600" b="1" dirty="0"/>
              <a:t>:</a:t>
            </a:r>
            <a:r>
              <a:rPr lang="en-US" altLang="ko-KR" sz="1600" dirty="0"/>
              <a:t> update </a:t>
            </a:r>
            <a:r>
              <a:rPr lang="ko-KR" altLang="en-US" sz="1600" dirty="0"/>
              <a:t>진행</a:t>
            </a:r>
            <a:endParaRPr lang="en-US" altLang="ko-KR" sz="1600" dirty="0"/>
          </a:p>
          <a:p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9" name="내용 개체 틀 42">
            <a:extLst>
              <a:ext uri="{FF2B5EF4-FFF2-40B4-BE49-F238E27FC236}">
                <a16:creationId xmlns:a16="http://schemas.microsoft.com/office/drawing/2014/main" id="{82AFF5B2-DD3B-4523-B0B6-0FA35EE8AD78}"/>
              </a:ext>
            </a:extLst>
          </p:cNvPr>
          <p:cNvSpPr txBox="1">
            <a:spLocks/>
          </p:cNvSpPr>
          <p:nvPr/>
        </p:nvSpPr>
        <p:spPr>
          <a:xfrm>
            <a:off x="416826" y="948405"/>
            <a:ext cx="2248269" cy="390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 err="1"/>
              <a:t>wirteProcess.php</a:t>
            </a: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4" name="그림 3" descr="테이블, 텍스트, 앉아있는, 모니터이(가) 표시된 사진&#10;&#10;자동 생성된 설명">
            <a:extLst>
              <a:ext uri="{FF2B5EF4-FFF2-40B4-BE49-F238E27FC236}">
                <a16:creationId xmlns:a16="http://schemas.microsoft.com/office/drawing/2014/main" id="{172886DF-7EA9-40E6-B75A-3DF6F5DF0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26" y="1338783"/>
            <a:ext cx="4470964" cy="4542745"/>
          </a:xfrm>
          <a:prstGeom prst="rect">
            <a:avLst/>
          </a:prstGeom>
        </p:spPr>
      </p:pic>
      <p:pic>
        <p:nvPicPr>
          <p:cNvPr id="3" name="그림 2" descr="오렌지, 음식, 쥐고있는, 그리기이(가) 표시된 사진&#10;&#10;자동 생성된 설명">
            <a:extLst>
              <a:ext uri="{FF2B5EF4-FFF2-40B4-BE49-F238E27FC236}">
                <a16:creationId xmlns:a16="http://schemas.microsoft.com/office/drawing/2014/main" id="{E8EFB912-6A76-440D-AED7-DA9408C802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166" y="1338784"/>
            <a:ext cx="5793462" cy="8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20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내용 개체 틀 42">
            <a:extLst>
              <a:ext uri="{FF2B5EF4-FFF2-40B4-BE49-F238E27FC236}">
                <a16:creationId xmlns:a16="http://schemas.microsoft.com/office/drawing/2014/main" id="{32268389-457B-487D-A8F8-7F17E1EA8CCE}"/>
              </a:ext>
            </a:extLst>
          </p:cNvPr>
          <p:cNvSpPr txBox="1">
            <a:spLocks/>
          </p:cNvSpPr>
          <p:nvPr/>
        </p:nvSpPr>
        <p:spPr>
          <a:xfrm>
            <a:off x="312051" y="3638554"/>
            <a:ext cx="11673623" cy="29591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$</a:t>
            </a:r>
            <a:r>
              <a:rPr lang="en-US" altLang="ko-KR" sz="2000" b="1" dirty="0" err="1"/>
              <a:t>dayWorks</a:t>
            </a:r>
            <a:r>
              <a:rPr lang="en-US" altLang="ko-KR" sz="2000" b="1" dirty="0"/>
              <a:t> : </a:t>
            </a:r>
            <a:r>
              <a:rPr lang="en-US" altLang="ko-KR" sz="1900" dirty="0"/>
              <a:t>DB</a:t>
            </a:r>
            <a:r>
              <a:rPr lang="ko-KR" altLang="en-US" sz="1900" dirty="0"/>
              <a:t>에서 연관배열</a:t>
            </a:r>
            <a:r>
              <a:rPr lang="en-US" altLang="ko-KR" sz="1900" dirty="0"/>
              <a:t>(key: </a:t>
            </a:r>
            <a:r>
              <a:rPr lang="ko-KR" altLang="en-US" sz="1900" dirty="0"/>
              <a:t>날짜</a:t>
            </a:r>
            <a:r>
              <a:rPr lang="en-US" altLang="ko-KR" sz="1900" dirty="0"/>
              <a:t>(</a:t>
            </a:r>
            <a:r>
              <a:rPr lang="ko-KR" altLang="en-US" sz="1900" dirty="0"/>
              <a:t>일</a:t>
            </a:r>
            <a:r>
              <a:rPr lang="en-US" altLang="ko-KR" sz="1900" dirty="0"/>
              <a:t>~</a:t>
            </a:r>
            <a:r>
              <a:rPr lang="ko-KR" altLang="en-US" sz="1900" dirty="0"/>
              <a:t>토</a:t>
            </a:r>
            <a:r>
              <a:rPr lang="en-US" altLang="ko-KR" sz="1900" dirty="0"/>
              <a:t>), value: </a:t>
            </a:r>
            <a:r>
              <a:rPr lang="ko-KR" altLang="en-US" sz="1900" dirty="0"/>
              <a:t>일정</a:t>
            </a:r>
            <a:r>
              <a:rPr lang="en-US" altLang="ko-KR" sz="1900" dirty="0"/>
              <a:t>)</a:t>
            </a:r>
            <a:r>
              <a:rPr lang="ko-KR" altLang="en-US" sz="1900" dirty="0"/>
              <a:t>에서</a:t>
            </a:r>
            <a:r>
              <a:rPr lang="en-US" altLang="ko-KR" sz="1900" dirty="0"/>
              <a:t> </a:t>
            </a:r>
            <a:r>
              <a:rPr lang="ko-KR" altLang="en-US" sz="1900" dirty="0"/>
              <a:t>가져온 데이터</a:t>
            </a:r>
            <a:endParaRPr lang="en-US" altLang="ko-KR" sz="1900" dirty="0"/>
          </a:p>
          <a:p>
            <a:pPr marL="0" indent="0">
              <a:buNone/>
            </a:pPr>
            <a:endParaRPr lang="en-US" altLang="ko-KR" sz="1900" dirty="0"/>
          </a:p>
          <a:p>
            <a:pPr marL="0" indent="0">
              <a:buNone/>
            </a:pPr>
            <a:endParaRPr lang="en-US" altLang="ko-KR" sz="1900" dirty="0"/>
          </a:p>
          <a:p>
            <a:pPr marL="0" indent="0">
              <a:buNone/>
            </a:pPr>
            <a:r>
              <a:rPr lang="en-US" altLang="ko-KR" sz="1900" dirty="0"/>
              <a:t>		</a:t>
            </a:r>
          </a:p>
          <a:p>
            <a:pPr marL="0" indent="0">
              <a:buNone/>
            </a:pPr>
            <a:r>
              <a:rPr lang="en-US" altLang="ko-KR" sz="2000" b="1" dirty="0"/>
              <a:t>$</a:t>
            </a:r>
            <a:r>
              <a:rPr lang="en-US" altLang="ko-KR" sz="2000" b="1" dirty="0" err="1"/>
              <a:t>dateArr</a:t>
            </a:r>
            <a:r>
              <a:rPr lang="en-US" altLang="ko-KR" sz="2000" b="1" dirty="0"/>
              <a:t>    : </a:t>
            </a:r>
            <a:r>
              <a:rPr lang="ko-KR" altLang="en-US" sz="1900" dirty="0"/>
              <a:t>날짜 정보가 담긴 배열</a:t>
            </a:r>
            <a:endParaRPr lang="en-US" altLang="ko-KR" sz="1900" dirty="0"/>
          </a:p>
          <a:p>
            <a:pPr marL="0" indent="0">
              <a:buNone/>
            </a:pPr>
            <a:r>
              <a:rPr lang="ko-KR" altLang="en-US" sz="2000" b="1" dirty="0"/>
              <a:t>구현 방법</a:t>
            </a:r>
            <a:r>
              <a:rPr lang="ko-KR" altLang="en-US" sz="2000" dirty="0"/>
              <a:t> </a:t>
            </a:r>
            <a:r>
              <a:rPr lang="en-US" altLang="ko-KR" sz="2000" dirty="0"/>
              <a:t>: php</a:t>
            </a:r>
            <a:r>
              <a:rPr lang="ko-KR" altLang="en-US" sz="2000" dirty="0"/>
              <a:t>배열 </a:t>
            </a:r>
            <a:r>
              <a:rPr lang="en-US" altLang="ko-KR" sz="2000" dirty="0"/>
              <a:t>$</a:t>
            </a:r>
            <a:r>
              <a:rPr lang="en-US" altLang="ko-KR" sz="2000" dirty="0" err="1"/>
              <a:t>dateArr</a:t>
            </a:r>
            <a:r>
              <a:rPr lang="ko-KR" altLang="en-US" sz="2000" dirty="0"/>
              <a:t>로 날짜 별 반복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	    DB</a:t>
            </a:r>
            <a:r>
              <a:rPr lang="ko-KR" altLang="en-US" sz="2000" dirty="0"/>
              <a:t> </a:t>
            </a:r>
            <a:r>
              <a:rPr lang="en-US" altLang="ko-KR" sz="2000" dirty="0"/>
              <a:t>row</a:t>
            </a:r>
            <a:r>
              <a:rPr lang="ko-KR" altLang="en-US" sz="2000" dirty="0"/>
              <a:t>정보를 갖는 </a:t>
            </a:r>
            <a:r>
              <a:rPr lang="en-US" altLang="ko-KR" sz="2000" dirty="0"/>
              <a:t>$</a:t>
            </a:r>
            <a:r>
              <a:rPr lang="en-US" altLang="ko-KR" sz="2000" dirty="0" err="1"/>
              <a:t>dayWorks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키값과</a:t>
            </a:r>
            <a:r>
              <a:rPr lang="ko-KR" altLang="en-US" sz="2000" dirty="0"/>
              <a:t> 일치한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    </a:t>
            </a:r>
            <a:r>
              <a:rPr lang="ko-KR" altLang="en-US" sz="2000" dirty="0"/>
              <a:t>날짜요소가 있을 때</a:t>
            </a:r>
            <a:r>
              <a:rPr lang="en-US" altLang="ko-KR" sz="2000" dirty="0"/>
              <a:t> $</a:t>
            </a:r>
            <a:r>
              <a:rPr lang="en-US" altLang="ko-KR" sz="2000" dirty="0" err="1"/>
              <a:t>dayWorks</a:t>
            </a:r>
            <a:r>
              <a:rPr lang="ko-KR" altLang="en-US" sz="2000" dirty="0"/>
              <a:t>의 요소</a:t>
            </a:r>
            <a:r>
              <a:rPr lang="en-US" altLang="ko-KR" sz="2000" dirty="0"/>
              <a:t>(</a:t>
            </a:r>
            <a:r>
              <a:rPr lang="ko-KR" altLang="en-US" sz="2000" dirty="0"/>
              <a:t>일정</a:t>
            </a:r>
            <a:r>
              <a:rPr lang="en-US" altLang="ko-KR" sz="2000" dirty="0"/>
              <a:t>) </a:t>
            </a:r>
            <a:r>
              <a:rPr lang="ko-KR" altLang="en-US" sz="2000" dirty="0"/>
              <a:t>출력</a:t>
            </a: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9" name="내용 개체 틀 42">
            <a:extLst>
              <a:ext uri="{FF2B5EF4-FFF2-40B4-BE49-F238E27FC236}">
                <a16:creationId xmlns:a16="http://schemas.microsoft.com/office/drawing/2014/main" id="{82AFF5B2-DD3B-4523-B0B6-0FA35EE8AD78}"/>
              </a:ext>
            </a:extLst>
          </p:cNvPr>
          <p:cNvSpPr txBox="1">
            <a:spLocks/>
          </p:cNvSpPr>
          <p:nvPr/>
        </p:nvSpPr>
        <p:spPr>
          <a:xfrm>
            <a:off x="312051" y="1004677"/>
            <a:ext cx="1632995" cy="390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 err="1"/>
              <a:t>Index.php</a:t>
            </a: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3" name="그림 2" descr="실내, 모니터, 스크린샷, 화면이(가) 표시된 사진&#10;&#10;자동 생성된 설명">
            <a:extLst>
              <a:ext uri="{FF2B5EF4-FFF2-40B4-BE49-F238E27FC236}">
                <a16:creationId xmlns:a16="http://schemas.microsoft.com/office/drawing/2014/main" id="{70A6609F-2874-4C5F-A95C-E0B09CB07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49" y="1395056"/>
            <a:ext cx="11229975" cy="2243498"/>
          </a:xfrm>
          <a:prstGeom prst="rect">
            <a:avLst/>
          </a:prstGeom>
        </p:spPr>
      </p:pic>
      <p:sp>
        <p:nvSpPr>
          <p:cNvPr id="10" name="내용 개체 틀 42">
            <a:extLst>
              <a:ext uri="{FF2B5EF4-FFF2-40B4-BE49-F238E27FC236}">
                <a16:creationId xmlns:a16="http://schemas.microsoft.com/office/drawing/2014/main" id="{99881D9D-87AB-4301-90BA-3AC545BA9561}"/>
              </a:ext>
            </a:extLst>
          </p:cNvPr>
          <p:cNvSpPr txBox="1">
            <a:spLocks/>
          </p:cNvSpPr>
          <p:nvPr/>
        </p:nvSpPr>
        <p:spPr>
          <a:xfrm>
            <a:off x="296781" y="260263"/>
            <a:ext cx="6384386" cy="640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b="1" dirty="0"/>
              <a:t>2.3.3 </a:t>
            </a:r>
            <a:r>
              <a:rPr lang="ko-KR" altLang="en-US" sz="1800" b="1" dirty="0"/>
              <a:t>화면출력</a:t>
            </a:r>
            <a:endParaRPr lang="en-US" altLang="ko-KR" sz="1800" b="1" dirty="0"/>
          </a:p>
        </p:txBody>
      </p:sp>
      <p:graphicFrame>
        <p:nvGraphicFramePr>
          <p:cNvPr id="6" name="표 27">
            <a:extLst>
              <a:ext uri="{FF2B5EF4-FFF2-40B4-BE49-F238E27FC236}">
                <a16:creationId xmlns:a16="http://schemas.microsoft.com/office/drawing/2014/main" id="{78518E7D-448A-42E2-8E56-A743DD19FA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363377"/>
              </p:ext>
            </p:extLst>
          </p:nvPr>
        </p:nvGraphicFramePr>
        <p:xfrm>
          <a:off x="4732308" y="5177194"/>
          <a:ext cx="6897716" cy="285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388">
                  <a:extLst>
                    <a:ext uri="{9D8B030D-6E8A-4147-A177-3AD203B41FA5}">
                      <a16:colId xmlns:a16="http://schemas.microsoft.com/office/drawing/2014/main" val="424956878"/>
                    </a:ext>
                  </a:extLst>
                </a:gridCol>
                <a:gridCol w="985388">
                  <a:extLst>
                    <a:ext uri="{9D8B030D-6E8A-4147-A177-3AD203B41FA5}">
                      <a16:colId xmlns:a16="http://schemas.microsoft.com/office/drawing/2014/main" val="2520716385"/>
                    </a:ext>
                  </a:extLst>
                </a:gridCol>
                <a:gridCol w="985388">
                  <a:extLst>
                    <a:ext uri="{9D8B030D-6E8A-4147-A177-3AD203B41FA5}">
                      <a16:colId xmlns:a16="http://schemas.microsoft.com/office/drawing/2014/main" val="3825980435"/>
                    </a:ext>
                  </a:extLst>
                </a:gridCol>
                <a:gridCol w="985388">
                  <a:extLst>
                    <a:ext uri="{9D8B030D-6E8A-4147-A177-3AD203B41FA5}">
                      <a16:colId xmlns:a16="http://schemas.microsoft.com/office/drawing/2014/main" val="2997336421"/>
                    </a:ext>
                  </a:extLst>
                </a:gridCol>
                <a:gridCol w="985388">
                  <a:extLst>
                    <a:ext uri="{9D8B030D-6E8A-4147-A177-3AD203B41FA5}">
                      <a16:colId xmlns:a16="http://schemas.microsoft.com/office/drawing/2014/main" val="3538136474"/>
                    </a:ext>
                  </a:extLst>
                </a:gridCol>
                <a:gridCol w="985388">
                  <a:extLst>
                    <a:ext uri="{9D8B030D-6E8A-4147-A177-3AD203B41FA5}">
                      <a16:colId xmlns:a16="http://schemas.microsoft.com/office/drawing/2014/main" val="3110461033"/>
                    </a:ext>
                  </a:extLst>
                </a:gridCol>
                <a:gridCol w="985388">
                  <a:extLst>
                    <a:ext uri="{9D8B030D-6E8A-4147-A177-3AD203B41FA5}">
                      <a16:colId xmlns:a16="http://schemas.microsoft.com/office/drawing/2014/main" val="4087712896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2020-05-10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2020-05-11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2020-05-12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2020-05-13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2020-05-14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2020-05-15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2020-05-16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537510"/>
                  </a:ext>
                </a:extLst>
              </a:tr>
            </a:tbl>
          </a:graphicData>
        </a:graphic>
      </p:graphicFrame>
      <p:graphicFrame>
        <p:nvGraphicFramePr>
          <p:cNvPr id="7" name="표 27">
            <a:extLst>
              <a:ext uri="{FF2B5EF4-FFF2-40B4-BE49-F238E27FC236}">
                <a16:creationId xmlns:a16="http://schemas.microsoft.com/office/drawing/2014/main" id="{07C21EAC-86E6-498A-8F23-9E98D481D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825023"/>
              </p:ext>
            </p:extLst>
          </p:nvPr>
        </p:nvGraphicFramePr>
        <p:xfrm>
          <a:off x="400048" y="4264999"/>
          <a:ext cx="6010276" cy="285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76">
                  <a:extLst>
                    <a:ext uri="{9D8B030D-6E8A-4147-A177-3AD203B41FA5}">
                      <a16:colId xmlns:a16="http://schemas.microsoft.com/office/drawing/2014/main" val="424956878"/>
                    </a:ext>
                  </a:extLst>
                </a:gridCol>
                <a:gridCol w="1840557">
                  <a:extLst>
                    <a:ext uri="{9D8B030D-6E8A-4147-A177-3AD203B41FA5}">
                      <a16:colId xmlns:a16="http://schemas.microsoft.com/office/drawing/2014/main" val="2520716385"/>
                    </a:ext>
                  </a:extLst>
                </a:gridCol>
                <a:gridCol w="1137696">
                  <a:extLst>
                    <a:ext uri="{9D8B030D-6E8A-4147-A177-3AD203B41FA5}">
                      <a16:colId xmlns:a16="http://schemas.microsoft.com/office/drawing/2014/main" val="3825980435"/>
                    </a:ext>
                  </a:extLst>
                </a:gridCol>
                <a:gridCol w="284074">
                  <a:extLst>
                    <a:ext uri="{9D8B030D-6E8A-4147-A177-3AD203B41FA5}">
                      <a16:colId xmlns:a16="http://schemas.microsoft.com/office/drawing/2014/main" val="2997336421"/>
                    </a:ext>
                  </a:extLst>
                </a:gridCol>
                <a:gridCol w="1630339">
                  <a:extLst>
                    <a:ext uri="{9D8B030D-6E8A-4147-A177-3AD203B41FA5}">
                      <a16:colId xmlns:a16="http://schemas.microsoft.com/office/drawing/2014/main" val="3538136474"/>
                    </a:ext>
                  </a:extLst>
                </a:gridCol>
                <a:gridCol w="577458">
                  <a:extLst>
                    <a:ext uri="{9D8B030D-6E8A-4147-A177-3AD203B41FA5}">
                      <a16:colId xmlns:a16="http://schemas.microsoft.com/office/drawing/2014/main" val="3110461033"/>
                    </a:ext>
                  </a:extLst>
                </a:gridCol>
                <a:gridCol w="270076">
                  <a:extLst>
                    <a:ext uri="{9D8B030D-6E8A-4147-A177-3AD203B41FA5}">
                      <a16:colId xmlns:a16="http://schemas.microsoft.com/office/drawing/2014/main" val="4087712896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/>
                          </a:solidFill>
                          <a:hlinkClick r:id="rId3"/>
                        </a:rPr>
                        <a:t>wonjin@Bizspring.co.kr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2020-05-10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olidFill>
                            <a:schemeClr val="bg1"/>
                          </a:solidFill>
                        </a:rPr>
                        <a:t>일정 등록 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test2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537510"/>
                  </a:ext>
                </a:extLst>
              </a:tr>
            </a:tbl>
          </a:graphicData>
        </a:graphic>
      </p:graphicFrame>
      <p:graphicFrame>
        <p:nvGraphicFramePr>
          <p:cNvPr id="8" name="표 27">
            <a:extLst>
              <a:ext uri="{FF2B5EF4-FFF2-40B4-BE49-F238E27FC236}">
                <a16:creationId xmlns:a16="http://schemas.microsoft.com/office/drawing/2014/main" id="{536F6E82-3C3B-467D-8A81-819DE7A17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203392"/>
              </p:ext>
            </p:extLst>
          </p:nvPr>
        </p:nvGraphicFramePr>
        <p:xfrm>
          <a:off x="400048" y="4541224"/>
          <a:ext cx="6010276" cy="285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76">
                  <a:extLst>
                    <a:ext uri="{9D8B030D-6E8A-4147-A177-3AD203B41FA5}">
                      <a16:colId xmlns:a16="http://schemas.microsoft.com/office/drawing/2014/main" val="424956878"/>
                    </a:ext>
                  </a:extLst>
                </a:gridCol>
                <a:gridCol w="1840557">
                  <a:extLst>
                    <a:ext uri="{9D8B030D-6E8A-4147-A177-3AD203B41FA5}">
                      <a16:colId xmlns:a16="http://schemas.microsoft.com/office/drawing/2014/main" val="2520716385"/>
                    </a:ext>
                  </a:extLst>
                </a:gridCol>
                <a:gridCol w="1137696">
                  <a:extLst>
                    <a:ext uri="{9D8B030D-6E8A-4147-A177-3AD203B41FA5}">
                      <a16:colId xmlns:a16="http://schemas.microsoft.com/office/drawing/2014/main" val="3825980435"/>
                    </a:ext>
                  </a:extLst>
                </a:gridCol>
                <a:gridCol w="284074">
                  <a:extLst>
                    <a:ext uri="{9D8B030D-6E8A-4147-A177-3AD203B41FA5}">
                      <a16:colId xmlns:a16="http://schemas.microsoft.com/office/drawing/2014/main" val="2997336421"/>
                    </a:ext>
                  </a:extLst>
                </a:gridCol>
                <a:gridCol w="1630339">
                  <a:extLst>
                    <a:ext uri="{9D8B030D-6E8A-4147-A177-3AD203B41FA5}">
                      <a16:colId xmlns:a16="http://schemas.microsoft.com/office/drawing/2014/main" val="3538136474"/>
                    </a:ext>
                  </a:extLst>
                </a:gridCol>
                <a:gridCol w="577458">
                  <a:extLst>
                    <a:ext uri="{9D8B030D-6E8A-4147-A177-3AD203B41FA5}">
                      <a16:colId xmlns:a16="http://schemas.microsoft.com/office/drawing/2014/main" val="3110461033"/>
                    </a:ext>
                  </a:extLst>
                </a:gridCol>
                <a:gridCol w="270076">
                  <a:extLst>
                    <a:ext uri="{9D8B030D-6E8A-4147-A177-3AD203B41FA5}">
                      <a16:colId xmlns:a16="http://schemas.microsoft.com/office/drawing/2014/main" val="4087712896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/>
                          </a:solidFill>
                          <a:hlinkClick r:id="rId3"/>
                        </a:rPr>
                        <a:t>wonjin@Bizspring.co.kr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2020-05-11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olidFill>
                            <a:schemeClr val="bg1"/>
                          </a:solidFill>
                        </a:rPr>
                        <a:t>계획 등록 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test2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537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968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, 주차, 거리, 버스이(가) 표시된 사진&#10;&#10;자동 생성된 설명">
            <a:extLst>
              <a:ext uri="{FF2B5EF4-FFF2-40B4-BE49-F238E27FC236}">
                <a16:creationId xmlns:a16="http://schemas.microsoft.com/office/drawing/2014/main" id="{A45E5AAA-59E4-404C-BDFC-B668913CC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56" y="2149438"/>
            <a:ext cx="6251730" cy="3707986"/>
          </a:xfrm>
          <a:prstGeom prst="rect">
            <a:avLst/>
          </a:prstGeom>
        </p:spPr>
      </p:pic>
      <p:sp>
        <p:nvSpPr>
          <p:cNvPr id="6" name="내용 개체 틀 42">
            <a:extLst>
              <a:ext uri="{FF2B5EF4-FFF2-40B4-BE49-F238E27FC236}">
                <a16:creationId xmlns:a16="http://schemas.microsoft.com/office/drawing/2014/main" id="{A9C1EB64-F453-45BF-8038-BF28A0039C5E}"/>
              </a:ext>
            </a:extLst>
          </p:cNvPr>
          <p:cNvSpPr txBox="1">
            <a:spLocks/>
          </p:cNvSpPr>
          <p:nvPr/>
        </p:nvSpPr>
        <p:spPr>
          <a:xfrm>
            <a:off x="7228305" y="2962275"/>
            <a:ext cx="4400842" cy="113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[</a:t>
            </a:r>
            <a:r>
              <a:rPr lang="ko-KR" altLang="en-US" sz="2000" dirty="0"/>
              <a:t>쓰기</a:t>
            </a:r>
            <a:r>
              <a:rPr lang="en-US" altLang="ko-KR" sz="2000" dirty="0"/>
              <a:t>]</a:t>
            </a:r>
            <a:r>
              <a:rPr lang="ko-KR" altLang="en-US" sz="2000" dirty="0"/>
              <a:t>버튼 </a:t>
            </a:r>
            <a:r>
              <a:rPr lang="ko-KR" altLang="en-US" sz="2000" dirty="0" err="1"/>
              <a:t>클릭시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모달창</a:t>
            </a:r>
            <a:r>
              <a:rPr lang="ko-KR" altLang="en-US" sz="2000" dirty="0"/>
              <a:t> 띄우기</a:t>
            </a:r>
            <a:endParaRPr lang="en-US" altLang="ko-KR" sz="2000" dirty="0"/>
          </a:p>
          <a:p>
            <a:r>
              <a:rPr lang="ko-KR" altLang="en-US" sz="2000" dirty="0"/>
              <a:t>글 작성 후 </a:t>
            </a:r>
            <a:r>
              <a:rPr lang="en-US" altLang="ko-KR" sz="2000" dirty="0"/>
              <a:t>[Save changes]</a:t>
            </a:r>
            <a:r>
              <a:rPr lang="ko-KR" altLang="en-US" sz="2000" dirty="0"/>
              <a:t>클릭 시 </a:t>
            </a:r>
            <a:r>
              <a:rPr lang="en-US" altLang="ko-KR" sz="2000" dirty="0"/>
              <a:t>Ajax </a:t>
            </a:r>
            <a:r>
              <a:rPr lang="en-US" altLang="ko-KR" sz="2000" dirty="0" err="1"/>
              <a:t>wirteAPI</a:t>
            </a:r>
            <a:r>
              <a:rPr lang="ko-KR" altLang="en-US" sz="2000" dirty="0"/>
              <a:t>호출</a:t>
            </a:r>
            <a:endParaRPr lang="en-US" altLang="ko-KR" sz="2000" b="1" dirty="0"/>
          </a:p>
        </p:txBody>
      </p:sp>
      <p:graphicFrame>
        <p:nvGraphicFramePr>
          <p:cNvPr id="9" name="표 18">
            <a:extLst>
              <a:ext uri="{FF2B5EF4-FFF2-40B4-BE49-F238E27FC236}">
                <a16:creationId xmlns:a16="http://schemas.microsoft.com/office/drawing/2014/main" id="{90BBD000-4B2B-4059-8508-07AB2C9A8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241137"/>
              </p:ext>
            </p:extLst>
          </p:nvPr>
        </p:nvGraphicFramePr>
        <p:xfrm>
          <a:off x="144381" y="136681"/>
          <a:ext cx="9055889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5889">
                  <a:extLst>
                    <a:ext uri="{9D8B030D-6E8A-4147-A177-3AD203B41FA5}">
                      <a16:colId xmlns:a16="http://schemas.microsoft.com/office/drawing/2014/main" val="1967727741"/>
                    </a:ext>
                  </a:extLst>
                </a:gridCol>
              </a:tblGrid>
              <a:tr h="739803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4400" b="0" dirty="0">
                          <a:solidFill>
                            <a:schemeClr val="tx1"/>
                          </a:solidFill>
                        </a:rPr>
                        <a:t>3. Modal</a:t>
                      </a:r>
                      <a:r>
                        <a:rPr lang="ko-KR" altLang="en-US" sz="4400" b="0" dirty="0">
                          <a:solidFill>
                            <a:schemeClr val="tx1"/>
                          </a:solidFill>
                        </a:rPr>
                        <a:t>창을 통한 등록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879287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7F8CFD7D-46D7-4972-8A5D-90A97AFBE816}"/>
              </a:ext>
            </a:extLst>
          </p:cNvPr>
          <p:cNvSpPr/>
          <p:nvPr/>
        </p:nvSpPr>
        <p:spPr>
          <a:xfrm>
            <a:off x="6597895" y="4752975"/>
            <a:ext cx="398291" cy="5059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F5D6F3-1D85-42E1-9D0B-E7CF35B00BA1}"/>
              </a:ext>
            </a:extLst>
          </p:cNvPr>
          <p:cNvSpPr/>
          <p:nvPr/>
        </p:nvSpPr>
        <p:spPr>
          <a:xfrm>
            <a:off x="2367916" y="2390101"/>
            <a:ext cx="3226190" cy="31924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내용 개체 틀 42">
            <a:extLst>
              <a:ext uri="{FF2B5EF4-FFF2-40B4-BE49-F238E27FC236}">
                <a16:creationId xmlns:a16="http://schemas.microsoft.com/office/drawing/2014/main" id="{BF988468-6861-4F08-9B4F-F81453132472}"/>
              </a:ext>
            </a:extLst>
          </p:cNvPr>
          <p:cNvSpPr txBox="1">
            <a:spLocks/>
          </p:cNvSpPr>
          <p:nvPr/>
        </p:nvSpPr>
        <p:spPr>
          <a:xfrm>
            <a:off x="610293" y="1844771"/>
            <a:ext cx="2248269" cy="390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 err="1"/>
              <a:t>index.php</a:t>
            </a: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13" name="내용 개체 틀 42">
            <a:extLst>
              <a:ext uri="{FF2B5EF4-FFF2-40B4-BE49-F238E27FC236}">
                <a16:creationId xmlns:a16="http://schemas.microsoft.com/office/drawing/2014/main" id="{710CDB5A-5E1B-4364-A14C-C81C7479EAD7}"/>
              </a:ext>
            </a:extLst>
          </p:cNvPr>
          <p:cNvSpPr txBox="1">
            <a:spLocks/>
          </p:cNvSpPr>
          <p:nvPr/>
        </p:nvSpPr>
        <p:spPr>
          <a:xfrm>
            <a:off x="6945057" y="4470198"/>
            <a:ext cx="951168" cy="39037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b="1" dirty="0">
                <a:solidFill>
                  <a:srgbClr val="FF0000"/>
                </a:solidFill>
              </a:rPr>
              <a:t>① 클릭 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14" name="내용 개체 틀 42">
            <a:extLst>
              <a:ext uri="{FF2B5EF4-FFF2-40B4-BE49-F238E27FC236}">
                <a16:creationId xmlns:a16="http://schemas.microsoft.com/office/drawing/2014/main" id="{CD8BD98F-C129-4C26-BD60-E7DA256CA318}"/>
              </a:ext>
            </a:extLst>
          </p:cNvPr>
          <p:cNvSpPr txBox="1">
            <a:spLocks/>
          </p:cNvSpPr>
          <p:nvPr/>
        </p:nvSpPr>
        <p:spPr>
          <a:xfrm>
            <a:off x="2308588" y="5224401"/>
            <a:ext cx="1177562" cy="35812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b="1" dirty="0">
                <a:solidFill>
                  <a:srgbClr val="FF0000"/>
                </a:solidFill>
              </a:rPr>
              <a:t>② </a:t>
            </a:r>
            <a:r>
              <a:rPr lang="en-US" altLang="ko-KR" sz="2000" b="1" dirty="0">
                <a:solidFill>
                  <a:srgbClr val="FF0000"/>
                </a:solidFill>
              </a:rPr>
              <a:t>modal 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15" name="내용 개체 틀 42">
            <a:extLst>
              <a:ext uri="{FF2B5EF4-FFF2-40B4-BE49-F238E27FC236}">
                <a16:creationId xmlns:a16="http://schemas.microsoft.com/office/drawing/2014/main" id="{6E1C23C7-1F30-45F6-8AED-44BF225A4A05}"/>
              </a:ext>
            </a:extLst>
          </p:cNvPr>
          <p:cNvSpPr txBox="1">
            <a:spLocks/>
          </p:cNvSpPr>
          <p:nvPr/>
        </p:nvSpPr>
        <p:spPr>
          <a:xfrm>
            <a:off x="429541" y="1217256"/>
            <a:ext cx="2363437" cy="384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/>
              <a:t>3.1. Modal</a:t>
            </a:r>
            <a:r>
              <a:rPr lang="ko-KR" altLang="en-US" sz="1800" b="1" dirty="0"/>
              <a:t>창 </a:t>
            </a:r>
            <a:r>
              <a:rPr lang="en-US" altLang="ko-KR" sz="1800" b="1" dirty="0"/>
              <a:t>show</a:t>
            </a:r>
          </a:p>
        </p:txBody>
      </p:sp>
      <p:graphicFrame>
        <p:nvGraphicFramePr>
          <p:cNvPr id="16" name="표 2">
            <a:extLst>
              <a:ext uri="{FF2B5EF4-FFF2-40B4-BE49-F238E27FC236}">
                <a16:creationId xmlns:a16="http://schemas.microsoft.com/office/drawing/2014/main" id="{B8C43E1A-1CD8-4A59-9909-0B2282661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364904"/>
              </p:ext>
            </p:extLst>
          </p:nvPr>
        </p:nvGraphicFramePr>
        <p:xfrm>
          <a:off x="6337070" y="509368"/>
          <a:ext cx="13715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598">
                  <a:extLst>
                    <a:ext uri="{9D8B030D-6E8A-4147-A177-3AD203B41FA5}">
                      <a16:colId xmlns:a16="http://schemas.microsoft.com/office/drawing/2014/main" val="309216159"/>
                    </a:ext>
                  </a:extLst>
                </a:gridCol>
              </a:tblGrid>
              <a:tr h="2708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단계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791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2134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E98016B4-3763-42C0-942A-848A1F454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578" y="2120358"/>
            <a:ext cx="9221487" cy="282932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98081038-ED03-4480-8619-6A92C3FE94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135536"/>
              </p:ext>
            </p:extLst>
          </p:nvPr>
        </p:nvGraphicFramePr>
        <p:xfrm>
          <a:off x="3307999" y="3786485"/>
          <a:ext cx="1052546" cy="412644"/>
        </p:xfrm>
        <a:graphic>
          <a:graphicData uri="http://schemas.openxmlformats.org/drawingml/2006/table">
            <a:tbl>
              <a:tblPr/>
              <a:tblGrid>
                <a:gridCol w="1052546">
                  <a:extLst>
                    <a:ext uri="{9D8B030D-6E8A-4147-A177-3AD203B41FA5}">
                      <a16:colId xmlns:a16="http://schemas.microsoft.com/office/drawing/2014/main" val="297065609"/>
                    </a:ext>
                  </a:extLst>
                </a:gridCol>
              </a:tblGrid>
              <a:tr h="4126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9802776"/>
                  </a:ext>
                </a:extLst>
              </a:tr>
            </a:tbl>
          </a:graphicData>
        </a:graphic>
      </p:graphicFrame>
      <p:sp>
        <p:nvSpPr>
          <p:cNvPr id="23" name="내용 개체 틀 42">
            <a:extLst>
              <a:ext uri="{FF2B5EF4-FFF2-40B4-BE49-F238E27FC236}">
                <a16:creationId xmlns:a16="http://schemas.microsoft.com/office/drawing/2014/main" id="{7CCF1F58-66A7-48CF-9D09-2BA090A05EB3}"/>
              </a:ext>
            </a:extLst>
          </p:cNvPr>
          <p:cNvSpPr txBox="1">
            <a:spLocks/>
          </p:cNvSpPr>
          <p:nvPr/>
        </p:nvSpPr>
        <p:spPr>
          <a:xfrm>
            <a:off x="429541" y="1217255"/>
            <a:ext cx="4400842" cy="468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/>
              <a:t>3.2. </a:t>
            </a:r>
            <a:r>
              <a:rPr lang="ko-KR" altLang="en-US" sz="1800" b="1" dirty="0"/>
              <a:t>등록 완료 후 페이지</a:t>
            </a:r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3246031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모니터, 앉아있는, 화면, 전화이(가) 표시된 사진&#10;&#10;자동 생성된 설명">
            <a:extLst>
              <a:ext uri="{FF2B5EF4-FFF2-40B4-BE49-F238E27FC236}">
                <a16:creationId xmlns:a16="http://schemas.microsoft.com/office/drawing/2014/main" id="{9CE1F250-9EC4-4DA4-9BB6-671C77844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730" y="1190477"/>
            <a:ext cx="3814212" cy="4881491"/>
          </a:xfrm>
          <a:prstGeom prst="rect">
            <a:avLst/>
          </a:prstGeom>
        </p:spPr>
      </p:pic>
      <p:sp>
        <p:nvSpPr>
          <p:cNvPr id="11" name="내용 개체 틀 42">
            <a:extLst>
              <a:ext uri="{FF2B5EF4-FFF2-40B4-BE49-F238E27FC236}">
                <a16:creationId xmlns:a16="http://schemas.microsoft.com/office/drawing/2014/main" id="{DAB91202-F028-455E-A778-AB5EB93D6A99}"/>
              </a:ext>
            </a:extLst>
          </p:cNvPr>
          <p:cNvSpPr txBox="1">
            <a:spLocks/>
          </p:cNvSpPr>
          <p:nvPr/>
        </p:nvSpPr>
        <p:spPr>
          <a:xfrm>
            <a:off x="1058115" y="828597"/>
            <a:ext cx="1410179" cy="390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 err="1"/>
              <a:t>index.php</a:t>
            </a: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13" name="내용 개체 틀 42">
            <a:extLst>
              <a:ext uri="{FF2B5EF4-FFF2-40B4-BE49-F238E27FC236}">
                <a16:creationId xmlns:a16="http://schemas.microsoft.com/office/drawing/2014/main" id="{80764E6E-367F-463B-9DEA-2C0BA42A41A1}"/>
              </a:ext>
            </a:extLst>
          </p:cNvPr>
          <p:cNvSpPr txBox="1">
            <a:spLocks/>
          </p:cNvSpPr>
          <p:nvPr/>
        </p:nvSpPr>
        <p:spPr>
          <a:xfrm>
            <a:off x="5549120" y="1218977"/>
            <a:ext cx="5486398" cy="4852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/>
              <a:t>(</a:t>
            </a:r>
            <a:r>
              <a:rPr lang="ko-KR" altLang="en-US" sz="2000" b="1" dirty="0"/>
              <a:t>요청</a:t>
            </a:r>
            <a:r>
              <a:rPr lang="en-US" altLang="ko-KR" sz="2000" b="1" dirty="0"/>
              <a:t>)</a:t>
            </a:r>
          </a:p>
          <a:p>
            <a:pPr marL="0" indent="0">
              <a:buNone/>
            </a:pPr>
            <a:r>
              <a:rPr lang="en-US" altLang="ko-KR" sz="1800" dirty="0"/>
              <a:t>Modal</a:t>
            </a:r>
            <a:r>
              <a:rPr lang="ko-KR" altLang="en-US" sz="1800" dirty="0"/>
              <a:t>창 </a:t>
            </a:r>
            <a:r>
              <a:rPr lang="en-US" altLang="ko-KR" sz="1800" dirty="0"/>
              <a:t>[Save change]</a:t>
            </a:r>
            <a:r>
              <a:rPr lang="ko-KR" altLang="en-US" sz="1800" dirty="0"/>
              <a:t>버튼 클릭 시  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err="1"/>
              <a:t>Url</a:t>
            </a:r>
            <a:r>
              <a:rPr lang="en-US" altLang="ko-KR" sz="1800" dirty="0"/>
              <a:t>(</a:t>
            </a:r>
            <a:r>
              <a:rPr lang="ko-KR" altLang="en-US" sz="1800" dirty="0"/>
              <a:t> </a:t>
            </a:r>
            <a:r>
              <a:rPr lang="en-US" altLang="ko-KR" sz="1800" dirty="0" err="1"/>
              <a:t>writeAjax.php</a:t>
            </a:r>
            <a:r>
              <a:rPr lang="en-US" altLang="ko-KR" sz="1800" dirty="0"/>
              <a:t>)</a:t>
            </a:r>
            <a:r>
              <a:rPr lang="ko-KR" altLang="en-US" sz="1800" dirty="0"/>
              <a:t>로</a:t>
            </a:r>
            <a:r>
              <a:rPr lang="en-US" altLang="ko-KR" sz="1800" dirty="0"/>
              <a:t> data</a:t>
            </a:r>
            <a:r>
              <a:rPr lang="ko-KR" altLang="en-US" sz="1800" dirty="0"/>
              <a:t>가 함께 </a:t>
            </a:r>
            <a:r>
              <a:rPr lang="en-US" altLang="ko-KR" sz="1800" dirty="0"/>
              <a:t>request</a:t>
            </a:r>
            <a:r>
              <a:rPr lang="ko-KR" altLang="en-US" sz="1800" dirty="0"/>
              <a:t>에 담기고 요청진행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b="1" dirty="0"/>
              <a:t>(</a:t>
            </a:r>
            <a:r>
              <a:rPr lang="ko-KR" altLang="en-US" sz="2000" b="1" dirty="0"/>
              <a:t>응답</a:t>
            </a:r>
            <a:r>
              <a:rPr lang="en-US" altLang="ko-KR" sz="2000" b="1" dirty="0"/>
              <a:t>)</a:t>
            </a:r>
          </a:p>
          <a:p>
            <a:pPr marL="0" indent="0">
              <a:buNone/>
            </a:pPr>
            <a:r>
              <a:rPr lang="en-US" altLang="ko-KR" sz="1800" dirty="0" err="1"/>
              <a:t>writeAjax.php</a:t>
            </a:r>
            <a:r>
              <a:rPr lang="en-US" altLang="ko-KR" sz="1800" dirty="0"/>
              <a:t> </a:t>
            </a:r>
            <a:r>
              <a:rPr lang="ko-KR" altLang="en-US" sz="1800" dirty="0"/>
              <a:t>에서 </a:t>
            </a:r>
            <a:r>
              <a:rPr lang="en-US" altLang="ko-KR" sz="1800" dirty="0"/>
              <a:t>“success” </a:t>
            </a:r>
            <a:r>
              <a:rPr lang="ko-KR" altLang="en-US" sz="1800" dirty="0"/>
              <a:t>또는 </a:t>
            </a:r>
            <a:r>
              <a:rPr lang="en-US" altLang="ko-KR" sz="1800" dirty="0"/>
              <a:t>“fail”</a:t>
            </a:r>
            <a:r>
              <a:rPr lang="ko-KR" altLang="en-US" sz="1800" dirty="0"/>
              <a:t>의 문자열을 보내 성공과 실패여부만 응답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b="1" dirty="0"/>
              <a:t>* </a:t>
            </a:r>
            <a:r>
              <a:rPr lang="en-US" altLang="ko-KR" sz="2000" b="1" dirty="0" err="1"/>
              <a:t>wirteAjax.php</a:t>
            </a:r>
            <a:r>
              <a:rPr lang="ko-KR" altLang="en-US" sz="2000" b="1" dirty="0"/>
              <a:t>의 로직 </a:t>
            </a:r>
            <a:r>
              <a:rPr lang="en-US" altLang="ko-KR" sz="2000" b="1" dirty="0"/>
              <a:t>*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err="1"/>
              <a:t>writeProcess.php</a:t>
            </a:r>
            <a:r>
              <a:rPr lang="ko-KR" altLang="en-US" sz="1800" dirty="0"/>
              <a:t>와 동일</a:t>
            </a:r>
          </a:p>
        </p:txBody>
      </p:sp>
      <p:sp>
        <p:nvSpPr>
          <p:cNvPr id="16" name="내용 개체 틀 42">
            <a:extLst>
              <a:ext uri="{FF2B5EF4-FFF2-40B4-BE49-F238E27FC236}">
                <a16:creationId xmlns:a16="http://schemas.microsoft.com/office/drawing/2014/main" id="{12A80560-E83A-4E60-A748-58B674B47F2F}"/>
              </a:ext>
            </a:extLst>
          </p:cNvPr>
          <p:cNvSpPr txBox="1">
            <a:spLocks/>
          </p:cNvSpPr>
          <p:nvPr/>
        </p:nvSpPr>
        <p:spPr>
          <a:xfrm>
            <a:off x="429541" y="236180"/>
            <a:ext cx="4400842" cy="468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/>
              <a:t>3.2. </a:t>
            </a:r>
            <a:r>
              <a:rPr lang="ko-KR" altLang="en-US" sz="1800" b="1" dirty="0"/>
              <a:t>등록버튼 클릭 시 진행과정</a:t>
            </a:r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2091715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DE5EEC16-15F8-4DBA-8357-A0FA3E9A9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927" y="1685460"/>
            <a:ext cx="7862146" cy="4717288"/>
          </a:xfrm>
          <a:prstGeom prst="rect">
            <a:avLst/>
          </a:prstGeom>
        </p:spPr>
      </p:pic>
      <p:graphicFrame>
        <p:nvGraphicFramePr>
          <p:cNvPr id="4" name="표 18">
            <a:extLst>
              <a:ext uri="{FF2B5EF4-FFF2-40B4-BE49-F238E27FC236}">
                <a16:creationId xmlns:a16="http://schemas.microsoft.com/office/drawing/2014/main" id="{3D7590CF-86DE-422B-9867-498956319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648043"/>
              </p:ext>
            </p:extLst>
          </p:nvPr>
        </p:nvGraphicFramePr>
        <p:xfrm>
          <a:off x="144381" y="136681"/>
          <a:ext cx="905588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5889">
                  <a:extLst>
                    <a:ext uri="{9D8B030D-6E8A-4147-A177-3AD203B41FA5}">
                      <a16:colId xmlns:a16="http://schemas.microsoft.com/office/drawing/2014/main" val="1967727741"/>
                    </a:ext>
                  </a:extLst>
                </a:gridCol>
              </a:tblGrid>
              <a:tr h="637042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3600" b="0" dirty="0">
                          <a:solidFill>
                            <a:schemeClr val="tx1"/>
                          </a:solidFill>
                        </a:rPr>
                        <a:t>4. &lt;div&gt;,&lt;</a:t>
                      </a:r>
                      <a:r>
                        <a:rPr lang="en-US" altLang="ko-KR" sz="3600" b="0" dirty="0" err="1">
                          <a:solidFill>
                            <a:schemeClr val="tx1"/>
                          </a:solidFill>
                        </a:rPr>
                        <a:t>textarea</a:t>
                      </a:r>
                      <a:r>
                        <a:rPr lang="en-US" altLang="ko-KR" sz="3600" b="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3600" b="0" dirty="0">
                          <a:solidFill>
                            <a:schemeClr val="tx1"/>
                          </a:solidFill>
                        </a:rPr>
                        <a:t> 이용하기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879287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A1BAE1D6-1BB0-4DB7-8347-2422010C80CD}"/>
              </a:ext>
            </a:extLst>
          </p:cNvPr>
          <p:cNvSpPr/>
          <p:nvPr/>
        </p:nvSpPr>
        <p:spPr>
          <a:xfrm>
            <a:off x="4408610" y="3427263"/>
            <a:ext cx="5618463" cy="5451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내용 개체 틀 42">
            <a:extLst>
              <a:ext uri="{FF2B5EF4-FFF2-40B4-BE49-F238E27FC236}">
                <a16:creationId xmlns:a16="http://schemas.microsoft.com/office/drawing/2014/main" id="{DD627A81-8866-4283-9DC6-02AEBC162506}"/>
              </a:ext>
            </a:extLst>
          </p:cNvPr>
          <p:cNvSpPr txBox="1">
            <a:spLocks/>
          </p:cNvSpPr>
          <p:nvPr/>
        </p:nvSpPr>
        <p:spPr>
          <a:xfrm>
            <a:off x="4325878" y="3191627"/>
            <a:ext cx="1410179" cy="314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&lt;div&gt;</a:t>
            </a:r>
            <a:r>
              <a:rPr lang="ko-KR" altLang="en-US" sz="1600" b="1" dirty="0">
                <a:solidFill>
                  <a:srgbClr val="FF0000"/>
                </a:solidFill>
              </a:rPr>
              <a:t>태그</a:t>
            </a:r>
          </a:p>
        </p:txBody>
      </p:sp>
      <p:graphicFrame>
        <p:nvGraphicFramePr>
          <p:cNvPr id="7" name="표 2">
            <a:extLst>
              <a:ext uri="{FF2B5EF4-FFF2-40B4-BE49-F238E27FC236}">
                <a16:creationId xmlns:a16="http://schemas.microsoft.com/office/drawing/2014/main" id="{570D8AF2-16FF-4876-80BD-CAD8445E4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622948"/>
              </p:ext>
            </p:extLst>
          </p:nvPr>
        </p:nvGraphicFramePr>
        <p:xfrm>
          <a:off x="6556145" y="376018"/>
          <a:ext cx="13715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598">
                  <a:extLst>
                    <a:ext uri="{9D8B030D-6E8A-4147-A177-3AD203B41FA5}">
                      <a16:colId xmlns:a16="http://schemas.microsoft.com/office/drawing/2014/main" val="309216159"/>
                    </a:ext>
                  </a:extLst>
                </a:gridCol>
              </a:tblGrid>
              <a:tr h="2708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단계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791817"/>
                  </a:ext>
                </a:extLst>
              </a:tr>
            </a:tbl>
          </a:graphicData>
        </a:graphic>
      </p:graphicFrame>
      <p:sp>
        <p:nvSpPr>
          <p:cNvPr id="12" name="내용 개체 틀 42">
            <a:extLst>
              <a:ext uri="{FF2B5EF4-FFF2-40B4-BE49-F238E27FC236}">
                <a16:creationId xmlns:a16="http://schemas.microsoft.com/office/drawing/2014/main" id="{5723FC1B-BE08-415B-93F1-06E7358613D4}"/>
              </a:ext>
            </a:extLst>
          </p:cNvPr>
          <p:cNvSpPr txBox="1">
            <a:spLocks/>
          </p:cNvSpPr>
          <p:nvPr/>
        </p:nvSpPr>
        <p:spPr>
          <a:xfrm>
            <a:off x="4238945" y="4330753"/>
            <a:ext cx="3447409" cy="3903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solidFill>
                  <a:srgbClr val="0070C0"/>
                </a:solidFill>
              </a:rPr>
              <a:t>&lt;</a:t>
            </a:r>
            <a:r>
              <a:rPr lang="en-US" altLang="ko-KR" sz="1600" b="1" dirty="0" err="1">
                <a:solidFill>
                  <a:srgbClr val="0070C0"/>
                </a:solidFill>
              </a:rPr>
              <a:t>textarea</a:t>
            </a:r>
            <a:r>
              <a:rPr lang="en-US" altLang="ko-KR" sz="1600" b="1" dirty="0">
                <a:solidFill>
                  <a:srgbClr val="0070C0"/>
                </a:solidFill>
              </a:rPr>
              <a:t>&gt;</a:t>
            </a:r>
            <a:r>
              <a:rPr lang="ko-KR" altLang="en-US" sz="1600" b="1" dirty="0">
                <a:solidFill>
                  <a:srgbClr val="0070C0"/>
                </a:solidFill>
              </a:rPr>
              <a:t>태그  </a:t>
            </a:r>
            <a:r>
              <a:rPr lang="en-US" altLang="ko-KR" sz="1600" b="1" dirty="0">
                <a:solidFill>
                  <a:srgbClr val="0070C0"/>
                </a:solidFill>
              </a:rPr>
              <a:t>(&lt;div&gt;</a:t>
            </a:r>
            <a:r>
              <a:rPr lang="ko-KR" altLang="en-US" sz="1600" b="1" dirty="0">
                <a:solidFill>
                  <a:srgbClr val="0070C0"/>
                </a:solidFill>
              </a:rPr>
              <a:t>태그 클릭 시</a:t>
            </a:r>
            <a:r>
              <a:rPr lang="en-US" altLang="ko-KR" sz="1600" b="1" dirty="0">
                <a:solidFill>
                  <a:srgbClr val="0070C0"/>
                </a:solidFill>
              </a:rPr>
              <a:t>)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13" name="내용 개체 틀 42">
            <a:extLst>
              <a:ext uri="{FF2B5EF4-FFF2-40B4-BE49-F238E27FC236}">
                <a16:creationId xmlns:a16="http://schemas.microsoft.com/office/drawing/2014/main" id="{07209B1B-E56D-4F94-9A82-979E64E2DB4B}"/>
              </a:ext>
            </a:extLst>
          </p:cNvPr>
          <p:cNvSpPr txBox="1">
            <a:spLocks/>
          </p:cNvSpPr>
          <p:nvPr/>
        </p:nvSpPr>
        <p:spPr>
          <a:xfrm>
            <a:off x="571501" y="914400"/>
            <a:ext cx="260985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/>
              <a:t>4.1. </a:t>
            </a:r>
            <a:r>
              <a:rPr lang="ko-KR" altLang="en-US" sz="2000" b="1" dirty="0"/>
              <a:t>화면구성 소개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775496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FB71251B-8738-4A6B-903C-ADF11F5FA8D2}"/>
              </a:ext>
            </a:extLst>
          </p:cNvPr>
          <p:cNvGraphicFramePr>
            <a:graphicFrameLocks noGrp="1"/>
          </p:cNvGraphicFramePr>
          <p:nvPr/>
        </p:nvGraphicFramePr>
        <p:xfrm>
          <a:off x="1565275" y="2091266"/>
          <a:ext cx="8416926" cy="3558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113962178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492971552"/>
                    </a:ext>
                  </a:extLst>
                </a:gridCol>
                <a:gridCol w="5972176">
                  <a:extLst>
                    <a:ext uri="{9D8B030D-6E8A-4147-A177-3AD203B41FA5}">
                      <a16:colId xmlns:a16="http://schemas.microsoft.com/office/drawing/2014/main" val="2547974393"/>
                    </a:ext>
                  </a:extLst>
                </a:gridCol>
              </a:tblGrid>
              <a:tr h="4614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.day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.type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.content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740449"/>
                  </a:ext>
                </a:extLst>
              </a:tr>
              <a:tr h="774277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.day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.type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&lt;div       class=“content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view</a:t>
                      </a:r>
                      <a:r>
                        <a:rPr lang="en-US" altLang="ko-KR" dirty="0"/>
                        <a:t>  plan”&gt;</a:t>
                      </a:r>
                    </a:p>
                    <a:p>
                      <a:pPr algn="l" latinLnBrk="1"/>
                      <a:r>
                        <a:rPr lang="en-US" altLang="ko-KR" dirty="0"/>
                        <a:t>&lt;</a:t>
                      </a:r>
                      <a:r>
                        <a:rPr lang="en-US" altLang="ko-KR" dirty="0" err="1"/>
                        <a:t>textarea</a:t>
                      </a:r>
                      <a:r>
                        <a:rPr lang="en-US" altLang="ko-KR" dirty="0"/>
                        <a:t> class=“content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write</a:t>
                      </a:r>
                      <a:r>
                        <a:rPr lang="en-US" altLang="ko-KR" dirty="0"/>
                        <a:t> plan”&gt;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115999"/>
                  </a:ext>
                </a:extLst>
              </a:tr>
              <a:tr h="77427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.type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&lt;div       class=“content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view</a:t>
                      </a:r>
                      <a:r>
                        <a:rPr lang="en-US" altLang="ko-KR" dirty="0"/>
                        <a:t>  result”&gt;</a:t>
                      </a:r>
                    </a:p>
                    <a:p>
                      <a:pPr algn="l" latinLnBrk="1"/>
                      <a:r>
                        <a:rPr lang="en-US" altLang="ko-KR" dirty="0"/>
                        <a:t>&lt;</a:t>
                      </a:r>
                      <a:r>
                        <a:rPr lang="en-US" altLang="ko-KR" dirty="0" err="1"/>
                        <a:t>textarea</a:t>
                      </a:r>
                      <a:r>
                        <a:rPr lang="en-US" altLang="ko-KR" dirty="0"/>
                        <a:t> class=“content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write</a:t>
                      </a:r>
                      <a:r>
                        <a:rPr lang="en-US" altLang="ko-KR" dirty="0"/>
                        <a:t> result”&gt;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757849"/>
                  </a:ext>
                </a:extLst>
              </a:tr>
              <a:tr h="774277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.day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.type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&lt;div       class=“content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view</a:t>
                      </a:r>
                      <a:r>
                        <a:rPr lang="en-US" altLang="ko-KR" dirty="0"/>
                        <a:t>  plan”&gt;</a:t>
                      </a:r>
                    </a:p>
                    <a:p>
                      <a:pPr algn="l" latinLnBrk="1"/>
                      <a:r>
                        <a:rPr lang="en-US" altLang="ko-KR" dirty="0"/>
                        <a:t>&lt;</a:t>
                      </a:r>
                      <a:r>
                        <a:rPr lang="en-US" altLang="ko-KR" dirty="0" err="1"/>
                        <a:t>textarea</a:t>
                      </a:r>
                      <a:r>
                        <a:rPr lang="en-US" altLang="ko-KR" dirty="0"/>
                        <a:t> class=“content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write</a:t>
                      </a:r>
                      <a:r>
                        <a:rPr lang="en-US" altLang="ko-KR" dirty="0"/>
                        <a:t> plan”&gt;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833710"/>
                  </a:ext>
                </a:extLst>
              </a:tr>
              <a:tr h="77427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.type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&lt;div       class=“content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view</a:t>
                      </a:r>
                      <a:r>
                        <a:rPr lang="en-US" altLang="ko-KR" dirty="0"/>
                        <a:t>  result”&gt;</a:t>
                      </a:r>
                    </a:p>
                    <a:p>
                      <a:pPr algn="l" latinLnBrk="1"/>
                      <a:r>
                        <a:rPr lang="en-US" altLang="ko-KR" dirty="0"/>
                        <a:t>&lt;</a:t>
                      </a:r>
                      <a:r>
                        <a:rPr lang="en-US" altLang="ko-KR" dirty="0" err="1"/>
                        <a:t>textarea</a:t>
                      </a:r>
                      <a:r>
                        <a:rPr lang="en-US" altLang="ko-KR" dirty="0"/>
                        <a:t> class=“content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write</a:t>
                      </a:r>
                      <a:r>
                        <a:rPr lang="en-US" altLang="ko-KR" dirty="0"/>
                        <a:t> result”&gt;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134696"/>
                  </a:ext>
                </a:extLst>
              </a:tr>
            </a:tbl>
          </a:graphicData>
        </a:graphic>
      </p:graphicFrame>
      <p:sp>
        <p:nvSpPr>
          <p:cNvPr id="16" name="내용 개체 틀 42">
            <a:extLst>
              <a:ext uri="{FF2B5EF4-FFF2-40B4-BE49-F238E27FC236}">
                <a16:creationId xmlns:a16="http://schemas.microsoft.com/office/drawing/2014/main" id="{2550391A-20A0-4469-956A-7EAD0A7297E1}"/>
              </a:ext>
            </a:extLst>
          </p:cNvPr>
          <p:cNvSpPr txBox="1">
            <a:spLocks/>
          </p:cNvSpPr>
          <p:nvPr/>
        </p:nvSpPr>
        <p:spPr>
          <a:xfrm>
            <a:off x="1565274" y="1704975"/>
            <a:ext cx="7273925" cy="28065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/>
              <a:t>CSS style</a:t>
            </a:r>
            <a:r>
              <a:rPr lang="ko-KR" altLang="en-US" sz="2000" b="1" dirty="0"/>
              <a:t>및 </a:t>
            </a:r>
            <a:r>
              <a:rPr lang="ko-KR" altLang="en-US" sz="2000" b="1" dirty="0">
                <a:solidFill>
                  <a:srgbClr val="FF0000"/>
                </a:solidFill>
              </a:rPr>
              <a:t>이벤트 등록</a:t>
            </a:r>
            <a:r>
              <a:rPr lang="ko-KR" altLang="en-US" sz="2000" b="1" dirty="0"/>
              <a:t>을</a:t>
            </a:r>
            <a:r>
              <a:rPr lang="ko-KR" altLang="en-US" sz="2000" b="1" dirty="0">
                <a:solidFill>
                  <a:srgbClr val="FF0000"/>
                </a:solidFill>
              </a:rPr>
              <a:t> </a:t>
            </a:r>
            <a:r>
              <a:rPr lang="ko-KR" altLang="en-US" sz="2000" b="1" dirty="0"/>
              <a:t>위한 </a:t>
            </a:r>
            <a:r>
              <a:rPr lang="en-US" altLang="ko-KR" sz="2000" b="1" dirty="0"/>
              <a:t>CSS class </a:t>
            </a:r>
            <a:r>
              <a:rPr lang="ko-KR" altLang="en-US" sz="2000" b="1" dirty="0"/>
              <a:t>지정</a:t>
            </a:r>
            <a:endParaRPr lang="en-US" altLang="ko-KR" sz="2000" b="1" dirty="0"/>
          </a:p>
        </p:txBody>
      </p:sp>
      <p:sp>
        <p:nvSpPr>
          <p:cNvPr id="5" name="내용 개체 틀 42">
            <a:extLst>
              <a:ext uri="{FF2B5EF4-FFF2-40B4-BE49-F238E27FC236}">
                <a16:creationId xmlns:a16="http://schemas.microsoft.com/office/drawing/2014/main" id="{457F4D6A-C0C9-43B4-B35C-7F55A2736BC0}"/>
              </a:ext>
            </a:extLst>
          </p:cNvPr>
          <p:cNvSpPr txBox="1">
            <a:spLocks/>
          </p:cNvSpPr>
          <p:nvPr/>
        </p:nvSpPr>
        <p:spPr>
          <a:xfrm>
            <a:off x="571501" y="914400"/>
            <a:ext cx="260985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/>
              <a:t>4.1. </a:t>
            </a:r>
            <a:r>
              <a:rPr lang="ko-KR" altLang="en-US" sz="2000" b="1" dirty="0"/>
              <a:t>화면구성 소개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352757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FB71251B-8738-4A6B-903C-ADF11F5FA8D2}"/>
              </a:ext>
            </a:extLst>
          </p:cNvPr>
          <p:cNvGraphicFramePr>
            <a:graphicFrameLocks noGrp="1"/>
          </p:cNvGraphicFramePr>
          <p:nvPr/>
        </p:nvGraphicFramePr>
        <p:xfrm>
          <a:off x="1565275" y="2091266"/>
          <a:ext cx="8416926" cy="3558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113962178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492971552"/>
                    </a:ext>
                  </a:extLst>
                </a:gridCol>
                <a:gridCol w="5972176">
                  <a:extLst>
                    <a:ext uri="{9D8B030D-6E8A-4147-A177-3AD203B41FA5}">
                      <a16:colId xmlns:a16="http://schemas.microsoft.com/office/drawing/2014/main" val="2547974393"/>
                    </a:ext>
                  </a:extLst>
                </a:gridCol>
              </a:tblGrid>
              <a:tr h="4614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.day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.type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.content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740449"/>
                  </a:ext>
                </a:extLst>
              </a:tr>
              <a:tr h="774277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#day0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&lt;div id=“plan0”&gt;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115999"/>
                  </a:ext>
                </a:extLst>
              </a:tr>
              <a:tr h="77427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&lt;div id=“result0”&gt;</a:t>
                      </a:r>
                    </a:p>
                    <a:p>
                      <a:pPr algn="l" latinLnBrk="1"/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757849"/>
                  </a:ext>
                </a:extLst>
              </a:tr>
              <a:tr h="77427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#day1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&lt;div id=“plan1”&gt;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833710"/>
                  </a:ext>
                </a:extLst>
              </a:tr>
              <a:tr h="77427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&lt;div id=“result1”&gt;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134696"/>
                  </a:ext>
                </a:extLst>
              </a:tr>
            </a:tbl>
          </a:graphicData>
        </a:graphic>
      </p:graphicFrame>
      <p:sp>
        <p:nvSpPr>
          <p:cNvPr id="14" name="내용 개체 틀 42">
            <a:extLst>
              <a:ext uri="{FF2B5EF4-FFF2-40B4-BE49-F238E27FC236}">
                <a16:creationId xmlns:a16="http://schemas.microsoft.com/office/drawing/2014/main" id="{C80F0DC7-377B-4804-B8C4-8D7C60982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5274" y="1704975"/>
            <a:ext cx="5730875" cy="28065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sz="2000" b="1" dirty="0"/>
              <a:t>[Ajax] html </a:t>
            </a:r>
            <a:r>
              <a:rPr lang="ko-KR" altLang="en-US" sz="2000" b="1" dirty="0"/>
              <a:t>텍스트 </a:t>
            </a:r>
            <a:r>
              <a:rPr lang="en-US" altLang="ko-KR" sz="2000" b="1" dirty="0"/>
              <a:t>update</a:t>
            </a:r>
            <a:r>
              <a:rPr lang="ko-KR" altLang="en-US" sz="2000" b="1" dirty="0"/>
              <a:t>를 위한 </a:t>
            </a:r>
            <a:r>
              <a:rPr lang="en-US" altLang="ko-KR" sz="2000" b="1" dirty="0"/>
              <a:t>CSS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id </a:t>
            </a:r>
            <a:r>
              <a:rPr lang="ko-KR" altLang="en-US" sz="2000" b="1" dirty="0"/>
              <a:t>지정</a:t>
            </a:r>
            <a:endParaRPr lang="en-US" altLang="ko-KR" sz="2000" b="1" dirty="0"/>
          </a:p>
        </p:txBody>
      </p:sp>
      <p:sp>
        <p:nvSpPr>
          <p:cNvPr id="5" name="내용 개체 틀 42">
            <a:extLst>
              <a:ext uri="{FF2B5EF4-FFF2-40B4-BE49-F238E27FC236}">
                <a16:creationId xmlns:a16="http://schemas.microsoft.com/office/drawing/2014/main" id="{E6FA83F4-E54F-424A-B2B2-D46F1F4BF2D3}"/>
              </a:ext>
            </a:extLst>
          </p:cNvPr>
          <p:cNvSpPr txBox="1">
            <a:spLocks/>
          </p:cNvSpPr>
          <p:nvPr/>
        </p:nvSpPr>
        <p:spPr>
          <a:xfrm>
            <a:off x="571501" y="914400"/>
            <a:ext cx="260985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/>
              <a:t>4.1. </a:t>
            </a:r>
            <a:r>
              <a:rPr lang="ko-KR" altLang="en-US" sz="2000" b="1" dirty="0"/>
              <a:t>화면구성 소개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763883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 descr="스크린샷이(가) 표시된 사진&#10;&#10;자동 생성된 설명">
            <a:extLst>
              <a:ext uri="{FF2B5EF4-FFF2-40B4-BE49-F238E27FC236}">
                <a16:creationId xmlns:a16="http://schemas.microsoft.com/office/drawing/2014/main" id="{D4643509-B3EC-4D84-9A02-95822F381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15" y="1233903"/>
            <a:ext cx="5458090" cy="4351338"/>
          </a:xfr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5503F4A-2E42-47CC-B154-A0B48792085E}"/>
              </a:ext>
            </a:extLst>
          </p:cNvPr>
          <p:cNvSpPr/>
          <p:nvPr/>
        </p:nvSpPr>
        <p:spPr>
          <a:xfrm>
            <a:off x="2228850" y="4738396"/>
            <a:ext cx="3771900" cy="3997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52D461-D959-4250-84EA-8EBDF79459F9}"/>
              </a:ext>
            </a:extLst>
          </p:cNvPr>
          <p:cNvSpPr/>
          <p:nvPr/>
        </p:nvSpPr>
        <p:spPr>
          <a:xfrm>
            <a:off x="1221838" y="1393581"/>
            <a:ext cx="4264855" cy="15878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42">
            <a:extLst>
              <a:ext uri="{FF2B5EF4-FFF2-40B4-BE49-F238E27FC236}">
                <a16:creationId xmlns:a16="http://schemas.microsoft.com/office/drawing/2014/main" id="{1052701F-457F-4D96-99D3-78F2CCF7E59F}"/>
              </a:ext>
            </a:extLst>
          </p:cNvPr>
          <p:cNvSpPr txBox="1">
            <a:spLocks/>
          </p:cNvSpPr>
          <p:nvPr/>
        </p:nvSpPr>
        <p:spPr>
          <a:xfrm>
            <a:off x="6586371" y="1167228"/>
            <a:ext cx="5324881" cy="4966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/>
              <a:t>&lt;div&gt; </a:t>
            </a:r>
            <a:r>
              <a:rPr lang="ko-KR" altLang="en-US" sz="2000" b="1" dirty="0"/>
              <a:t>태그 영역 </a:t>
            </a:r>
            <a:r>
              <a:rPr lang="ko-KR" altLang="en-US" sz="2000" b="1" dirty="0" err="1"/>
              <a:t>클릭시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dirty="0"/>
              <a:t>1. &lt;div&gt;       display</a:t>
            </a:r>
            <a:r>
              <a:rPr lang="ko-KR" altLang="en-US" sz="2000" dirty="0"/>
              <a:t>속성</a:t>
            </a:r>
            <a:r>
              <a:rPr lang="en-US" altLang="ko-KR" sz="2000" dirty="0"/>
              <a:t>, “block”</a:t>
            </a:r>
          </a:p>
          <a:p>
            <a:pPr marL="0" indent="0">
              <a:buNone/>
            </a:pPr>
            <a:r>
              <a:rPr lang="en-US" altLang="ko-KR" sz="2000" dirty="0"/>
              <a:t>2. &lt;</a:t>
            </a:r>
            <a:r>
              <a:rPr lang="en-US" altLang="ko-KR" sz="2000" dirty="0" err="1"/>
              <a:t>textarea</a:t>
            </a:r>
            <a:r>
              <a:rPr lang="en-US" altLang="ko-KR" sz="2000" dirty="0"/>
              <a:t>&gt; display</a:t>
            </a:r>
            <a:r>
              <a:rPr lang="ko-KR" altLang="en-US" sz="2000" dirty="0"/>
              <a:t>속성</a:t>
            </a:r>
            <a:r>
              <a:rPr lang="en-US" altLang="ko-KR" sz="2000" dirty="0"/>
              <a:t>, “none”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b="1" dirty="0"/>
              <a:t>&lt;</a:t>
            </a:r>
            <a:r>
              <a:rPr lang="en-US" altLang="ko-KR" sz="2000" b="1" dirty="0" err="1"/>
              <a:t>textarea</a:t>
            </a:r>
            <a:r>
              <a:rPr lang="en-US" altLang="ko-KR" sz="2000" b="1" dirty="0"/>
              <a:t>&gt; </a:t>
            </a:r>
            <a:r>
              <a:rPr lang="ko-KR" altLang="en-US" sz="2000" b="1" dirty="0"/>
              <a:t>태그 영역을 빠져 나올 때</a:t>
            </a:r>
            <a:r>
              <a:rPr lang="en-US" altLang="ko-KR" sz="1700" b="1" dirty="0"/>
              <a:t>(blur)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Confirm</a:t>
            </a:r>
            <a:r>
              <a:rPr lang="ko-KR" altLang="en-US" sz="2000" dirty="0"/>
              <a:t>창</a:t>
            </a:r>
            <a:endParaRPr lang="en-US" altLang="ko-KR" sz="2000" dirty="0"/>
          </a:p>
          <a:p>
            <a:pPr lvl="1"/>
            <a:r>
              <a:rPr lang="ko-KR" altLang="en-US" sz="1600" dirty="0"/>
              <a:t>취소</a:t>
            </a:r>
            <a:r>
              <a:rPr lang="en-US" altLang="ko-KR" sz="1600" dirty="0"/>
              <a:t>) </a:t>
            </a:r>
            <a:r>
              <a:rPr lang="ko-KR" altLang="en-US" sz="1600" dirty="0"/>
              <a:t>이전 글로 복귀</a:t>
            </a:r>
            <a:endParaRPr lang="en-US" altLang="ko-KR" sz="1600" dirty="0"/>
          </a:p>
          <a:p>
            <a:pPr lvl="1"/>
            <a:r>
              <a:rPr lang="ko-KR" altLang="en-US" sz="1600" dirty="0"/>
              <a:t>확인</a:t>
            </a:r>
            <a:r>
              <a:rPr lang="en-US" altLang="ko-KR" sz="1600" dirty="0"/>
              <a:t>) Ajax</a:t>
            </a:r>
            <a:r>
              <a:rPr lang="ko-KR" altLang="en-US" sz="1600" dirty="0"/>
              <a:t>로 </a:t>
            </a:r>
            <a:r>
              <a:rPr lang="en-US" altLang="ko-KR" sz="1600" dirty="0" err="1"/>
              <a:t>insertAPI</a:t>
            </a:r>
            <a:r>
              <a:rPr lang="ko-KR" altLang="en-US" sz="1600" dirty="0"/>
              <a:t> 호출</a:t>
            </a:r>
            <a:endParaRPr lang="en-US" altLang="ko-KR" sz="1600" dirty="0"/>
          </a:p>
          <a:p>
            <a:pPr lvl="2"/>
            <a:r>
              <a:rPr lang="en-US" altLang="ko-KR" sz="1200" dirty="0"/>
              <a:t>&lt;div&gt;       display</a:t>
            </a:r>
            <a:r>
              <a:rPr lang="ko-KR" altLang="en-US" sz="1200" dirty="0"/>
              <a:t>속성</a:t>
            </a:r>
            <a:r>
              <a:rPr lang="en-US" altLang="ko-KR" sz="1200" dirty="0"/>
              <a:t>, “none”</a:t>
            </a:r>
          </a:p>
          <a:p>
            <a:pPr lvl="2"/>
            <a:r>
              <a:rPr lang="en-US" altLang="ko-KR" sz="1200" dirty="0"/>
              <a:t>&lt;</a:t>
            </a:r>
            <a:r>
              <a:rPr lang="en-US" altLang="ko-KR" sz="1200" dirty="0" err="1"/>
              <a:t>textarea</a:t>
            </a:r>
            <a:r>
              <a:rPr lang="en-US" altLang="ko-KR" sz="1200" dirty="0"/>
              <a:t>&gt; display</a:t>
            </a:r>
            <a:r>
              <a:rPr lang="ko-KR" altLang="en-US" sz="1200" dirty="0"/>
              <a:t>속성</a:t>
            </a:r>
            <a:r>
              <a:rPr lang="en-US" altLang="ko-KR" sz="1200" dirty="0"/>
              <a:t>, “block”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변경사항 없을 경우</a:t>
            </a:r>
            <a:endParaRPr lang="en-US" altLang="ko-KR" sz="2000" dirty="0"/>
          </a:p>
          <a:p>
            <a:pPr lvl="1"/>
            <a:r>
              <a:rPr lang="ko-KR" altLang="en-US" sz="1600" dirty="0"/>
              <a:t>이전 글로 복귀</a:t>
            </a:r>
            <a:endParaRPr lang="en-US" altLang="ko-KR" sz="16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&lt;div&gt;</a:t>
            </a:r>
            <a:r>
              <a:rPr lang="ko-KR" altLang="en-US" sz="2000" dirty="0"/>
              <a:t>태그로 복구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b="1" dirty="0"/>
          </a:p>
        </p:txBody>
      </p:sp>
      <p:sp>
        <p:nvSpPr>
          <p:cNvPr id="14" name="내용 개체 틀 42">
            <a:extLst>
              <a:ext uri="{FF2B5EF4-FFF2-40B4-BE49-F238E27FC236}">
                <a16:creationId xmlns:a16="http://schemas.microsoft.com/office/drawing/2014/main" id="{B8518E29-2B01-4474-BE19-8AE2DF56B278}"/>
              </a:ext>
            </a:extLst>
          </p:cNvPr>
          <p:cNvSpPr txBox="1">
            <a:spLocks/>
          </p:cNvSpPr>
          <p:nvPr/>
        </p:nvSpPr>
        <p:spPr>
          <a:xfrm>
            <a:off x="2350190" y="4518901"/>
            <a:ext cx="1813167" cy="2697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&lt;</a:t>
            </a:r>
            <a:r>
              <a:rPr lang="en-US" altLang="ko-KR" sz="1600" b="1" dirty="0" err="1">
                <a:solidFill>
                  <a:srgbClr val="FF0000"/>
                </a:solidFill>
              </a:rPr>
              <a:t>textarea</a:t>
            </a:r>
            <a:r>
              <a:rPr lang="en-US" altLang="ko-KR" sz="1600" b="1" dirty="0">
                <a:solidFill>
                  <a:srgbClr val="FF0000"/>
                </a:solidFill>
              </a:rPr>
              <a:t>&gt;</a:t>
            </a:r>
            <a:r>
              <a:rPr lang="ko-KR" altLang="en-US" sz="1600" b="1" dirty="0">
                <a:solidFill>
                  <a:srgbClr val="FF0000"/>
                </a:solidFill>
              </a:rPr>
              <a:t>태그</a:t>
            </a:r>
          </a:p>
        </p:txBody>
      </p:sp>
      <p:sp>
        <p:nvSpPr>
          <p:cNvPr id="18" name="내용 개체 틀 42">
            <a:extLst>
              <a:ext uri="{FF2B5EF4-FFF2-40B4-BE49-F238E27FC236}">
                <a16:creationId xmlns:a16="http://schemas.microsoft.com/office/drawing/2014/main" id="{501A0434-664D-4BB0-8E84-C71CE7C4D189}"/>
              </a:ext>
            </a:extLst>
          </p:cNvPr>
          <p:cNvSpPr txBox="1">
            <a:spLocks/>
          </p:cNvSpPr>
          <p:nvPr/>
        </p:nvSpPr>
        <p:spPr>
          <a:xfrm>
            <a:off x="2107995" y="4398259"/>
            <a:ext cx="484390" cy="390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b="1" dirty="0">
                <a:solidFill>
                  <a:srgbClr val="FF0000"/>
                </a:solidFill>
              </a:rPr>
              <a:t>①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19" name="내용 개체 틀 42">
            <a:extLst>
              <a:ext uri="{FF2B5EF4-FFF2-40B4-BE49-F238E27FC236}">
                <a16:creationId xmlns:a16="http://schemas.microsoft.com/office/drawing/2014/main" id="{04F19543-7088-484D-8495-66806A3D3F84}"/>
              </a:ext>
            </a:extLst>
          </p:cNvPr>
          <p:cNvSpPr txBox="1">
            <a:spLocks/>
          </p:cNvSpPr>
          <p:nvPr/>
        </p:nvSpPr>
        <p:spPr>
          <a:xfrm>
            <a:off x="1128281" y="1066833"/>
            <a:ext cx="484390" cy="390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b="1" dirty="0">
                <a:solidFill>
                  <a:srgbClr val="FF0000"/>
                </a:solidFill>
              </a:rPr>
              <a:t>②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22" name="내용 개체 틀 42">
            <a:extLst>
              <a:ext uri="{FF2B5EF4-FFF2-40B4-BE49-F238E27FC236}">
                <a16:creationId xmlns:a16="http://schemas.microsoft.com/office/drawing/2014/main" id="{6526C2DA-84F2-441D-9CB5-6229B6F33B26}"/>
              </a:ext>
            </a:extLst>
          </p:cNvPr>
          <p:cNvSpPr txBox="1">
            <a:spLocks/>
          </p:cNvSpPr>
          <p:nvPr/>
        </p:nvSpPr>
        <p:spPr>
          <a:xfrm>
            <a:off x="429541" y="283805"/>
            <a:ext cx="4400842" cy="468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/>
              <a:t>4.2. </a:t>
            </a:r>
            <a:r>
              <a:rPr lang="ko-KR" altLang="en-US" sz="1800" b="1" dirty="0"/>
              <a:t>등록버튼 없는 등록과정</a:t>
            </a:r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2460770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2">
            <a:extLst>
              <a:ext uri="{FF2B5EF4-FFF2-40B4-BE49-F238E27FC236}">
                <a16:creationId xmlns:a16="http://schemas.microsoft.com/office/drawing/2014/main" id="{C34D8B4D-68D3-4BC0-A0DB-CEF452E4089E}"/>
              </a:ext>
            </a:extLst>
          </p:cNvPr>
          <p:cNvSpPr txBox="1">
            <a:spLocks/>
          </p:cNvSpPr>
          <p:nvPr/>
        </p:nvSpPr>
        <p:spPr>
          <a:xfrm>
            <a:off x="532055" y="1116622"/>
            <a:ext cx="5685866" cy="4622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/>
              <a:t>&lt;</a:t>
            </a:r>
            <a:r>
              <a:rPr lang="en-US" altLang="ko-KR" sz="1800" b="1" dirty="0" err="1"/>
              <a:t>textarea</a:t>
            </a:r>
            <a:r>
              <a:rPr lang="en-US" altLang="ko-KR" sz="1800" b="1" dirty="0"/>
              <a:t>&gt; </a:t>
            </a:r>
            <a:r>
              <a:rPr lang="ko-KR" altLang="en-US" sz="1800" b="1" dirty="0"/>
              <a:t>태그</a:t>
            </a:r>
            <a:r>
              <a:rPr lang="en-US" altLang="ko-KR" sz="1800" b="1" dirty="0"/>
              <a:t> </a:t>
            </a:r>
          </a:p>
          <a:p>
            <a:r>
              <a:rPr lang="ko-KR" altLang="en-US" sz="1800" dirty="0" err="1"/>
              <a:t>개행문자</a:t>
            </a:r>
            <a:r>
              <a:rPr lang="en-US" altLang="ko-KR" sz="1800" dirty="0"/>
              <a:t>(\n)</a:t>
            </a:r>
            <a:r>
              <a:rPr lang="ko-KR" altLang="en-US" sz="1800" dirty="0"/>
              <a:t>와 띄어쓰기 모두 잘 작성되어 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DB</a:t>
            </a:r>
            <a:r>
              <a:rPr lang="ko-KR" altLang="en-US" sz="1800" dirty="0"/>
              <a:t>에 모든 문자들이 </a:t>
            </a:r>
            <a:r>
              <a:rPr lang="en-US" altLang="ko-KR" sz="1800" dirty="0"/>
              <a:t>insert</a:t>
            </a:r>
            <a:r>
              <a:rPr lang="ko-KR" altLang="en-US" sz="1800" dirty="0"/>
              <a:t>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r>
              <a:rPr lang="en-US" altLang="ko-KR" sz="1800" b="1" dirty="0"/>
              <a:t>&lt;div&gt; </a:t>
            </a:r>
            <a:r>
              <a:rPr lang="ko-KR" altLang="en-US" sz="1800" b="1" dirty="0"/>
              <a:t>태그</a:t>
            </a:r>
            <a:r>
              <a:rPr lang="en-US" altLang="ko-KR" sz="1800" b="1" dirty="0"/>
              <a:t> </a:t>
            </a:r>
          </a:p>
          <a:p>
            <a:r>
              <a:rPr lang="en-US" altLang="ko-KR" sz="1800" dirty="0"/>
              <a:t>&lt;</a:t>
            </a:r>
            <a:r>
              <a:rPr lang="en-US" altLang="ko-KR" sz="1800" dirty="0" err="1"/>
              <a:t>br</a:t>
            </a:r>
            <a:r>
              <a:rPr lang="en-US" altLang="ko-KR" sz="1800" dirty="0"/>
              <a:t>&gt;</a:t>
            </a:r>
            <a:r>
              <a:rPr lang="ko-KR" altLang="en-US" sz="1800" dirty="0"/>
              <a:t>와 </a:t>
            </a:r>
            <a:r>
              <a:rPr lang="en-US" altLang="ko-KR" sz="1800" dirty="0"/>
              <a:t>\n</a:t>
            </a:r>
            <a:r>
              <a:rPr lang="ko-KR" altLang="en-US" sz="1800" dirty="0"/>
              <a:t> 모두 </a:t>
            </a:r>
            <a:r>
              <a:rPr lang="en-US" altLang="ko-KR" sz="1800" dirty="0"/>
              <a:t>‘</a:t>
            </a:r>
            <a:r>
              <a:rPr lang="ko-KR" altLang="en-US" sz="1800" dirty="0" err="1"/>
              <a:t>줄바꿈</a:t>
            </a:r>
            <a:r>
              <a:rPr lang="en-US" altLang="ko-KR" sz="1800" dirty="0"/>
              <a:t>’</a:t>
            </a:r>
            <a:r>
              <a:rPr lang="ko-KR" altLang="en-US" sz="1800" dirty="0"/>
              <a:t>을 의미</a:t>
            </a:r>
            <a:endParaRPr lang="en-US" altLang="ko-KR" sz="600" dirty="0"/>
          </a:p>
          <a:p>
            <a:pPr lvl="1"/>
            <a:r>
              <a:rPr lang="en-US" altLang="ko-KR" sz="1400" dirty="0"/>
              <a:t>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  <a:r>
              <a:rPr lang="ko-KR" altLang="en-US" sz="1400" dirty="0"/>
              <a:t>는 </a:t>
            </a:r>
            <a:r>
              <a:rPr lang="en-US" altLang="ko-KR" sz="1400" dirty="0"/>
              <a:t>html</a:t>
            </a:r>
            <a:r>
              <a:rPr lang="ko-KR" altLang="en-US" sz="1400" dirty="0"/>
              <a:t>태그로 인식하여</a:t>
            </a:r>
            <a:r>
              <a:rPr lang="en-US" altLang="ko-KR" sz="1400" dirty="0"/>
              <a:t> &lt;div&gt;</a:t>
            </a:r>
            <a:r>
              <a:rPr lang="ko-KR" altLang="en-US" sz="1400" dirty="0"/>
              <a:t>안에서 줄 바꿈 수행</a:t>
            </a:r>
            <a:endParaRPr lang="en-US" altLang="ko-KR" sz="1400" dirty="0"/>
          </a:p>
          <a:p>
            <a:pPr lvl="1"/>
            <a:r>
              <a:rPr lang="en-US" altLang="ko-KR" sz="1400" dirty="0"/>
              <a:t>\n</a:t>
            </a:r>
            <a:r>
              <a:rPr lang="ko-KR" altLang="en-US" sz="1400" dirty="0"/>
              <a:t>은 </a:t>
            </a:r>
            <a:r>
              <a:rPr lang="en-US" altLang="ko-KR" sz="1400" dirty="0"/>
              <a:t>&lt;div&gt;</a:t>
            </a:r>
            <a:r>
              <a:rPr lang="ko-KR" altLang="en-US" sz="1400" dirty="0"/>
              <a:t>에서 인식불가</a:t>
            </a:r>
            <a:r>
              <a:rPr lang="en-US" altLang="ko-KR" sz="1400" dirty="0"/>
              <a:t>.</a:t>
            </a:r>
            <a:r>
              <a:rPr lang="ko-KR" altLang="en-US" sz="1400" dirty="0"/>
              <a:t> 줄 바꿈을 할 수 없어 모든 문자가 한 줄에 출력</a:t>
            </a:r>
            <a:endParaRPr lang="en-US" altLang="ko-KR" sz="1400" dirty="0"/>
          </a:p>
          <a:p>
            <a:r>
              <a:rPr lang="en-US" altLang="ko-KR" sz="1800" dirty="0"/>
              <a:t>HTML</a:t>
            </a:r>
            <a:r>
              <a:rPr lang="ko-KR" altLang="en-US" sz="1800" dirty="0"/>
              <a:t>은 연속된 여러 번의 </a:t>
            </a:r>
            <a:r>
              <a:rPr lang="en-US" altLang="ko-KR" sz="1800" dirty="0"/>
              <a:t>space</a:t>
            </a:r>
            <a:r>
              <a:rPr lang="ko-KR" altLang="en-US" sz="1800" dirty="0"/>
              <a:t>를 하나의 </a:t>
            </a:r>
            <a:r>
              <a:rPr lang="en-US" altLang="ko-KR" sz="1800" dirty="0"/>
              <a:t>space</a:t>
            </a:r>
            <a:r>
              <a:rPr lang="ko-KR" altLang="en-US" sz="1800" dirty="0"/>
              <a:t>로 해석</a:t>
            </a:r>
            <a:endParaRPr lang="en-US" altLang="ko-KR" sz="2000" b="1" dirty="0"/>
          </a:p>
        </p:txBody>
      </p:sp>
      <p:sp>
        <p:nvSpPr>
          <p:cNvPr id="7" name="내용 개체 틀 42">
            <a:extLst>
              <a:ext uri="{FF2B5EF4-FFF2-40B4-BE49-F238E27FC236}">
                <a16:creationId xmlns:a16="http://schemas.microsoft.com/office/drawing/2014/main" id="{24E7D91A-370B-482B-AF15-ABC64CDE73DC}"/>
              </a:ext>
            </a:extLst>
          </p:cNvPr>
          <p:cNvSpPr txBox="1">
            <a:spLocks/>
          </p:cNvSpPr>
          <p:nvPr/>
        </p:nvSpPr>
        <p:spPr>
          <a:xfrm>
            <a:off x="228787" y="332942"/>
            <a:ext cx="5454561" cy="640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/>
              <a:t>4.3. &lt;div&gt;</a:t>
            </a:r>
            <a:r>
              <a:rPr lang="ko-KR" altLang="en-US" sz="1800" b="1" dirty="0"/>
              <a:t>와 </a:t>
            </a:r>
            <a:r>
              <a:rPr lang="en-US" altLang="ko-KR" sz="1800" b="1" dirty="0"/>
              <a:t>&lt;</a:t>
            </a:r>
            <a:r>
              <a:rPr lang="en-US" altLang="ko-KR" sz="1800" b="1" dirty="0" err="1"/>
              <a:t>textarea</a:t>
            </a:r>
            <a:r>
              <a:rPr lang="en-US" altLang="ko-KR" sz="1800" b="1" dirty="0"/>
              <a:t>&gt;</a:t>
            </a:r>
            <a:r>
              <a:rPr lang="ko-KR" altLang="en-US" sz="1800" b="1" dirty="0"/>
              <a:t>의 주의사항</a:t>
            </a:r>
            <a:endParaRPr lang="en-US" altLang="ko-KR" sz="18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624337A-73A5-47F1-8D8F-842CCAFD2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775" y="1274127"/>
            <a:ext cx="4907005" cy="15705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59EB263A-C085-4126-A2B0-CA665F362A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265" y="3339308"/>
            <a:ext cx="5557654" cy="8612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 descr="조류, 꽃이(가) 표시된 사진&#10;&#10;자동 생성된 설명">
            <a:extLst>
              <a:ext uri="{FF2B5EF4-FFF2-40B4-BE49-F238E27FC236}">
                <a16:creationId xmlns:a16="http://schemas.microsoft.com/office/drawing/2014/main" id="{66611572-C428-4A1C-AC46-CFEDE8506C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265" y="4857690"/>
            <a:ext cx="5582483" cy="12827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내용 개체 틀 42">
            <a:extLst>
              <a:ext uri="{FF2B5EF4-FFF2-40B4-BE49-F238E27FC236}">
                <a16:creationId xmlns:a16="http://schemas.microsoft.com/office/drawing/2014/main" id="{F5BA3126-E2C2-47E4-A5CC-C6225E25DC02}"/>
              </a:ext>
            </a:extLst>
          </p:cNvPr>
          <p:cNvSpPr txBox="1">
            <a:spLocks/>
          </p:cNvSpPr>
          <p:nvPr/>
        </p:nvSpPr>
        <p:spPr>
          <a:xfrm>
            <a:off x="6145253" y="4619625"/>
            <a:ext cx="3151145" cy="40283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&lt;div&gt;</a:t>
            </a:r>
            <a:r>
              <a:rPr lang="ko-KR" altLang="en-US" sz="1600" b="1" dirty="0">
                <a:solidFill>
                  <a:srgbClr val="FF0000"/>
                </a:solidFill>
              </a:rPr>
              <a:t>태그의 </a:t>
            </a:r>
            <a:r>
              <a:rPr lang="en-US" altLang="ko-KR" sz="1600" b="1" dirty="0">
                <a:solidFill>
                  <a:srgbClr val="FF0000"/>
                </a:solidFill>
              </a:rPr>
              <a:t>text (</a:t>
            </a:r>
            <a:r>
              <a:rPr lang="ko-KR" altLang="en-US" sz="1600" b="1" dirty="0">
                <a:solidFill>
                  <a:srgbClr val="FF0000"/>
                </a:solidFill>
              </a:rPr>
              <a:t>크롬개발자 도구</a:t>
            </a:r>
            <a:r>
              <a:rPr lang="en-US" altLang="ko-KR" sz="1600" b="1" dirty="0">
                <a:solidFill>
                  <a:srgbClr val="FF0000"/>
                </a:solidFill>
              </a:rPr>
              <a:t>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6" name="내용 개체 틀 42">
            <a:extLst>
              <a:ext uri="{FF2B5EF4-FFF2-40B4-BE49-F238E27FC236}">
                <a16:creationId xmlns:a16="http://schemas.microsoft.com/office/drawing/2014/main" id="{C0647411-D251-41E4-8484-32B617D0FBA7}"/>
              </a:ext>
            </a:extLst>
          </p:cNvPr>
          <p:cNvSpPr txBox="1">
            <a:spLocks/>
          </p:cNvSpPr>
          <p:nvPr/>
        </p:nvSpPr>
        <p:spPr>
          <a:xfrm>
            <a:off x="6145254" y="3140504"/>
            <a:ext cx="3151145" cy="25401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&lt;div&gt;</a:t>
            </a:r>
            <a:r>
              <a:rPr lang="ko-KR" altLang="en-US" sz="1600" b="1" dirty="0">
                <a:solidFill>
                  <a:srgbClr val="FF0000"/>
                </a:solidFill>
              </a:rPr>
              <a:t>태그의 경우 문제발생</a:t>
            </a:r>
          </a:p>
        </p:txBody>
      </p:sp>
      <p:sp>
        <p:nvSpPr>
          <p:cNvPr id="17" name="내용 개체 틀 42">
            <a:extLst>
              <a:ext uri="{FF2B5EF4-FFF2-40B4-BE49-F238E27FC236}">
                <a16:creationId xmlns:a16="http://schemas.microsoft.com/office/drawing/2014/main" id="{26D9CDB8-241C-4205-9230-9B145C29DE90}"/>
              </a:ext>
            </a:extLst>
          </p:cNvPr>
          <p:cNvSpPr txBox="1">
            <a:spLocks/>
          </p:cNvSpPr>
          <p:nvPr/>
        </p:nvSpPr>
        <p:spPr>
          <a:xfrm>
            <a:off x="6145254" y="1025954"/>
            <a:ext cx="3151145" cy="25401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&lt;</a:t>
            </a:r>
            <a:r>
              <a:rPr lang="en-US" altLang="ko-KR" sz="1600" b="1" dirty="0" err="1">
                <a:solidFill>
                  <a:srgbClr val="FF0000"/>
                </a:solidFill>
              </a:rPr>
              <a:t>textarea</a:t>
            </a:r>
            <a:r>
              <a:rPr lang="en-US" altLang="ko-KR" sz="1600" b="1" dirty="0">
                <a:solidFill>
                  <a:srgbClr val="FF0000"/>
                </a:solidFill>
              </a:rPr>
              <a:t>&gt;</a:t>
            </a:r>
            <a:r>
              <a:rPr lang="ko-KR" altLang="en-US" sz="1600" b="1" dirty="0">
                <a:solidFill>
                  <a:srgbClr val="FF0000"/>
                </a:solidFill>
              </a:rPr>
              <a:t>태그의 경우 정상</a:t>
            </a:r>
          </a:p>
        </p:txBody>
      </p:sp>
    </p:spTree>
    <p:extLst>
      <p:ext uri="{BB962C8B-B14F-4D97-AF65-F5344CB8AC3E}">
        <p14:creationId xmlns:p14="http://schemas.microsoft.com/office/powerpoint/2010/main" val="239343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59E9A9ED-1170-43F9-B215-C032410157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380294"/>
              </p:ext>
            </p:extLst>
          </p:nvPr>
        </p:nvGraphicFramePr>
        <p:xfrm>
          <a:off x="144381" y="136681"/>
          <a:ext cx="9055889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5889">
                  <a:extLst>
                    <a:ext uri="{9D8B030D-6E8A-4147-A177-3AD203B41FA5}">
                      <a16:colId xmlns:a16="http://schemas.microsoft.com/office/drawing/2014/main" val="1967727741"/>
                    </a:ext>
                  </a:extLst>
                </a:gridCol>
              </a:tblGrid>
              <a:tr h="739803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44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4400" b="0" dirty="0">
                          <a:solidFill>
                            <a:schemeClr val="tx1"/>
                          </a:solidFill>
                        </a:rPr>
                        <a:t>일정관리 웹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879287"/>
                  </a:ext>
                </a:extLst>
              </a:tr>
            </a:tbl>
          </a:graphicData>
        </a:graphic>
      </p:graphicFrame>
      <p:sp>
        <p:nvSpPr>
          <p:cNvPr id="31" name="내용 개체 틀 42">
            <a:extLst>
              <a:ext uri="{FF2B5EF4-FFF2-40B4-BE49-F238E27FC236}">
                <a16:creationId xmlns:a16="http://schemas.microsoft.com/office/drawing/2014/main" id="{46D355A0-9803-4AD4-9F44-3C9FBACEAD4D}"/>
              </a:ext>
            </a:extLst>
          </p:cNvPr>
          <p:cNvSpPr txBox="1">
            <a:spLocks/>
          </p:cNvSpPr>
          <p:nvPr/>
        </p:nvSpPr>
        <p:spPr>
          <a:xfrm>
            <a:off x="571500" y="1905000"/>
            <a:ext cx="4795607" cy="2876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/>
              <a:t>1.1 </a:t>
            </a:r>
            <a:r>
              <a:rPr lang="ko-KR" altLang="en-US" sz="2000" b="1" dirty="0"/>
              <a:t>목적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  </a:t>
            </a:r>
            <a:r>
              <a:rPr lang="ko-KR" altLang="en-US" sz="1800" b="1" u="sng" dirty="0"/>
              <a:t>한 주의 목표 </a:t>
            </a:r>
            <a:r>
              <a:rPr lang="ko-KR" altLang="en-US" sz="1800" dirty="0"/>
              <a:t>및 </a:t>
            </a:r>
            <a:r>
              <a:rPr lang="ko-KR" altLang="en-US" sz="1800" b="1" u="sng" dirty="0"/>
              <a:t>일일 계획</a:t>
            </a:r>
            <a:r>
              <a:rPr lang="ko-KR" altLang="en-US" sz="1800" dirty="0"/>
              <a:t> 세우고 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</a:t>
            </a:r>
            <a:r>
              <a:rPr lang="ko-KR" altLang="en-US" sz="1800" dirty="0"/>
              <a:t>성취도 체크를 통한 업무효율 높이기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b="1" dirty="0"/>
              <a:t>1.2 </a:t>
            </a:r>
            <a:r>
              <a:rPr lang="ko-KR" altLang="en-US" sz="2000" b="1" dirty="0"/>
              <a:t>기능</a:t>
            </a:r>
            <a:r>
              <a:rPr lang="en-US" altLang="ko-KR" sz="2000" b="1" dirty="0"/>
              <a:t> </a:t>
            </a:r>
          </a:p>
          <a:p>
            <a:pPr lvl="1"/>
            <a:r>
              <a:rPr lang="ko-KR" altLang="en-US" sz="1600" dirty="0"/>
              <a:t>목표</a:t>
            </a:r>
            <a:r>
              <a:rPr lang="en-US" altLang="ko-KR" sz="1600" dirty="0"/>
              <a:t>/</a:t>
            </a:r>
            <a:r>
              <a:rPr lang="ko-KR" altLang="en-US" sz="1600" dirty="0"/>
              <a:t>결과</a:t>
            </a:r>
            <a:r>
              <a:rPr lang="en-US" altLang="ko-KR" sz="1600" dirty="0"/>
              <a:t>(</a:t>
            </a:r>
            <a:r>
              <a:rPr lang="ko-KR" altLang="en-US" sz="1600" dirty="0"/>
              <a:t>주 단위</a:t>
            </a:r>
            <a:r>
              <a:rPr lang="en-US" altLang="ko-KR" sz="1600" dirty="0"/>
              <a:t>) </a:t>
            </a:r>
            <a:r>
              <a:rPr lang="ko-KR" altLang="en-US" sz="1600" dirty="0"/>
              <a:t>조회 및 등록</a:t>
            </a:r>
            <a:endParaRPr lang="en-US" altLang="ko-KR" sz="1600" dirty="0"/>
          </a:p>
          <a:p>
            <a:pPr lvl="1"/>
            <a:r>
              <a:rPr lang="ko-KR" altLang="en-US" sz="1600" dirty="0"/>
              <a:t>계획</a:t>
            </a:r>
            <a:r>
              <a:rPr lang="en-US" altLang="ko-KR" sz="1600" dirty="0"/>
              <a:t>/</a:t>
            </a:r>
            <a:r>
              <a:rPr lang="ko-KR" altLang="en-US" sz="1600" dirty="0"/>
              <a:t>결과</a:t>
            </a:r>
            <a:r>
              <a:rPr lang="en-US" altLang="ko-KR" sz="1600" dirty="0"/>
              <a:t>(</a:t>
            </a:r>
            <a:r>
              <a:rPr lang="ko-KR" altLang="en-US" sz="1600" dirty="0"/>
              <a:t>일 단위</a:t>
            </a:r>
            <a:r>
              <a:rPr lang="en-US" altLang="ko-KR" sz="1600" dirty="0"/>
              <a:t>) </a:t>
            </a:r>
            <a:r>
              <a:rPr lang="ko-KR" altLang="en-US" sz="1600" dirty="0"/>
              <a:t>조회 및 등록</a:t>
            </a:r>
            <a:endParaRPr lang="en-US" altLang="ko-KR" sz="1600" dirty="0"/>
          </a:p>
          <a:p>
            <a:pPr lvl="1"/>
            <a:r>
              <a:rPr lang="ko-KR" altLang="en-US" sz="1600" dirty="0"/>
              <a:t>팀원의 일정조회</a:t>
            </a:r>
            <a:endParaRPr lang="en-US" altLang="ko-KR" sz="2000" dirty="0"/>
          </a:p>
        </p:txBody>
      </p:sp>
      <p:pic>
        <p:nvPicPr>
          <p:cNvPr id="35" name="그림 34" descr="스크린샷, 검은색이(가) 표시된 사진&#10;&#10;자동 생성된 설명">
            <a:extLst>
              <a:ext uri="{FF2B5EF4-FFF2-40B4-BE49-F238E27FC236}">
                <a16:creationId xmlns:a16="http://schemas.microsoft.com/office/drawing/2014/main" id="{BFD6AA42-DB23-4742-BED7-E97238A27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53721"/>
            <a:ext cx="5563731" cy="403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857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2">
            <a:extLst>
              <a:ext uri="{FF2B5EF4-FFF2-40B4-BE49-F238E27FC236}">
                <a16:creationId xmlns:a16="http://schemas.microsoft.com/office/drawing/2014/main" id="{C34D8B4D-68D3-4BC0-A0DB-CEF452E4089E}"/>
              </a:ext>
            </a:extLst>
          </p:cNvPr>
          <p:cNvSpPr txBox="1">
            <a:spLocks/>
          </p:cNvSpPr>
          <p:nvPr/>
        </p:nvSpPr>
        <p:spPr>
          <a:xfrm>
            <a:off x="575516" y="2210664"/>
            <a:ext cx="10215663" cy="1348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b="1" dirty="0"/>
              <a:t>따라서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처음 화면에 접속 했을 때 보여주는 </a:t>
            </a:r>
            <a:r>
              <a:rPr lang="en-US" altLang="ko-KR" sz="2000" b="1" dirty="0"/>
              <a:t>&lt;div&gt; </a:t>
            </a:r>
            <a:r>
              <a:rPr lang="ko-KR" altLang="en-US" sz="2000" b="1" dirty="0"/>
              <a:t>태그의 </a:t>
            </a:r>
            <a:r>
              <a:rPr lang="en-US" altLang="ko-KR" sz="2000" b="1" dirty="0"/>
              <a:t>text</a:t>
            </a:r>
            <a:r>
              <a:rPr lang="ko-KR" altLang="en-US" sz="2000" b="1" dirty="0"/>
              <a:t>를 가공할 것</a:t>
            </a:r>
            <a:endParaRPr lang="en-US" altLang="ko-KR" sz="2000" b="1" dirty="0"/>
          </a:p>
          <a:p>
            <a:pPr marL="457200" indent="-457200">
              <a:buAutoNum type="arabicPeriod"/>
            </a:pPr>
            <a:r>
              <a:rPr lang="en-US" altLang="ko-KR" sz="2000" dirty="0"/>
              <a:t>“ “   </a:t>
            </a:r>
            <a:r>
              <a:rPr lang="ko-KR" altLang="en-US" sz="2000" dirty="0"/>
              <a:t>는 </a:t>
            </a:r>
            <a:r>
              <a:rPr lang="en-US" altLang="ko-KR" sz="2000" b="1" dirty="0"/>
              <a:t>“&amp;</a:t>
            </a:r>
            <a:r>
              <a:rPr lang="en-US" altLang="ko-KR" sz="2000" b="1" dirty="0" err="1"/>
              <a:t>nbsp</a:t>
            </a:r>
            <a:r>
              <a:rPr lang="en-US" altLang="ko-KR" sz="2000" b="1" dirty="0"/>
              <a:t>”</a:t>
            </a:r>
            <a:r>
              <a:rPr lang="ko-KR" altLang="en-US" sz="2000" dirty="0"/>
              <a:t>로</a:t>
            </a:r>
            <a:r>
              <a:rPr lang="en-US" altLang="ko-KR" sz="2000" dirty="0"/>
              <a:t> </a:t>
            </a:r>
            <a:r>
              <a:rPr lang="ko-KR" altLang="en-US" sz="2000" dirty="0"/>
              <a:t>변경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en-US" altLang="ko-KR" sz="2000" dirty="0"/>
              <a:t>“\n”</a:t>
            </a:r>
            <a:r>
              <a:rPr lang="ko-KR" altLang="en-US" sz="2000" dirty="0"/>
              <a:t>은 </a:t>
            </a:r>
            <a:r>
              <a:rPr lang="en-US" altLang="ko-KR" sz="2000" b="1" dirty="0"/>
              <a:t>“&lt;</a:t>
            </a:r>
            <a:r>
              <a:rPr lang="en-US" altLang="ko-KR" sz="2000" b="1" dirty="0" err="1"/>
              <a:t>br</a:t>
            </a:r>
            <a:r>
              <a:rPr lang="en-US" altLang="ko-KR" sz="2000" b="1" dirty="0"/>
              <a:t>&gt;”</a:t>
            </a:r>
            <a:r>
              <a:rPr lang="en-US" altLang="ko-KR" sz="2000" dirty="0"/>
              <a:t>  </a:t>
            </a:r>
            <a:r>
              <a:rPr lang="ko-KR" altLang="en-US" sz="2000" dirty="0"/>
              <a:t>로 변경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4" name="내용 개체 틀 42">
            <a:extLst>
              <a:ext uri="{FF2B5EF4-FFF2-40B4-BE49-F238E27FC236}">
                <a16:creationId xmlns:a16="http://schemas.microsoft.com/office/drawing/2014/main" id="{A4946E34-FD8F-449D-82A1-FAC54A3E8BFF}"/>
              </a:ext>
            </a:extLst>
          </p:cNvPr>
          <p:cNvSpPr txBox="1">
            <a:spLocks/>
          </p:cNvSpPr>
          <p:nvPr/>
        </p:nvSpPr>
        <p:spPr>
          <a:xfrm>
            <a:off x="609601" y="3785032"/>
            <a:ext cx="3924298" cy="13489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예</a:t>
            </a:r>
            <a:r>
              <a:rPr lang="en-US" altLang="ko-KR" sz="2000" dirty="0"/>
              <a:t>) </a:t>
            </a:r>
          </a:p>
          <a:p>
            <a:pPr marL="0" indent="0">
              <a:buNone/>
            </a:pPr>
            <a:r>
              <a:rPr lang="en-US" altLang="ko-KR" sz="2000" dirty="0"/>
              <a:t>   “</a:t>
            </a:r>
            <a:r>
              <a:rPr lang="ko-KR" altLang="en-US" sz="2000" dirty="0"/>
              <a:t>안녕하세요</a:t>
            </a:r>
            <a:r>
              <a:rPr lang="en-US" altLang="ko-KR" sz="2000" dirty="0"/>
              <a:t>.\n</a:t>
            </a:r>
          </a:p>
          <a:p>
            <a:pPr marL="0" indent="0">
              <a:buNone/>
            </a:pPr>
            <a:r>
              <a:rPr lang="en-US" altLang="ko-KR" sz="2000" dirty="0"/>
              <a:t>    </a:t>
            </a:r>
            <a:r>
              <a:rPr lang="ko-KR" altLang="en-US" sz="2000" dirty="0"/>
              <a:t>반   </a:t>
            </a:r>
            <a:r>
              <a:rPr lang="ko-KR" altLang="en-US" sz="2000" dirty="0" err="1"/>
              <a:t>갑습니다</a:t>
            </a:r>
            <a:r>
              <a:rPr lang="en-US" altLang="ko-KR" sz="2000" dirty="0"/>
              <a:t>.”</a:t>
            </a:r>
          </a:p>
          <a:p>
            <a:pPr marL="0" indent="0">
              <a:buNone/>
            </a:pPr>
            <a:r>
              <a:rPr lang="en-US" altLang="ko-KR" sz="2000" dirty="0"/>
              <a:t>  </a:t>
            </a:r>
          </a:p>
        </p:txBody>
      </p:sp>
      <p:sp>
        <p:nvSpPr>
          <p:cNvPr id="6" name="내용 개체 틀 42">
            <a:extLst>
              <a:ext uri="{FF2B5EF4-FFF2-40B4-BE49-F238E27FC236}">
                <a16:creationId xmlns:a16="http://schemas.microsoft.com/office/drawing/2014/main" id="{5E0B1ED4-8B69-4760-9464-4F288A690D5E}"/>
              </a:ext>
            </a:extLst>
          </p:cNvPr>
          <p:cNvSpPr txBox="1">
            <a:spLocks/>
          </p:cNvSpPr>
          <p:nvPr/>
        </p:nvSpPr>
        <p:spPr>
          <a:xfrm>
            <a:off x="4006852" y="3785032"/>
            <a:ext cx="4021741" cy="10187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“</a:t>
            </a:r>
            <a:r>
              <a:rPr lang="ko-KR" altLang="en-US" sz="2000" dirty="0"/>
              <a:t>안녕하세요</a:t>
            </a:r>
            <a:r>
              <a:rPr lang="en-US" altLang="ko-KR" sz="2000" b="1" dirty="0"/>
              <a:t>.&lt;</a:t>
            </a:r>
            <a:r>
              <a:rPr lang="en-US" altLang="ko-KR" sz="2000" b="1" dirty="0" err="1"/>
              <a:t>br</a:t>
            </a:r>
            <a:r>
              <a:rPr lang="en-US" altLang="ko-KR" sz="2000" b="1" dirty="0"/>
              <a:t>&gt;</a:t>
            </a:r>
          </a:p>
          <a:p>
            <a:pPr marL="0" indent="0">
              <a:buNone/>
            </a:pPr>
            <a:r>
              <a:rPr lang="ko-KR" altLang="en-US" sz="2000" dirty="0"/>
              <a:t> 반</a:t>
            </a:r>
            <a:r>
              <a:rPr lang="en-US" altLang="ko-KR" sz="2000" b="1" dirty="0"/>
              <a:t>&amp;</a:t>
            </a:r>
            <a:r>
              <a:rPr lang="en-US" altLang="ko-KR" sz="2000" b="1" dirty="0" err="1"/>
              <a:t>nbsp&amp;nbsp&amp;nbsp</a:t>
            </a:r>
            <a:r>
              <a:rPr lang="ko-KR" altLang="en-US" sz="2000" dirty="0" err="1"/>
              <a:t>갑습니다</a:t>
            </a:r>
            <a:r>
              <a:rPr lang="en-US" altLang="ko-KR" sz="2000" dirty="0"/>
              <a:t>.”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38A7A7E1-F5E9-4B19-A7E3-963A8F9A64B3}"/>
              </a:ext>
            </a:extLst>
          </p:cNvPr>
          <p:cNvSpPr/>
          <p:nvPr/>
        </p:nvSpPr>
        <p:spPr>
          <a:xfrm>
            <a:off x="3092450" y="4218203"/>
            <a:ext cx="842359" cy="31887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42">
            <a:extLst>
              <a:ext uri="{FF2B5EF4-FFF2-40B4-BE49-F238E27FC236}">
                <a16:creationId xmlns:a16="http://schemas.microsoft.com/office/drawing/2014/main" id="{9A479148-0060-48E9-92D0-24247E00B4C4}"/>
              </a:ext>
            </a:extLst>
          </p:cNvPr>
          <p:cNvSpPr txBox="1">
            <a:spLocks/>
          </p:cNvSpPr>
          <p:nvPr/>
        </p:nvSpPr>
        <p:spPr>
          <a:xfrm>
            <a:off x="228787" y="332942"/>
            <a:ext cx="5454561" cy="640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/>
              <a:t>4.3. &lt;div&gt;</a:t>
            </a:r>
            <a:r>
              <a:rPr lang="ko-KR" altLang="en-US" sz="1800" b="1" dirty="0"/>
              <a:t>와 </a:t>
            </a:r>
            <a:r>
              <a:rPr lang="en-US" altLang="ko-KR" sz="1800" b="1" dirty="0"/>
              <a:t>&lt;</a:t>
            </a:r>
            <a:r>
              <a:rPr lang="en-US" altLang="ko-KR" sz="1800" b="1" dirty="0" err="1"/>
              <a:t>textarea</a:t>
            </a:r>
            <a:r>
              <a:rPr lang="en-US" altLang="ko-KR" sz="1800" b="1" dirty="0"/>
              <a:t>&gt;</a:t>
            </a:r>
            <a:r>
              <a:rPr lang="ko-KR" altLang="en-US" sz="1800" b="1" dirty="0"/>
              <a:t>의 주의사항</a:t>
            </a:r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107663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검은색, 화면, 전화, 방이(가) 표시된 사진&#10;&#10;자동 생성된 설명">
            <a:extLst>
              <a:ext uri="{FF2B5EF4-FFF2-40B4-BE49-F238E27FC236}">
                <a16:creationId xmlns:a16="http://schemas.microsoft.com/office/drawing/2014/main" id="{477B3C74-D807-48CD-B735-31BAEADAB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87" y="1836698"/>
            <a:ext cx="4292413" cy="14997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9A11DE3-E3B2-4801-90E4-FD01581667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87" y="4359743"/>
            <a:ext cx="11267888" cy="838317"/>
          </a:xfrm>
          <a:prstGeom prst="rect">
            <a:avLst/>
          </a:prstGeom>
        </p:spPr>
      </p:pic>
      <p:sp>
        <p:nvSpPr>
          <p:cNvPr id="10" name="내용 개체 틀 42">
            <a:extLst>
              <a:ext uri="{FF2B5EF4-FFF2-40B4-BE49-F238E27FC236}">
                <a16:creationId xmlns:a16="http://schemas.microsoft.com/office/drawing/2014/main" id="{691A2E03-AEBE-4B5D-A56C-46586FB25F03}"/>
              </a:ext>
            </a:extLst>
          </p:cNvPr>
          <p:cNvSpPr txBox="1">
            <a:spLocks/>
          </p:cNvSpPr>
          <p:nvPr/>
        </p:nvSpPr>
        <p:spPr>
          <a:xfrm>
            <a:off x="461215" y="1492317"/>
            <a:ext cx="5977685" cy="39037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/>
              <a:t>Whitespace</a:t>
            </a:r>
            <a:r>
              <a:rPr lang="ko-KR" altLang="en-US" sz="2000" dirty="0"/>
              <a:t>를 </a:t>
            </a:r>
            <a:r>
              <a:rPr lang="en-US" altLang="ko-KR" sz="2000" b="1" dirty="0"/>
              <a:t>&lt;</a:t>
            </a:r>
            <a:r>
              <a:rPr lang="en-US" altLang="ko-KR" sz="2000" b="1" dirty="0" err="1"/>
              <a:t>br</a:t>
            </a:r>
            <a:r>
              <a:rPr lang="en-US" altLang="ko-KR" sz="2000" b="1" dirty="0"/>
              <a:t>&gt;</a:t>
            </a:r>
            <a:r>
              <a:rPr lang="ko-KR" altLang="en-US" sz="2000" b="1" dirty="0"/>
              <a:t>태그</a:t>
            </a:r>
            <a:r>
              <a:rPr lang="ko-KR" altLang="en-US" sz="2000" dirty="0"/>
              <a:t>와 특수문자인 </a:t>
            </a:r>
            <a:r>
              <a:rPr lang="en-US" altLang="ko-KR" sz="2000" b="1" dirty="0"/>
              <a:t>&amp;</a:t>
            </a:r>
            <a:r>
              <a:rPr lang="en-US" altLang="ko-KR" sz="2000" b="1" dirty="0" err="1"/>
              <a:t>nbsp</a:t>
            </a:r>
            <a:r>
              <a:rPr lang="ko-KR" altLang="en-US" sz="2000" dirty="0"/>
              <a:t>로 변경 </a:t>
            </a: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11" name="내용 개체 틀 42">
            <a:extLst>
              <a:ext uri="{FF2B5EF4-FFF2-40B4-BE49-F238E27FC236}">
                <a16:creationId xmlns:a16="http://schemas.microsoft.com/office/drawing/2014/main" id="{D1140069-B420-4C05-BDF5-0C9A241B1300}"/>
              </a:ext>
            </a:extLst>
          </p:cNvPr>
          <p:cNvSpPr txBox="1">
            <a:spLocks/>
          </p:cNvSpPr>
          <p:nvPr/>
        </p:nvSpPr>
        <p:spPr>
          <a:xfrm>
            <a:off x="461215" y="4057717"/>
            <a:ext cx="5279185" cy="390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700" dirty="0"/>
              <a:t>함수로 가공된 </a:t>
            </a:r>
            <a:r>
              <a:rPr lang="en-US" altLang="ko-KR" sz="1700" dirty="0"/>
              <a:t>text</a:t>
            </a:r>
            <a:r>
              <a:rPr lang="ko-KR" altLang="en-US" sz="1700" dirty="0"/>
              <a:t>로 </a:t>
            </a:r>
            <a:r>
              <a:rPr lang="en-US" altLang="ko-KR" sz="1700" dirty="0"/>
              <a:t>&lt;div&gt;</a:t>
            </a:r>
            <a:r>
              <a:rPr lang="ko-KR" altLang="en-US" sz="1700" dirty="0"/>
              <a:t>의 </a:t>
            </a:r>
            <a:r>
              <a:rPr lang="en-US" altLang="ko-KR" sz="1700" dirty="0"/>
              <a:t>text</a:t>
            </a:r>
            <a:r>
              <a:rPr lang="ko-KR" altLang="en-US" sz="1700" dirty="0"/>
              <a:t>를 교체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CDDBAA-8282-486D-B14D-70A62ACD30B4}"/>
              </a:ext>
            </a:extLst>
          </p:cNvPr>
          <p:cNvSpPr/>
          <p:nvPr/>
        </p:nvSpPr>
        <p:spPr>
          <a:xfrm>
            <a:off x="8124825" y="4778901"/>
            <a:ext cx="2938775" cy="3997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42">
            <a:extLst>
              <a:ext uri="{FF2B5EF4-FFF2-40B4-BE49-F238E27FC236}">
                <a16:creationId xmlns:a16="http://schemas.microsoft.com/office/drawing/2014/main" id="{50AA3651-DE3D-405C-AB01-D8F9FE5F2CB0}"/>
              </a:ext>
            </a:extLst>
          </p:cNvPr>
          <p:cNvSpPr txBox="1">
            <a:spLocks/>
          </p:cNvSpPr>
          <p:nvPr/>
        </p:nvSpPr>
        <p:spPr>
          <a:xfrm>
            <a:off x="228787" y="332942"/>
            <a:ext cx="5454561" cy="640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/>
              <a:t>4.3. &lt;div&gt;</a:t>
            </a:r>
            <a:r>
              <a:rPr lang="ko-KR" altLang="en-US" sz="1800" b="1" dirty="0"/>
              <a:t>와 </a:t>
            </a:r>
            <a:r>
              <a:rPr lang="en-US" altLang="ko-KR" sz="1800" b="1" dirty="0"/>
              <a:t>&lt;</a:t>
            </a:r>
            <a:r>
              <a:rPr lang="en-US" altLang="ko-KR" sz="1800" b="1" dirty="0" err="1"/>
              <a:t>textarea</a:t>
            </a:r>
            <a:r>
              <a:rPr lang="en-US" altLang="ko-KR" sz="1800" b="1" dirty="0"/>
              <a:t>&gt;</a:t>
            </a:r>
            <a:r>
              <a:rPr lang="ko-KR" altLang="en-US" sz="1800" b="1" dirty="0"/>
              <a:t>의 주의사항</a:t>
            </a:r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2632003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42">
            <a:extLst>
              <a:ext uri="{FF2B5EF4-FFF2-40B4-BE49-F238E27FC236}">
                <a16:creationId xmlns:a16="http://schemas.microsoft.com/office/drawing/2014/main" id="{691A2E03-AEBE-4B5D-A56C-46586FB25F03}"/>
              </a:ext>
            </a:extLst>
          </p:cNvPr>
          <p:cNvSpPr txBox="1">
            <a:spLocks/>
          </p:cNvSpPr>
          <p:nvPr/>
        </p:nvSpPr>
        <p:spPr>
          <a:xfrm>
            <a:off x="613615" y="1370892"/>
            <a:ext cx="3082085" cy="390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700" b="1" dirty="0" err="1"/>
              <a:t>개행과</a:t>
            </a:r>
            <a:r>
              <a:rPr lang="ko-KR" altLang="en-US" sz="1700" b="1" dirty="0"/>
              <a:t> 띄어쓰기 정상출력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07D880-7115-4B7D-B296-44EEF8C42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15" y="1644571"/>
            <a:ext cx="7731521" cy="1546304"/>
          </a:xfrm>
          <a:prstGeom prst="rect">
            <a:avLst/>
          </a:prstGeom>
        </p:spPr>
      </p:pic>
      <p:pic>
        <p:nvPicPr>
          <p:cNvPr id="6" name="그림 5" descr="스크린샷, 조류이(가) 표시된 사진&#10;&#10;자동 생성된 설명">
            <a:extLst>
              <a:ext uri="{FF2B5EF4-FFF2-40B4-BE49-F238E27FC236}">
                <a16:creationId xmlns:a16="http://schemas.microsoft.com/office/drawing/2014/main" id="{86052C89-096C-4437-AE3C-B63EE9AA6A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87" y="3639954"/>
            <a:ext cx="6248437" cy="23591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내용 개체 틀 42">
            <a:extLst>
              <a:ext uri="{FF2B5EF4-FFF2-40B4-BE49-F238E27FC236}">
                <a16:creationId xmlns:a16="http://schemas.microsoft.com/office/drawing/2014/main" id="{12590A7F-330C-4036-B1C4-CC1D7BCB253C}"/>
              </a:ext>
            </a:extLst>
          </p:cNvPr>
          <p:cNvSpPr txBox="1">
            <a:spLocks/>
          </p:cNvSpPr>
          <p:nvPr/>
        </p:nvSpPr>
        <p:spPr>
          <a:xfrm>
            <a:off x="7124700" y="2829846"/>
            <a:ext cx="1339761" cy="390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&lt;div&gt;</a:t>
            </a:r>
            <a:r>
              <a:rPr lang="ko-KR" altLang="en-US" sz="1600" b="1" dirty="0">
                <a:solidFill>
                  <a:srgbClr val="FF0000"/>
                </a:solidFill>
              </a:rPr>
              <a:t>태그</a:t>
            </a:r>
          </a:p>
        </p:txBody>
      </p:sp>
      <p:sp>
        <p:nvSpPr>
          <p:cNvPr id="14" name="내용 개체 틀 42">
            <a:extLst>
              <a:ext uri="{FF2B5EF4-FFF2-40B4-BE49-F238E27FC236}">
                <a16:creationId xmlns:a16="http://schemas.microsoft.com/office/drawing/2014/main" id="{83B233B5-3702-4181-B518-1B863DBC1F1F}"/>
              </a:ext>
            </a:extLst>
          </p:cNvPr>
          <p:cNvSpPr txBox="1">
            <a:spLocks/>
          </p:cNvSpPr>
          <p:nvPr/>
        </p:nvSpPr>
        <p:spPr>
          <a:xfrm>
            <a:off x="3451367" y="5702268"/>
            <a:ext cx="3530599" cy="390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&lt;div&gt;</a:t>
            </a:r>
            <a:r>
              <a:rPr lang="ko-KR" altLang="en-US" sz="1600" b="1" dirty="0">
                <a:solidFill>
                  <a:srgbClr val="FF0000"/>
                </a:solidFill>
              </a:rPr>
              <a:t>태그의 </a:t>
            </a:r>
            <a:r>
              <a:rPr lang="en-US" altLang="ko-KR" sz="1600" b="1" dirty="0">
                <a:solidFill>
                  <a:srgbClr val="FF0000"/>
                </a:solidFill>
              </a:rPr>
              <a:t>text (</a:t>
            </a:r>
            <a:r>
              <a:rPr lang="ko-KR" altLang="en-US" sz="1600" b="1" dirty="0">
                <a:solidFill>
                  <a:srgbClr val="FF0000"/>
                </a:solidFill>
              </a:rPr>
              <a:t>크롬개발자 도구</a:t>
            </a:r>
            <a:r>
              <a:rPr lang="en-US" altLang="ko-KR" sz="1600" b="1" dirty="0">
                <a:solidFill>
                  <a:srgbClr val="FF0000"/>
                </a:solidFill>
              </a:rPr>
              <a:t>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5" name="내용 개체 틀 42">
            <a:extLst>
              <a:ext uri="{FF2B5EF4-FFF2-40B4-BE49-F238E27FC236}">
                <a16:creationId xmlns:a16="http://schemas.microsoft.com/office/drawing/2014/main" id="{85FA49D1-35BE-4656-8D46-48DAD07B840F}"/>
              </a:ext>
            </a:extLst>
          </p:cNvPr>
          <p:cNvSpPr txBox="1">
            <a:spLocks/>
          </p:cNvSpPr>
          <p:nvPr/>
        </p:nvSpPr>
        <p:spPr>
          <a:xfrm>
            <a:off x="228787" y="332942"/>
            <a:ext cx="5454561" cy="640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/>
              <a:t>4.3. </a:t>
            </a:r>
            <a:r>
              <a:rPr lang="en-US" altLang="ko-KR" sz="1800" b="1" dirty="0"/>
              <a:t>&lt;div&gt;</a:t>
            </a:r>
            <a:r>
              <a:rPr lang="ko-KR" altLang="en-US" sz="1800" b="1" dirty="0"/>
              <a:t>와 </a:t>
            </a:r>
            <a:r>
              <a:rPr lang="en-US" altLang="ko-KR" sz="1800" b="1" dirty="0"/>
              <a:t>&lt;</a:t>
            </a:r>
            <a:r>
              <a:rPr lang="en-US" altLang="ko-KR" sz="1800" b="1" dirty="0" err="1"/>
              <a:t>textarea</a:t>
            </a:r>
            <a:r>
              <a:rPr lang="en-US" altLang="ko-KR" sz="1800" b="1" dirty="0"/>
              <a:t>&gt;</a:t>
            </a:r>
            <a:r>
              <a:rPr lang="ko-KR" altLang="en-US" sz="1800" b="1" dirty="0"/>
              <a:t>의 주의사항</a:t>
            </a:r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2780548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8">
            <a:extLst>
              <a:ext uri="{FF2B5EF4-FFF2-40B4-BE49-F238E27FC236}">
                <a16:creationId xmlns:a16="http://schemas.microsoft.com/office/drawing/2014/main" id="{48C60FBB-C95D-4863-A002-3D6CCBEDC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143096"/>
              </p:ext>
            </p:extLst>
          </p:nvPr>
        </p:nvGraphicFramePr>
        <p:xfrm>
          <a:off x="144381" y="136681"/>
          <a:ext cx="905588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5889">
                  <a:extLst>
                    <a:ext uri="{9D8B030D-6E8A-4147-A177-3AD203B41FA5}">
                      <a16:colId xmlns:a16="http://schemas.microsoft.com/office/drawing/2014/main" val="1967727741"/>
                    </a:ext>
                  </a:extLst>
                </a:gridCol>
              </a:tblGrid>
              <a:tr h="637042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3600" b="0" dirty="0">
                          <a:solidFill>
                            <a:schemeClr val="tx1"/>
                          </a:solidFill>
                        </a:rPr>
                        <a:t>5. </a:t>
                      </a:r>
                      <a:r>
                        <a:rPr lang="en-US" altLang="ko-KR" sz="3600" b="0" dirty="0" err="1">
                          <a:solidFill>
                            <a:schemeClr val="tx1"/>
                          </a:solidFill>
                        </a:rPr>
                        <a:t>BootStrap</a:t>
                      </a:r>
                      <a:r>
                        <a:rPr lang="en-US" altLang="ko-KR" sz="36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3600" b="0" dirty="0" err="1">
                          <a:solidFill>
                            <a:schemeClr val="tx1"/>
                          </a:solidFill>
                        </a:rPr>
                        <a:t>SBAdmin</a:t>
                      </a:r>
                      <a:r>
                        <a:rPr lang="en-US" altLang="ko-KR" sz="36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3600" b="0" dirty="0">
                          <a:solidFill>
                            <a:schemeClr val="tx1"/>
                          </a:solidFill>
                        </a:rPr>
                        <a:t>적용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879287"/>
                  </a:ext>
                </a:extLst>
              </a:tr>
            </a:tbl>
          </a:graphicData>
        </a:graphic>
      </p:graphicFrame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1ABB7FFD-FB75-4A46-9286-FBD4F997F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76" y="1373275"/>
            <a:ext cx="4380799" cy="47150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그림 18" descr="스크린샷, 모니터, 검은색, 시계이(가) 표시된 사진&#10;&#10;자동 생성된 설명">
            <a:extLst>
              <a:ext uri="{FF2B5EF4-FFF2-40B4-BE49-F238E27FC236}">
                <a16:creationId xmlns:a16="http://schemas.microsoft.com/office/drawing/2014/main" id="{C68D6561-0BA3-47F3-968D-06FDA22570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73275"/>
            <a:ext cx="5541648" cy="44838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6A109BDF-67EE-4651-90C9-529E6C4AD597}"/>
              </a:ext>
            </a:extLst>
          </p:cNvPr>
          <p:cNvSpPr/>
          <p:nvPr/>
        </p:nvSpPr>
        <p:spPr>
          <a:xfrm>
            <a:off x="3853038" y="3429000"/>
            <a:ext cx="3467099" cy="51435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내용 개체 틀 42">
            <a:extLst>
              <a:ext uri="{FF2B5EF4-FFF2-40B4-BE49-F238E27FC236}">
                <a16:creationId xmlns:a16="http://schemas.microsoft.com/office/drawing/2014/main" id="{6855BA44-4BDA-4913-9097-638D1DEADC7A}"/>
              </a:ext>
            </a:extLst>
          </p:cNvPr>
          <p:cNvSpPr txBox="1">
            <a:spLocks/>
          </p:cNvSpPr>
          <p:nvPr/>
        </p:nvSpPr>
        <p:spPr>
          <a:xfrm>
            <a:off x="3735003" y="3330245"/>
            <a:ext cx="960822" cy="22258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b="1" dirty="0">
                <a:solidFill>
                  <a:srgbClr val="FF0000"/>
                </a:solidFill>
              </a:rPr>
              <a:t>클릭</a:t>
            </a:r>
          </a:p>
        </p:txBody>
      </p:sp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404FAC2F-A415-4454-9CD1-298CAAE08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497698"/>
              </p:ext>
            </p:extLst>
          </p:nvPr>
        </p:nvGraphicFramePr>
        <p:xfrm>
          <a:off x="6556145" y="376018"/>
          <a:ext cx="13715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598">
                  <a:extLst>
                    <a:ext uri="{9D8B030D-6E8A-4147-A177-3AD203B41FA5}">
                      <a16:colId xmlns:a16="http://schemas.microsoft.com/office/drawing/2014/main" val="309216159"/>
                    </a:ext>
                  </a:extLst>
                </a:gridCol>
              </a:tblGrid>
              <a:tr h="2708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단계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791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6278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스크린샷, 모니터이(가) 표시된 사진&#10;&#10;자동 생성된 설명">
            <a:extLst>
              <a:ext uri="{FF2B5EF4-FFF2-40B4-BE49-F238E27FC236}">
                <a16:creationId xmlns:a16="http://schemas.microsoft.com/office/drawing/2014/main" id="{A7EA5A7C-9E36-418C-87D7-A8FAD902C9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643" y="2648597"/>
            <a:ext cx="2539736" cy="1828051"/>
          </a:xfrm>
          <a:prstGeom prst="rect">
            <a:avLst/>
          </a:prstGeom>
        </p:spPr>
      </p:pic>
      <p:graphicFrame>
        <p:nvGraphicFramePr>
          <p:cNvPr id="4" name="표 18">
            <a:extLst>
              <a:ext uri="{FF2B5EF4-FFF2-40B4-BE49-F238E27FC236}">
                <a16:creationId xmlns:a16="http://schemas.microsoft.com/office/drawing/2014/main" id="{3D7590CF-86DE-422B-9867-498956319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122078"/>
              </p:ext>
            </p:extLst>
          </p:nvPr>
        </p:nvGraphicFramePr>
        <p:xfrm>
          <a:off x="144381" y="136681"/>
          <a:ext cx="905588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5889">
                  <a:extLst>
                    <a:ext uri="{9D8B030D-6E8A-4147-A177-3AD203B41FA5}">
                      <a16:colId xmlns:a16="http://schemas.microsoft.com/office/drawing/2014/main" val="1967727741"/>
                    </a:ext>
                  </a:extLst>
                </a:gridCol>
              </a:tblGrid>
              <a:tr h="637042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3600" b="0" dirty="0">
                          <a:solidFill>
                            <a:schemeClr val="tx1"/>
                          </a:solidFill>
                        </a:rPr>
                        <a:t>6. </a:t>
                      </a:r>
                      <a:r>
                        <a:rPr lang="ko-KR" altLang="en-US" sz="3600" b="0" dirty="0">
                          <a:solidFill>
                            <a:schemeClr val="tx1"/>
                          </a:solidFill>
                        </a:rPr>
                        <a:t>팀원의 일정 보기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879287"/>
                  </a:ext>
                </a:extLst>
              </a:tr>
            </a:tbl>
          </a:graphicData>
        </a:graphic>
      </p:graphicFrame>
      <p:sp>
        <p:nvSpPr>
          <p:cNvPr id="45" name="내용 개체 틀 42">
            <a:extLst>
              <a:ext uri="{FF2B5EF4-FFF2-40B4-BE49-F238E27FC236}">
                <a16:creationId xmlns:a16="http://schemas.microsoft.com/office/drawing/2014/main" id="{90AF87AD-69C1-41A5-A85C-7B07B873D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81" y="994368"/>
            <a:ext cx="6189744" cy="51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/>
              <a:t>6.1. </a:t>
            </a:r>
            <a:r>
              <a:rPr lang="ko-KR" altLang="en-US" sz="2000" b="1" dirty="0"/>
              <a:t>일정 조회 및 타인의 글 수정방지</a:t>
            </a:r>
            <a:endParaRPr lang="en-US" altLang="ko-KR" sz="2000" b="1" dirty="0"/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9318B63C-20C7-4AFE-BDC9-55BF977E5D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81" y="1639824"/>
            <a:ext cx="4414486" cy="5095134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4199E638-2E96-4C95-A8D0-D761AE780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134" y="1511115"/>
            <a:ext cx="4103841" cy="473659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B875CB3A-880C-42B4-9913-9E151CA7D452}"/>
              </a:ext>
            </a:extLst>
          </p:cNvPr>
          <p:cNvSpPr/>
          <p:nvPr/>
        </p:nvSpPr>
        <p:spPr>
          <a:xfrm>
            <a:off x="2462011" y="2511380"/>
            <a:ext cx="1144074" cy="1997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363A485-3313-41B9-B3E6-15F6D62B9729}"/>
              </a:ext>
            </a:extLst>
          </p:cNvPr>
          <p:cNvSpPr/>
          <p:nvPr/>
        </p:nvSpPr>
        <p:spPr>
          <a:xfrm>
            <a:off x="4752304" y="2859111"/>
            <a:ext cx="2112134" cy="13136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9FA5D1E3-267A-4B3C-A5F8-91072F28545B}"/>
              </a:ext>
            </a:extLst>
          </p:cNvPr>
          <p:cNvSpPr/>
          <p:nvPr/>
        </p:nvSpPr>
        <p:spPr>
          <a:xfrm rot="854381">
            <a:off x="3693013" y="2739775"/>
            <a:ext cx="1014215" cy="3025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11473175-0A8B-4D9B-B7C2-A04507361D66}"/>
              </a:ext>
            </a:extLst>
          </p:cNvPr>
          <p:cNvSpPr/>
          <p:nvPr/>
        </p:nvSpPr>
        <p:spPr>
          <a:xfrm rot="20433446">
            <a:off x="6826597" y="2619679"/>
            <a:ext cx="1029404" cy="31541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내용 개체 틀 42">
            <a:extLst>
              <a:ext uri="{FF2B5EF4-FFF2-40B4-BE49-F238E27FC236}">
                <a16:creationId xmlns:a16="http://schemas.microsoft.com/office/drawing/2014/main" id="{22DB77EF-63BD-4C7F-92BE-05C13C3974F7}"/>
              </a:ext>
            </a:extLst>
          </p:cNvPr>
          <p:cNvSpPr txBox="1">
            <a:spLocks/>
          </p:cNvSpPr>
          <p:nvPr/>
        </p:nvSpPr>
        <p:spPr>
          <a:xfrm>
            <a:off x="2372768" y="2203205"/>
            <a:ext cx="1980291" cy="434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b="1" dirty="0">
                <a:solidFill>
                  <a:srgbClr val="FF0000"/>
                </a:solidFill>
              </a:rPr>
              <a:t>현재 계정 </a:t>
            </a:r>
            <a:r>
              <a:rPr lang="en-US" altLang="ko-KR" sz="1600" b="1" dirty="0" err="1">
                <a:solidFill>
                  <a:srgbClr val="FF0000"/>
                </a:solidFill>
              </a:rPr>
              <a:t>wonjin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22" name="내용 개체 틀 42">
            <a:extLst>
              <a:ext uri="{FF2B5EF4-FFF2-40B4-BE49-F238E27FC236}">
                <a16:creationId xmlns:a16="http://schemas.microsoft.com/office/drawing/2014/main" id="{91E2939D-8871-43AC-89F6-7DD34E3414C2}"/>
              </a:ext>
            </a:extLst>
          </p:cNvPr>
          <p:cNvSpPr txBox="1">
            <a:spLocks/>
          </p:cNvSpPr>
          <p:nvPr/>
        </p:nvSpPr>
        <p:spPr>
          <a:xfrm>
            <a:off x="9338102" y="2034862"/>
            <a:ext cx="2252884" cy="38211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 err="1">
                <a:solidFill>
                  <a:srgbClr val="FF0000"/>
                </a:solidFill>
              </a:rPr>
              <a:t>hansuk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</a:rPr>
              <a:t>계정의 일정 조회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18B5CA5-4647-47C2-994F-C26EBAC09A6A}"/>
              </a:ext>
            </a:extLst>
          </p:cNvPr>
          <p:cNvSpPr/>
          <p:nvPr/>
        </p:nvSpPr>
        <p:spPr>
          <a:xfrm>
            <a:off x="8958129" y="3679659"/>
            <a:ext cx="1563910" cy="222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내용 개체 틀 42">
            <a:extLst>
              <a:ext uri="{FF2B5EF4-FFF2-40B4-BE49-F238E27FC236}">
                <a16:creationId xmlns:a16="http://schemas.microsoft.com/office/drawing/2014/main" id="{A3327300-C0DC-4DA1-AB96-898C610AA85D}"/>
              </a:ext>
            </a:extLst>
          </p:cNvPr>
          <p:cNvSpPr txBox="1">
            <a:spLocks/>
          </p:cNvSpPr>
          <p:nvPr/>
        </p:nvSpPr>
        <p:spPr>
          <a:xfrm>
            <a:off x="9031204" y="3879411"/>
            <a:ext cx="1563910" cy="382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b="1" dirty="0">
                <a:solidFill>
                  <a:srgbClr val="FF0000"/>
                </a:solidFill>
              </a:rPr>
              <a:t>일정 수정 불가</a:t>
            </a:r>
          </a:p>
        </p:txBody>
      </p:sp>
      <p:graphicFrame>
        <p:nvGraphicFramePr>
          <p:cNvPr id="20" name="표 2">
            <a:extLst>
              <a:ext uri="{FF2B5EF4-FFF2-40B4-BE49-F238E27FC236}">
                <a16:creationId xmlns:a16="http://schemas.microsoft.com/office/drawing/2014/main" id="{39ECA2FD-C327-4C9E-B573-5C0279AA5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798459"/>
              </p:ext>
            </p:extLst>
          </p:nvPr>
        </p:nvGraphicFramePr>
        <p:xfrm>
          <a:off x="6556145" y="376018"/>
          <a:ext cx="13715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598">
                  <a:extLst>
                    <a:ext uri="{9D8B030D-6E8A-4147-A177-3AD203B41FA5}">
                      <a16:colId xmlns:a16="http://schemas.microsoft.com/office/drawing/2014/main" val="309216159"/>
                    </a:ext>
                  </a:extLst>
                </a:gridCol>
              </a:tblGrid>
              <a:tr h="2708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단계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791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3057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FC91F971-ABFE-4DA6-AF8C-DA64ADA2A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055" y="893690"/>
            <a:ext cx="9055889" cy="5070620"/>
          </a:xfrm>
          <a:prstGeom prst="rect">
            <a:avLst/>
          </a:prstGeom>
        </p:spPr>
      </p:pic>
      <p:sp>
        <p:nvSpPr>
          <p:cNvPr id="20" name="내용 개체 틀 42">
            <a:extLst>
              <a:ext uri="{FF2B5EF4-FFF2-40B4-BE49-F238E27FC236}">
                <a16:creationId xmlns:a16="http://schemas.microsoft.com/office/drawing/2014/main" id="{CD9C50DB-27F0-4AB5-9359-E1855AF7A8D1}"/>
              </a:ext>
            </a:extLst>
          </p:cNvPr>
          <p:cNvSpPr txBox="1">
            <a:spLocks/>
          </p:cNvSpPr>
          <p:nvPr/>
        </p:nvSpPr>
        <p:spPr>
          <a:xfrm>
            <a:off x="2600690" y="2553236"/>
            <a:ext cx="2252884" cy="382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 err="1">
                <a:solidFill>
                  <a:srgbClr val="FF0000"/>
                </a:solidFill>
              </a:rPr>
              <a:t>SelectBar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 err="1">
                <a:solidFill>
                  <a:srgbClr val="FF0000"/>
                </a:solidFill>
              </a:rPr>
              <a:t>변경시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21" name="내용 개체 틀 42">
            <a:extLst>
              <a:ext uri="{FF2B5EF4-FFF2-40B4-BE49-F238E27FC236}">
                <a16:creationId xmlns:a16="http://schemas.microsoft.com/office/drawing/2014/main" id="{B7A547F2-F32E-4671-AF1E-0502BC658A4A}"/>
              </a:ext>
            </a:extLst>
          </p:cNvPr>
          <p:cNvSpPr txBox="1">
            <a:spLocks/>
          </p:cNvSpPr>
          <p:nvPr/>
        </p:nvSpPr>
        <p:spPr>
          <a:xfrm>
            <a:off x="144381" y="232368"/>
            <a:ext cx="6189744" cy="516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/>
              <a:t>6.2. 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1798016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5B755DE2-C18D-445B-99A3-8D8AC28C6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912" y="813297"/>
            <a:ext cx="10102425" cy="5231405"/>
          </a:xfrm>
          <a:prstGeom prst="rect">
            <a:avLst/>
          </a:prstGeom>
        </p:spPr>
      </p:pic>
      <p:sp>
        <p:nvSpPr>
          <p:cNvPr id="8" name="내용 개체 틀 42">
            <a:extLst>
              <a:ext uri="{FF2B5EF4-FFF2-40B4-BE49-F238E27FC236}">
                <a16:creationId xmlns:a16="http://schemas.microsoft.com/office/drawing/2014/main" id="{6343A2C7-9AE8-4D8C-BF75-E0961DA6CE5C}"/>
              </a:ext>
            </a:extLst>
          </p:cNvPr>
          <p:cNvSpPr txBox="1">
            <a:spLocks/>
          </p:cNvSpPr>
          <p:nvPr/>
        </p:nvSpPr>
        <p:spPr>
          <a:xfrm>
            <a:off x="144381" y="232368"/>
            <a:ext cx="6189744" cy="516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/>
              <a:t>6.3. JSON </a:t>
            </a:r>
            <a:r>
              <a:rPr lang="ko-KR" altLang="en-US" sz="2000" b="1" dirty="0"/>
              <a:t>결과값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디코딩 이전</a:t>
            </a:r>
            <a:r>
              <a:rPr lang="en-US" altLang="ko-KR" sz="20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456347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지도이(가) 표시된 사진&#10;&#10;자동 생성된 설명">
            <a:extLst>
              <a:ext uri="{FF2B5EF4-FFF2-40B4-BE49-F238E27FC236}">
                <a16:creationId xmlns:a16="http://schemas.microsoft.com/office/drawing/2014/main" id="{8D87008F-B8EB-456E-8530-2A7B1B533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704" y="931777"/>
            <a:ext cx="9170592" cy="4994446"/>
          </a:xfrm>
          <a:prstGeom prst="rect">
            <a:avLst/>
          </a:prstGeom>
        </p:spPr>
      </p:pic>
      <p:sp>
        <p:nvSpPr>
          <p:cNvPr id="7" name="내용 개체 틀 42">
            <a:extLst>
              <a:ext uri="{FF2B5EF4-FFF2-40B4-BE49-F238E27FC236}">
                <a16:creationId xmlns:a16="http://schemas.microsoft.com/office/drawing/2014/main" id="{9895606A-FC2A-4CB5-B058-27EDE19B7404}"/>
              </a:ext>
            </a:extLst>
          </p:cNvPr>
          <p:cNvSpPr txBox="1">
            <a:spLocks/>
          </p:cNvSpPr>
          <p:nvPr/>
        </p:nvSpPr>
        <p:spPr>
          <a:xfrm>
            <a:off x="144381" y="232368"/>
            <a:ext cx="6189744" cy="516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/>
              <a:t>6.4. JSON </a:t>
            </a:r>
            <a:r>
              <a:rPr lang="ko-KR" altLang="en-US" sz="2000" b="1" dirty="0"/>
              <a:t>결과값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디코딩 이후</a:t>
            </a:r>
            <a:r>
              <a:rPr lang="en-US" altLang="ko-KR" sz="20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324168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18">
            <a:extLst>
              <a:ext uri="{FF2B5EF4-FFF2-40B4-BE49-F238E27FC236}">
                <a16:creationId xmlns:a16="http://schemas.microsoft.com/office/drawing/2014/main" id="{3D7590CF-86DE-422B-9867-498956319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167856"/>
              </p:ext>
            </p:extLst>
          </p:nvPr>
        </p:nvGraphicFramePr>
        <p:xfrm>
          <a:off x="144381" y="136681"/>
          <a:ext cx="905588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5889">
                  <a:extLst>
                    <a:ext uri="{9D8B030D-6E8A-4147-A177-3AD203B41FA5}">
                      <a16:colId xmlns:a16="http://schemas.microsoft.com/office/drawing/2014/main" val="1967727741"/>
                    </a:ext>
                  </a:extLst>
                </a:gridCol>
              </a:tblGrid>
              <a:tr h="637042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3600" b="0" dirty="0">
                          <a:solidFill>
                            <a:schemeClr val="tx1"/>
                          </a:solidFill>
                        </a:rPr>
                        <a:t>7. </a:t>
                      </a:r>
                      <a:r>
                        <a:rPr lang="ko-KR" altLang="en-US" sz="3600" b="0" dirty="0">
                          <a:solidFill>
                            <a:schemeClr val="tx1"/>
                          </a:solidFill>
                        </a:rPr>
                        <a:t>개발을 진행하며 배운 점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879287"/>
                  </a:ext>
                </a:extLst>
              </a:tr>
            </a:tbl>
          </a:graphicData>
        </a:graphic>
      </p:graphicFrame>
      <p:sp>
        <p:nvSpPr>
          <p:cNvPr id="21" name="내용 개체 틀 42">
            <a:extLst>
              <a:ext uri="{FF2B5EF4-FFF2-40B4-BE49-F238E27FC236}">
                <a16:creationId xmlns:a16="http://schemas.microsoft.com/office/drawing/2014/main" id="{E70B1A36-C0D4-4120-928E-F6FC9CDD6898}"/>
              </a:ext>
            </a:extLst>
          </p:cNvPr>
          <p:cNvSpPr txBox="1">
            <a:spLocks/>
          </p:cNvSpPr>
          <p:nvPr/>
        </p:nvSpPr>
        <p:spPr>
          <a:xfrm>
            <a:off x="464656" y="1206343"/>
            <a:ext cx="8415338" cy="5153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100" b="1" dirty="0"/>
              <a:t>1. </a:t>
            </a:r>
            <a:r>
              <a:rPr lang="ko-KR" altLang="en-US" sz="2100" b="1" dirty="0"/>
              <a:t>효율적인 개발방법</a:t>
            </a:r>
            <a:endParaRPr lang="en-US" altLang="ko-KR" sz="2100" dirty="0"/>
          </a:p>
          <a:p>
            <a:r>
              <a:rPr lang="ko-KR" altLang="en-US" sz="2000" dirty="0"/>
              <a:t>필수기능</a:t>
            </a:r>
            <a:endParaRPr lang="en-US" altLang="ko-KR" sz="2000" dirty="0"/>
          </a:p>
          <a:p>
            <a:pPr lvl="1"/>
            <a:r>
              <a:rPr lang="ko-KR" altLang="en-US" sz="1600" dirty="0"/>
              <a:t>빠르고 짧은 시간안에 구현</a:t>
            </a:r>
            <a:endParaRPr lang="en-US" altLang="ko-KR" sz="1600" dirty="0"/>
          </a:p>
          <a:p>
            <a:pPr lvl="1"/>
            <a:r>
              <a:rPr lang="en-US" altLang="ko-KR" sz="1600" dirty="0"/>
              <a:t>Model1</a:t>
            </a:r>
            <a:r>
              <a:rPr lang="ko-KR" altLang="en-US" sz="1600" dirty="0"/>
              <a:t>방식의 단순 명료한 코드</a:t>
            </a:r>
            <a:endParaRPr lang="en-US" altLang="ko-KR" sz="2000" dirty="0"/>
          </a:p>
          <a:p>
            <a:r>
              <a:rPr lang="ko-KR" altLang="en-US" sz="2000" dirty="0"/>
              <a:t>성능고도화</a:t>
            </a:r>
            <a:endParaRPr lang="en-US" altLang="ko-KR" sz="2000" dirty="0"/>
          </a:p>
          <a:p>
            <a:pPr lvl="1"/>
            <a:r>
              <a:rPr lang="ko-KR" altLang="en-US" sz="1600" dirty="0"/>
              <a:t>많은 시간을 투자하고 단계 별로 진행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성능의 고도화가 한 번에 이뤄지길 바라는 것은 금물</a:t>
            </a:r>
            <a:endParaRPr lang="en-US" altLang="ko-KR" sz="2000" dirty="0"/>
          </a:p>
          <a:p>
            <a:r>
              <a:rPr lang="en-US" altLang="ko-KR" sz="2000" dirty="0"/>
              <a:t>PDO</a:t>
            </a:r>
          </a:p>
          <a:p>
            <a:pPr lvl="1"/>
            <a:r>
              <a:rPr lang="en-US" altLang="ko-KR" sz="1600" dirty="0"/>
              <a:t>String</a:t>
            </a:r>
            <a:r>
              <a:rPr lang="ko-KR" altLang="en-US" sz="1600" dirty="0"/>
              <a:t>템플릿을 이용한 </a:t>
            </a:r>
            <a:r>
              <a:rPr lang="en-US" altLang="ko-KR" sz="1600" dirty="0"/>
              <a:t>query</a:t>
            </a:r>
            <a:r>
              <a:rPr lang="ko-KR" altLang="en-US" sz="1600" dirty="0"/>
              <a:t>에서 </a:t>
            </a:r>
            <a:r>
              <a:rPr lang="en-US" altLang="ko-KR" sz="1600" dirty="0" err="1"/>
              <a:t>prepareStatement</a:t>
            </a:r>
            <a:r>
              <a:rPr lang="ko-KR" altLang="en-US" sz="1600" dirty="0"/>
              <a:t>으로의 변화</a:t>
            </a:r>
            <a:endParaRPr lang="en-US" altLang="ko-KR" sz="1600" dirty="0"/>
          </a:p>
          <a:p>
            <a:pPr lvl="1"/>
            <a:r>
              <a:rPr lang="en-US" altLang="ko-KR" sz="1600" dirty="0"/>
              <a:t>SQL injection</a:t>
            </a:r>
            <a:r>
              <a:rPr lang="ko-KR" altLang="en-US" sz="1600" dirty="0"/>
              <a:t> 차단기능</a:t>
            </a:r>
            <a:endParaRPr lang="en-US" altLang="ko-KR" sz="2400" dirty="0"/>
          </a:p>
          <a:p>
            <a:r>
              <a:rPr lang="en-US" altLang="ko-KR" sz="2400" dirty="0"/>
              <a:t>Front</a:t>
            </a:r>
            <a:r>
              <a:rPr lang="ko-KR" altLang="en-US" sz="2400" dirty="0"/>
              <a:t> </a:t>
            </a:r>
            <a:r>
              <a:rPr lang="en-US" altLang="ko-KR" sz="2400" dirty="0"/>
              <a:t>Library </a:t>
            </a:r>
          </a:p>
          <a:p>
            <a:pPr lvl="1"/>
            <a:r>
              <a:rPr lang="ko-KR" altLang="en-US" sz="1600" dirty="0"/>
              <a:t>개발 초기단계에 적용</a:t>
            </a:r>
            <a:endParaRPr lang="en-US" altLang="ko-KR" sz="1600" dirty="0"/>
          </a:p>
          <a:p>
            <a:pPr lvl="1"/>
            <a:r>
              <a:rPr lang="ko-KR" altLang="en-US" sz="1600" dirty="0"/>
              <a:t>실제 제품을 만드는 과정처럼 전문가가 지닌 습관을 익힐 것</a:t>
            </a:r>
            <a:endParaRPr lang="en-US" altLang="ko-KR" sz="1600" dirty="0"/>
          </a:p>
          <a:p>
            <a:pPr lvl="1"/>
            <a:r>
              <a:rPr lang="ko-KR" altLang="en-US" sz="1600" dirty="0"/>
              <a:t>개발을 마무리한 후 </a:t>
            </a:r>
            <a:r>
              <a:rPr lang="en-US" altLang="ko-KR" sz="1600" dirty="0"/>
              <a:t>Front</a:t>
            </a:r>
            <a:r>
              <a:rPr lang="ko-KR" altLang="en-US" sz="1600" dirty="0"/>
              <a:t>를 적용하기 보다 실제 제품 모습을 마주하며 개발할 것</a:t>
            </a: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endParaRPr lang="ko-KR" altLang="en-US" sz="2000" dirty="0"/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2964252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18">
            <a:extLst>
              <a:ext uri="{FF2B5EF4-FFF2-40B4-BE49-F238E27FC236}">
                <a16:creationId xmlns:a16="http://schemas.microsoft.com/office/drawing/2014/main" id="{3D7590CF-86DE-422B-9867-498956319BD3}"/>
              </a:ext>
            </a:extLst>
          </p:cNvPr>
          <p:cNvGraphicFramePr>
            <a:graphicFrameLocks noGrp="1"/>
          </p:cNvGraphicFramePr>
          <p:nvPr/>
        </p:nvGraphicFramePr>
        <p:xfrm>
          <a:off x="144381" y="136681"/>
          <a:ext cx="905588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5889">
                  <a:extLst>
                    <a:ext uri="{9D8B030D-6E8A-4147-A177-3AD203B41FA5}">
                      <a16:colId xmlns:a16="http://schemas.microsoft.com/office/drawing/2014/main" val="1967727741"/>
                    </a:ext>
                  </a:extLst>
                </a:gridCol>
              </a:tblGrid>
              <a:tr h="637042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3600" b="0" dirty="0">
                          <a:solidFill>
                            <a:schemeClr val="tx1"/>
                          </a:solidFill>
                        </a:rPr>
                        <a:t>7. </a:t>
                      </a:r>
                      <a:r>
                        <a:rPr lang="ko-KR" altLang="en-US" sz="3600" b="0" dirty="0">
                          <a:solidFill>
                            <a:schemeClr val="tx1"/>
                          </a:solidFill>
                        </a:rPr>
                        <a:t>개발을 진행하며 배운 점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879287"/>
                  </a:ext>
                </a:extLst>
              </a:tr>
            </a:tbl>
          </a:graphicData>
        </a:graphic>
      </p:graphicFrame>
      <p:sp>
        <p:nvSpPr>
          <p:cNvPr id="21" name="내용 개체 틀 42">
            <a:extLst>
              <a:ext uri="{FF2B5EF4-FFF2-40B4-BE49-F238E27FC236}">
                <a16:creationId xmlns:a16="http://schemas.microsoft.com/office/drawing/2014/main" id="{E70B1A36-C0D4-4120-928E-F6FC9CDD6898}"/>
              </a:ext>
            </a:extLst>
          </p:cNvPr>
          <p:cNvSpPr txBox="1">
            <a:spLocks/>
          </p:cNvSpPr>
          <p:nvPr/>
        </p:nvSpPr>
        <p:spPr>
          <a:xfrm>
            <a:off x="581026" y="1492093"/>
            <a:ext cx="6629400" cy="5153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2100" b="1" dirty="0"/>
              <a:t>2 </a:t>
            </a:r>
            <a:r>
              <a:rPr lang="ko-KR" altLang="en-US" sz="2100" b="1" dirty="0"/>
              <a:t>추후 과제</a:t>
            </a:r>
            <a:endParaRPr lang="en-US" altLang="ko-KR" sz="2100" b="1" dirty="0"/>
          </a:p>
          <a:p>
            <a:r>
              <a:rPr lang="ko-KR" altLang="en-US" sz="2000" dirty="0"/>
              <a:t>계정정보 구체화</a:t>
            </a:r>
            <a:endParaRPr lang="en-US" altLang="ko-KR" sz="2000" dirty="0"/>
          </a:p>
          <a:p>
            <a:r>
              <a:rPr lang="ko-KR" altLang="en-US" sz="2000" dirty="0"/>
              <a:t>로그인 </a:t>
            </a:r>
            <a:r>
              <a:rPr lang="en-US" altLang="ko-KR" sz="2000" dirty="0"/>
              <a:t>/ </a:t>
            </a:r>
            <a:r>
              <a:rPr lang="ko-KR" altLang="en-US" sz="2000" dirty="0"/>
              <a:t>회원가입 기능 추가</a:t>
            </a:r>
            <a:endParaRPr lang="en-US" altLang="ko-KR" sz="2000" dirty="0"/>
          </a:p>
          <a:p>
            <a:r>
              <a:rPr lang="en-US" altLang="ko-KR" sz="2000" dirty="0"/>
              <a:t>Laravel </a:t>
            </a:r>
            <a:r>
              <a:rPr lang="ko-KR" altLang="en-US" sz="2000" dirty="0"/>
              <a:t>전환</a:t>
            </a:r>
            <a:endParaRPr lang="en-US" altLang="ko-KR" sz="2000" dirty="0"/>
          </a:p>
          <a:p>
            <a:r>
              <a:rPr lang="ko-KR" altLang="en-US" sz="2000" dirty="0"/>
              <a:t>응답</a:t>
            </a:r>
            <a:r>
              <a:rPr lang="en-US" altLang="ko-KR" sz="2000" dirty="0"/>
              <a:t>JSON </a:t>
            </a:r>
            <a:r>
              <a:rPr lang="ko-KR" altLang="en-US" sz="2000" dirty="0"/>
              <a:t>형식</a:t>
            </a:r>
            <a:r>
              <a:rPr lang="en-US" altLang="ko-KR" sz="2000" dirty="0"/>
              <a:t> </a:t>
            </a:r>
            <a:r>
              <a:rPr lang="ko-KR" altLang="en-US" sz="2000" dirty="0"/>
              <a:t>변경</a:t>
            </a:r>
            <a:endParaRPr lang="en-US" altLang="ko-KR" sz="2000" dirty="0"/>
          </a:p>
          <a:p>
            <a:pPr lvl="1"/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</a:p>
          <a:p>
            <a:pPr marL="457200" lvl="1" indent="0">
              <a:buNone/>
            </a:pPr>
            <a:r>
              <a:rPr lang="en-US" altLang="ko-KR" sz="1600" dirty="0"/>
              <a:t>      </a:t>
            </a:r>
            <a:r>
              <a:rPr lang="en-US" altLang="ko-KR" sz="1600" b="1" dirty="0"/>
              <a:t>{ </a:t>
            </a:r>
            <a:r>
              <a:rPr lang="en-US" altLang="ko-KR" sz="1600" dirty="0"/>
              <a:t>status : “Error”,</a:t>
            </a:r>
          </a:p>
          <a:p>
            <a:pPr marL="457200" lvl="1" indent="0">
              <a:buNone/>
            </a:pPr>
            <a:r>
              <a:rPr lang="en-US" altLang="ko-KR" sz="1600" dirty="0"/>
              <a:t>        msg   : “you</a:t>
            </a:r>
            <a:r>
              <a:rPr lang="ko-KR" altLang="en-US" sz="1600" dirty="0"/>
              <a:t> </a:t>
            </a:r>
            <a:r>
              <a:rPr lang="en-US" altLang="ko-KR" sz="1600" dirty="0"/>
              <a:t>need</a:t>
            </a:r>
            <a:r>
              <a:rPr lang="ko-KR" altLang="en-US" sz="1600" dirty="0"/>
              <a:t> </a:t>
            </a:r>
            <a:r>
              <a:rPr lang="en-US" altLang="ko-KR" sz="1600" dirty="0"/>
              <a:t>login”,</a:t>
            </a:r>
          </a:p>
          <a:p>
            <a:pPr marL="457200" lvl="1" indent="0">
              <a:buNone/>
            </a:pPr>
            <a:r>
              <a:rPr lang="en-US" altLang="ko-KR" sz="1600" dirty="0"/>
              <a:t>        data   : $data </a:t>
            </a:r>
            <a:r>
              <a:rPr lang="en-US" altLang="ko-KR" sz="1600" b="1" dirty="0"/>
              <a:t>}</a:t>
            </a:r>
          </a:p>
          <a:p>
            <a:pPr marL="0" indent="0"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1434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59E9A9ED-1170-43F9-B215-C032410157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657539"/>
              </p:ext>
            </p:extLst>
          </p:nvPr>
        </p:nvGraphicFramePr>
        <p:xfrm>
          <a:off x="144381" y="136681"/>
          <a:ext cx="9055889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5889">
                  <a:extLst>
                    <a:ext uri="{9D8B030D-6E8A-4147-A177-3AD203B41FA5}">
                      <a16:colId xmlns:a16="http://schemas.microsoft.com/office/drawing/2014/main" val="1967727741"/>
                    </a:ext>
                  </a:extLst>
                </a:gridCol>
              </a:tblGrid>
              <a:tr h="739803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44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4400" b="0" dirty="0">
                          <a:solidFill>
                            <a:schemeClr val="tx1"/>
                          </a:solidFill>
                        </a:rPr>
                        <a:t>일정관리 웹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879287"/>
                  </a:ext>
                </a:extLst>
              </a:tr>
            </a:tbl>
          </a:graphicData>
        </a:graphic>
      </p:graphicFrame>
      <p:pic>
        <p:nvPicPr>
          <p:cNvPr id="12" name="그림 11" descr="스크린샷, 조류이(가) 표시된 사진&#10;&#10;자동 생성된 설명">
            <a:extLst>
              <a:ext uri="{FF2B5EF4-FFF2-40B4-BE49-F238E27FC236}">
                <a16:creationId xmlns:a16="http://schemas.microsoft.com/office/drawing/2014/main" id="{4A7C70E5-C044-43A7-BEE9-1967BE111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87" y="4014748"/>
            <a:ext cx="2058988" cy="5658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내용 개체 틀 4" descr="스크린샷, 주차, 거리, 버스이(가) 표시된 사진&#10;&#10;자동 생성된 설명">
            <a:extLst>
              <a:ext uri="{FF2B5EF4-FFF2-40B4-BE49-F238E27FC236}">
                <a16:creationId xmlns:a16="http://schemas.microsoft.com/office/drawing/2014/main" id="{875544B3-1F43-4A30-8A8C-2FD412E747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272" y="4014748"/>
            <a:ext cx="2007917" cy="119092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7D9CCEE-BB3D-4CBC-82AE-3815A19145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639" y="4014748"/>
            <a:ext cx="2102592" cy="713314"/>
          </a:xfrm>
          <a:prstGeom prst="rect">
            <a:avLst/>
          </a:prstGeom>
        </p:spPr>
      </p:pic>
      <p:sp>
        <p:nvSpPr>
          <p:cNvPr id="16" name="내용 개체 틀 42">
            <a:extLst>
              <a:ext uri="{FF2B5EF4-FFF2-40B4-BE49-F238E27FC236}">
                <a16:creationId xmlns:a16="http://schemas.microsoft.com/office/drawing/2014/main" id="{CFAB82A6-68CD-4F5B-A0D1-85B20C27CC38}"/>
              </a:ext>
            </a:extLst>
          </p:cNvPr>
          <p:cNvSpPr txBox="1">
            <a:spLocks/>
          </p:cNvSpPr>
          <p:nvPr/>
        </p:nvSpPr>
        <p:spPr>
          <a:xfrm>
            <a:off x="6081927" y="4522648"/>
            <a:ext cx="1074738" cy="20541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&lt;</a:t>
            </a:r>
            <a:r>
              <a:rPr lang="en-US" altLang="ko-KR" sz="1600" b="1" dirty="0" err="1">
                <a:solidFill>
                  <a:srgbClr val="FF0000"/>
                </a:solidFill>
              </a:rPr>
              <a:t>textarea</a:t>
            </a:r>
            <a:r>
              <a:rPr lang="en-US" altLang="ko-KR" sz="1600" b="1" dirty="0">
                <a:solidFill>
                  <a:srgbClr val="FF0000"/>
                </a:solidFill>
              </a:rPr>
              <a:t>&gt;</a:t>
            </a:r>
            <a:r>
              <a:rPr lang="ko-KR" altLang="en-US" sz="1600" b="1" dirty="0">
                <a:solidFill>
                  <a:srgbClr val="FF0000"/>
                </a:solidFill>
              </a:rPr>
              <a:t>태그</a:t>
            </a:r>
          </a:p>
        </p:txBody>
      </p:sp>
      <p:pic>
        <p:nvPicPr>
          <p:cNvPr id="17" name="그림 16" descr="스크린샷, 검은색이(가) 표시된 사진&#10;&#10;자동 생성된 설명">
            <a:extLst>
              <a:ext uri="{FF2B5EF4-FFF2-40B4-BE49-F238E27FC236}">
                <a16:creationId xmlns:a16="http://schemas.microsoft.com/office/drawing/2014/main" id="{762266BE-2266-4C80-A1F1-782BB7820E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681" y="4014748"/>
            <a:ext cx="2007917" cy="1455379"/>
          </a:xfrm>
          <a:prstGeom prst="rect">
            <a:avLst/>
          </a:prstGeom>
        </p:spPr>
      </p:pic>
      <p:pic>
        <p:nvPicPr>
          <p:cNvPr id="19" name="그림 18" descr="스크린샷, 모니터이(가) 표시된 사진&#10;&#10;자동 생성된 설명">
            <a:extLst>
              <a:ext uri="{FF2B5EF4-FFF2-40B4-BE49-F238E27FC236}">
                <a16:creationId xmlns:a16="http://schemas.microsoft.com/office/drawing/2014/main" id="{D3B426E5-450F-4D0D-ADB0-40E0DEAA5D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048" y="4014749"/>
            <a:ext cx="2007917" cy="14452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내용 개체 틀 42">
            <a:extLst>
              <a:ext uri="{FF2B5EF4-FFF2-40B4-BE49-F238E27FC236}">
                <a16:creationId xmlns:a16="http://schemas.microsoft.com/office/drawing/2014/main" id="{E9AFF708-12B9-48B5-9BD3-FE3C4B157283}"/>
              </a:ext>
            </a:extLst>
          </p:cNvPr>
          <p:cNvSpPr txBox="1">
            <a:spLocks/>
          </p:cNvSpPr>
          <p:nvPr/>
        </p:nvSpPr>
        <p:spPr>
          <a:xfrm>
            <a:off x="571501" y="1271846"/>
            <a:ext cx="260985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/>
              <a:t>1.3 </a:t>
            </a:r>
            <a:r>
              <a:rPr lang="ko-KR" altLang="en-US" sz="1800" b="1" dirty="0"/>
              <a:t>개발 단계별 소개</a:t>
            </a:r>
            <a:endParaRPr lang="en-US" altLang="ko-KR" sz="1800" dirty="0"/>
          </a:p>
        </p:txBody>
      </p:sp>
      <p:graphicFrame>
        <p:nvGraphicFramePr>
          <p:cNvPr id="21" name="표 5">
            <a:extLst>
              <a:ext uri="{FF2B5EF4-FFF2-40B4-BE49-F238E27FC236}">
                <a16:creationId xmlns:a16="http://schemas.microsoft.com/office/drawing/2014/main" id="{5EA69F98-0B6F-4C41-89E9-48733A24F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045727"/>
              </p:ext>
            </p:extLst>
          </p:nvPr>
        </p:nvGraphicFramePr>
        <p:xfrm>
          <a:off x="903287" y="2119571"/>
          <a:ext cx="10698165" cy="1874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633">
                  <a:extLst>
                    <a:ext uri="{9D8B030D-6E8A-4147-A177-3AD203B41FA5}">
                      <a16:colId xmlns:a16="http://schemas.microsoft.com/office/drawing/2014/main" val="2778433667"/>
                    </a:ext>
                  </a:extLst>
                </a:gridCol>
                <a:gridCol w="2139633">
                  <a:extLst>
                    <a:ext uri="{9D8B030D-6E8A-4147-A177-3AD203B41FA5}">
                      <a16:colId xmlns:a16="http://schemas.microsoft.com/office/drawing/2014/main" val="516947799"/>
                    </a:ext>
                  </a:extLst>
                </a:gridCol>
                <a:gridCol w="2139633">
                  <a:extLst>
                    <a:ext uri="{9D8B030D-6E8A-4147-A177-3AD203B41FA5}">
                      <a16:colId xmlns:a16="http://schemas.microsoft.com/office/drawing/2014/main" val="4279551873"/>
                    </a:ext>
                  </a:extLst>
                </a:gridCol>
                <a:gridCol w="2139633">
                  <a:extLst>
                    <a:ext uri="{9D8B030D-6E8A-4147-A177-3AD203B41FA5}">
                      <a16:colId xmlns:a16="http://schemas.microsoft.com/office/drawing/2014/main" val="1079203788"/>
                    </a:ext>
                  </a:extLst>
                </a:gridCol>
                <a:gridCol w="2139633">
                  <a:extLst>
                    <a:ext uri="{9D8B030D-6E8A-4147-A177-3AD203B41FA5}">
                      <a16:colId xmlns:a16="http://schemas.microsoft.com/office/drawing/2014/main" val="2087637998"/>
                    </a:ext>
                  </a:extLst>
                </a:gridCol>
              </a:tblGrid>
              <a:tr h="4499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단계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단계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단계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단계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단계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712196"/>
                  </a:ext>
                </a:extLst>
              </a:tr>
              <a:tr h="14249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write</a:t>
                      </a:r>
                      <a:r>
                        <a:rPr lang="ko-KR" altLang="en-US" sz="1400" dirty="0"/>
                        <a:t>기능 구현 시 </a:t>
                      </a: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별도의 화면전환 후</a:t>
                      </a:r>
                      <a:r>
                        <a:rPr lang="en-US" altLang="ko-KR" sz="1400" dirty="0"/>
                        <a:t>write </a:t>
                      </a:r>
                      <a:r>
                        <a:rPr lang="ko-KR" altLang="en-US" sz="1400" dirty="0"/>
                        <a:t>수행</a:t>
                      </a:r>
                      <a:endParaRPr lang="en-US" altLang="ko-KR" sz="1400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조회기능</a:t>
                      </a:r>
                      <a:endParaRPr lang="en-US" altLang="ko-KR" sz="1400" dirty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현재 화면 </a:t>
                      </a:r>
                      <a:r>
                        <a:rPr lang="en-US" altLang="ko-KR" sz="1400" dirty="0"/>
                        <a:t>modal</a:t>
                      </a:r>
                      <a:r>
                        <a:rPr lang="ko-KR" altLang="en-US" sz="1400" dirty="0"/>
                        <a:t>창을 통해 </a:t>
                      </a:r>
                      <a:r>
                        <a:rPr lang="en-US" altLang="ko-KR" sz="1400" dirty="0"/>
                        <a:t>write</a:t>
                      </a:r>
                      <a:r>
                        <a:rPr lang="ko-KR" altLang="en-US" sz="1400" dirty="0"/>
                        <a:t>수행</a:t>
                      </a:r>
                      <a:endParaRPr lang="en-US" altLang="ko-KR" sz="1400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Ajax</a:t>
                      </a:r>
                      <a:r>
                        <a:rPr lang="ko-KR" altLang="en-US" sz="1400" dirty="0"/>
                        <a:t>처리 추가</a:t>
                      </a:r>
                      <a:endParaRPr lang="en-US" altLang="ko-KR" sz="1400" dirty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[</a:t>
                      </a:r>
                      <a:r>
                        <a:rPr lang="ko-KR" altLang="en-US" sz="1400" dirty="0"/>
                        <a:t>쓰기</a:t>
                      </a:r>
                      <a:r>
                        <a:rPr lang="en-US" altLang="ko-KR" sz="1400" dirty="0"/>
                        <a:t>]</a:t>
                      </a:r>
                      <a:r>
                        <a:rPr lang="ko-KR" altLang="en-US" sz="1400" dirty="0"/>
                        <a:t>버튼 제거</a:t>
                      </a:r>
                      <a:endParaRPr lang="en-US" altLang="ko-KR" sz="1400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&lt;div&gt;&lt;</a:t>
                      </a:r>
                      <a:r>
                        <a:rPr lang="en-US" altLang="ko-KR" sz="1400" dirty="0" err="1"/>
                        <a:t>textarea</a:t>
                      </a:r>
                      <a:r>
                        <a:rPr lang="en-US" altLang="ko-KR" sz="1400" dirty="0"/>
                        <a:t>&gt; </a:t>
                      </a:r>
                      <a:r>
                        <a:rPr lang="ko-KR" altLang="en-US" sz="1400" dirty="0"/>
                        <a:t>전환</a:t>
                      </a:r>
                      <a:endParaRPr lang="en-US" altLang="ko-KR" sz="1400" dirty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BootStrap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SBAdmin</a:t>
                      </a:r>
                      <a:r>
                        <a:rPr lang="ko-KR" altLang="en-US" sz="1400" dirty="0"/>
                        <a:t>적용</a:t>
                      </a:r>
                      <a:endParaRPr lang="en-US" altLang="ko-KR" sz="1400" dirty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팀원 일정 조회</a:t>
                      </a:r>
                      <a:endParaRPr lang="en-US" altLang="ko-KR" sz="1400" dirty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115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5976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18">
            <a:extLst>
              <a:ext uri="{FF2B5EF4-FFF2-40B4-BE49-F238E27FC236}">
                <a16:creationId xmlns:a16="http://schemas.microsoft.com/office/drawing/2014/main" id="{3D7590CF-86DE-422B-9867-498956319BD3}"/>
              </a:ext>
            </a:extLst>
          </p:cNvPr>
          <p:cNvGraphicFramePr>
            <a:graphicFrameLocks noGrp="1"/>
          </p:cNvGraphicFramePr>
          <p:nvPr/>
        </p:nvGraphicFramePr>
        <p:xfrm>
          <a:off x="144381" y="136681"/>
          <a:ext cx="905588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5889">
                  <a:extLst>
                    <a:ext uri="{9D8B030D-6E8A-4147-A177-3AD203B41FA5}">
                      <a16:colId xmlns:a16="http://schemas.microsoft.com/office/drawing/2014/main" val="1967727741"/>
                    </a:ext>
                  </a:extLst>
                </a:gridCol>
              </a:tblGrid>
              <a:tr h="637042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3600" b="0" dirty="0">
                          <a:solidFill>
                            <a:schemeClr val="tx1"/>
                          </a:solidFill>
                        </a:rPr>
                        <a:t>7. </a:t>
                      </a:r>
                      <a:r>
                        <a:rPr lang="ko-KR" altLang="en-US" sz="3600" b="0" dirty="0">
                          <a:solidFill>
                            <a:schemeClr val="tx1"/>
                          </a:solidFill>
                        </a:rPr>
                        <a:t>개발을 진행하며 배운 점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879287"/>
                  </a:ext>
                </a:extLst>
              </a:tr>
            </a:tbl>
          </a:graphicData>
        </a:graphic>
      </p:graphicFrame>
      <p:sp>
        <p:nvSpPr>
          <p:cNvPr id="21" name="내용 개체 틀 42">
            <a:extLst>
              <a:ext uri="{FF2B5EF4-FFF2-40B4-BE49-F238E27FC236}">
                <a16:creationId xmlns:a16="http://schemas.microsoft.com/office/drawing/2014/main" id="{E70B1A36-C0D4-4120-928E-F6FC9CDD6898}"/>
              </a:ext>
            </a:extLst>
          </p:cNvPr>
          <p:cNvSpPr txBox="1">
            <a:spLocks/>
          </p:cNvSpPr>
          <p:nvPr/>
        </p:nvSpPr>
        <p:spPr>
          <a:xfrm>
            <a:off x="666750" y="1492093"/>
            <a:ext cx="5800388" cy="5153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400" dirty="0"/>
          </a:p>
        </p:txBody>
      </p:sp>
      <p:pic>
        <p:nvPicPr>
          <p:cNvPr id="3" name="그림 2" descr="스크린샷, 테이블, 걸린, 트럭이(가) 표시된 사진&#10;&#10;자동 생성된 설명">
            <a:extLst>
              <a:ext uri="{FF2B5EF4-FFF2-40B4-BE49-F238E27FC236}">
                <a16:creationId xmlns:a16="http://schemas.microsoft.com/office/drawing/2014/main" id="{281C9513-F69A-47EC-BF6B-1F9100B1D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138" y="1376056"/>
            <a:ext cx="4820323" cy="4391638"/>
          </a:xfrm>
          <a:prstGeom prst="rect">
            <a:avLst/>
          </a:prstGeom>
        </p:spPr>
      </p:pic>
      <p:sp>
        <p:nvSpPr>
          <p:cNvPr id="7" name="내용 개체 틀 42">
            <a:extLst>
              <a:ext uri="{FF2B5EF4-FFF2-40B4-BE49-F238E27FC236}">
                <a16:creationId xmlns:a16="http://schemas.microsoft.com/office/drawing/2014/main" id="{3A6CA1F0-FFEF-41B8-9359-70A78B0C3E9B}"/>
              </a:ext>
            </a:extLst>
          </p:cNvPr>
          <p:cNvSpPr txBox="1">
            <a:spLocks/>
          </p:cNvSpPr>
          <p:nvPr/>
        </p:nvSpPr>
        <p:spPr>
          <a:xfrm>
            <a:off x="581026" y="1492093"/>
            <a:ext cx="5514974" cy="5153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2100" b="1" dirty="0"/>
              <a:t>2 </a:t>
            </a:r>
            <a:r>
              <a:rPr lang="ko-KR" altLang="en-US" sz="2100" b="1" dirty="0"/>
              <a:t>추후 과제</a:t>
            </a:r>
            <a:endParaRPr lang="en-US" altLang="ko-KR" sz="2100" b="1" dirty="0"/>
          </a:p>
          <a:p>
            <a:r>
              <a:rPr lang="en-US" altLang="ko-KR" sz="2000" dirty="0" err="1"/>
              <a:t>Url</a:t>
            </a:r>
            <a:r>
              <a:rPr lang="ko-KR" altLang="en-US" sz="2000" dirty="0"/>
              <a:t>요청 악용으로 인한 데이터 변경 방지</a:t>
            </a:r>
            <a:endParaRPr lang="en-US" altLang="ko-KR" sz="2000" dirty="0"/>
          </a:p>
          <a:p>
            <a:pPr lvl="1"/>
            <a:r>
              <a:rPr lang="en-US" altLang="ko-KR" sz="1600" dirty="0"/>
              <a:t>Front</a:t>
            </a:r>
            <a:r>
              <a:rPr lang="ko-KR" altLang="en-US" sz="1600" dirty="0"/>
              <a:t>에서 </a:t>
            </a:r>
            <a:r>
              <a:rPr lang="en-US" altLang="ko-KR" sz="1600" dirty="0" err="1"/>
              <a:t>url</a:t>
            </a:r>
            <a:r>
              <a:rPr lang="ko-KR" altLang="en-US" sz="1600" dirty="0"/>
              <a:t>요청을 차단할 수 없음</a:t>
            </a:r>
            <a:endParaRPr lang="en-US" altLang="ko-KR" sz="1600" dirty="0"/>
          </a:p>
          <a:p>
            <a:pPr lvl="1"/>
            <a:r>
              <a:rPr lang="en-US" altLang="ko-KR" sz="1600" dirty="0"/>
              <a:t>‘schedule</a:t>
            </a:r>
            <a:r>
              <a:rPr lang="ko-KR" altLang="en-US" sz="1600" dirty="0"/>
              <a:t>작성자</a:t>
            </a:r>
            <a:r>
              <a:rPr lang="en-US" altLang="ko-KR" sz="1600" dirty="0"/>
              <a:t>’</a:t>
            </a:r>
            <a:r>
              <a:rPr lang="ko-KR" altLang="en-US" sz="1600" dirty="0"/>
              <a:t>를 함께 서버로 전송하여도 신뢰할 수 없음</a:t>
            </a:r>
            <a:endParaRPr lang="en-US" altLang="ko-KR" sz="1600" dirty="0"/>
          </a:p>
          <a:p>
            <a:pPr lvl="1"/>
            <a:r>
              <a:rPr lang="en-US" altLang="ko-KR" sz="1600" dirty="0"/>
              <a:t>Schedule</a:t>
            </a:r>
            <a:r>
              <a:rPr lang="ko-KR" altLang="en-US" sz="1600" dirty="0"/>
              <a:t> 고유번호를 포함한 </a:t>
            </a:r>
            <a:r>
              <a:rPr lang="en-US" altLang="ko-KR" sz="1600" dirty="0"/>
              <a:t>URL</a:t>
            </a:r>
            <a:r>
              <a:rPr lang="ko-KR" altLang="en-US" sz="1600" dirty="0"/>
              <a:t>에 </a:t>
            </a: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/>
              <a:t>   </a:t>
            </a:r>
            <a:r>
              <a:rPr lang="ko-KR" altLang="en-US" sz="1600" dirty="0"/>
              <a:t>필요한 요청 파라미터 전송</a:t>
            </a:r>
            <a:endParaRPr lang="en-US" altLang="ko-KR" sz="1600" dirty="0"/>
          </a:p>
          <a:p>
            <a:pPr lvl="1"/>
            <a:r>
              <a:rPr lang="en-US" altLang="ko-KR" sz="1600" b="1" dirty="0"/>
              <a:t>SELECT</a:t>
            </a:r>
            <a:r>
              <a:rPr lang="ko-KR" altLang="en-US" sz="1600" b="1" dirty="0"/>
              <a:t>질의</a:t>
            </a:r>
            <a:r>
              <a:rPr lang="ko-KR" altLang="en-US" sz="1600" dirty="0"/>
              <a:t>를 통해 신뢰할 수 있는 값</a:t>
            </a:r>
            <a:r>
              <a:rPr lang="en-US" altLang="ko-KR" sz="1600" dirty="0"/>
              <a:t>(schedule</a:t>
            </a:r>
            <a:r>
              <a:rPr lang="ko-KR" altLang="en-US" sz="1600" dirty="0"/>
              <a:t>작성자</a:t>
            </a:r>
            <a:r>
              <a:rPr lang="en-US" altLang="ko-KR" sz="1600" dirty="0"/>
              <a:t>)</a:t>
            </a:r>
            <a:r>
              <a:rPr lang="ko-KR" altLang="en-US" sz="1600" dirty="0"/>
              <a:t>을 </a:t>
            </a:r>
            <a:r>
              <a:rPr lang="en-US" altLang="ko-KR" sz="1600" dirty="0"/>
              <a:t>DB</a:t>
            </a:r>
            <a:r>
              <a:rPr lang="ko-KR" altLang="en-US" sz="1600" dirty="0"/>
              <a:t>에서 일정 작성자의 </a:t>
            </a:r>
            <a:r>
              <a:rPr lang="en-US" altLang="ko-KR" sz="1600" b="1" dirty="0"/>
              <a:t>id</a:t>
            </a:r>
            <a:r>
              <a:rPr lang="ko-KR" altLang="en-US" sz="1600" dirty="0"/>
              <a:t> 얻기</a:t>
            </a:r>
            <a:endParaRPr lang="en-US" altLang="ko-KR" sz="1600" dirty="0"/>
          </a:p>
          <a:p>
            <a:pPr lvl="1"/>
            <a:r>
              <a:rPr lang="en-US" altLang="ko-KR" sz="1600" dirty="0"/>
              <a:t>Session</a:t>
            </a:r>
            <a:r>
              <a:rPr lang="ko-KR" altLang="en-US" sz="1600" dirty="0"/>
              <a:t>의 </a:t>
            </a:r>
            <a:r>
              <a:rPr lang="en-US" altLang="ko-KR" sz="1600" dirty="0"/>
              <a:t>id</a:t>
            </a:r>
            <a:r>
              <a:rPr lang="ko-KR" altLang="en-US" sz="1600" dirty="0"/>
              <a:t>와 비교를 통해 </a:t>
            </a:r>
            <a:r>
              <a:rPr lang="en-US" altLang="ko-KR" sz="1600" dirty="0"/>
              <a:t>JSON</a:t>
            </a:r>
            <a:r>
              <a:rPr lang="ko-KR" altLang="en-US" sz="1600" dirty="0"/>
              <a:t>의 </a:t>
            </a:r>
            <a:r>
              <a:rPr lang="en-US" altLang="ko-KR" sz="1600" dirty="0"/>
              <a:t>status</a:t>
            </a:r>
            <a:r>
              <a:rPr lang="ko-KR" altLang="en-US" sz="1600" dirty="0"/>
              <a:t>코드를 결정한다</a:t>
            </a:r>
            <a:endParaRPr lang="en-US" altLang="ko-KR" sz="1600" dirty="0"/>
          </a:p>
          <a:p>
            <a:pPr lvl="1"/>
            <a:endParaRPr lang="ko-KR" altLang="en-US" sz="1600" dirty="0"/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1188798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074DF-BF5C-452D-958B-A504EF637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791" y="2136401"/>
            <a:ext cx="11066417" cy="2585198"/>
          </a:xfrm>
        </p:spPr>
        <p:txBody>
          <a:bodyPr>
            <a:normAutofit/>
          </a:bodyPr>
          <a:lstStyle/>
          <a:p>
            <a:pPr algn="ctr"/>
            <a:r>
              <a:rPr lang="ko-KR" altLang="en-US" sz="72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51664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스크린샷이(가) 표시된 사진&#10;&#10;자동 생성된 설명">
            <a:extLst>
              <a:ext uri="{FF2B5EF4-FFF2-40B4-BE49-F238E27FC236}">
                <a16:creationId xmlns:a16="http://schemas.microsoft.com/office/drawing/2014/main" id="{E8E82202-1C34-4DE6-81BB-AB3382CD7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828" y="2757383"/>
            <a:ext cx="3459549" cy="3771821"/>
          </a:xfrm>
          <a:prstGeom prst="rect">
            <a:avLst/>
          </a:prstGeom>
        </p:spPr>
      </p:pic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59E9A9ED-1170-43F9-B215-C032410157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291651"/>
              </p:ext>
            </p:extLst>
          </p:nvPr>
        </p:nvGraphicFramePr>
        <p:xfrm>
          <a:off x="144381" y="136681"/>
          <a:ext cx="9055889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5889">
                  <a:extLst>
                    <a:ext uri="{9D8B030D-6E8A-4147-A177-3AD203B41FA5}">
                      <a16:colId xmlns:a16="http://schemas.microsoft.com/office/drawing/2014/main" val="1967727741"/>
                    </a:ext>
                  </a:extLst>
                </a:gridCol>
              </a:tblGrid>
              <a:tr h="739803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4400" b="0" dirty="0">
                          <a:solidFill>
                            <a:schemeClr val="tx1"/>
                          </a:solidFill>
                        </a:rPr>
                        <a:t>2. read, write</a:t>
                      </a:r>
                      <a:r>
                        <a:rPr lang="ko-KR" altLang="en-US" sz="4400" b="0" dirty="0">
                          <a:solidFill>
                            <a:schemeClr val="tx1"/>
                          </a:solidFill>
                        </a:rPr>
                        <a:t>기능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879287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41F586AA-1B1E-47AE-A013-B66949E764C7}"/>
              </a:ext>
            </a:extLst>
          </p:cNvPr>
          <p:cNvSpPr/>
          <p:nvPr/>
        </p:nvSpPr>
        <p:spPr>
          <a:xfrm>
            <a:off x="4562475" y="4619625"/>
            <a:ext cx="161926" cy="3682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내용 개체 틀 42">
            <a:extLst>
              <a:ext uri="{FF2B5EF4-FFF2-40B4-BE49-F238E27FC236}">
                <a16:creationId xmlns:a16="http://schemas.microsoft.com/office/drawing/2014/main" id="{FDEA7B5F-3D99-4D05-8754-98FA2C8F7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81" y="1247451"/>
            <a:ext cx="6384386" cy="11947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/>
              <a:t>2.1. read,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write</a:t>
            </a:r>
            <a:r>
              <a:rPr lang="ko-KR" altLang="en-US" sz="2000" b="1" dirty="0"/>
              <a:t> 기능 빠르게 구현하기</a:t>
            </a:r>
            <a:endParaRPr lang="en-US" altLang="ko-KR" sz="2000" b="1" dirty="0"/>
          </a:p>
          <a:p>
            <a:r>
              <a:rPr lang="en-US" altLang="ko-KR" sz="1800" dirty="0"/>
              <a:t>&lt;</a:t>
            </a:r>
            <a:r>
              <a:rPr lang="en-US" altLang="ko-KR" sz="1800" dirty="0" err="1"/>
              <a:t>textarea</a:t>
            </a:r>
            <a:r>
              <a:rPr lang="en-US" altLang="ko-KR" sz="1800" dirty="0"/>
              <a:t>&gt;</a:t>
            </a:r>
            <a:r>
              <a:rPr lang="ko-KR" altLang="en-US" sz="1800" dirty="0"/>
              <a:t>를 통해 글 보여주기</a:t>
            </a:r>
            <a:endParaRPr lang="en-US" altLang="ko-KR" sz="1800" dirty="0"/>
          </a:p>
          <a:p>
            <a:r>
              <a:rPr lang="en-US" altLang="ko-KR" sz="1800" dirty="0"/>
              <a:t>[</a:t>
            </a:r>
            <a:r>
              <a:rPr lang="ko-KR" altLang="en-US" sz="1800" dirty="0"/>
              <a:t>쓰기</a:t>
            </a:r>
            <a:r>
              <a:rPr lang="en-US" altLang="ko-KR" sz="1800" dirty="0"/>
              <a:t>] </a:t>
            </a:r>
            <a:r>
              <a:rPr lang="ko-KR" altLang="en-US" sz="1800" dirty="0"/>
              <a:t>버튼을 통해 다음페이지 이동</a:t>
            </a:r>
          </a:p>
        </p:txBody>
      </p:sp>
      <p:pic>
        <p:nvPicPr>
          <p:cNvPr id="23" name="그림 22" descr="스크린샷, 조류이(가) 표시된 사진&#10;&#10;자동 생성된 설명">
            <a:extLst>
              <a:ext uri="{FF2B5EF4-FFF2-40B4-BE49-F238E27FC236}">
                <a16:creationId xmlns:a16="http://schemas.microsoft.com/office/drawing/2014/main" id="{5855A742-9A4F-4FDF-8FD4-0A38B57F73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137" y="4260732"/>
            <a:ext cx="5291381" cy="1454213"/>
          </a:xfrm>
          <a:prstGeom prst="rect">
            <a:avLst/>
          </a:prstGeom>
        </p:spPr>
      </p:pic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65FDF73F-5505-4648-B2E7-19390BBB857C}"/>
              </a:ext>
            </a:extLst>
          </p:cNvPr>
          <p:cNvSpPr/>
          <p:nvPr/>
        </p:nvSpPr>
        <p:spPr>
          <a:xfrm>
            <a:off x="4855259" y="4451395"/>
            <a:ext cx="1398629" cy="33646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내용 개체 틀 42">
            <a:extLst>
              <a:ext uri="{FF2B5EF4-FFF2-40B4-BE49-F238E27FC236}">
                <a16:creationId xmlns:a16="http://schemas.microsoft.com/office/drawing/2014/main" id="{A99B680C-78E0-4682-ACE3-609042638DEB}"/>
              </a:ext>
            </a:extLst>
          </p:cNvPr>
          <p:cNvSpPr txBox="1">
            <a:spLocks/>
          </p:cNvSpPr>
          <p:nvPr/>
        </p:nvSpPr>
        <p:spPr>
          <a:xfrm>
            <a:off x="9791890" y="4053369"/>
            <a:ext cx="1632995" cy="390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 err="1"/>
              <a:t>write.php</a:t>
            </a: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26" name="내용 개체 틀 42">
            <a:extLst>
              <a:ext uri="{FF2B5EF4-FFF2-40B4-BE49-F238E27FC236}">
                <a16:creationId xmlns:a16="http://schemas.microsoft.com/office/drawing/2014/main" id="{F08BF2CA-601E-4330-8E68-36EA0392C8D9}"/>
              </a:ext>
            </a:extLst>
          </p:cNvPr>
          <p:cNvSpPr txBox="1">
            <a:spLocks/>
          </p:cNvSpPr>
          <p:nvPr/>
        </p:nvSpPr>
        <p:spPr>
          <a:xfrm>
            <a:off x="3671674" y="2554427"/>
            <a:ext cx="1632995" cy="390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 err="1"/>
              <a:t>Index.php</a:t>
            </a: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27" name="내용 개체 틀 42">
            <a:extLst>
              <a:ext uri="{FF2B5EF4-FFF2-40B4-BE49-F238E27FC236}">
                <a16:creationId xmlns:a16="http://schemas.microsoft.com/office/drawing/2014/main" id="{D9ADB663-ACFB-4775-B10A-26CF3B612780}"/>
              </a:ext>
            </a:extLst>
          </p:cNvPr>
          <p:cNvSpPr txBox="1">
            <a:spLocks/>
          </p:cNvSpPr>
          <p:nvPr/>
        </p:nvSpPr>
        <p:spPr>
          <a:xfrm>
            <a:off x="3924300" y="4295776"/>
            <a:ext cx="914399" cy="27083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b="1" dirty="0">
                <a:solidFill>
                  <a:srgbClr val="FF0000"/>
                </a:solidFill>
              </a:rPr>
              <a:t>버튼클릭</a:t>
            </a:r>
          </a:p>
        </p:txBody>
      </p:sp>
      <p:sp>
        <p:nvSpPr>
          <p:cNvPr id="28" name="내용 개체 틀 42">
            <a:extLst>
              <a:ext uri="{FF2B5EF4-FFF2-40B4-BE49-F238E27FC236}">
                <a16:creationId xmlns:a16="http://schemas.microsoft.com/office/drawing/2014/main" id="{62559DFC-6180-466C-89FC-3AC8AE3E9BBF}"/>
              </a:ext>
            </a:extLst>
          </p:cNvPr>
          <p:cNvSpPr txBox="1">
            <a:spLocks/>
          </p:cNvSpPr>
          <p:nvPr/>
        </p:nvSpPr>
        <p:spPr>
          <a:xfrm>
            <a:off x="5009631" y="4318757"/>
            <a:ext cx="1297946" cy="24998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b="1">
                <a:solidFill>
                  <a:srgbClr val="FF0000"/>
                </a:solidFill>
              </a:rPr>
              <a:t>페이지 이동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35BFDFF8-3792-484B-821B-23CA0D70D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609871"/>
              </p:ext>
            </p:extLst>
          </p:nvPr>
        </p:nvGraphicFramePr>
        <p:xfrm>
          <a:off x="4948845" y="509368"/>
          <a:ext cx="13715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598">
                  <a:extLst>
                    <a:ext uri="{9D8B030D-6E8A-4147-A177-3AD203B41FA5}">
                      <a16:colId xmlns:a16="http://schemas.microsoft.com/office/drawing/2014/main" val="309216159"/>
                    </a:ext>
                  </a:extLst>
                </a:gridCol>
              </a:tblGrid>
              <a:tr h="2708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단계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791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6076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40" descr="스크린샷이(가) 표시된 사진&#10;&#10;자동 생성된 설명">
            <a:extLst>
              <a:ext uri="{FF2B5EF4-FFF2-40B4-BE49-F238E27FC236}">
                <a16:creationId xmlns:a16="http://schemas.microsoft.com/office/drawing/2014/main" id="{305DD7F3-653B-48A3-ADCB-8487E6B3E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27" y="2252498"/>
            <a:ext cx="8907118" cy="23530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6" name="내용 개체 틀 42">
            <a:extLst>
              <a:ext uri="{FF2B5EF4-FFF2-40B4-BE49-F238E27FC236}">
                <a16:creationId xmlns:a16="http://schemas.microsoft.com/office/drawing/2014/main" id="{8051F80B-4C59-4314-9BC1-A137F1E37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81" y="1078533"/>
            <a:ext cx="2770269" cy="4101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b="1" dirty="0"/>
              <a:t>2.2. </a:t>
            </a:r>
            <a:r>
              <a:rPr lang="ko-KR" altLang="en-US" sz="1800" b="1" dirty="0"/>
              <a:t>등록 완료 후 페이지</a:t>
            </a:r>
            <a:endParaRPr lang="en-US" altLang="ko-KR" sz="1800" b="1" dirty="0"/>
          </a:p>
        </p:txBody>
      </p:sp>
      <p:sp>
        <p:nvSpPr>
          <p:cNvPr id="5" name="내용 개체 틀 42">
            <a:extLst>
              <a:ext uri="{FF2B5EF4-FFF2-40B4-BE49-F238E27FC236}">
                <a16:creationId xmlns:a16="http://schemas.microsoft.com/office/drawing/2014/main" id="{E3D8453C-B946-48A9-8AFE-02DB54FD213C}"/>
              </a:ext>
            </a:extLst>
          </p:cNvPr>
          <p:cNvSpPr txBox="1">
            <a:spLocks/>
          </p:cNvSpPr>
          <p:nvPr/>
        </p:nvSpPr>
        <p:spPr>
          <a:xfrm>
            <a:off x="401519" y="1790366"/>
            <a:ext cx="1632995" cy="390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 err="1"/>
              <a:t>Index.php</a:t>
            </a: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700BD2D-4D54-4833-AA60-C97C42942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551779"/>
              </p:ext>
            </p:extLst>
          </p:nvPr>
        </p:nvGraphicFramePr>
        <p:xfrm>
          <a:off x="2359895" y="3428999"/>
          <a:ext cx="1432373" cy="412644"/>
        </p:xfrm>
        <a:graphic>
          <a:graphicData uri="http://schemas.openxmlformats.org/drawingml/2006/table">
            <a:tbl>
              <a:tblPr/>
              <a:tblGrid>
                <a:gridCol w="1432373">
                  <a:extLst>
                    <a:ext uri="{9D8B030D-6E8A-4147-A177-3AD203B41FA5}">
                      <a16:colId xmlns:a16="http://schemas.microsoft.com/office/drawing/2014/main" val="297065609"/>
                    </a:ext>
                  </a:extLst>
                </a:gridCol>
              </a:tblGrid>
              <a:tr h="4126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9802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2573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내용 개체 틀 42">
            <a:extLst>
              <a:ext uri="{FF2B5EF4-FFF2-40B4-BE49-F238E27FC236}">
                <a16:creationId xmlns:a16="http://schemas.microsoft.com/office/drawing/2014/main" id="{8051F80B-4C59-4314-9BC1-A137F1E37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80" y="1078532"/>
            <a:ext cx="11869429" cy="5121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b="1" dirty="0"/>
              <a:t>2.3. </a:t>
            </a:r>
            <a:r>
              <a:rPr lang="ko-KR" altLang="en-US" sz="1800" b="1" dirty="0"/>
              <a:t>구현 시 고려사항</a:t>
            </a:r>
            <a:endParaRPr lang="en-US" altLang="ko-KR" sz="1800" b="1" dirty="0"/>
          </a:p>
          <a:p>
            <a:endParaRPr lang="en-US" altLang="ko-KR" sz="2000" dirty="0"/>
          </a:p>
          <a:p>
            <a:endParaRPr lang="en-US" altLang="ko-KR" dirty="0"/>
          </a:p>
        </p:txBody>
      </p:sp>
      <p:sp>
        <p:nvSpPr>
          <p:cNvPr id="4" name="내용 개체 틀 42">
            <a:extLst>
              <a:ext uri="{FF2B5EF4-FFF2-40B4-BE49-F238E27FC236}">
                <a16:creationId xmlns:a16="http://schemas.microsoft.com/office/drawing/2014/main" id="{F729F934-C82B-4595-998B-17AF437BAA67}"/>
              </a:ext>
            </a:extLst>
          </p:cNvPr>
          <p:cNvSpPr txBox="1">
            <a:spLocks/>
          </p:cNvSpPr>
          <p:nvPr/>
        </p:nvSpPr>
        <p:spPr>
          <a:xfrm>
            <a:off x="981075" y="1695451"/>
            <a:ext cx="11032734" cy="297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dirty="0"/>
          </a:p>
          <a:p>
            <a:r>
              <a:rPr lang="en-US" altLang="ko-KR" sz="1700" b="1" dirty="0"/>
              <a:t>SELECT</a:t>
            </a:r>
          </a:p>
          <a:p>
            <a:pPr lvl="1"/>
            <a:r>
              <a:rPr lang="en-US" altLang="ko-KR" sz="1800" dirty="0"/>
              <a:t>Php Date</a:t>
            </a:r>
            <a:r>
              <a:rPr lang="ko-KR" altLang="en-US" sz="1800" dirty="0"/>
              <a:t>함수</a:t>
            </a:r>
            <a:r>
              <a:rPr lang="en-US" altLang="ko-KR" sz="1800" dirty="0"/>
              <a:t> -&gt;</a:t>
            </a:r>
            <a:r>
              <a:rPr lang="ko-KR" altLang="en-US" sz="1800" dirty="0"/>
              <a:t> 날짜계산 후 화면에 주 </a:t>
            </a:r>
            <a:r>
              <a:rPr lang="en-US" altLang="ko-KR" sz="1800" dirty="0"/>
              <a:t>7</a:t>
            </a:r>
            <a:r>
              <a:rPr lang="ko-KR" altLang="en-US" sz="1800" dirty="0"/>
              <a:t>일 표기</a:t>
            </a:r>
            <a:endParaRPr lang="en-US" altLang="ko-KR" sz="1800" dirty="0"/>
          </a:p>
          <a:p>
            <a:pPr lvl="1"/>
            <a:r>
              <a:rPr lang="en-US" altLang="ko-KR" sz="1800" dirty="0"/>
              <a:t>Js</a:t>
            </a:r>
            <a:r>
              <a:rPr lang="ko-KR" altLang="en-US" sz="1800" dirty="0"/>
              <a:t>보다 </a:t>
            </a:r>
            <a:r>
              <a:rPr lang="en-US" altLang="ko-KR" sz="1800" dirty="0" err="1"/>
              <a:t>url</a:t>
            </a:r>
            <a:r>
              <a:rPr lang="en-US" altLang="ko-KR" sz="1800" dirty="0"/>
              <a:t> query</a:t>
            </a:r>
            <a:r>
              <a:rPr lang="ko-KR" altLang="en-US" sz="1800" dirty="0"/>
              <a:t>값을 함께 다루기 편리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en-US" altLang="ko-KR" sz="1700" b="1" dirty="0"/>
              <a:t>INSERT</a:t>
            </a:r>
          </a:p>
          <a:p>
            <a:pPr lvl="1"/>
            <a:r>
              <a:rPr lang="en-US" altLang="ko-KR" sz="1600" dirty="0"/>
              <a:t>DB</a:t>
            </a:r>
            <a:r>
              <a:rPr lang="ko-KR" altLang="en-US" sz="1600" dirty="0"/>
              <a:t>테이블 한 </a:t>
            </a:r>
            <a:r>
              <a:rPr lang="en-US" altLang="ko-KR" sz="1600" dirty="0"/>
              <a:t>row</a:t>
            </a:r>
            <a:r>
              <a:rPr lang="ko-KR" altLang="en-US" sz="1600" dirty="0"/>
              <a:t>에 두 컬럼 </a:t>
            </a:r>
            <a:r>
              <a:rPr lang="en-US" altLang="ko-KR" sz="1600" dirty="0"/>
              <a:t>plan, result</a:t>
            </a:r>
            <a:r>
              <a:rPr lang="ko-KR" altLang="en-US" sz="1600" dirty="0"/>
              <a:t>에 대해 </a:t>
            </a:r>
            <a:r>
              <a:rPr lang="en-US" altLang="ko-KR" sz="1600" dirty="0"/>
              <a:t>insert</a:t>
            </a:r>
            <a:r>
              <a:rPr lang="ko-KR" altLang="en-US" sz="1600" dirty="0"/>
              <a:t>와 </a:t>
            </a:r>
            <a:r>
              <a:rPr lang="en-US" altLang="ko-KR" sz="1600" dirty="0"/>
              <a:t>update</a:t>
            </a:r>
            <a:r>
              <a:rPr lang="ko-KR" altLang="en-US" sz="1600" dirty="0"/>
              <a:t>진행</a:t>
            </a:r>
            <a:endParaRPr lang="en-US" altLang="ko-KR" sz="1600" dirty="0"/>
          </a:p>
          <a:p>
            <a:pPr lvl="1"/>
            <a:r>
              <a:rPr lang="ko-KR" altLang="en-US" sz="1800" dirty="0"/>
              <a:t>조회된 </a:t>
            </a:r>
            <a:r>
              <a:rPr lang="en-US" altLang="ko-KR" sz="1800" dirty="0"/>
              <a:t>row</a:t>
            </a:r>
            <a:r>
              <a:rPr lang="ko-KR" altLang="en-US" sz="1800" dirty="0"/>
              <a:t>가 없는지 </a:t>
            </a:r>
            <a:r>
              <a:rPr lang="en-US" altLang="ko-KR" sz="1800" dirty="0"/>
              <a:t>select</a:t>
            </a:r>
            <a:r>
              <a:rPr lang="ko-KR" altLang="en-US" sz="1800" dirty="0"/>
              <a:t>문으로 선 확인 후 </a:t>
            </a:r>
            <a:r>
              <a:rPr lang="en-US" altLang="ko-KR" sz="1800" dirty="0"/>
              <a:t>insert </a:t>
            </a:r>
            <a:r>
              <a:rPr lang="ko-KR" altLang="en-US" sz="1800" dirty="0"/>
              <a:t>또는 </a:t>
            </a:r>
            <a:r>
              <a:rPr lang="en-US" altLang="ko-KR" sz="1800" dirty="0"/>
              <a:t>update</a:t>
            </a:r>
            <a:r>
              <a:rPr lang="ko-KR" altLang="en-US" sz="1800" dirty="0"/>
              <a:t>를 결정</a:t>
            </a:r>
            <a:endParaRPr lang="en-US" altLang="ko-KR" sz="1800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282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내용 개체 틀 42">
            <a:extLst>
              <a:ext uri="{FF2B5EF4-FFF2-40B4-BE49-F238E27FC236}">
                <a16:creationId xmlns:a16="http://schemas.microsoft.com/office/drawing/2014/main" id="{8051F80B-4C59-4314-9BC1-A137F1E37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80" y="1078532"/>
            <a:ext cx="11869429" cy="5121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b="1" dirty="0"/>
              <a:t>2.3. </a:t>
            </a:r>
            <a:r>
              <a:rPr lang="ko-KR" altLang="en-US" sz="1800" b="1" dirty="0"/>
              <a:t>구현 시 고려사항</a:t>
            </a:r>
            <a:endParaRPr lang="en-US" altLang="ko-KR" sz="1800" b="1" dirty="0"/>
          </a:p>
          <a:p>
            <a:endParaRPr lang="en-US" altLang="ko-KR" sz="2000" dirty="0"/>
          </a:p>
          <a:p>
            <a:endParaRPr lang="en-US" altLang="ko-KR" dirty="0"/>
          </a:p>
        </p:txBody>
      </p:sp>
      <p:sp>
        <p:nvSpPr>
          <p:cNvPr id="6" name="내용 개체 틀 42">
            <a:extLst>
              <a:ext uri="{FF2B5EF4-FFF2-40B4-BE49-F238E27FC236}">
                <a16:creationId xmlns:a16="http://schemas.microsoft.com/office/drawing/2014/main" id="{BD4CEBAD-8B7B-4DF6-A8C6-D37327E15437}"/>
              </a:ext>
            </a:extLst>
          </p:cNvPr>
          <p:cNvSpPr txBox="1">
            <a:spLocks/>
          </p:cNvSpPr>
          <p:nvPr/>
        </p:nvSpPr>
        <p:spPr>
          <a:xfrm>
            <a:off x="2154119" y="1885935"/>
            <a:ext cx="1632995" cy="390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/>
              <a:t>[Table Entity]</a:t>
            </a:r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7" name="그림 6" descr="주차장, 하얀색, 거리이(가) 표시된 사진&#10;&#10;자동 생성된 설명">
            <a:extLst>
              <a:ext uri="{FF2B5EF4-FFF2-40B4-BE49-F238E27FC236}">
                <a16:creationId xmlns:a16="http://schemas.microsoft.com/office/drawing/2014/main" id="{58B8BCC9-2020-4666-A34B-07B2F3D76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178" y="2276315"/>
            <a:ext cx="7649643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72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내용 개체 틀 42">
            <a:extLst>
              <a:ext uri="{FF2B5EF4-FFF2-40B4-BE49-F238E27FC236}">
                <a16:creationId xmlns:a16="http://schemas.microsoft.com/office/drawing/2014/main" id="{8051F80B-4C59-4314-9BC1-A137F1E37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81" y="107863"/>
            <a:ext cx="6384386" cy="6400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b="1" dirty="0"/>
              <a:t>2.3.1 </a:t>
            </a:r>
            <a:r>
              <a:rPr lang="ko-KR" altLang="en-US" sz="1800" b="1" dirty="0"/>
              <a:t>주</a:t>
            </a:r>
            <a:r>
              <a:rPr lang="en-US" altLang="ko-KR" sz="1800" b="1" dirty="0"/>
              <a:t>/ </a:t>
            </a:r>
            <a:r>
              <a:rPr lang="ko-KR" altLang="en-US" sz="1800" b="1" dirty="0"/>
              <a:t>요일 별 날짜 계산</a:t>
            </a:r>
            <a:endParaRPr lang="en-US" altLang="ko-KR" sz="1800" b="1" dirty="0"/>
          </a:p>
        </p:txBody>
      </p:sp>
      <p:pic>
        <p:nvPicPr>
          <p:cNvPr id="3" name="그림 2" descr="검은색, 키보드, 컴퓨터, 노트북이(가) 표시된 사진&#10;&#10;자동 생성된 설명">
            <a:extLst>
              <a:ext uri="{FF2B5EF4-FFF2-40B4-BE49-F238E27FC236}">
                <a16:creationId xmlns:a16="http://schemas.microsoft.com/office/drawing/2014/main" id="{48135AE4-DADF-48AE-BC78-47D83A83C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013" y="1635867"/>
            <a:ext cx="3305636" cy="33151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64F56B1-E73B-43FC-969A-3F049A8C7F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623" y="3259648"/>
            <a:ext cx="3277057" cy="419158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90C8327-A6AB-475E-91CC-8D56D8DC1433}"/>
              </a:ext>
            </a:extLst>
          </p:cNvPr>
          <p:cNvSpPr/>
          <p:nvPr/>
        </p:nvSpPr>
        <p:spPr>
          <a:xfrm>
            <a:off x="6709295" y="4093315"/>
            <a:ext cx="923925" cy="28575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F0"/>
                </a:solidFill>
              </a:rPr>
              <a:t>$</a:t>
            </a:r>
            <a:r>
              <a:rPr lang="en-US" altLang="ko-KR" dirty="0" err="1">
                <a:solidFill>
                  <a:srgbClr val="00B0F0"/>
                </a:solidFill>
              </a:rPr>
              <a:t>sDay</a:t>
            </a:r>
            <a:endParaRPr lang="ko-KR" altLang="en-US" dirty="0">
              <a:solidFill>
                <a:srgbClr val="00B0F0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D8D66FA-28C3-4707-819C-0F38E0FB59A5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7171258" y="3678806"/>
            <a:ext cx="0" cy="414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B85616B-057E-44F7-9DB7-6DAFEC087679}"/>
              </a:ext>
            </a:extLst>
          </p:cNvPr>
          <p:cNvSpPr/>
          <p:nvPr/>
        </p:nvSpPr>
        <p:spPr>
          <a:xfrm>
            <a:off x="9456792" y="4093315"/>
            <a:ext cx="923925" cy="28575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F0"/>
                </a:solidFill>
              </a:rPr>
              <a:t>$</a:t>
            </a:r>
            <a:r>
              <a:rPr lang="en-US" altLang="ko-KR" dirty="0" err="1">
                <a:solidFill>
                  <a:srgbClr val="00B0F0"/>
                </a:solidFill>
              </a:rPr>
              <a:t>eDay</a:t>
            </a:r>
            <a:endParaRPr lang="ko-KR" altLang="en-US" dirty="0">
              <a:solidFill>
                <a:srgbClr val="00B0F0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9DDC41A-E434-453A-A778-8CEFF91AE30A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9918755" y="3683474"/>
            <a:ext cx="0" cy="409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5EAE137-AA01-46E6-97B3-767F1E44AB91}"/>
              </a:ext>
            </a:extLst>
          </p:cNvPr>
          <p:cNvSpPr/>
          <p:nvPr/>
        </p:nvSpPr>
        <p:spPr>
          <a:xfrm>
            <a:off x="2508658" y="5463620"/>
            <a:ext cx="1171805" cy="28575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F0"/>
                </a:solidFill>
              </a:rPr>
              <a:t>$</a:t>
            </a:r>
            <a:r>
              <a:rPr lang="en-US" altLang="ko-KR" dirty="0" err="1">
                <a:solidFill>
                  <a:srgbClr val="00B0F0"/>
                </a:solidFill>
              </a:rPr>
              <a:t>dateArr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6EFCBD6-15E0-42E7-9E2E-D4AC0B1B9370}"/>
              </a:ext>
            </a:extLst>
          </p:cNvPr>
          <p:cNvSpPr/>
          <p:nvPr/>
        </p:nvSpPr>
        <p:spPr>
          <a:xfrm>
            <a:off x="2494488" y="3278698"/>
            <a:ext cx="3277057" cy="4191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3B38BCA-7A92-4DD1-AA3F-4E8F445029D5}"/>
              </a:ext>
            </a:extLst>
          </p:cNvPr>
          <p:cNvSpPr/>
          <p:nvPr/>
        </p:nvSpPr>
        <p:spPr>
          <a:xfrm>
            <a:off x="2492106" y="3293448"/>
            <a:ext cx="490768" cy="4191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645CA54-9794-4DFC-A5AB-EE7111315754}"/>
              </a:ext>
            </a:extLst>
          </p:cNvPr>
          <p:cNvSpPr/>
          <p:nvPr/>
        </p:nvSpPr>
        <p:spPr>
          <a:xfrm>
            <a:off x="5280436" y="3278698"/>
            <a:ext cx="490768" cy="4191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AD6316D-D0C1-4769-96C6-3373DBF207B5}"/>
              </a:ext>
            </a:extLst>
          </p:cNvPr>
          <p:cNvSpPr/>
          <p:nvPr/>
        </p:nvSpPr>
        <p:spPr>
          <a:xfrm>
            <a:off x="8080899" y="2416514"/>
            <a:ext cx="923925" cy="28575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F0"/>
                </a:solidFill>
              </a:rPr>
              <a:t>$today</a:t>
            </a:r>
            <a:endParaRPr lang="ko-KR" altLang="en-US" dirty="0">
              <a:solidFill>
                <a:srgbClr val="00B0F0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771CB44-EE38-458D-BF86-51ECFDBE7818}"/>
              </a:ext>
            </a:extLst>
          </p:cNvPr>
          <p:cNvCxnSpPr>
            <a:cxnSpLocks/>
            <a:stCxn id="25" idx="0"/>
            <a:endCxn id="5" idx="0"/>
          </p:cNvCxnSpPr>
          <p:nvPr/>
        </p:nvCxnSpPr>
        <p:spPr>
          <a:xfrm>
            <a:off x="8542862" y="2416514"/>
            <a:ext cx="14290" cy="843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7">
            <a:extLst>
              <a:ext uri="{FF2B5EF4-FFF2-40B4-BE49-F238E27FC236}">
                <a16:creationId xmlns:a16="http://schemas.microsoft.com/office/drawing/2014/main" id="{D5474795-CE95-48B9-889E-9974DB77DA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060575"/>
              </p:ext>
            </p:extLst>
          </p:nvPr>
        </p:nvGraphicFramePr>
        <p:xfrm>
          <a:off x="2504013" y="5749370"/>
          <a:ext cx="6897716" cy="285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388">
                  <a:extLst>
                    <a:ext uri="{9D8B030D-6E8A-4147-A177-3AD203B41FA5}">
                      <a16:colId xmlns:a16="http://schemas.microsoft.com/office/drawing/2014/main" val="424956878"/>
                    </a:ext>
                  </a:extLst>
                </a:gridCol>
                <a:gridCol w="985388">
                  <a:extLst>
                    <a:ext uri="{9D8B030D-6E8A-4147-A177-3AD203B41FA5}">
                      <a16:colId xmlns:a16="http://schemas.microsoft.com/office/drawing/2014/main" val="2520716385"/>
                    </a:ext>
                  </a:extLst>
                </a:gridCol>
                <a:gridCol w="985388">
                  <a:extLst>
                    <a:ext uri="{9D8B030D-6E8A-4147-A177-3AD203B41FA5}">
                      <a16:colId xmlns:a16="http://schemas.microsoft.com/office/drawing/2014/main" val="3825980435"/>
                    </a:ext>
                  </a:extLst>
                </a:gridCol>
                <a:gridCol w="985388">
                  <a:extLst>
                    <a:ext uri="{9D8B030D-6E8A-4147-A177-3AD203B41FA5}">
                      <a16:colId xmlns:a16="http://schemas.microsoft.com/office/drawing/2014/main" val="2997336421"/>
                    </a:ext>
                  </a:extLst>
                </a:gridCol>
                <a:gridCol w="985388">
                  <a:extLst>
                    <a:ext uri="{9D8B030D-6E8A-4147-A177-3AD203B41FA5}">
                      <a16:colId xmlns:a16="http://schemas.microsoft.com/office/drawing/2014/main" val="3538136474"/>
                    </a:ext>
                  </a:extLst>
                </a:gridCol>
                <a:gridCol w="985388">
                  <a:extLst>
                    <a:ext uri="{9D8B030D-6E8A-4147-A177-3AD203B41FA5}">
                      <a16:colId xmlns:a16="http://schemas.microsoft.com/office/drawing/2014/main" val="3110461033"/>
                    </a:ext>
                  </a:extLst>
                </a:gridCol>
                <a:gridCol w="985388">
                  <a:extLst>
                    <a:ext uri="{9D8B030D-6E8A-4147-A177-3AD203B41FA5}">
                      <a16:colId xmlns:a16="http://schemas.microsoft.com/office/drawing/2014/main" val="4087712896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2020-05-10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2020-05-11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2020-05-12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2020-05-13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2020-05-14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2020-05-15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2020-05-16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537510"/>
                  </a:ext>
                </a:extLst>
              </a:tr>
            </a:tbl>
          </a:graphicData>
        </a:graphic>
      </p:graphicFrame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92A28C09-8815-4A35-B7E2-C349F0AED7E0}"/>
              </a:ext>
            </a:extLst>
          </p:cNvPr>
          <p:cNvSpPr/>
          <p:nvPr/>
        </p:nvSpPr>
        <p:spPr>
          <a:xfrm>
            <a:off x="1116657" y="2477052"/>
            <a:ext cx="1316599" cy="27958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F0"/>
                </a:solidFill>
              </a:rPr>
              <a:t>$</a:t>
            </a:r>
            <a:r>
              <a:rPr lang="en-US" altLang="ko-KR" dirty="0" err="1">
                <a:solidFill>
                  <a:srgbClr val="00B0F0"/>
                </a:solidFill>
              </a:rPr>
              <a:t>prevSday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41769752-F93A-4D77-827B-265084409139}"/>
              </a:ext>
            </a:extLst>
          </p:cNvPr>
          <p:cNvSpPr/>
          <p:nvPr/>
        </p:nvSpPr>
        <p:spPr>
          <a:xfrm>
            <a:off x="667814" y="3820170"/>
            <a:ext cx="1328506" cy="32913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F0"/>
                </a:solidFill>
              </a:rPr>
              <a:t>$</a:t>
            </a:r>
            <a:r>
              <a:rPr lang="en-US" altLang="ko-KR" dirty="0" err="1">
                <a:solidFill>
                  <a:srgbClr val="00B0F0"/>
                </a:solidFill>
              </a:rPr>
              <a:t>nextSday</a:t>
            </a:r>
            <a:endParaRPr lang="ko-KR" altLang="en-US" dirty="0">
              <a:solidFill>
                <a:srgbClr val="00B0F0"/>
              </a:solidFill>
            </a:endParaRP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96A3B336-F24F-4E3F-8E25-BBF20F98F661}"/>
              </a:ext>
            </a:extLst>
          </p:cNvPr>
          <p:cNvCxnSpPr>
            <a:cxnSpLocks/>
            <a:stCxn id="33" idx="2"/>
          </p:cNvCxnSpPr>
          <p:nvPr/>
        </p:nvCxnSpPr>
        <p:spPr>
          <a:xfrm rot="16200000" flipH="1">
            <a:off x="2005647" y="2525950"/>
            <a:ext cx="199302" cy="6606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내용 개체 틀 42">
            <a:extLst>
              <a:ext uri="{FF2B5EF4-FFF2-40B4-BE49-F238E27FC236}">
                <a16:creationId xmlns:a16="http://schemas.microsoft.com/office/drawing/2014/main" id="{A3DCC38E-B635-47F1-A867-273642719F18}"/>
              </a:ext>
            </a:extLst>
          </p:cNvPr>
          <p:cNvSpPr txBox="1">
            <a:spLocks/>
          </p:cNvSpPr>
          <p:nvPr/>
        </p:nvSpPr>
        <p:spPr>
          <a:xfrm>
            <a:off x="1790005" y="837342"/>
            <a:ext cx="8611990" cy="588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/>
              <a:t>앞 슬라이드의 로직을 통해 아래 날짜를 나타내는 여러 값을 변수에 담을 수 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DB1207A-4518-4DDD-A0A5-7E7C3E9B4C4F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4249007" y="2702264"/>
            <a:ext cx="4293855" cy="766963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F1CA572-416D-421C-A554-D1366CC6368E}"/>
              </a:ext>
            </a:extLst>
          </p:cNvPr>
          <p:cNvCxnSpPr>
            <a:stCxn id="34" idx="3"/>
          </p:cNvCxnSpPr>
          <p:nvPr/>
        </p:nvCxnSpPr>
        <p:spPr>
          <a:xfrm flipV="1">
            <a:off x="1996320" y="3967869"/>
            <a:ext cx="507693" cy="16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내용 개체 틀 42">
            <a:extLst>
              <a:ext uri="{FF2B5EF4-FFF2-40B4-BE49-F238E27FC236}">
                <a16:creationId xmlns:a16="http://schemas.microsoft.com/office/drawing/2014/main" id="{BF3B7B3A-C268-46F4-85C1-518EE3A8A918}"/>
              </a:ext>
            </a:extLst>
          </p:cNvPr>
          <p:cNvSpPr txBox="1">
            <a:spLocks/>
          </p:cNvSpPr>
          <p:nvPr/>
        </p:nvSpPr>
        <p:spPr>
          <a:xfrm>
            <a:off x="1831624" y="3249936"/>
            <a:ext cx="1177562" cy="358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b="1" dirty="0">
                <a:solidFill>
                  <a:srgbClr val="FF0000"/>
                </a:solidFill>
              </a:rPr>
              <a:t>이번주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408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내용 개체 틀 42">
            <a:extLst>
              <a:ext uri="{FF2B5EF4-FFF2-40B4-BE49-F238E27FC236}">
                <a16:creationId xmlns:a16="http://schemas.microsoft.com/office/drawing/2014/main" id="{8051F80B-4C59-4314-9BC1-A137F1E37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81" y="107863"/>
            <a:ext cx="6384386" cy="6400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b="1" dirty="0"/>
              <a:t>2.3.1 </a:t>
            </a:r>
            <a:r>
              <a:rPr lang="ko-KR" altLang="en-US" sz="1800" b="1" dirty="0"/>
              <a:t>주</a:t>
            </a:r>
            <a:r>
              <a:rPr lang="en-US" altLang="ko-KR" sz="1800" b="1" dirty="0"/>
              <a:t>/ </a:t>
            </a:r>
            <a:r>
              <a:rPr lang="ko-KR" altLang="en-US" sz="1800" b="1" dirty="0"/>
              <a:t>요일 별 날짜 계산</a:t>
            </a:r>
            <a:endParaRPr lang="en-US" altLang="ko-KR" sz="1800" b="1" dirty="0"/>
          </a:p>
        </p:txBody>
      </p:sp>
      <p:sp>
        <p:nvSpPr>
          <p:cNvPr id="58" name="내용 개체 틀 42">
            <a:extLst>
              <a:ext uri="{FF2B5EF4-FFF2-40B4-BE49-F238E27FC236}">
                <a16:creationId xmlns:a16="http://schemas.microsoft.com/office/drawing/2014/main" id="{32268389-457B-487D-A8F8-7F17E1EA8CCE}"/>
              </a:ext>
            </a:extLst>
          </p:cNvPr>
          <p:cNvSpPr txBox="1">
            <a:spLocks/>
          </p:cNvSpPr>
          <p:nvPr/>
        </p:nvSpPr>
        <p:spPr>
          <a:xfrm>
            <a:off x="8051771" y="2490422"/>
            <a:ext cx="3749704" cy="1659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/>
              <a:t>해당 주에 해당하는 </a:t>
            </a:r>
            <a:r>
              <a:rPr lang="ko-KR" altLang="en-US" sz="1800" dirty="0" err="1"/>
              <a:t>정보구하기</a:t>
            </a:r>
            <a:endParaRPr lang="en-US" altLang="ko-KR" sz="1800" dirty="0"/>
          </a:p>
          <a:p>
            <a:r>
              <a:rPr lang="en-US" altLang="ko-KR" sz="1800" dirty="0"/>
              <a:t>$</a:t>
            </a:r>
            <a:r>
              <a:rPr lang="en-US" altLang="ko-KR" sz="1800" dirty="0" err="1"/>
              <a:t>sDay</a:t>
            </a:r>
            <a:r>
              <a:rPr lang="en-US" altLang="ko-KR" sz="1800" dirty="0"/>
              <a:t> : </a:t>
            </a:r>
            <a:r>
              <a:rPr lang="ko-KR" altLang="en-US" sz="1800" dirty="0"/>
              <a:t>금주의 일요일</a:t>
            </a:r>
            <a:endParaRPr lang="en-US" altLang="ko-KR" sz="1800" dirty="0"/>
          </a:p>
          <a:p>
            <a:r>
              <a:rPr lang="en-US" altLang="ko-KR" sz="1800" dirty="0"/>
              <a:t>$</a:t>
            </a:r>
            <a:r>
              <a:rPr lang="en-US" altLang="ko-KR" sz="1800" dirty="0" err="1"/>
              <a:t>eDay</a:t>
            </a:r>
            <a:r>
              <a:rPr lang="en-US" altLang="ko-KR" sz="1800" dirty="0"/>
              <a:t> : </a:t>
            </a:r>
            <a:r>
              <a:rPr lang="ko-KR" altLang="en-US" sz="1800" dirty="0"/>
              <a:t>금주의 토요일</a:t>
            </a:r>
            <a:endParaRPr lang="en-US" altLang="ko-KR" sz="1800" dirty="0"/>
          </a:p>
          <a:p>
            <a:r>
              <a:rPr lang="en-US" altLang="ko-KR" sz="1800" dirty="0"/>
              <a:t>$</a:t>
            </a:r>
            <a:r>
              <a:rPr lang="en-US" altLang="ko-KR" sz="1800" dirty="0" err="1"/>
              <a:t>dateArr</a:t>
            </a:r>
            <a:r>
              <a:rPr lang="en-US" altLang="ko-KR" sz="1800" dirty="0"/>
              <a:t> : </a:t>
            </a:r>
            <a:r>
              <a:rPr lang="ko-KR" altLang="en-US" sz="1800" dirty="0"/>
              <a:t>금주의 모든 일자</a:t>
            </a:r>
          </a:p>
        </p:txBody>
      </p:sp>
      <p:pic>
        <p:nvPicPr>
          <p:cNvPr id="8" name="그림 7" descr="스크린샷, 화면이(가) 표시된 사진&#10;&#10;자동 생성된 설명">
            <a:extLst>
              <a:ext uri="{FF2B5EF4-FFF2-40B4-BE49-F238E27FC236}">
                <a16:creationId xmlns:a16="http://schemas.microsoft.com/office/drawing/2014/main" id="{987B838D-3EE3-47FC-8B38-86892C7DF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36" y="1437260"/>
            <a:ext cx="7319675" cy="4259473"/>
          </a:xfrm>
          <a:prstGeom prst="rect">
            <a:avLst/>
          </a:prstGeom>
        </p:spPr>
      </p:pic>
      <p:sp>
        <p:nvSpPr>
          <p:cNvPr id="9" name="내용 개체 틀 42">
            <a:extLst>
              <a:ext uri="{FF2B5EF4-FFF2-40B4-BE49-F238E27FC236}">
                <a16:creationId xmlns:a16="http://schemas.microsoft.com/office/drawing/2014/main" id="{82AFF5B2-DD3B-4523-B0B6-0FA35EE8AD78}"/>
              </a:ext>
            </a:extLst>
          </p:cNvPr>
          <p:cNvSpPr txBox="1">
            <a:spLocks/>
          </p:cNvSpPr>
          <p:nvPr/>
        </p:nvSpPr>
        <p:spPr>
          <a:xfrm>
            <a:off x="494636" y="1046881"/>
            <a:ext cx="1632995" cy="390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 err="1"/>
              <a:t>Index.php</a:t>
            </a: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17686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2153</TotalTime>
  <Words>1301</Words>
  <Application>Microsoft Office PowerPoint</Application>
  <PresentationFormat>와이드스크린</PresentationFormat>
  <Paragraphs>281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4" baseType="lpstr">
      <vt:lpstr>맑은 고딕</vt:lpstr>
      <vt:lpstr>Arial</vt:lpstr>
      <vt:lpstr>Office 테마</vt:lpstr>
      <vt:lpstr>일정관리 서비스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도 원진</dc:creator>
  <cp:lastModifiedBy>도 원진</cp:lastModifiedBy>
  <cp:revision>193</cp:revision>
  <dcterms:created xsi:type="dcterms:W3CDTF">2020-05-12T02:18:31Z</dcterms:created>
  <dcterms:modified xsi:type="dcterms:W3CDTF">2020-05-15T00:15:53Z</dcterms:modified>
</cp:coreProperties>
</file>