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2"/>
  </p:notesMasterIdLst>
  <p:sldIdLst>
    <p:sldId id="256" r:id="rId3"/>
    <p:sldId id="257" r:id="rId4"/>
    <p:sldId id="258" r:id="rId5"/>
    <p:sldId id="268" r:id="rId6"/>
    <p:sldId id="259" r:id="rId7"/>
    <p:sldId id="269" r:id="rId8"/>
    <p:sldId id="270" r:id="rId9"/>
    <p:sldId id="260" r:id="rId10"/>
    <p:sldId id="271" r:id="rId11"/>
    <p:sldId id="272" r:id="rId12"/>
    <p:sldId id="273" r:id="rId13"/>
    <p:sldId id="274" r:id="rId14"/>
    <p:sldId id="275" r:id="rId15"/>
    <p:sldId id="276" r:id="rId16"/>
    <p:sldId id="261" r:id="rId17"/>
    <p:sldId id="262" r:id="rId18"/>
    <p:sldId id="263" r:id="rId19"/>
    <p:sldId id="264" r:id="rId20"/>
    <p:sldId id="267" r:id="rId21"/>
  </p:sldIdLst>
  <p:sldSz cx="9144000" cy="5143500" type="screen16x9"/>
  <p:notesSz cx="6858000" cy="9144000"/>
  <p:embeddedFontLst>
    <p:embeddedFont>
      <p:font typeface="Nunito" pitchFamily="2" charset="0"/>
      <p:regular r:id="rId23"/>
      <p:bold r:id="rId24"/>
      <p:italic r:id="rId25"/>
      <p:boldItalic r:id="rId26"/>
    </p:embeddedFont>
    <p:embeddedFont>
      <p:font typeface="Nunito ExtraBold" pitchFamily="2" charset="0"/>
      <p:bold r:id="rId27"/>
      <p:boldItalic r:id="rId28"/>
    </p:embeddedFont>
    <p:embeddedFont>
      <p:font typeface="Nunito SemiBold"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y58bmnyBVcGyV9EgDb1iunGs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093109-1B3F-4B30-BEC1-FF3E0166847A}">
  <a:tblStyle styleId="{A4093109-1B3F-4B30-BEC1-FF3E0166847A}"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3471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0040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3858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2910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4699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
        <p:nvSpPr>
          <p:cNvPr id="173" name="Google Shape;173;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504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412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0355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821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{A4093109-1B3F-4B30-BEC1-FF3E0166847A}</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7932062"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US" sz="3600" dirty="0"/>
              <a:t>Employee Promotion Prediction </a:t>
            </a:r>
            <a:endParaRPr sz="3600" dirty="0"/>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PGP-AIML</a:t>
            </a:r>
            <a:endParaRPr sz="3000" b="0" dirty="0"/>
          </a:p>
        </p:txBody>
      </p:sp>
      <p:sp>
        <p:nvSpPr>
          <p:cNvPr id="107" name="Google Shape;107;p1"/>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19</a:t>
            </a:r>
            <a:r>
              <a:rPr lang="en" sz="1600" b="0" baseline="30000" dirty="0"/>
              <a:t>th</a:t>
            </a:r>
            <a:r>
              <a:rPr lang="en" sz="1600" b="0" dirty="0"/>
              <a:t> June 2023</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Univariate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IN" b="1" dirty="0">
                <a:solidFill>
                  <a:srgbClr val="0070C0"/>
                </a:solidFill>
              </a:rPr>
              <a:t>Length of Service</a:t>
            </a: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4920781" cy="1569660"/>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Employee tenure is right-skewed, most having between 1 to 10 years of service, with outliers showing up to 35 years.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While a large part of the workforce is relatively new, there exists a segment of highly experienced employees, potentially indicating loyalty or a lack of career progression opportunities.</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IN" b="1" dirty="0">
                <a:solidFill>
                  <a:srgbClr val="0070C0"/>
                </a:solidFill>
              </a:rPr>
              <a:t>Promotion Rates</a:t>
            </a: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035923" cy="1384995"/>
          </a:xfrm>
          <a:prstGeom prst="rect">
            <a:avLst/>
          </a:prstGeom>
          <a:noFill/>
        </p:spPr>
        <p:txBody>
          <a:bodyPr wrap="square">
            <a:spAutoFit/>
          </a:bodyPr>
          <a:lstStyle/>
          <a:p>
            <a:pPr marL="285750" indent="-285750">
              <a:buFont typeface="Arial" panose="020B0604020202020204" pitchFamily="34" charset="0"/>
              <a:buChar char="•"/>
            </a:pPr>
            <a:r>
              <a:rPr lang="en-IN" sz="1200" b="1" dirty="0">
                <a:latin typeface="Nunito" pitchFamily="2" charset="0"/>
              </a:rPr>
              <a:t>Observation </a:t>
            </a:r>
            <a:r>
              <a:rPr lang="en-US" sz="1200" dirty="0">
                <a:latin typeface="Nunito" pitchFamily="2" charset="0"/>
              </a:rPr>
              <a:t>: A stark contrast exists between the large number of employees not promoted versus the few who are, with an overall low promotion rate.</a:t>
            </a:r>
          </a:p>
          <a:p>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 The competitive or stringent nature of promotions suggests potential morale or retention issues, emphasizing the need for a more transparent or criteria-based promotion system..</a:t>
            </a:r>
            <a:endParaRPr lang="en-IN" sz="1200" dirty="0">
              <a:latin typeface="Nunito" pitchFamily="2" charset="0"/>
            </a:endParaRPr>
          </a:p>
        </p:txBody>
      </p:sp>
      <p:pic>
        <p:nvPicPr>
          <p:cNvPr id="3" name="Picture 2">
            <a:extLst>
              <a:ext uri="{FF2B5EF4-FFF2-40B4-BE49-F238E27FC236}">
                <a16:creationId xmlns:a16="http://schemas.microsoft.com/office/drawing/2014/main" id="{DC048646-F7B7-31A7-5798-74C79694E489}"/>
              </a:ext>
            </a:extLst>
          </p:cNvPr>
          <p:cNvPicPr>
            <a:picLocks noChangeAspect="1"/>
          </p:cNvPicPr>
          <p:nvPr/>
        </p:nvPicPr>
        <p:blipFill>
          <a:blip r:embed="rId3"/>
          <a:stretch>
            <a:fillRect/>
          </a:stretch>
        </p:blipFill>
        <p:spPr>
          <a:xfrm>
            <a:off x="5171566" y="595593"/>
            <a:ext cx="3638146" cy="2159925"/>
          </a:xfrm>
          <a:prstGeom prst="rect">
            <a:avLst/>
          </a:prstGeom>
        </p:spPr>
      </p:pic>
      <p:pic>
        <p:nvPicPr>
          <p:cNvPr id="6" name="Picture 5">
            <a:extLst>
              <a:ext uri="{FF2B5EF4-FFF2-40B4-BE49-F238E27FC236}">
                <a16:creationId xmlns:a16="http://schemas.microsoft.com/office/drawing/2014/main" id="{0521ECF6-7671-D169-D5AA-9ED903DE902C}"/>
              </a:ext>
            </a:extLst>
          </p:cNvPr>
          <p:cNvPicPr>
            <a:picLocks noChangeAspect="1"/>
          </p:cNvPicPr>
          <p:nvPr/>
        </p:nvPicPr>
        <p:blipFill>
          <a:blip r:embed="rId4"/>
          <a:stretch>
            <a:fillRect/>
          </a:stretch>
        </p:blipFill>
        <p:spPr>
          <a:xfrm>
            <a:off x="6216532" y="2755518"/>
            <a:ext cx="2638356" cy="2273107"/>
          </a:xfrm>
          <a:prstGeom prst="rect">
            <a:avLst/>
          </a:prstGeom>
        </p:spPr>
      </p:pic>
    </p:spTree>
    <p:extLst>
      <p:ext uri="{BB962C8B-B14F-4D97-AF65-F5344CB8AC3E}">
        <p14:creationId xmlns:p14="http://schemas.microsoft.com/office/powerpoint/2010/main" val="124631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Univariate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IN" b="1" dirty="0">
                <a:solidFill>
                  <a:srgbClr val="0070C0"/>
                </a:solidFill>
              </a:rPr>
              <a:t>Average Training Score</a:t>
            </a: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4920781" cy="138499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Scores show multiple peaks and significant variability, suggesting performance differences across departments or roles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This diversity in scores could indicate uneven training quality or effectiveness, highlighting a need for targeted improvements in training programs..</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IN" b="1" dirty="0">
                <a:solidFill>
                  <a:srgbClr val="0070C0"/>
                </a:solidFill>
              </a:rPr>
              <a:t>Gender Distribution</a:t>
            </a: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200329"/>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a:t>
            </a:r>
            <a:r>
              <a:rPr lang="en-US" sz="1200" dirty="0">
                <a:latin typeface="Nunito" pitchFamily="2" charset="0"/>
              </a:rPr>
              <a:t>: The dataset shows a significant gender imbalance, with a much higher number of female employees compared to male employees.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pronounced difference in gender distribution might necessitate tailored diversity policies and initiatives to ensure equitable opportunities and promote a balanced workplace culture.</a:t>
            </a:r>
            <a:endParaRPr lang="en-IN" sz="1200" dirty="0">
              <a:latin typeface="Nunito" pitchFamily="2" charset="0"/>
            </a:endParaRPr>
          </a:p>
        </p:txBody>
      </p:sp>
      <p:pic>
        <p:nvPicPr>
          <p:cNvPr id="4" name="Picture 3">
            <a:extLst>
              <a:ext uri="{FF2B5EF4-FFF2-40B4-BE49-F238E27FC236}">
                <a16:creationId xmlns:a16="http://schemas.microsoft.com/office/drawing/2014/main" id="{4E6853C6-4862-47C4-CFEE-BDD123D5D17F}"/>
              </a:ext>
            </a:extLst>
          </p:cNvPr>
          <p:cNvPicPr>
            <a:picLocks noChangeAspect="1"/>
          </p:cNvPicPr>
          <p:nvPr/>
        </p:nvPicPr>
        <p:blipFill>
          <a:blip r:embed="rId3"/>
          <a:stretch>
            <a:fillRect/>
          </a:stretch>
        </p:blipFill>
        <p:spPr>
          <a:xfrm>
            <a:off x="4988893" y="612526"/>
            <a:ext cx="4009054" cy="2380129"/>
          </a:xfrm>
          <a:prstGeom prst="rect">
            <a:avLst/>
          </a:prstGeom>
        </p:spPr>
      </p:pic>
      <p:pic>
        <p:nvPicPr>
          <p:cNvPr id="8" name="Picture 7">
            <a:extLst>
              <a:ext uri="{FF2B5EF4-FFF2-40B4-BE49-F238E27FC236}">
                <a16:creationId xmlns:a16="http://schemas.microsoft.com/office/drawing/2014/main" id="{33D20248-DF81-39EE-C1F1-6CF30AEA6612}"/>
              </a:ext>
            </a:extLst>
          </p:cNvPr>
          <p:cNvPicPr>
            <a:picLocks noChangeAspect="1"/>
          </p:cNvPicPr>
          <p:nvPr/>
        </p:nvPicPr>
        <p:blipFill>
          <a:blip r:embed="rId4"/>
          <a:stretch>
            <a:fillRect/>
          </a:stretch>
        </p:blipFill>
        <p:spPr>
          <a:xfrm>
            <a:off x="6158753" y="2992655"/>
            <a:ext cx="2696136" cy="2150845"/>
          </a:xfrm>
          <a:prstGeom prst="rect">
            <a:avLst/>
          </a:prstGeom>
        </p:spPr>
      </p:pic>
    </p:spTree>
    <p:extLst>
      <p:ext uri="{BB962C8B-B14F-4D97-AF65-F5344CB8AC3E}">
        <p14:creationId xmlns:p14="http://schemas.microsoft.com/office/powerpoint/2010/main" val="36599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Bivariate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US" b="1" dirty="0">
                <a:solidFill>
                  <a:srgbClr val="0070C0"/>
                </a:solidFill>
              </a:rPr>
              <a:t>No. of Trainings vs. Promotion</a:t>
            </a:r>
            <a:endParaRPr lang="en-IN" b="1" dirty="0">
              <a:solidFill>
                <a:srgbClr val="0070C0"/>
              </a:solidFill>
            </a:endParaRP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5251076" cy="138499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a:t>
            </a:r>
            <a:r>
              <a:rPr lang="en-US" sz="1200" dirty="0">
                <a:latin typeface="Nunito" pitchFamily="2" charset="0"/>
              </a:rPr>
              <a:t>: There is a notable trend where employees with fewer trainings are often promoted, suggesting that having too many trainings does not necessarily increase promotion chances.</a:t>
            </a:r>
          </a:p>
          <a:p>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pattern may indicate the quality of training is more crucial than quantity. Enhancing the quality and relevance of training programs could be more beneficial than increasing their number.</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US" b="1" dirty="0">
                <a:solidFill>
                  <a:srgbClr val="0070C0"/>
                </a:solidFill>
              </a:rPr>
              <a:t>Previous Year Rating vs. Promotion</a:t>
            </a:r>
            <a:endParaRPr lang="en-IN" b="1" dirty="0">
              <a:solidFill>
                <a:srgbClr val="0070C0"/>
              </a:solidFill>
            </a:endParaRP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200329"/>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Employees with higher performance ratings (4 and 5) show significantly higher promotion rates compared to those with lower ratings.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underscores the importance of performance evaluations in promotional decisions, suggesting that a transparent and fair rating system could directly impact employee motivation and career progression..</a:t>
            </a:r>
            <a:endParaRPr lang="en-IN" sz="1200" dirty="0">
              <a:latin typeface="Nunito" pitchFamily="2" charset="0"/>
            </a:endParaRPr>
          </a:p>
        </p:txBody>
      </p:sp>
    </p:spTree>
    <p:extLst>
      <p:ext uri="{BB962C8B-B14F-4D97-AF65-F5344CB8AC3E}">
        <p14:creationId xmlns:p14="http://schemas.microsoft.com/office/powerpoint/2010/main" val="302406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Bivariate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US" b="1" dirty="0">
                <a:solidFill>
                  <a:srgbClr val="0070C0"/>
                </a:solidFill>
              </a:rPr>
              <a:t>Length of Service vs. Promotion</a:t>
            </a:r>
            <a:endParaRPr lang="en-IN" b="1" dirty="0">
              <a:solidFill>
                <a:srgbClr val="0070C0"/>
              </a:solidFill>
            </a:endParaRP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5251076" cy="1569660"/>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a:t>
            </a:r>
            <a:r>
              <a:rPr lang="en-US" sz="1200" dirty="0">
                <a:latin typeface="Nunito" pitchFamily="2" charset="0"/>
              </a:rPr>
              <a:t>: Contrary to expectations, longer tenure does not guarantee promotion; instead, employees with moderate lengths of service (2-10 years) are more likely to be promoted.</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could suggest that the organization values fresh ideas and potential as much as experience, highlighting the need for career development programs that cater to employees throughout different stages of their tenure.</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US" b="1" dirty="0">
                <a:solidFill>
                  <a:srgbClr val="0070C0"/>
                </a:solidFill>
              </a:rPr>
              <a:t>Awards Won vs. Promotion</a:t>
            </a:r>
            <a:endParaRPr lang="en-IN" b="1" dirty="0">
              <a:solidFill>
                <a:srgbClr val="0070C0"/>
              </a:solidFill>
            </a:endParaRP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200329"/>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There is a clear distinction showing that employees who have won awards are much more likely to be promoted..</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Recognizing and rewarding outstanding performance can significantly boost promotion rates and might be used effectively as a motivational tool within HR policies.</a:t>
            </a:r>
            <a:endParaRPr lang="en-IN" sz="1200" dirty="0">
              <a:latin typeface="Nunito" pitchFamily="2" charset="0"/>
            </a:endParaRPr>
          </a:p>
        </p:txBody>
      </p:sp>
    </p:spTree>
    <p:extLst>
      <p:ext uri="{BB962C8B-B14F-4D97-AF65-F5344CB8AC3E}">
        <p14:creationId xmlns:p14="http://schemas.microsoft.com/office/powerpoint/2010/main" val="427150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Bivariate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US" b="1" dirty="0">
                <a:solidFill>
                  <a:srgbClr val="0070C0"/>
                </a:solidFill>
              </a:rPr>
              <a:t>Average Training Score vs. Promotion</a:t>
            </a:r>
            <a:endParaRPr lang="en-IN" b="1" dirty="0">
              <a:solidFill>
                <a:srgbClr val="0070C0"/>
              </a:solidFill>
            </a:endParaRP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5251076" cy="138499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a:t>
            </a:r>
            <a:r>
              <a:rPr lang="en-US" sz="1200" dirty="0">
                <a:latin typeface="Nunito" pitchFamily="2" charset="0"/>
              </a:rPr>
              <a:t>: Higher average training scores are associated with a greater likelihood of promotion, indicating that higher skill and knowledge levels are valued for advancement..</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Investing in employee training that directly enhances job performance can lead to more promotions, supporting a merit-based promotion system..</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US" b="1" dirty="0">
                <a:solidFill>
                  <a:srgbClr val="0070C0"/>
                </a:solidFill>
              </a:rPr>
              <a:t>Gender vs. Promotion</a:t>
            </a:r>
            <a:endParaRPr lang="en-IN" b="1" dirty="0">
              <a:solidFill>
                <a:srgbClr val="0070C0"/>
              </a:solidFill>
            </a:endParaRP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1" y="3554934"/>
            <a:ext cx="5620871" cy="138499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Nunito" pitchFamily="2" charset="0"/>
              </a:rPr>
              <a:t>Observation: </a:t>
            </a:r>
            <a:r>
              <a:rPr lang="en-US" sz="1200" dirty="0">
                <a:latin typeface="Nunito" pitchFamily="2" charset="0"/>
              </a:rPr>
              <a:t>Female employees have a slightly higher promotion rate compared to male employees, despite there being more male employees overall</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a:t>
            </a:r>
            <a:r>
              <a:rPr lang="en-US" sz="1200" dirty="0">
                <a:latin typeface="Nunito" pitchFamily="2" charset="0"/>
              </a:rPr>
              <a:t>: This suggests that gender diversity and inclusivity measures might be impacting promotion practices positively, but continuous monitoring is required to ensure equitable growth opportunities across all demographics.</a:t>
            </a:r>
            <a:endParaRPr lang="en-IN" sz="1200" dirty="0">
              <a:latin typeface="Nunito" pitchFamily="2" charset="0"/>
            </a:endParaRPr>
          </a:p>
        </p:txBody>
      </p:sp>
    </p:spTree>
    <p:extLst>
      <p:ext uri="{BB962C8B-B14F-4D97-AF65-F5344CB8AC3E}">
        <p14:creationId xmlns:p14="http://schemas.microsoft.com/office/powerpoint/2010/main" val="174291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Preprocessing </a:t>
            </a:r>
            <a:endParaRPr>
              <a:solidFill>
                <a:srgbClr val="1974D2"/>
              </a:solidFill>
            </a:endParaRPr>
          </a:p>
        </p:txBody>
      </p:sp>
      <p:sp>
        <p:nvSpPr>
          <p:cNvPr id="138" name="Google Shape;138;p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Char char="●"/>
            </a:pPr>
            <a:r>
              <a:rPr lang="en" sz="1400" dirty="0">
                <a:solidFill>
                  <a:srgbClr val="2D3B45"/>
                </a:solidFill>
                <a:highlight>
                  <a:srgbClr val="FFFFFF"/>
                </a:highlight>
              </a:rPr>
              <a:t>Duplicate value check</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Missing value treatment</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Outlier check (</a:t>
            </a:r>
            <a:r>
              <a:rPr lang="en" sz="1400" dirty="0">
                <a:solidFill>
                  <a:srgbClr val="2D3B45"/>
                </a:solidFill>
                <a:highlight>
                  <a:schemeClr val="lt1"/>
                </a:highlight>
              </a:rPr>
              <a:t>treatment </a:t>
            </a:r>
            <a:r>
              <a:rPr lang="en" sz="1400" dirty="0">
                <a:solidFill>
                  <a:srgbClr val="2D3B45"/>
                </a:solidFill>
                <a:highlight>
                  <a:srgbClr val="FFFFFF"/>
                </a:highlight>
              </a:rPr>
              <a:t>if needed)</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Feature engineering</a:t>
            </a:r>
            <a:endParaRPr sz="1400" dirty="0">
              <a:solidFill>
                <a:srgbClr val="2D3B45"/>
              </a:solidFill>
              <a:highlight>
                <a:srgbClr val="FFFFFF"/>
              </a:highlight>
            </a:endParaRPr>
          </a:p>
          <a:p>
            <a:pPr marL="457200" lvl="0" indent="-317500" algn="l" rtl="0">
              <a:lnSpc>
                <a:spcPct val="115000"/>
              </a:lnSpc>
              <a:spcBef>
                <a:spcPts val="1000"/>
              </a:spcBef>
              <a:spcAft>
                <a:spcPts val="0"/>
              </a:spcAft>
              <a:buClr>
                <a:srgbClr val="2D3B45"/>
              </a:buClr>
              <a:buSzPts val="1400"/>
              <a:buChar char="●"/>
            </a:pPr>
            <a:r>
              <a:rPr lang="en" sz="1400" dirty="0">
                <a:solidFill>
                  <a:srgbClr val="2D3B45"/>
                </a:solidFill>
                <a:highlight>
                  <a:srgbClr val="FFFFFF"/>
                </a:highlight>
              </a:rPr>
              <a:t>Data preparation for modeling</a:t>
            </a: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endParaRPr sz="1400" dirty="0">
              <a:solidFill>
                <a:srgbClr val="2D3B45"/>
              </a:solidFill>
              <a:highlight>
                <a:srgbClr val="FFFFFF"/>
              </a:highlight>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2D3B45"/>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4" name="Google Shape;144;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chemeClr val="dk1"/>
                </a:solidFill>
              </a:rPr>
              <a:t>Overview of model and its parameters</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chemeClr val="dk1"/>
                </a:solidFill>
              </a:rPr>
              <a:t>Summary of the </a:t>
            </a:r>
            <a:r>
              <a:rPr lang="en-IN" sz="1400" dirty="0">
                <a:solidFill>
                  <a:schemeClr val="dk1"/>
                </a:solidFill>
              </a:rPr>
              <a:t>final </a:t>
            </a:r>
            <a:r>
              <a:rPr lang="en" sz="1400" dirty="0">
                <a:solidFill>
                  <a:schemeClr val="dk1"/>
                </a:solidFill>
              </a:rPr>
              <a:t>model for prediction</a:t>
            </a:r>
            <a:endParaRPr sz="1400" dirty="0">
              <a:solidFill>
                <a:schemeClr val="dk1"/>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Summary of key performance metrics for training and test data in tabular format for comparison</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0"/>
              </a:spcAft>
              <a:buSzPts val="1500"/>
              <a:buNone/>
            </a:pPr>
            <a:r>
              <a:rPr lang="en" sz="1200" b="1" i="1" dirty="0">
                <a:solidFill>
                  <a:srgbClr val="000000"/>
                </a:solidFill>
              </a:rPr>
              <a:t>Note</a:t>
            </a:r>
            <a:r>
              <a:rPr lang="en" sz="1200" i="1" dirty="0">
                <a:solidFill>
                  <a:srgbClr val="000000"/>
                </a:solidFill>
              </a:rPr>
              <a:t>: You can use more than one slide if needed </a:t>
            </a:r>
            <a:endParaRPr sz="1300" i="1"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Data Background and Contents</a:t>
            </a:r>
            <a:endParaRPr>
              <a:solidFill>
                <a:srgbClr val="1974D2"/>
              </a:solidFill>
            </a:endParaRPr>
          </a:p>
        </p:txBody>
      </p:sp>
      <p:sp>
        <p:nvSpPr>
          <p:cNvPr id="156" name="Google Shape;156;g10ae355dec7_0_0"/>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Char char="●"/>
            </a:pPr>
            <a:r>
              <a:rPr lang="en" sz="1400">
                <a:solidFill>
                  <a:schemeClr val="dk1"/>
                </a:solidFill>
              </a:rPr>
              <a:t>Please mention about the data background and contents</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76" name="Google Shape;176;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9" name="TextBox 8">
            <a:extLst>
              <a:ext uri="{FF2B5EF4-FFF2-40B4-BE49-F238E27FC236}">
                <a16:creationId xmlns:a16="http://schemas.microsoft.com/office/drawing/2014/main" id="{184DB979-3F27-D7CD-18BD-77E021EC2268}"/>
              </a:ext>
            </a:extLst>
          </p:cNvPr>
          <p:cNvSpPr txBox="1"/>
          <p:nvPr/>
        </p:nvSpPr>
        <p:spPr>
          <a:xfrm>
            <a:off x="184897" y="807576"/>
            <a:ext cx="4572000" cy="307777"/>
          </a:xfrm>
          <a:prstGeom prst="rect">
            <a:avLst/>
          </a:prstGeom>
          <a:noFill/>
        </p:spPr>
        <p:txBody>
          <a:bodyPr wrap="square">
            <a:spAutoFit/>
          </a:bodyPr>
          <a:lstStyle/>
          <a:p>
            <a:r>
              <a:rPr lang="en-IN" dirty="0">
                <a:solidFill>
                  <a:srgbClr val="FF00FF"/>
                </a:solidFill>
              </a:rPr>
              <a:t>A</a:t>
            </a:r>
            <a:r>
              <a:rPr lang="en-IN" sz="1400" dirty="0">
                <a:solidFill>
                  <a:srgbClr val="FF00FF"/>
                </a:solidFill>
              </a:rPr>
              <a:t>ctionable insights</a:t>
            </a:r>
            <a:endParaRPr lang="en-IN" dirty="0">
              <a:solidFill>
                <a:srgbClr val="FF00FF"/>
              </a:solidFill>
            </a:endParaRPr>
          </a:p>
        </p:txBody>
      </p:sp>
      <p:sp>
        <p:nvSpPr>
          <p:cNvPr id="11" name="TextBox 10">
            <a:extLst>
              <a:ext uri="{FF2B5EF4-FFF2-40B4-BE49-F238E27FC236}">
                <a16:creationId xmlns:a16="http://schemas.microsoft.com/office/drawing/2014/main" id="{601EB943-5C38-0D9B-40C5-52E9782DE414}"/>
              </a:ext>
            </a:extLst>
          </p:cNvPr>
          <p:cNvSpPr txBox="1"/>
          <p:nvPr/>
        </p:nvSpPr>
        <p:spPr>
          <a:xfrm>
            <a:off x="202550" y="1115353"/>
            <a:ext cx="8774206" cy="3108543"/>
          </a:xfrm>
          <a:prstGeom prst="rect">
            <a:avLst/>
          </a:prstGeom>
          <a:noFill/>
        </p:spPr>
        <p:txBody>
          <a:bodyPr wrap="square">
            <a:spAutoFit/>
          </a:bodyPr>
          <a:lstStyle/>
          <a:p>
            <a:pPr marL="285750" indent="-285750">
              <a:buFont typeface="Arial" panose="020B0604020202020204" pitchFamily="34" charset="0"/>
              <a:buChar char="•"/>
            </a:pPr>
            <a:r>
              <a:rPr lang="en-US" dirty="0">
                <a:latin typeface="Nunito" pitchFamily="2" charset="0"/>
              </a:rPr>
              <a:t>Employees who engage in multiple training sessions show a tendency for higher promotion rates, despite the majority undergoing only 1 or 2 sessions. This suggests that increasing training opportunities could be directly beneficial</a:t>
            </a:r>
            <a:r>
              <a:rPr lang="en-IN" dirty="0">
                <a:latin typeface="Nunito" pitchFamily="2" charset="0"/>
              </a:rPr>
              <a:t>.</a:t>
            </a:r>
          </a:p>
          <a:p>
            <a:pPr marL="285750" indent="-285750">
              <a:buFont typeface="Arial" panose="020B0604020202020204" pitchFamily="34" charset="0"/>
              <a:buChar char="•"/>
            </a:pPr>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Departments like Sales &amp; Marketing, Operations, and Technology not only have higher employee counts but also significant variations in promotion rates, indicating department-specific dynamics in promotion practices.</a:t>
            </a:r>
          </a:p>
          <a:p>
            <a:endParaRPr lang="en-US" dirty="0">
              <a:latin typeface="Nunito" pitchFamily="2" charset="0"/>
            </a:endParaRPr>
          </a:p>
          <a:p>
            <a:pPr marL="285750" indent="-285750">
              <a:buFont typeface="Arial" panose="020B0604020202020204" pitchFamily="34" charset="0"/>
              <a:buChar char="•"/>
            </a:pPr>
            <a:r>
              <a:rPr lang="en-US" dirty="0">
                <a:latin typeface="Nunito" pitchFamily="2" charset="0"/>
              </a:rPr>
              <a:t>Employees hired through referrals have a noticeably higher promotion rate (12.1%) compared to other channels, suggesting the effectiveness of the referral system in bringing in potentially high-performing candidates.</a:t>
            </a:r>
          </a:p>
          <a:p>
            <a:pPr marL="285750" indent="-285750">
              <a:buFont typeface="Arial" panose="020B0604020202020204" pitchFamily="34" charset="0"/>
              <a:buChar char="•"/>
            </a:pPr>
            <a:endParaRPr lang="en-US" dirty="0">
              <a:latin typeface="Nunito" pitchFamily="2" charset="0"/>
            </a:endParaRPr>
          </a:p>
          <a:p>
            <a:pPr marL="285750" indent="-285750">
              <a:buFont typeface="Arial" panose="020B0604020202020204" pitchFamily="34" charset="0"/>
              <a:buChar char="•"/>
            </a:pPr>
            <a:r>
              <a:rPr lang="en-US" dirty="0">
                <a:latin typeface="Nunito" pitchFamily="2" charset="0"/>
              </a:rPr>
              <a:t>Higher previous year ratings (4 and 5) correlate with substantially higher promotion rates, emphasizing the importance of performance evaluations in career progression.</a:t>
            </a:r>
            <a:endParaRPr lang="en-IN" dirty="0">
              <a:latin typeface="Nunito"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Executive Summary </a:t>
            </a:r>
            <a:endParaRPr dirty="0">
              <a:solidFill>
                <a:srgbClr val="1974D2"/>
              </a:solidFill>
            </a:endParaRPr>
          </a:p>
        </p:txBody>
      </p:sp>
      <p:sp>
        <p:nvSpPr>
          <p:cNvPr id="9" name="TextBox 8">
            <a:extLst>
              <a:ext uri="{FF2B5EF4-FFF2-40B4-BE49-F238E27FC236}">
                <a16:creationId xmlns:a16="http://schemas.microsoft.com/office/drawing/2014/main" id="{184DB979-3F27-D7CD-18BD-77E021EC2268}"/>
              </a:ext>
            </a:extLst>
          </p:cNvPr>
          <p:cNvSpPr txBox="1"/>
          <p:nvPr/>
        </p:nvSpPr>
        <p:spPr>
          <a:xfrm>
            <a:off x="184897" y="807576"/>
            <a:ext cx="4572000" cy="307777"/>
          </a:xfrm>
          <a:prstGeom prst="rect">
            <a:avLst/>
          </a:prstGeom>
          <a:noFill/>
        </p:spPr>
        <p:txBody>
          <a:bodyPr wrap="square">
            <a:spAutoFit/>
          </a:bodyPr>
          <a:lstStyle/>
          <a:p>
            <a:r>
              <a:rPr lang="en-IN" dirty="0">
                <a:solidFill>
                  <a:srgbClr val="FF00FF"/>
                </a:solidFill>
              </a:rPr>
              <a:t>Recommendation</a:t>
            </a:r>
          </a:p>
        </p:txBody>
      </p:sp>
      <p:sp>
        <p:nvSpPr>
          <p:cNvPr id="11" name="TextBox 10">
            <a:extLst>
              <a:ext uri="{FF2B5EF4-FFF2-40B4-BE49-F238E27FC236}">
                <a16:creationId xmlns:a16="http://schemas.microsoft.com/office/drawing/2014/main" id="{601EB943-5C38-0D9B-40C5-52E9782DE414}"/>
              </a:ext>
            </a:extLst>
          </p:cNvPr>
          <p:cNvSpPr txBox="1"/>
          <p:nvPr/>
        </p:nvSpPr>
        <p:spPr>
          <a:xfrm>
            <a:off x="202550" y="1115353"/>
            <a:ext cx="8774206" cy="3323987"/>
          </a:xfrm>
          <a:prstGeom prst="rect">
            <a:avLst/>
          </a:prstGeom>
          <a:noFill/>
        </p:spPr>
        <p:txBody>
          <a:bodyPr wrap="square">
            <a:spAutoFit/>
          </a:bodyPr>
          <a:lstStyle/>
          <a:p>
            <a:pPr marL="285750" indent="-285750">
              <a:buFont typeface="Arial" panose="020B0604020202020204" pitchFamily="34" charset="0"/>
              <a:buChar char="•"/>
            </a:pPr>
            <a:r>
              <a:rPr lang="en-US" dirty="0">
                <a:latin typeface="Nunito" pitchFamily="2" charset="0"/>
              </a:rPr>
              <a:t>Develop and implement more comprehensive training programs across all departments to ensure employees receive more than the typical one or two sessions. This should be aimed at both skill enhancement and leadership development to support promotion readiness.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Analyze promotion trends within each department to tailor promotion criteria that reflect the unique needs and roles within these departments. This will help in addressing the disparities in promotion rates and ensure a fairer, more equitable promotion process.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Given the success rate of referrals in leading to promotions, expand the referral program to encourage more employees to participate. Consider offering incentives not just for successful hires but also for diversifying the talent pool in alignment with organizational needs.</a:t>
            </a:r>
          </a:p>
          <a:p>
            <a:endParaRPr lang="en-IN" dirty="0">
              <a:latin typeface="Nunito" pitchFamily="2" charset="0"/>
            </a:endParaRPr>
          </a:p>
          <a:p>
            <a:pPr marL="285750" indent="-285750">
              <a:buFont typeface="Arial" panose="020B0604020202020204" pitchFamily="34" charset="0"/>
              <a:buChar char="•"/>
            </a:pPr>
            <a:r>
              <a:rPr lang="en-US" dirty="0">
                <a:latin typeface="Nunito" pitchFamily="2" charset="0"/>
              </a:rPr>
              <a:t>Implement structured improvement plans for employees with lower performance ratings. These plans should include targeted training sessions, mentorship programs, and regular review points to help these employees enhance their skills and increase their promotion potential.</a:t>
            </a:r>
            <a:endParaRPr lang="en-IN" dirty="0">
              <a:latin typeface="Nunito" pitchFamily="2" charset="0"/>
            </a:endParaRPr>
          </a:p>
        </p:txBody>
      </p:sp>
    </p:spTree>
    <p:extLst>
      <p:ext uri="{BB962C8B-B14F-4D97-AF65-F5344CB8AC3E}">
        <p14:creationId xmlns:p14="http://schemas.microsoft.com/office/powerpoint/2010/main" val="92021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202550" y="1312451"/>
            <a:ext cx="8629800" cy="2210678"/>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US" sz="1400" dirty="0">
                <a:solidFill>
                  <a:srgbClr val="000000"/>
                </a:solidFill>
              </a:rPr>
              <a:t>Employee promotions are a pivotal aspect of career advancement, serving as a reward for dedication and loyalty. In JMD Company, the HR team manages promotion decisions based on comprehensive employee data, including performance ratings and other key attributes. However, the complexity and volume of data have historically delayed the decision-making process, making it challenging to efficiently and fairly determine promotion eligibility.</a:t>
            </a:r>
            <a:endParaRPr sz="1400" dirty="0">
              <a:solidFill>
                <a:srgbClr val="000000"/>
              </a:solidFill>
            </a:endParaRPr>
          </a:p>
        </p:txBody>
      </p:sp>
      <p:sp>
        <p:nvSpPr>
          <p:cNvPr id="3" name="TextBox 2">
            <a:extLst>
              <a:ext uri="{FF2B5EF4-FFF2-40B4-BE49-F238E27FC236}">
                <a16:creationId xmlns:a16="http://schemas.microsoft.com/office/drawing/2014/main" id="{737121F7-2049-7EF3-3D7F-756EA6227167}"/>
              </a:ext>
            </a:extLst>
          </p:cNvPr>
          <p:cNvSpPr txBox="1"/>
          <p:nvPr/>
        </p:nvSpPr>
        <p:spPr>
          <a:xfrm>
            <a:off x="202550" y="1016876"/>
            <a:ext cx="4572000" cy="307777"/>
          </a:xfrm>
          <a:prstGeom prst="rect">
            <a:avLst/>
          </a:prstGeom>
          <a:noFill/>
        </p:spPr>
        <p:txBody>
          <a:bodyPr wrap="square">
            <a:spAutoFit/>
          </a:bodyPr>
          <a:lstStyle/>
          <a:p>
            <a:r>
              <a:rPr lang="en-IN" b="1" dirty="0">
                <a:solidFill>
                  <a:srgbClr val="FF00FF"/>
                </a:solidFill>
              </a:rPr>
              <a:t>Business Problem Overview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559659" y="1583960"/>
            <a:ext cx="8629800" cy="1124964"/>
          </a:xfrm>
          <a:prstGeom prst="rect">
            <a:avLst/>
          </a:prstGeom>
          <a:noFill/>
          <a:ln>
            <a:noFill/>
          </a:ln>
        </p:spPr>
        <p:txBody>
          <a:bodyPr spcFirstLastPara="1" wrap="square" lIns="91425" tIns="91425" rIns="91425" bIns="91425" anchor="t" anchorCtr="0">
            <a:noAutofit/>
          </a:bodyPr>
          <a:lstStyle/>
          <a:p>
            <a:pPr marL="425450" indent="-285750">
              <a:spcBef>
                <a:spcPts val="1000"/>
              </a:spcBef>
              <a:buClr>
                <a:srgbClr val="000000"/>
              </a:buClr>
              <a:buSzPts val="1400"/>
            </a:pPr>
            <a:r>
              <a:rPr lang="en-US" sz="1400" b="1" dirty="0">
                <a:solidFill>
                  <a:srgbClr val="000000"/>
                </a:solidFill>
              </a:rPr>
              <a:t>Data Collection: </a:t>
            </a:r>
            <a:r>
              <a:rPr lang="en-US" sz="1400" dirty="0">
                <a:solidFill>
                  <a:srgbClr val="000000"/>
                </a:solidFill>
              </a:rPr>
              <a:t>Utilize the existing dataset which contains detailed records for each employee.</a:t>
            </a:r>
          </a:p>
          <a:p>
            <a:pPr marL="425450" indent="-285750">
              <a:spcBef>
                <a:spcPts val="1000"/>
              </a:spcBef>
              <a:buClr>
                <a:srgbClr val="000000"/>
              </a:buClr>
              <a:buSzPts val="1400"/>
            </a:pPr>
            <a:r>
              <a:rPr lang="en-US" sz="1400" b="1" dirty="0">
                <a:solidFill>
                  <a:srgbClr val="000000"/>
                </a:solidFill>
              </a:rPr>
              <a:t>Preprocessing: </a:t>
            </a:r>
            <a:r>
              <a:rPr lang="en-US" sz="1400" dirty="0">
                <a:solidFill>
                  <a:srgbClr val="000000"/>
                </a:solidFill>
              </a:rPr>
              <a:t>Clean the data to handle missing values, encode categorical variables, and normalize or standardize numerical inputs where necessary. </a:t>
            </a:r>
            <a:r>
              <a:rPr lang="en-IN" sz="1400" b="1" dirty="0">
                <a:solidFill>
                  <a:srgbClr val="000000"/>
                </a:solidFill>
              </a:rPr>
              <a:t>	</a:t>
            </a:r>
            <a:endParaRPr sz="1400" b="1" dirty="0">
              <a:solidFill>
                <a:srgbClr val="000000"/>
              </a:solidFill>
            </a:endParaRPr>
          </a:p>
        </p:txBody>
      </p:sp>
      <p:sp>
        <p:nvSpPr>
          <p:cNvPr id="3" name="TextBox 2">
            <a:extLst>
              <a:ext uri="{FF2B5EF4-FFF2-40B4-BE49-F238E27FC236}">
                <a16:creationId xmlns:a16="http://schemas.microsoft.com/office/drawing/2014/main" id="{7ECDBD4C-13B8-59EE-7A16-C31E3F9A584F}"/>
              </a:ext>
            </a:extLst>
          </p:cNvPr>
          <p:cNvSpPr txBox="1"/>
          <p:nvPr/>
        </p:nvSpPr>
        <p:spPr>
          <a:xfrm>
            <a:off x="202550" y="894071"/>
            <a:ext cx="4572000" cy="307777"/>
          </a:xfrm>
          <a:prstGeom prst="rect">
            <a:avLst/>
          </a:prstGeom>
          <a:noFill/>
        </p:spPr>
        <p:txBody>
          <a:bodyPr wrap="square">
            <a:spAutoFit/>
          </a:bodyPr>
          <a:lstStyle/>
          <a:p>
            <a:r>
              <a:rPr lang="en" b="1" dirty="0">
                <a:solidFill>
                  <a:srgbClr val="FF00FF"/>
                </a:solidFill>
              </a:rPr>
              <a:t>S</a:t>
            </a:r>
            <a:r>
              <a:rPr lang="en" sz="1400" b="1" dirty="0">
                <a:solidFill>
                  <a:srgbClr val="FF00FF"/>
                </a:solidFill>
              </a:rPr>
              <a:t>olution approach / methodology</a:t>
            </a:r>
            <a:endParaRPr lang="en-IN" b="1" dirty="0">
              <a:solidFill>
                <a:srgbClr val="FF00FF"/>
              </a:solidFill>
            </a:endParaRPr>
          </a:p>
        </p:txBody>
      </p:sp>
      <p:sp>
        <p:nvSpPr>
          <p:cNvPr id="5" name="TextBox 4">
            <a:extLst>
              <a:ext uri="{FF2B5EF4-FFF2-40B4-BE49-F238E27FC236}">
                <a16:creationId xmlns:a16="http://schemas.microsoft.com/office/drawing/2014/main" id="{AB672726-7B04-5F68-577E-64EAFD85C040}"/>
              </a:ext>
            </a:extLst>
          </p:cNvPr>
          <p:cNvSpPr txBox="1"/>
          <p:nvPr/>
        </p:nvSpPr>
        <p:spPr>
          <a:xfrm>
            <a:off x="302559" y="1350401"/>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sz="1400" b="1" dirty="0">
                <a:solidFill>
                  <a:srgbClr val="0070C0"/>
                </a:solidFill>
              </a:rPr>
              <a:t>1. Data Collection and Preprocessing:</a:t>
            </a:r>
          </a:p>
        </p:txBody>
      </p:sp>
      <p:sp>
        <p:nvSpPr>
          <p:cNvPr id="6" name="Google Shape;125;p3">
            <a:extLst>
              <a:ext uri="{FF2B5EF4-FFF2-40B4-BE49-F238E27FC236}">
                <a16:creationId xmlns:a16="http://schemas.microsoft.com/office/drawing/2014/main" id="{2598D98C-9049-EAB8-0333-0C2DFD87B31C}"/>
              </a:ext>
            </a:extLst>
          </p:cNvPr>
          <p:cNvSpPr txBox="1">
            <a:spLocks/>
          </p:cNvSpPr>
          <p:nvPr/>
        </p:nvSpPr>
        <p:spPr>
          <a:xfrm>
            <a:off x="514200" y="3272860"/>
            <a:ext cx="8629800" cy="11249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25450" indent="-285750">
              <a:spcBef>
                <a:spcPts val="1000"/>
              </a:spcBef>
              <a:buClr>
                <a:srgbClr val="000000"/>
              </a:buClr>
              <a:buSzPts val="1400"/>
            </a:pPr>
            <a:r>
              <a:rPr lang="en-US" sz="1400" dirty="0">
                <a:solidFill>
                  <a:srgbClr val="000000"/>
                </a:solidFill>
              </a:rPr>
              <a:t>Conduct an in-depth analysis to understand the distribution and relationship of variables related to promotion outcomes.</a:t>
            </a:r>
          </a:p>
          <a:p>
            <a:pPr marL="425450" indent="-285750">
              <a:spcBef>
                <a:spcPts val="1000"/>
              </a:spcBef>
              <a:buClr>
                <a:srgbClr val="000000"/>
              </a:buClr>
              <a:buSzPts val="1400"/>
            </a:pPr>
            <a:r>
              <a:rPr lang="en-US" sz="1400" dirty="0">
                <a:solidFill>
                  <a:srgbClr val="000000"/>
                </a:solidFill>
              </a:rPr>
              <a:t>Identify patterns and insights that can influence the model, such as the impact of departments, training scores, and previous year ratings on promotion chances.</a:t>
            </a:r>
          </a:p>
        </p:txBody>
      </p:sp>
      <p:sp>
        <p:nvSpPr>
          <p:cNvPr id="7" name="TextBox 6">
            <a:extLst>
              <a:ext uri="{FF2B5EF4-FFF2-40B4-BE49-F238E27FC236}">
                <a16:creationId xmlns:a16="http://schemas.microsoft.com/office/drawing/2014/main" id="{20CB07BA-54A5-9055-EF46-C3D5595B47B6}"/>
              </a:ext>
            </a:extLst>
          </p:cNvPr>
          <p:cNvSpPr txBox="1"/>
          <p:nvPr/>
        </p:nvSpPr>
        <p:spPr>
          <a:xfrm>
            <a:off x="302559" y="2953862"/>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b="1" dirty="0">
                <a:solidFill>
                  <a:srgbClr val="0070C0"/>
                </a:solidFill>
              </a:rPr>
              <a:t>2</a:t>
            </a:r>
            <a:r>
              <a:rPr lang="en-IN" sz="1400" b="1" dirty="0">
                <a:solidFill>
                  <a:srgbClr val="0070C0"/>
                </a:solidFill>
              </a:rPr>
              <a:t>. Exploratory Data Analysis (EDA):</a:t>
            </a:r>
          </a:p>
        </p:txBody>
      </p:sp>
    </p:spTree>
    <p:extLst>
      <p:ext uri="{BB962C8B-B14F-4D97-AF65-F5344CB8AC3E}">
        <p14:creationId xmlns:p14="http://schemas.microsoft.com/office/powerpoint/2010/main" val="80906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1974D2"/>
              </a:solidFill>
            </a:endParaRPr>
          </a:p>
        </p:txBody>
      </p:sp>
      <p:sp>
        <p:nvSpPr>
          <p:cNvPr id="125" name="Google Shape;125;p3"/>
          <p:cNvSpPr txBox="1">
            <a:spLocks noGrp="1"/>
          </p:cNvSpPr>
          <p:nvPr>
            <p:ph type="body" idx="1"/>
          </p:nvPr>
        </p:nvSpPr>
        <p:spPr>
          <a:xfrm>
            <a:off x="514200" y="1462197"/>
            <a:ext cx="8629800" cy="1124964"/>
          </a:xfrm>
          <a:prstGeom prst="rect">
            <a:avLst/>
          </a:prstGeom>
          <a:noFill/>
          <a:ln>
            <a:noFill/>
          </a:ln>
        </p:spPr>
        <p:txBody>
          <a:bodyPr spcFirstLastPara="1" wrap="square" lIns="91425" tIns="91425" rIns="91425" bIns="91425" anchor="t" anchorCtr="0">
            <a:noAutofit/>
          </a:bodyPr>
          <a:lstStyle/>
          <a:p>
            <a:pPr marL="425450" indent="-285750">
              <a:spcBef>
                <a:spcPts val="1000"/>
              </a:spcBef>
              <a:buClr>
                <a:srgbClr val="000000"/>
              </a:buClr>
              <a:buSzPts val="1400"/>
            </a:pPr>
            <a:r>
              <a:rPr lang="en-US" sz="1400" dirty="0">
                <a:solidFill>
                  <a:srgbClr val="000000"/>
                </a:solidFill>
              </a:rPr>
              <a:t>Derive new features that might better encapsulate the predictive signals in the data, such as interaction terms between department and ratings or age and length of service.</a:t>
            </a:r>
          </a:p>
          <a:p>
            <a:pPr marL="425450" indent="-285750">
              <a:spcBef>
                <a:spcPts val="1000"/>
              </a:spcBef>
              <a:buClr>
                <a:srgbClr val="000000"/>
              </a:buClr>
              <a:buSzPts val="1400"/>
            </a:pPr>
            <a:r>
              <a:rPr lang="en-US" sz="1400" dirty="0">
                <a:solidFill>
                  <a:srgbClr val="000000"/>
                </a:solidFill>
              </a:rPr>
              <a:t>Preprocessing: Clean the data to handle missing values, encode categorical variables, and normalize or standardize numerical inputs where necessary. </a:t>
            </a:r>
            <a:r>
              <a:rPr lang="en-IN" sz="1400" dirty="0">
                <a:solidFill>
                  <a:srgbClr val="000000"/>
                </a:solidFill>
              </a:rPr>
              <a:t>	</a:t>
            </a:r>
            <a:endParaRPr sz="1400" dirty="0">
              <a:solidFill>
                <a:srgbClr val="000000"/>
              </a:solidFill>
            </a:endParaRPr>
          </a:p>
        </p:txBody>
      </p:sp>
      <p:sp>
        <p:nvSpPr>
          <p:cNvPr id="3" name="TextBox 2">
            <a:extLst>
              <a:ext uri="{FF2B5EF4-FFF2-40B4-BE49-F238E27FC236}">
                <a16:creationId xmlns:a16="http://schemas.microsoft.com/office/drawing/2014/main" id="{7ECDBD4C-13B8-59EE-7A16-C31E3F9A584F}"/>
              </a:ext>
            </a:extLst>
          </p:cNvPr>
          <p:cNvSpPr txBox="1"/>
          <p:nvPr/>
        </p:nvSpPr>
        <p:spPr>
          <a:xfrm>
            <a:off x="202550" y="894071"/>
            <a:ext cx="4572000" cy="307777"/>
          </a:xfrm>
          <a:prstGeom prst="rect">
            <a:avLst/>
          </a:prstGeom>
          <a:noFill/>
        </p:spPr>
        <p:txBody>
          <a:bodyPr wrap="square">
            <a:spAutoFit/>
          </a:bodyPr>
          <a:lstStyle/>
          <a:p>
            <a:r>
              <a:rPr lang="en" b="1" dirty="0">
                <a:solidFill>
                  <a:srgbClr val="FF00FF"/>
                </a:solidFill>
              </a:rPr>
              <a:t>S</a:t>
            </a:r>
            <a:r>
              <a:rPr lang="en" sz="1400" b="1" dirty="0">
                <a:solidFill>
                  <a:srgbClr val="FF00FF"/>
                </a:solidFill>
              </a:rPr>
              <a:t>olution approach / methodology Cont…</a:t>
            </a:r>
            <a:endParaRPr lang="en-IN" b="1" dirty="0">
              <a:solidFill>
                <a:srgbClr val="FF00FF"/>
              </a:solidFill>
            </a:endParaRPr>
          </a:p>
        </p:txBody>
      </p:sp>
      <p:sp>
        <p:nvSpPr>
          <p:cNvPr id="5" name="TextBox 4">
            <a:extLst>
              <a:ext uri="{FF2B5EF4-FFF2-40B4-BE49-F238E27FC236}">
                <a16:creationId xmlns:a16="http://schemas.microsoft.com/office/drawing/2014/main" id="{AB672726-7B04-5F68-577E-64EAFD85C040}"/>
              </a:ext>
            </a:extLst>
          </p:cNvPr>
          <p:cNvSpPr txBox="1"/>
          <p:nvPr/>
        </p:nvSpPr>
        <p:spPr>
          <a:xfrm>
            <a:off x="302559" y="1350401"/>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b="1" dirty="0">
                <a:solidFill>
                  <a:srgbClr val="0070C0"/>
                </a:solidFill>
              </a:rPr>
              <a:t>3</a:t>
            </a:r>
            <a:r>
              <a:rPr lang="en-IN" sz="1400" b="1" dirty="0">
                <a:solidFill>
                  <a:srgbClr val="0070C0"/>
                </a:solidFill>
              </a:rPr>
              <a:t>. Feature Engineering:</a:t>
            </a:r>
          </a:p>
        </p:txBody>
      </p:sp>
      <p:sp>
        <p:nvSpPr>
          <p:cNvPr id="6" name="Google Shape;125;p3">
            <a:extLst>
              <a:ext uri="{FF2B5EF4-FFF2-40B4-BE49-F238E27FC236}">
                <a16:creationId xmlns:a16="http://schemas.microsoft.com/office/drawing/2014/main" id="{2598D98C-9049-EAB8-0333-0C2DFD87B31C}"/>
              </a:ext>
            </a:extLst>
          </p:cNvPr>
          <p:cNvSpPr txBox="1">
            <a:spLocks/>
          </p:cNvSpPr>
          <p:nvPr/>
        </p:nvSpPr>
        <p:spPr>
          <a:xfrm>
            <a:off x="514200" y="3272859"/>
            <a:ext cx="8629800" cy="14537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425450" indent="-285750">
              <a:spcBef>
                <a:spcPts val="1000"/>
              </a:spcBef>
              <a:buClr>
                <a:srgbClr val="000000"/>
              </a:buClr>
              <a:buSzPts val="1400"/>
            </a:pPr>
            <a:r>
              <a:rPr lang="en-US" sz="1400" dirty="0">
                <a:solidFill>
                  <a:srgbClr val="000000"/>
                </a:solidFill>
              </a:rPr>
              <a:t>Build a predictive model using algorithms suitable for binary classification, such as Bagging, Random Forest, or Gradient Boosting Machines.</a:t>
            </a:r>
          </a:p>
          <a:p>
            <a:pPr marL="425450" indent="-285750">
              <a:spcBef>
                <a:spcPts val="1000"/>
              </a:spcBef>
              <a:buClr>
                <a:srgbClr val="000000"/>
              </a:buClr>
              <a:buSzPts val="1400"/>
            </a:pPr>
            <a:r>
              <a:rPr lang="en-US" sz="1400" dirty="0">
                <a:solidFill>
                  <a:srgbClr val="000000"/>
                </a:solidFill>
              </a:rPr>
              <a:t>Evaluate models based on accuracy, precision, recall, and f1-score metrics to ensure the model's robustness and reliability.</a:t>
            </a:r>
          </a:p>
        </p:txBody>
      </p:sp>
      <p:sp>
        <p:nvSpPr>
          <p:cNvPr id="7" name="TextBox 6">
            <a:extLst>
              <a:ext uri="{FF2B5EF4-FFF2-40B4-BE49-F238E27FC236}">
                <a16:creationId xmlns:a16="http://schemas.microsoft.com/office/drawing/2014/main" id="{20CB07BA-54A5-9055-EF46-C3D5595B47B6}"/>
              </a:ext>
            </a:extLst>
          </p:cNvPr>
          <p:cNvSpPr txBox="1"/>
          <p:nvPr/>
        </p:nvSpPr>
        <p:spPr>
          <a:xfrm>
            <a:off x="302559" y="2953862"/>
            <a:ext cx="4572000" cy="318998"/>
          </a:xfrm>
          <a:prstGeom prst="rect">
            <a:avLst/>
          </a:prstGeom>
          <a:noFill/>
        </p:spPr>
        <p:txBody>
          <a:bodyPr wrap="square">
            <a:spAutoFit/>
          </a:bodyPr>
          <a:lstStyle/>
          <a:p>
            <a:pPr marL="139700" lvl="0" indent="0" algn="l" rtl="0">
              <a:lnSpc>
                <a:spcPct val="115000"/>
              </a:lnSpc>
              <a:spcBef>
                <a:spcPts val="1000"/>
              </a:spcBef>
              <a:spcAft>
                <a:spcPts val="0"/>
              </a:spcAft>
              <a:buClr>
                <a:srgbClr val="000000"/>
              </a:buClr>
              <a:buSzPts val="1400"/>
              <a:buNone/>
            </a:pPr>
            <a:r>
              <a:rPr lang="en-IN" sz="1400" b="1" dirty="0">
                <a:solidFill>
                  <a:srgbClr val="0070C0"/>
                </a:solidFill>
              </a:rPr>
              <a:t>4. Model Development:</a:t>
            </a:r>
          </a:p>
        </p:txBody>
      </p:sp>
    </p:spTree>
    <p:extLst>
      <p:ext uri="{BB962C8B-B14F-4D97-AF65-F5344CB8AC3E}">
        <p14:creationId xmlns:p14="http://schemas.microsoft.com/office/powerpoint/2010/main" val="270965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EDA Results</a:t>
            </a:r>
            <a:endParaRPr>
              <a:solidFill>
                <a:srgbClr val="1974D2"/>
              </a:solidFill>
            </a:endParaRPr>
          </a:p>
        </p:txBody>
      </p:sp>
      <p:sp>
        <p:nvSpPr>
          <p:cNvPr id="131" name="Google Shape;131;g10e9006cb6c_1_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 sz="1400" dirty="0">
                <a:solidFill>
                  <a:srgbClr val="000000"/>
                </a:solidFill>
              </a:rPr>
              <a:t>Please mention the key results from EDA</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Please mention answers to the insight-based questions provided</a:t>
            </a:r>
            <a:endParaRPr sz="1400" dirty="0">
              <a:solidFill>
                <a:srgbClr val="000000"/>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r>
              <a:rPr lang="en" sz="1200" b="1" i="1" dirty="0">
                <a:solidFill>
                  <a:srgbClr val="000000"/>
                </a:solidFill>
              </a:rPr>
              <a:t>Note</a:t>
            </a:r>
            <a:r>
              <a:rPr lang="en" sz="1200" i="1" dirty="0">
                <a:solidFill>
                  <a:srgbClr val="000000"/>
                </a:solidFill>
              </a:rPr>
              <a:t>: You can use more than one slide if needed </a:t>
            </a:r>
            <a:endParaRPr sz="1200" i="1"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1974D2"/>
              </a:solidFill>
            </a:endParaRPr>
          </a:p>
        </p:txBody>
      </p:sp>
      <p:sp>
        <p:nvSpPr>
          <p:cNvPr id="5" name="TextBox 4">
            <a:extLst>
              <a:ext uri="{FF2B5EF4-FFF2-40B4-BE49-F238E27FC236}">
                <a16:creationId xmlns:a16="http://schemas.microsoft.com/office/drawing/2014/main" id="{0226BE46-3C74-1053-0BA6-DB71191754FB}"/>
              </a:ext>
            </a:extLst>
          </p:cNvPr>
          <p:cNvSpPr txBox="1"/>
          <p:nvPr/>
        </p:nvSpPr>
        <p:spPr>
          <a:xfrm>
            <a:off x="202550" y="861979"/>
            <a:ext cx="4572000" cy="307777"/>
          </a:xfrm>
          <a:prstGeom prst="rect">
            <a:avLst/>
          </a:prstGeom>
          <a:noFill/>
        </p:spPr>
        <p:txBody>
          <a:bodyPr wrap="square">
            <a:spAutoFit/>
          </a:bodyPr>
          <a:lstStyle/>
          <a:p>
            <a:r>
              <a:rPr lang="en-IN" b="1" dirty="0">
                <a:solidFill>
                  <a:srgbClr val="FF00FF"/>
                </a:solidFill>
              </a:rPr>
              <a:t>Univariate Analysis</a:t>
            </a:r>
          </a:p>
        </p:txBody>
      </p:sp>
      <p:sp>
        <p:nvSpPr>
          <p:cNvPr id="9" name="TextBox 8">
            <a:extLst>
              <a:ext uri="{FF2B5EF4-FFF2-40B4-BE49-F238E27FC236}">
                <a16:creationId xmlns:a16="http://schemas.microsoft.com/office/drawing/2014/main" id="{A868A253-7574-A67A-BED5-0C02FB802E3E}"/>
              </a:ext>
            </a:extLst>
          </p:cNvPr>
          <p:cNvSpPr txBox="1"/>
          <p:nvPr/>
        </p:nvSpPr>
        <p:spPr>
          <a:xfrm>
            <a:off x="202550" y="1280790"/>
            <a:ext cx="3731559" cy="307777"/>
          </a:xfrm>
          <a:prstGeom prst="rect">
            <a:avLst/>
          </a:prstGeom>
          <a:noFill/>
        </p:spPr>
        <p:txBody>
          <a:bodyPr wrap="square">
            <a:spAutoFit/>
          </a:bodyPr>
          <a:lstStyle/>
          <a:p>
            <a:r>
              <a:rPr lang="en-IN" b="1" dirty="0">
                <a:solidFill>
                  <a:srgbClr val="0070C0"/>
                </a:solidFill>
              </a:rPr>
              <a:t>Training Frequency and Intensity</a:t>
            </a:r>
          </a:p>
        </p:txBody>
      </p:sp>
      <p:sp>
        <p:nvSpPr>
          <p:cNvPr id="11" name="TextBox 10">
            <a:extLst>
              <a:ext uri="{FF2B5EF4-FFF2-40B4-BE49-F238E27FC236}">
                <a16:creationId xmlns:a16="http://schemas.microsoft.com/office/drawing/2014/main" id="{34268306-0517-25FE-E6F1-86972B0C3700}"/>
              </a:ext>
            </a:extLst>
          </p:cNvPr>
          <p:cNvSpPr txBox="1"/>
          <p:nvPr/>
        </p:nvSpPr>
        <p:spPr>
          <a:xfrm>
            <a:off x="289112" y="1588567"/>
            <a:ext cx="4920781" cy="1569660"/>
          </a:xfrm>
          <a:prstGeom prst="rect">
            <a:avLst/>
          </a:prstGeom>
          <a:noFill/>
        </p:spPr>
        <p:txBody>
          <a:bodyPr wrap="square">
            <a:spAutoFit/>
          </a:bodyPr>
          <a:lstStyle/>
          <a:p>
            <a:pPr marL="285750" indent="-285750">
              <a:buFont typeface="Arial" panose="020B0604020202020204" pitchFamily="34" charset="0"/>
              <a:buChar char="•"/>
            </a:pPr>
            <a:r>
              <a:rPr lang="en-IN" sz="1200" b="1" dirty="0">
                <a:latin typeface="Nunito" pitchFamily="2" charset="0"/>
              </a:rPr>
              <a:t>Observation </a:t>
            </a:r>
            <a:r>
              <a:rPr lang="en-IN" sz="1200" dirty="0">
                <a:latin typeface="Nunito" pitchFamily="2" charset="0"/>
              </a:rPr>
              <a:t>: Most employees undergo only 1 or 2 training sessions, with a significant drop in numbers for more than 2 trainings.</a:t>
            </a: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 This suggests a potential underutilization of training programs, despite a small subset engaging in extensive training, which could be better leveraged to enhance overall employee performance and promotion readiness.</a:t>
            </a:r>
            <a:endParaRPr lang="en-IN" sz="1200" dirty="0">
              <a:latin typeface="Nunito" pitchFamily="2" charset="0"/>
            </a:endParaRPr>
          </a:p>
        </p:txBody>
      </p:sp>
      <p:sp>
        <p:nvSpPr>
          <p:cNvPr id="12" name="TextBox 11">
            <a:extLst>
              <a:ext uri="{FF2B5EF4-FFF2-40B4-BE49-F238E27FC236}">
                <a16:creationId xmlns:a16="http://schemas.microsoft.com/office/drawing/2014/main" id="{BC75912C-3AB4-3407-1816-32D8BC07E8E8}"/>
              </a:ext>
            </a:extLst>
          </p:cNvPr>
          <p:cNvSpPr txBox="1"/>
          <p:nvPr/>
        </p:nvSpPr>
        <p:spPr>
          <a:xfrm>
            <a:off x="202550" y="3247157"/>
            <a:ext cx="3731559" cy="307777"/>
          </a:xfrm>
          <a:prstGeom prst="rect">
            <a:avLst/>
          </a:prstGeom>
          <a:noFill/>
        </p:spPr>
        <p:txBody>
          <a:bodyPr wrap="square">
            <a:spAutoFit/>
          </a:bodyPr>
          <a:lstStyle/>
          <a:p>
            <a:r>
              <a:rPr lang="en-IN" b="1" dirty="0">
                <a:solidFill>
                  <a:srgbClr val="0070C0"/>
                </a:solidFill>
              </a:rPr>
              <a:t>Age Distribution</a:t>
            </a:r>
          </a:p>
        </p:txBody>
      </p:sp>
      <p:sp>
        <p:nvSpPr>
          <p:cNvPr id="13" name="TextBox 12">
            <a:extLst>
              <a:ext uri="{FF2B5EF4-FFF2-40B4-BE49-F238E27FC236}">
                <a16:creationId xmlns:a16="http://schemas.microsoft.com/office/drawing/2014/main" id="{DB0F268A-E400-8428-69EC-123211A6B184}"/>
              </a:ext>
            </a:extLst>
          </p:cNvPr>
          <p:cNvSpPr txBox="1"/>
          <p:nvPr/>
        </p:nvSpPr>
        <p:spPr>
          <a:xfrm>
            <a:off x="289112" y="3554934"/>
            <a:ext cx="4854388" cy="1200329"/>
          </a:xfrm>
          <a:prstGeom prst="rect">
            <a:avLst/>
          </a:prstGeom>
          <a:noFill/>
        </p:spPr>
        <p:txBody>
          <a:bodyPr wrap="square">
            <a:spAutoFit/>
          </a:bodyPr>
          <a:lstStyle/>
          <a:p>
            <a:pPr marL="285750" indent="-285750">
              <a:buFont typeface="Arial" panose="020B0604020202020204" pitchFamily="34" charset="0"/>
              <a:buChar char="•"/>
            </a:pPr>
            <a:r>
              <a:rPr lang="en-IN" sz="1200" b="1" dirty="0">
                <a:latin typeface="Nunito" pitchFamily="2" charset="0"/>
              </a:rPr>
              <a:t>Observation </a:t>
            </a:r>
            <a:r>
              <a:rPr lang="en-US" sz="1200" dirty="0">
                <a:latin typeface="Nunito" pitchFamily="2" charset="0"/>
              </a:rPr>
              <a:t>: The age distribution is bell-shaped with most employees between 25 and 40 years old.</a:t>
            </a:r>
            <a:endParaRPr lang="en-IN" sz="1200" dirty="0">
              <a:latin typeface="Nunito" pitchFamily="2" charset="0"/>
            </a:endParaRPr>
          </a:p>
          <a:p>
            <a:pPr marL="285750" indent="-285750">
              <a:buFont typeface="Arial" panose="020B0604020202020204" pitchFamily="34" charset="0"/>
              <a:buChar char="•"/>
            </a:pPr>
            <a:endParaRPr lang="en-IN" sz="1200" dirty="0">
              <a:latin typeface="Nunito" pitchFamily="2" charset="0"/>
            </a:endParaRPr>
          </a:p>
          <a:p>
            <a:pPr marL="285750" indent="-285750">
              <a:buFont typeface="Arial" panose="020B0604020202020204" pitchFamily="34" charset="0"/>
              <a:buChar char="•"/>
            </a:pPr>
            <a:r>
              <a:rPr lang="en-US" sz="1200" b="1" dirty="0">
                <a:latin typeface="Nunito" pitchFamily="2" charset="0"/>
              </a:rPr>
              <a:t>Insight </a:t>
            </a:r>
            <a:r>
              <a:rPr lang="en-US" sz="1200" dirty="0">
                <a:latin typeface="Nunito" pitchFamily="2" charset="0"/>
              </a:rPr>
              <a:t>: The workforce is relatively young, but with a notable presence of employees over 55, indicating a diverse age range that could impact succession planning and training needs.</a:t>
            </a:r>
            <a:endParaRPr lang="en-IN" sz="1200" dirty="0">
              <a:latin typeface="Nunito" pitchFamily="2" charset="0"/>
            </a:endParaRPr>
          </a:p>
        </p:txBody>
      </p:sp>
      <p:pic>
        <p:nvPicPr>
          <p:cNvPr id="17" name="Picture 16">
            <a:extLst>
              <a:ext uri="{FF2B5EF4-FFF2-40B4-BE49-F238E27FC236}">
                <a16:creationId xmlns:a16="http://schemas.microsoft.com/office/drawing/2014/main" id="{3934B7DD-A324-DCE8-EE43-69DA021C2049}"/>
              </a:ext>
            </a:extLst>
          </p:cNvPr>
          <p:cNvPicPr>
            <a:picLocks noChangeAspect="1"/>
          </p:cNvPicPr>
          <p:nvPr/>
        </p:nvPicPr>
        <p:blipFill>
          <a:blip r:embed="rId3"/>
          <a:stretch>
            <a:fillRect/>
          </a:stretch>
        </p:blipFill>
        <p:spPr>
          <a:xfrm>
            <a:off x="5310264" y="646826"/>
            <a:ext cx="3440128" cy="2024396"/>
          </a:xfrm>
          <a:prstGeom prst="rect">
            <a:avLst/>
          </a:prstGeom>
        </p:spPr>
      </p:pic>
      <p:pic>
        <p:nvPicPr>
          <p:cNvPr id="19" name="Picture 18">
            <a:extLst>
              <a:ext uri="{FF2B5EF4-FFF2-40B4-BE49-F238E27FC236}">
                <a16:creationId xmlns:a16="http://schemas.microsoft.com/office/drawing/2014/main" id="{D4AAB430-3BF7-C05C-5BE6-3AD005B85BA7}"/>
              </a:ext>
            </a:extLst>
          </p:cNvPr>
          <p:cNvPicPr>
            <a:picLocks noChangeAspect="1"/>
          </p:cNvPicPr>
          <p:nvPr/>
        </p:nvPicPr>
        <p:blipFill>
          <a:blip r:embed="rId4"/>
          <a:stretch>
            <a:fillRect/>
          </a:stretch>
        </p:blipFill>
        <p:spPr>
          <a:xfrm>
            <a:off x="5310264" y="2870946"/>
            <a:ext cx="3544623" cy="2104401"/>
          </a:xfrm>
          <a:prstGeom prst="rect">
            <a:avLst/>
          </a:prstGeom>
        </p:spPr>
      </p:pic>
    </p:spTree>
    <p:extLst>
      <p:ext uri="{BB962C8B-B14F-4D97-AF65-F5344CB8AC3E}">
        <p14:creationId xmlns:p14="http://schemas.microsoft.com/office/powerpoint/2010/main" val="660198350"/>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1478</Words>
  <Application>Microsoft Office PowerPoint</Application>
  <PresentationFormat>On-screen Show (16:9)</PresentationFormat>
  <Paragraphs>132</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Nunito</vt:lpstr>
      <vt:lpstr>Nunito SemiBold</vt:lpstr>
      <vt:lpstr>Nunito ExtraBold</vt:lpstr>
      <vt:lpstr>Arial</vt:lpstr>
      <vt:lpstr>Calibri</vt:lpstr>
      <vt:lpstr>Just Logo</vt:lpstr>
      <vt:lpstr>Just Logo</vt:lpstr>
      <vt:lpstr>Employee Promotion Prediction </vt:lpstr>
      <vt:lpstr>Contents / Agenda</vt:lpstr>
      <vt:lpstr>Executive Summary </vt:lpstr>
      <vt:lpstr>Executive Summary </vt:lpstr>
      <vt:lpstr>Business Problem Overview and Solution Approach</vt:lpstr>
      <vt:lpstr>Business Problem Overview and Solution Approach</vt:lpstr>
      <vt:lpstr>Business Problem Overview and Solution Approach</vt:lpstr>
      <vt:lpstr>EDA Results</vt:lpstr>
      <vt:lpstr>EDA Results</vt:lpstr>
      <vt:lpstr>EDA Results</vt:lpstr>
      <vt:lpstr>EDA Results</vt:lpstr>
      <vt:lpstr>EDA Results</vt:lpstr>
      <vt:lpstr>EDA Results</vt:lpstr>
      <vt:lpstr>EDA Results</vt:lpstr>
      <vt:lpstr>Data Preprocessing </vt:lpstr>
      <vt:lpstr>Model Performance Summary</vt:lpstr>
      <vt:lpstr>APPENDIX</vt:lpstr>
      <vt:lpstr>Data Background and Contents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Sujeet kumar</cp:lastModifiedBy>
  <cp:revision>103</cp:revision>
  <dcterms:modified xsi:type="dcterms:W3CDTF">2024-06-20T01:16:29Z</dcterms:modified>
</cp:coreProperties>
</file>