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6"/>
  </p:notesMasterIdLst>
  <p:sldIdLst>
    <p:sldId id="256" r:id="rId3"/>
    <p:sldId id="257" r:id="rId4"/>
    <p:sldId id="276" r:id="rId5"/>
    <p:sldId id="268" r:id="rId6"/>
    <p:sldId id="275" r:id="rId7"/>
    <p:sldId id="274" r:id="rId8"/>
    <p:sldId id="258" r:id="rId9"/>
    <p:sldId id="269" r:id="rId10"/>
    <p:sldId id="270" r:id="rId11"/>
    <p:sldId id="271" r:id="rId12"/>
    <p:sldId id="272" r:id="rId13"/>
    <p:sldId id="273" r:id="rId14"/>
    <p:sldId id="280" r:id="rId15"/>
    <p:sldId id="279" r:id="rId16"/>
    <p:sldId id="277" r:id="rId17"/>
    <p:sldId id="259" r:id="rId18"/>
    <p:sldId id="278" r:id="rId19"/>
    <p:sldId id="260" r:id="rId20"/>
    <p:sldId id="261" r:id="rId21"/>
    <p:sldId id="262" r:id="rId22"/>
    <p:sldId id="263" r:id="rId23"/>
    <p:sldId id="264" r:id="rId24"/>
    <p:sldId id="267" r:id="rId25"/>
  </p:sldIdLst>
  <p:sldSz cx="9144000" cy="5143500" type="screen16x9"/>
  <p:notesSz cx="6858000" cy="9144000"/>
  <p:embeddedFontLst>
    <p:embeddedFont>
      <p:font typeface="Nunito" pitchFamily="2" charset="0"/>
      <p:regular r:id="rId27"/>
      <p:bold r:id="rId28"/>
      <p:italic r:id="rId29"/>
      <p:boldItalic r:id="rId30"/>
    </p:embeddedFont>
    <p:embeddedFont>
      <p:font typeface="Nunito ExtraBold" pitchFamily="2" charset="0"/>
      <p:bold r:id="rId31"/>
      <p:boldItalic r:id="rId32"/>
    </p:embeddedFont>
    <p:embeddedFont>
      <p:font typeface="Nunito SemiBold"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5C7"/>
    <a:srgbClr val="3F0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230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514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53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3661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2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7565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3170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442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1424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023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90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60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61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Bank Churn Prediction</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IN" sz="3000" b="0" dirty="0"/>
              <a:t>Post Graduate Program-AIML</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June 09</a:t>
            </a:r>
            <a:r>
              <a:rPr lang="en" sz="1600" b="0" baseline="30000" dirty="0"/>
              <a:t>th</a:t>
            </a:r>
            <a:r>
              <a:rPr lang="en" sz="1600" b="0" dirty="0"/>
              <a:t> 2024</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Cont… </a:t>
            </a:r>
            <a:endParaRPr dirty="0">
              <a:solidFill>
                <a:srgbClr val="1974D2"/>
              </a:solidFill>
            </a:endParaRPr>
          </a:p>
        </p:txBody>
      </p:sp>
      <p:sp>
        <p:nvSpPr>
          <p:cNvPr id="119" name="Google Shape;119;g10e9006cb6c_1_2"/>
          <p:cNvSpPr txBox="1">
            <a:spLocks noGrp="1"/>
          </p:cNvSpPr>
          <p:nvPr>
            <p:ph type="body" idx="1"/>
          </p:nvPr>
        </p:nvSpPr>
        <p:spPr>
          <a:xfrm>
            <a:off x="79423" y="358747"/>
            <a:ext cx="8985153" cy="4283957"/>
          </a:xfrm>
          <a:prstGeom prst="rect">
            <a:avLst/>
          </a:prstGeom>
          <a:noFill/>
          <a:ln>
            <a:noFill/>
          </a:ln>
        </p:spPr>
        <p:txBody>
          <a:bodyPr spcFirstLastPara="1" wrap="square" lIns="91425" tIns="91425" rIns="91425" bIns="91425" anchor="t" anchorCtr="0">
            <a:noAutofit/>
          </a:bodyPr>
          <a:lstStyle/>
          <a:p>
            <a:pPr marL="133350" indent="0">
              <a:buNone/>
            </a:pPr>
            <a:endParaRPr lang="en-IN" sz="1000" b="1" dirty="0"/>
          </a:p>
          <a:p>
            <a:pPr marL="133350" indent="0">
              <a:buNone/>
            </a:pPr>
            <a:r>
              <a:rPr lang="en-IN" sz="1600" b="1" dirty="0">
                <a:solidFill>
                  <a:srgbClr val="EF35C7"/>
                </a:solidFill>
              </a:rPr>
              <a:t>Actionable Insights </a:t>
            </a:r>
            <a:r>
              <a:rPr lang="en-IN" sz="1600" b="1" dirty="0"/>
              <a:t>based on </a:t>
            </a:r>
            <a:r>
              <a:rPr lang="en-US" sz="1600" b="1" dirty="0">
                <a:highlight>
                  <a:srgbClr val="FFFF00"/>
                </a:highlight>
              </a:rPr>
              <a:t>Customer Behavior</a:t>
            </a:r>
          </a:p>
          <a:p>
            <a:pPr marL="133350" indent="0">
              <a:buNone/>
            </a:pPr>
            <a:endParaRPr lang="en-US" sz="1000" b="1" dirty="0">
              <a:highlight>
                <a:srgbClr val="FFFF00"/>
              </a:highlight>
            </a:endParaRPr>
          </a:p>
          <a:p>
            <a:pPr lvl="1">
              <a:lnSpc>
                <a:spcPct val="100000"/>
              </a:lnSpc>
              <a:spcBef>
                <a:spcPts val="1200"/>
              </a:spcBef>
              <a:buFont typeface="Wingdings" panose="05000000000000000000" pitchFamily="2" charset="2"/>
              <a:buChar char="§"/>
            </a:pPr>
            <a:r>
              <a:rPr lang="en-US" sz="1000" b="1" dirty="0"/>
              <a:t>Number of Products:</a:t>
            </a:r>
          </a:p>
          <a:p>
            <a:pPr marL="1200150" lvl="2" indent="-285750">
              <a:lnSpc>
                <a:spcPct val="100000"/>
              </a:lnSpc>
              <a:spcBef>
                <a:spcPts val="1000"/>
              </a:spcBef>
              <a:buFont typeface="Arial" panose="020B0604020202020204" pitchFamily="34" charset="0"/>
              <a:buChar char="•"/>
            </a:pPr>
            <a:r>
              <a:rPr lang="en-US" sz="1000" dirty="0"/>
              <a:t>Customers with fewer products are more likely to exit. </a:t>
            </a:r>
          </a:p>
          <a:p>
            <a:pPr marL="1200150" lvl="2" indent="-285750">
              <a:lnSpc>
                <a:spcPct val="100000"/>
              </a:lnSpc>
              <a:spcBef>
                <a:spcPts val="1000"/>
              </a:spcBef>
              <a:buFont typeface="Arial" panose="020B0604020202020204" pitchFamily="34" charset="0"/>
              <a:buChar char="•"/>
            </a:pPr>
            <a:r>
              <a:rPr lang="en-US" sz="1000" dirty="0"/>
              <a:t>Encouraging customers to utilize multiple products through bundling and cross-selling strategies can enhance customer stickiness.</a:t>
            </a:r>
          </a:p>
          <a:p>
            <a:pPr marL="603250" lvl="1" indent="0">
              <a:buNone/>
            </a:pPr>
            <a:endParaRPr lang="en-US" sz="1000" dirty="0"/>
          </a:p>
          <a:p>
            <a:pPr lvl="1">
              <a:lnSpc>
                <a:spcPct val="100000"/>
              </a:lnSpc>
              <a:spcBef>
                <a:spcPts val="1200"/>
              </a:spcBef>
              <a:buFont typeface="Wingdings" panose="05000000000000000000" pitchFamily="2" charset="2"/>
              <a:buChar char="§"/>
            </a:pPr>
            <a:r>
              <a:rPr lang="en-US" sz="1000" b="1" dirty="0"/>
              <a:t>Credit Card Ownership:</a:t>
            </a:r>
          </a:p>
          <a:p>
            <a:pPr marL="1200150" lvl="2" indent="-285750">
              <a:lnSpc>
                <a:spcPct val="100000"/>
              </a:lnSpc>
              <a:spcBef>
                <a:spcPts val="1000"/>
              </a:spcBef>
              <a:buFont typeface="Arial" panose="020B0604020202020204" pitchFamily="34" charset="0"/>
              <a:buChar char="•"/>
            </a:pPr>
            <a:r>
              <a:rPr lang="en-US" sz="1000" dirty="0"/>
              <a:t>Ownership of a credit card does not significantly impact the likelihood of a customer exiting. </a:t>
            </a:r>
          </a:p>
          <a:p>
            <a:pPr marL="1200150" lvl="2" indent="-285750">
              <a:lnSpc>
                <a:spcPct val="100000"/>
              </a:lnSpc>
              <a:spcBef>
                <a:spcPts val="1000"/>
              </a:spcBef>
              <a:buFont typeface="Arial" panose="020B0604020202020204" pitchFamily="34" charset="0"/>
              <a:buChar char="•"/>
            </a:pPr>
            <a:r>
              <a:rPr lang="en-US" sz="1000" dirty="0"/>
              <a:t>This suggests that other factors are more critical in influencing churn.</a:t>
            </a:r>
          </a:p>
          <a:p>
            <a:pPr lvl="1">
              <a:buFont typeface="Arial" panose="020B0604020202020204" pitchFamily="34" charset="0"/>
              <a:buChar char="•"/>
            </a:pPr>
            <a:endParaRPr lang="en-US" sz="1000" dirty="0"/>
          </a:p>
          <a:p>
            <a:pPr lvl="1">
              <a:lnSpc>
                <a:spcPct val="100000"/>
              </a:lnSpc>
              <a:spcBef>
                <a:spcPts val="1200"/>
              </a:spcBef>
              <a:buFont typeface="Wingdings" panose="05000000000000000000" pitchFamily="2" charset="2"/>
              <a:buChar char="§"/>
            </a:pPr>
            <a:r>
              <a:rPr lang="en-US" sz="1000" b="1" dirty="0"/>
              <a:t>Active Membership:</a:t>
            </a:r>
          </a:p>
          <a:p>
            <a:pPr marL="1200150" lvl="2" indent="-285750">
              <a:lnSpc>
                <a:spcPct val="100000"/>
              </a:lnSpc>
              <a:spcBef>
                <a:spcPts val="1000"/>
              </a:spcBef>
              <a:buFont typeface="Arial" panose="020B0604020202020204" pitchFamily="34" charset="0"/>
              <a:buChar char="•"/>
            </a:pPr>
            <a:r>
              <a:rPr lang="en-US" sz="1000" dirty="0"/>
              <a:t>Active members are less likely to exit compared to inactive members. </a:t>
            </a:r>
          </a:p>
          <a:p>
            <a:pPr marL="1200150" lvl="2" indent="-285750">
              <a:lnSpc>
                <a:spcPct val="100000"/>
              </a:lnSpc>
              <a:spcBef>
                <a:spcPts val="1000"/>
              </a:spcBef>
              <a:buFont typeface="Arial" panose="020B0604020202020204" pitchFamily="34" charset="0"/>
              <a:buChar char="•"/>
            </a:pPr>
            <a:r>
              <a:rPr lang="en-US" sz="1000" dirty="0"/>
              <a:t>This highlights the importance of customer engagement and regular interactions to maintain an active customer base.</a:t>
            </a:r>
          </a:p>
          <a:p>
            <a:pPr marL="603250" lvl="1" indent="0">
              <a:buNone/>
            </a:pPr>
            <a:endParaRPr lang="en-US" sz="1000" dirty="0"/>
          </a:p>
        </p:txBody>
      </p:sp>
    </p:spTree>
    <p:extLst>
      <p:ext uri="{BB962C8B-B14F-4D97-AF65-F5344CB8AC3E}">
        <p14:creationId xmlns:p14="http://schemas.microsoft.com/office/powerpoint/2010/main" val="112176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Cont… </a:t>
            </a:r>
            <a:endParaRPr dirty="0">
              <a:solidFill>
                <a:srgbClr val="1974D2"/>
              </a:solidFill>
            </a:endParaRPr>
          </a:p>
        </p:txBody>
      </p:sp>
      <p:sp>
        <p:nvSpPr>
          <p:cNvPr id="119" name="Google Shape;119;g10e9006cb6c_1_2"/>
          <p:cNvSpPr txBox="1">
            <a:spLocks noGrp="1"/>
          </p:cNvSpPr>
          <p:nvPr>
            <p:ph type="body" idx="1"/>
          </p:nvPr>
        </p:nvSpPr>
        <p:spPr>
          <a:xfrm>
            <a:off x="79424" y="358747"/>
            <a:ext cx="8593930" cy="4283957"/>
          </a:xfrm>
          <a:prstGeom prst="rect">
            <a:avLst/>
          </a:prstGeom>
          <a:noFill/>
          <a:ln>
            <a:noFill/>
          </a:ln>
        </p:spPr>
        <p:txBody>
          <a:bodyPr spcFirstLastPara="1" wrap="square" lIns="91425" tIns="91425" rIns="91425" bIns="91425" anchor="t" anchorCtr="0">
            <a:noAutofit/>
          </a:bodyPr>
          <a:lstStyle/>
          <a:p>
            <a:pPr marL="133350" indent="0">
              <a:buNone/>
            </a:pPr>
            <a:endParaRPr lang="en-IN" sz="1000" b="1" dirty="0"/>
          </a:p>
          <a:p>
            <a:pPr marL="133350" indent="0">
              <a:buNone/>
            </a:pPr>
            <a:endParaRPr lang="en-IN" sz="1600" b="1" dirty="0">
              <a:solidFill>
                <a:srgbClr val="EF35C7"/>
              </a:solidFill>
            </a:endParaRPr>
          </a:p>
          <a:p>
            <a:pPr marL="133350" indent="0">
              <a:buNone/>
            </a:pPr>
            <a:endParaRPr lang="en-IN" sz="1600" b="1" dirty="0">
              <a:solidFill>
                <a:srgbClr val="EF35C7"/>
              </a:solidFill>
            </a:endParaRPr>
          </a:p>
          <a:p>
            <a:pPr marL="133350" indent="0">
              <a:buNone/>
            </a:pPr>
            <a:r>
              <a:rPr lang="en-IN" sz="1600" b="1" dirty="0">
                <a:solidFill>
                  <a:srgbClr val="EF35C7"/>
                </a:solidFill>
              </a:rPr>
              <a:t>Business Recommendations :-</a:t>
            </a:r>
            <a:endParaRPr lang="en-US" sz="1600" b="1" dirty="0">
              <a:highlight>
                <a:srgbClr val="FFFF00"/>
              </a:highlight>
            </a:endParaRPr>
          </a:p>
          <a:p>
            <a:pPr marL="133350" indent="0">
              <a:buNone/>
            </a:pPr>
            <a:endParaRPr lang="en-US" sz="1000" b="1" dirty="0">
              <a:highlight>
                <a:srgbClr val="FFFF00"/>
              </a:highlight>
            </a:endParaRPr>
          </a:p>
          <a:p>
            <a:pPr>
              <a:lnSpc>
                <a:spcPct val="100000"/>
              </a:lnSpc>
              <a:spcBef>
                <a:spcPts val="1200"/>
              </a:spcBef>
              <a:buFont typeface="Nunito" pitchFamily="2" charset="0"/>
              <a:buChar char="−"/>
            </a:pPr>
            <a:r>
              <a:rPr lang="en-IN" sz="1200" b="1" dirty="0"/>
              <a:t>Targeted Retention Strategies</a:t>
            </a:r>
            <a:endParaRPr lang="en-US" sz="1200" b="1" dirty="0"/>
          </a:p>
          <a:p>
            <a:pPr lvl="1">
              <a:lnSpc>
                <a:spcPct val="100000"/>
              </a:lnSpc>
              <a:spcBef>
                <a:spcPts val="1200"/>
              </a:spcBef>
              <a:buFont typeface="Wingdings" panose="05000000000000000000" pitchFamily="2" charset="2"/>
              <a:buChar char="§"/>
            </a:pPr>
            <a:r>
              <a:rPr lang="en-US" sz="1000" b="1" dirty="0"/>
              <a:t>Older Customers:</a:t>
            </a:r>
          </a:p>
          <a:p>
            <a:pPr marL="1200150" lvl="2" indent="-285750">
              <a:lnSpc>
                <a:spcPct val="100000"/>
              </a:lnSpc>
              <a:spcBef>
                <a:spcPts val="1000"/>
              </a:spcBef>
              <a:buFont typeface="Arial" panose="020B0604020202020204" pitchFamily="34" charset="0"/>
              <a:buChar char="•"/>
            </a:pPr>
            <a:r>
              <a:rPr lang="en-US" sz="1000" dirty="0"/>
              <a:t>Develop specialized products and services catering to the needs of older customers to reduce churn in this demographic.</a:t>
            </a:r>
          </a:p>
          <a:p>
            <a:pPr lvl="1">
              <a:lnSpc>
                <a:spcPct val="100000"/>
              </a:lnSpc>
              <a:spcBef>
                <a:spcPts val="1200"/>
              </a:spcBef>
              <a:buFont typeface="Wingdings" panose="05000000000000000000" pitchFamily="2" charset="2"/>
              <a:buChar char="§"/>
            </a:pPr>
            <a:r>
              <a:rPr lang="en-US" sz="1000" b="1" dirty="0"/>
              <a:t>Female Customers:</a:t>
            </a:r>
          </a:p>
          <a:p>
            <a:pPr marL="1200150" lvl="2" indent="-285750">
              <a:lnSpc>
                <a:spcPct val="100000"/>
              </a:lnSpc>
              <a:spcBef>
                <a:spcPts val="1000"/>
              </a:spcBef>
              <a:buFont typeface="Arial" panose="020B0604020202020204" pitchFamily="34" charset="0"/>
              <a:buChar char="•"/>
            </a:pPr>
            <a:r>
              <a:rPr lang="en-US" sz="1000" dirty="0"/>
              <a:t>Implement targeted marketing campaigns and personalized services aimed at retaining female customers.</a:t>
            </a:r>
          </a:p>
          <a:p>
            <a:pPr lvl="1">
              <a:lnSpc>
                <a:spcPct val="100000"/>
              </a:lnSpc>
              <a:spcBef>
                <a:spcPts val="1200"/>
              </a:spcBef>
              <a:buFont typeface="Wingdings" panose="05000000000000000000" pitchFamily="2" charset="2"/>
              <a:buChar char="§"/>
            </a:pPr>
            <a:r>
              <a:rPr lang="en-US" sz="1000" b="1" dirty="0"/>
              <a:t>Customers in Germany:</a:t>
            </a:r>
          </a:p>
          <a:p>
            <a:pPr marL="1200150" lvl="2" indent="-285750">
              <a:lnSpc>
                <a:spcPct val="100000"/>
              </a:lnSpc>
              <a:spcBef>
                <a:spcPts val="1000"/>
              </a:spcBef>
              <a:buFont typeface="Arial" panose="020B0604020202020204" pitchFamily="34" charset="0"/>
              <a:buChar char="•"/>
            </a:pPr>
            <a:r>
              <a:rPr lang="en-US" sz="1000" dirty="0"/>
              <a:t>Conduct a detailed investigation into the reasons for higher exit rates in Germany and address region-specific concerns with tailored solutions..</a:t>
            </a:r>
          </a:p>
          <a:p>
            <a:pPr marL="603250" lvl="1" indent="0">
              <a:buNone/>
            </a:pPr>
            <a:endParaRPr lang="en-US" sz="1000" dirty="0"/>
          </a:p>
        </p:txBody>
      </p:sp>
    </p:spTree>
    <p:extLst>
      <p:ext uri="{BB962C8B-B14F-4D97-AF65-F5344CB8AC3E}">
        <p14:creationId xmlns:p14="http://schemas.microsoft.com/office/powerpoint/2010/main" val="331486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Cont… </a:t>
            </a:r>
            <a:endParaRPr dirty="0">
              <a:solidFill>
                <a:srgbClr val="1974D2"/>
              </a:solidFill>
            </a:endParaRPr>
          </a:p>
        </p:txBody>
      </p:sp>
      <p:sp>
        <p:nvSpPr>
          <p:cNvPr id="119" name="Google Shape;119;g10e9006cb6c_1_2"/>
          <p:cNvSpPr txBox="1">
            <a:spLocks noGrp="1"/>
          </p:cNvSpPr>
          <p:nvPr>
            <p:ph type="body" idx="1"/>
          </p:nvPr>
        </p:nvSpPr>
        <p:spPr>
          <a:xfrm>
            <a:off x="59254" y="263418"/>
            <a:ext cx="9084746" cy="4880082"/>
          </a:xfrm>
          <a:prstGeom prst="rect">
            <a:avLst/>
          </a:prstGeom>
          <a:noFill/>
          <a:ln>
            <a:noFill/>
          </a:ln>
        </p:spPr>
        <p:txBody>
          <a:bodyPr spcFirstLastPara="1" wrap="square" lIns="91425" tIns="91425" rIns="91425" bIns="91425" anchor="t" anchorCtr="0">
            <a:noAutofit/>
          </a:bodyPr>
          <a:lstStyle/>
          <a:p>
            <a:pPr marL="133350" indent="0">
              <a:buNone/>
            </a:pPr>
            <a:endParaRPr lang="en-IN" sz="1000" b="1" dirty="0"/>
          </a:p>
          <a:p>
            <a:pPr marL="133350" indent="0">
              <a:buNone/>
            </a:pPr>
            <a:endParaRPr lang="en-IN" sz="1200" b="1" dirty="0">
              <a:solidFill>
                <a:srgbClr val="EF35C7"/>
              </a:solidFill>
            </a:endParaRPr>
          </a:p>
          <a:p>
            <a:pPr marL="133350" indent="0">
              <a:buNone/>
            </a:pPr>
            <a:endParaRPr lang="en-IN" sz="1200" b="1" dirty="0">
              <a:solidFill>
                <a:srgbClr val="EF35C7"/>
              </a:solidFill>
            </a:endParaRPr>
          </a:p>
          <a:p>
            <a:pPr marL="133350" indent="0">
              <a:buNone/>
            </a:pPr>
            <a:r>
              <a:rPr lang="en-IN" sz="1200" b="1" dirty="0">
                <a:solidFill>
                  <a:srgbClr val="EF35C7"/>
                </a:solidFill>
              </a:rPr>
              <a:t>Business Recommendations :-</a:t>
            </a:r>
            <a:endParaRPr lang="en-US" sz="1200" b="1" dirty="0">
              <a:highlight>
                <a:srgbClr val="FFFF00"/>
              </a:highlight>
            </a:endParaRPr>
          </a:p>
          <a:p>
            <a:pPr lvl="1">
              <a:lnSpc>
                <a:spcPct val="100000"/>
              </a:lnSpc>
              <a:spcBef>
                <a:spcPts val="1200"/>
              </a:spcBef>
              <a:buFont typeface="Wingdings" panose="05000000000000000000" pitchFamily="2" charset="2"/>
              <a:buChar char="§"/>
            </a:pPr>
            <a:r>
              <a:rPr lang="en-IN" sz="1000" b="1" dirty="0"/>
              <a:t>Product Bundling</a:t>
            </a:r>
            <a:endParaRPr lang="en-US" sz="1000" b="1" dirty="0"/>
          </a:p>
          <a:p>
            <a:pPr marL="1200150" lvl="2" indent="-285750">
              <a:lnSpc>
                <a:spcPct val="100000"/>
              </a:lnSpc>
              <a:spcBef>
                <a:spcPts val="1000"/>
              </a:spcBef>
              <a:buFont typeface="Arial" panose="020B0604020202020204" pitchFamily="34" charset="0"/>
              <a:buChar char="•"/>
            </a:pPr>
            <a:r>
              <a:rPr lang="en-US" sz="1000" dirty="0"/>
              <a:t>Encourage customers to use multiple products by offering bundled packages and incentives for adopting additional services. </a:t>
            </a:r>
          </a:p>
          <a:p>
            <a:pPr marL="1200150" lvl="2" indent="-285750">
              <a:lnSpc>
                <a:spcPct val="100000"/>
              </a:lnSpc>
              <a:spcBef>
                <a:spcPts val="1000"/>
              </a:spcBef>
              <a:buFont typeface="Arial" panose="020B0604020202020204" pitchFamily="34" charset="0"/>
              <a:buChar char="•"/>
            </a:pPr>
            <a:r>
              <a:rPr lang="en-US" sz="1000" dirty="0"/>
              <a:t>This can help in increasing product usage per customer and reducing churn.</a:t>
            </a:r>
          </a:p>
          <a:p>
            <a:pPr lvl="1">
              <a:lnSpc>
                <a:spcPct val="100000"/>
              </a:lnSpc>
              <a:spcBef>
                <a:spcPts val="1200"/>
              </a:spcBef>
              <a:buFont typeface="Wingdings" panose="05000000000000000000" pitchFamily="2" charset="2"/>
              <a:buChar char="§"/>
            </a:pPr>
            <a:r>
              <a:rPr lang="en-US" sz="1000" b="1" dirty="0"/>
              <a:t>Feedback and Improvement:</a:t>
            </a:r>
          </a:p>
          <a:p>
            <a:pPr marL="1200150" lvl="2" indent="-285750">
              <a:lnSpc>
                <a:spcPct val="100000"/>
              </a:lnSpc>
              <a:spcBef>
                <a:spcPts val="1000"/>
              </a:spcBef>
              <a:buFont typeface="Arial" panose="020B0604020202020204" pitchFamily="34" charset="0"/>
              <a:buChar char="•"/>
            </a:pPr>
            <a:r>
              <a:rPr lang="en-US" sz="1000" dirty="0"/>
              <a:t>Collect and analyze feedback from customers who exit to understand their reasons for leaving. Use this information to make necessary improvements in services and address customer pain points.</a:t>
            </a:r>
          </a:p>
          <a:p>
            <a:pPr lvl="1">
              <a:lnSpc>
                <a:spcPct val="100000"/>
              </a:lnSpc>
              <a:spcBef>
                <a:spcPts val="1200"/>
              </a:spcBef>
              <a:buFont typeface="Wingdings" panose="05000000000000000000" pitchFamily="2" charset="2"/>
              <a:buChar char="§"/>
            </a:pPr>
            <a:r>
              <a:rPr lang="en-US" sz="1000" b="1" dirty="0"/>
              <a:t>Credit Score Improvement Programs:</a:t>
            </a:r>
          </a:p>
          <a:p>
            <a:pPr marL="1200150" lvl="2" indent="-285750">
              <a:lnSpc>
                <a:spcPct val="100000"/>
              </a:lnSpc>
              <a:spcBef>
                <a:spcPts val="1000"/>
              </a:spcBef>
              <a:buFont typeface="Arial" panose="020B0604020202020204" pitchFamily="34" charset="0"/>
              <a:buChar char="•"/>
            </a:pPr>
            <a:r>
              <a:rPr lang="en-US" sz="1000" dirty="0"/>
              <a:t>Promote financial literacy and credit improvement programs to enhance overall customer satisfaction and loyalty, even though credit score alone was not a significant predictor of churn.</a:t>
            </a:r>
          </a:p>
          <a:p>
            <a:pPr lvl="1">
              <a:lnSpc>
                <a:spcPct val="100000"/>
              </a:lnSpc>
              <a:spcBef>
                <a:spcPts val="1200"/>
              </a:spcBef>
              <a:buFont typeface="Wingdings" panose="05000000000000000000" pitchFamily="2" charset="2"/>
              <a:buChar char="§"/>
            </a:pPr>
            <a:r>
              <a:rPr lang="en-IN" sz="1000" b="1" dirty="0"/>
              <a:t>Customer Engagement</a:t>
            </a:r>
            <a:endParaRPr lang="en-US" sz="1000" b="1" dirty="0"/>
          </a:p>
          <a:p>
            <a:pPr marL="1200150" lvl="2" indent="-285750">
              <a:lnSpc>
                <a:spcPct val="100000"/>
              </a:lnSpc>
              <a:spcBef>
                <a:spcPts val="1000"/>
              </a:spcBef>
              <a:buFont typeface="Arial" panose="020B0604020202020204" pitchFamily="34" charset="0"/>
              <a:buChar char="•"/>
            </a:pPr>
            <a:r>
              <a:rPr lang="en-IN" sz="1000" b="1" dirty="0"/>
              <a:t>Inactive Members: </a:t>
            </a:r>
            <a:r>
              <a:rPr lang="en-US" sz="1000" dirty="0"/>
              <a:t>Design engagement strategies to convert inactive members into active users through personalized communication and incentives.</a:t>
            </a:r>
          </a:p>
          <a:p>
            <a:pPr marL="1200150" lvl="2" indent="-285750">
              <a:lnSpc>
                <a:spcPct val="100000"/>
              </a:lnSpc>
              <a:spcBef>
                <a:spcPts val="1000"/>
              </a:spcBef>
              <a:buFont typeface="Arial" panose="020B0604020202020204" pitchFamily="34" charset="0"/>
              <a:buChar char="•"/>
            </a:pPr>
            <a:r>
              <a:rPr lang="en-IN" sz="1000" b="1" dirty="0"/>
              <a:t>Low Balance Accounts</a:t>
            </a:r>
            <a:r>
              <a:rPr lang="en-US" sz="1000" b="1" dirty="0"/>
              <a:t>: </a:t>
            </a:r>
            <a:r>
              <a:rPr lang="en-US" sz="1000" dirty="0"/>
              <a:t>Offer financial advisory services and personalized banking solutions to help customers manage their accounts better and increase their balances.</a:t>
            </a:r>
          </a:p>
          <a:p>
            <a:pPr marL="603250" lvl="1" indent="0">
              <a:buNone/>
            </a:pPr>
            <a:endParaRPr lang="en-US" sz="1000" dirty="0"/>
          </a:p>
        </p:txBody>
      </p:sp>
    </p:spTree>
    <p:extLst>
      <p:ext uri="{BB962C8B-B14F-4D97-AF65-F5344CB8AC3E}">
        <p14:creationId xmlns:p14="http://schemas.microsoft.com/office/powerpoint/2010/main" val="298784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4" name="TextBox 3">
            <a:extLst>
              <a:ext uri="{FF2B5EF4-FFF2-40B4-BE49-F238E27FC236}">
                <a16:creationId xmlns:a16="http://schemas.microsoft.com/office/drawing/2014/main" id="{3D21CAD5-1D1E-C1A9-D318-024D157895C2}"/>
              </a:ext>
            </a:extLst>
          </p:cNvPr>
          <p:cNvSpPr txBox="1"/>
          <p:nvPr/>
        </p:nvSpPr>
        <p:spPr>
          <a:xfrm>
            <a:off x="198344" y="955923"/>
            <a:ext cx="8747311" cy="1754326"/>
          </a:xfrm>
          <a:prstGeom prst="rect">
            <a:avLst/>
          </a:prstGeom>
          <a:noFill/>
        </p:spPr>
        <p:txBody>
          <a:bodyPr wrap="square">
            <a:spAutoFit/>
          </a:bodyPr>
          <a:lstStyle/>
          <a:p>
            <a:r>
              <a:rPr lang="en-US" sz="1600" b="1" dirty="0"/>
              <a:t>Business Problem Overview:</a:t>
            </a:r>
          </a:p>
          <a:p>
            <a:r>
              <a:rPr lang="en-US" sz="1600" dirty="0"/>
              <a:t>The bank is experiencing a high rate of customer churn, which significantly impacts its profitability and growth. Understanding the reasons behind customer exits and identifying patterns in customer behavior are crucial to developing effective retention strategies. The primary objective is to predict which customers are likely to leave the bank, allowing for timely interventions to reduce churn rates and enhance customer loyalty.</a:t>
            </a:r>
          </a:p>
          <a:p>
            <a:endParaRPr lang="en-US" sz="1200" dirty="0">
              <a:latin typeface="Nunito" pitchFamily="2" charset="0"/>
            </a:endParaRPr>
          </a:p>
        </p:txBody>
      </p:sp>
    </p:spTree>
    <p:extLst>
      <p:ext uri="{BB962C8B-B14F-4D97-AF65-F5344CB8AC3E}">
        <p14:creationId xmlns:p14="http://schemas.microsoft.com/office/powerpoint/2010/main" val="284775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4" name="TextBox 3">
            <a:extLst>
              <a:ext uri="{FF2B5EF4-FFF2-40B4-BE49-F238E27FC236}">
                <a16:creationId xmlns:a16="http://schemas.microsoft.com/office/drawing/2014/main" id="{3D21CAD5-1D1E-C1A9-D318-024D157895C2}"/>
              </a:ext>
            </a:extLst>
          </p:cNvPr>
          <p:cNvSpPr txBox="1"/>
          <p:nvPr/>
        </p:nvSpPr>
        <p:spPr>
          <a:xfrm>
            <a:off x="198344" y="955923"/>
            <a:ext cx="8747311" cy="3231654"/>
          </a:xfrm>
          <a:prstGeom prst="rect">
            <a:avLst/>
          </a:prstGeom>
          <a:noFill/>
        </p:spPr>
        <p:txBody>
          <a:bodyPr wrap="square">
            <a:spAutoFit/>
          </a:bodyPr>
          <a:lstStyle/>
          <a:p>
            <a:r>
              <a:rPr lang="en-US" sz="1200" b="1" dirty="0">
                <a:latin typeface="Nunito" pitchFamily="2" charset="0"/>
              </a:rPr>
              <a:t>Solution Approach / Methodology:</a:t>
            </a:r>
          </a:p>
          <a:p>
            <a:pPr>
              <a:buFont typeface="+mj-lt"/>
              <a:buAutoNum type="arabicPeriod"/>
            </a:pPr>
            <a:r>
              <a:rPr lang="en-US" sz="1200" b="1" dirty="0">
                <a:latin typeface="Nunito" pitchFamily="2" charset="0"/>
              </a:rPr>
              <a:t>Data Collection and Preprocessing:</a:t>
            </a:r>
            <a:endParaRPr lang="en-US" sz="1200" dirty="0">
              <a:latin typeface="Nunito" pitchFamily="2" charset="0"/>
            </a:endParaRPr>
          </a:p>
          <a:p>
            <a:pPr marL="742950" lvl="1" indent="-285750">
              <a:buFont typeface="+mj-lt"/>
              <a:buAutoNum type="arabicPeriod"/>
            </a:pPr>
            <a:r>
              <a:rPr lang="en-US" sz="1200" dirty="0">
                <a:latin typeface="Nunito" pitchFamily="2" charset="0"/>
              </a:rPr>
              <a:t>Gather customer demographics, account information, and transaction history.</a:t>
            </a:r>
          </a:p>
          <a:p>
            <a:pPr marL="742950" lvl="1" indent="-285750">
              <a:buFont typeface="+mj-lt"/>
              <a:buAutoNum type="arabicPeriod"/>
            </a:pPr>
            <a:r>
              <a:rPr lang="en-US" sz="1200" dirty="0">
                <a:latin typeface="Nunito" pitchFamily="2" charset="0"/>
              </a:rPr>
              <a:t>Handle missing values, encode categorical variables, and scale numerical features.</a:t>
            </a:r>
          </a:p>
          <a:p>
            <a:pPr>
              <a:buFont typeface="+mj-lt"/>
              <a:buAutoNum type="arabicPeriod"/>
            </a:pPr>
            <a:r>
              <a:rPr lang="en-US" sz="1200" b="1" dirty="0">
                <a:latin typeface="Nunito" pitchFamily="2" charset="0"/>
              </a:rPr>
              <a:t>Exploratory Data Analysis (EDA):</a:t>
            </a:r>
            <a:endParaRPr lang="en-US" sz="1200" dirty="0">
              <a:latin typeface="Nunito" pitchFamily="2" charset="0"/>
            </a:endParaRPr>
          </a:p>
          <a:p>
            <a:pPr marL="742950" lvl="1" indent="-285750">
              <a:buFont typeface="+mj-lt"/>
              <a:buAutoNum type="arabicPeriod"/>
            </a:pPr>
            <a:r>
              <a:rPr lang="en-US" sz="1200" dirty="0">
                <a:latin typeface="Nunito" pitchFamily="2" charset="0"/>
              </a:rPr>
              <a:t>Identify key patterns and correlations using visualizations.</a:t>
            </a:r>
          </a:p>
          <a:p>
            <a:pPr>
              <a:buFont typeface="+mj-lt"/>
              <a:buAutoNum type="arabicPeriod"/>
            </a:pPr>
            <a:r>
              <a:rPr lang="en-US" sz="1200" b="1" dirty="0">
                <a:latin typeface="Nunito" pitchFamily="2" charset="0"/>
              </a:rPr>
              <a:t>Feature Engineering:</a:t>
            </a:r>
            <a:endParaRPr lang="en-US" sz="1200" dirty="0">
              <a:latin typeface="Nunito" pitchFamily="2" charset="0"/>
            </a:endParaRPr>
          </a:p>
          <a:p>
            <a:pPr marL="742950" lvl="1" indent="-285750">
              <a:buFont typeface="+mj-lt"/>
              <a:buAutoNum type="arabicPeriod"/>
            </a:pPr>
            <a:r>
              <a:rPr lang="en-US" sz="1200" dirty="0">
                <a:latin typeface="Nunito" pitchFamily="2" charset="0"/>
              </a:rPr>
              <a:t>Create and select relevant features.</a:t>
            </a:r>
          </a:p>
          <a:p>
            <a:pPr marL="742950" lvl="1" indent="-285750">
              <a:buFont typeface="+mj-lt"/>
              <a:buAutoNum type="arabicPeriod"/>
            </a:pPr>
            <a:r>
              <a:rPr lang="en-US" sz="1200" dirty="0">
                <a:latin typeface="Nunito" pitchFamily="2" charset="0"/>
              </a:rPr>
              <a:t>Address class imbalance with SMOTE.</a:t>
            </a:r>
          </a:p>
          <a:p>
            <a:pPr>
              <a:buFont typeface="+mj-lt"/>
              <a:buAutoNum type="arabicPeriod"/>
            </a:pPr>
            <a:r>
              <a:rPr lang="en-US" sz="1200" b="1" dirty="0">
                <a:latin typeface="Nunito" pitchFamily="2" charset="0"/>
              </a:rPr>
              <a:t>Model Building:</a:t>
            </a:r>
            <a:endParaRPr lang="en-US" sz="1200" dirty="0">
              <a:latin typeface="Nunito" pitchFamily="2" charset="0"/>
            </a:endParaRPr>
          </a:p>
          <a:p>
            <a:pPr marL="742950" lvl="1" indent="-285750">
              <a:buFont typeface="+mj-lt"/>
              <a:buAutoNum type="arabicPeriod"/>
            </a:pPr>
            <a:r>
              <a:rPr lang="en-US" sz="1200" dirty="0">
                <a:latin typeface="Nunito" pitchFamily="2" charset="0"/>
              </a:rPr>
              <a:t>Use algorithms like Logistic Regression, Decision Trees, Random Forests, and Neural Networks.</a:t>
            </a:r>
          </a:p>
          <a:p>
            <a:pPr marL="742950" lvl="1" indent="-285750">
              <a:buFont typeface="+mj-lt"/>
              <a:buAutoNum type="arabicPeriod"/>
            </a:pPr>
            <a:r>
              <a:rPr lang="en-US" sz="1200" dirty="0">
                <a:latin typeface="Nunito" pitchFamily="2" charset="0"/>
              </a:rPr>
              <a:t>Evaluate models using accuracy, recall, precision, and F1-score.</a:t>
            </a:r>
          </a:p>
          <a:p>
            <a:pPr>
              <a:buFont typeface="+mj-lt"/>
              <a:buAutoNum type="arabicPeriod"/>
            </a:pPr>
            <a:r>
              <a:rPr lang="en-US" sz="1200" b="1" dirty="0">
                <a:latin typeface="Nunito" pitchFamily="2" charset="0"/>
              </a:rPr>
              <a:t>Model Evaluation and Selection:</a:t>
            </a:r>
            <a:endParaRPr lang="en-US" sz="1200" dirty="0">
              <a:latin typeface="Nunito" pitchFamily="2" charset="0"/>
            </a:endParaRPr>
          </a:p>
          <a:p>
            <a:pPr marL="742950" lvl="1" indent="-285750">
              <a:buFont typeface="+mj-lt"/>
              <a:buAutoNum type="arabicPeriod"/>
            </a:pPr>
            <a:r>
              <a:rPr lang="en-US" sz="1200" dirty="0">
                <a:latin typeface="Nunito" pitchFamily="2" charset="0"/>
              </a:rPr>
              <a:t>Select the best model balancing recall and precision.</a:t>
            </a:r>
          </a:p>
          <a:p>
            <a:pPr>
              <a:buFont typeface="+mj-lt"/>
              <a:buAutoNum type="arabicPeriod"/>
            </a:pPr>
            <a:r>
              <a:rPr lang="en-US" sz="1200" b="1" dirty="0">
                <a:latin typeface="Nunito" pitchFamily="2" charset="0"/>
              </a:rPr>
              <a:t>Implementation:</a:t>
            </a:r>
            <a:endParaRPr lang="en-US" sz="1200" dirty="0">
              <a:latin typeface="Nunito" pitchFamily="2" charset="0"/>
            </a:endParaRPr>
          </a:p>
          <a:p>
            <a:pPr marL="742950" lvl="1" indent="-285750">
              <a:buFont typeface="+mj-lt"/>
              <a:buAutoNum type="arabicPeriod"/>
            </a:pPr>
            <a:r>
              <a:rPr lang="en-US" sz="1200" dirty="0">
                <a:latin typeface="Nunito" pitchFamily="2" charset="0"/>
              </a:rPr>
              <a:t>Deploy the model for real-time churn prediction.</a:t>
            </a:r>
          </a:p>
          <a:p>
            <a:pPr marL="742950" lvl="1" indent="-285750">
              <a:buFont typeface="+mj-lt"/>
              <a:buAutoNum type="arabicPeriod"/>
            </a:pPr>
            <a:r>
              <a:rPr lang="en-US" sz="1200" dirty="0">
                <a:latin typeface="Nunito" pitchFamily="2" charset="0"/>
              </a:rPr>
              <a:t>Develop dashboards and alerts for monitoring high-risk customers.</a:t>
            </a:r>
          </a:p>
        </p:txBody>
      </p:sp>
    </p:spTree>
    <p:extLst>
      <p:ext uri="{BB962C8B-B14F-4D97-AF65-F5344CB8AC3E}">
        <p14:creationId xmlns:p14="http://schemas.microsoft.com/office/powerpoint/2010/main" val="596038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3" name="TextBox 2">
            <a:extLst>
              <a:ext uri="{FF2B5EF4-FFF2-40B4-BE49-F238E27FC236}">
                <a16:creationId xmlns:a16="http://schemas.microsoft.com/office/drawing/2014/main" id="{5963DCD2-AF98-C9A5-5C0D-7D3ED99D5576}"/>
              </a:ext>
            </a:extLst>
          </p:cNvPr>
          <p:cNvSpPr txBox="1"/>
          <p:nvPr/>
        </p:nvSpPr>
        <p:spPr>
          <a:xfrm>
            <a:off x="346335" y="1238777"/>
            <a:ext cx="4572000" cy="369332"/>
          </a:xfrm>
          <a:prstGeom prst="rect">
            <a:avLst/>
          </a:prstGeom>
          <a:noFill/>
        </p:spPr>
        <p:txBody>
          <a:bodyPr wrap="square">
            <a:spAutoFit/>
          </a:bodyPr>
          <a:lstStyle/>
          <a:p>
            <a:r>
              <a:rPr lang="en" sz="1800" b="1" dirty="0">
                <a:solidFill>
                  <a:srgbClr val="EF35C7"/>
                </a:solidFill>
                <a:latin typeface="Nunito" pitchFamily="2" charset="0"/>
              </a:rPr>
              <a:t>Business Problem </a:t>
            </a:r>
            <a:endParaRPr lang="en-IN" sz="1800" b="1" dirty="0">
              <a:solidFill>
                <a:srgbClr val="EF35C7"/>
              </a:solidFill>
              <a:latin typeface="Nunito" pitchFamily="2" charset="0"/>
            </a:endParaRPr>
          </a:p>
        </p:txBody>
      </p:sp>
      <p:sp>
        <p:nvSpPr>
          <p:cNvPr id="7" name="TextBox 6">
            <a:extLst>
              <a:ext uri="{FF2B5EF4-FFF2-40B4-BE49-F238E27FC236}">
                <a16:creationId xmlns:a16="http://schemas.microsoft.com/office/drawing/2014/main" id="{33EA8C41-6242-8C5C-59A4-11CFB3B19C3C}"/>
              </a:ext>
            </a:extLst>
          </p:cNvPr>
          <p:cNvSpPr txBox="1"/>
          <p:nvPr/>
        </p:nvSpPr>
        <p:spPr>
          <a:xfrm>
            <a:off x="442181" y="1738666"/>
            <a:ext cx="8750601" cy="954107"/>
          </a:xfrm>
          <a:prstGeom prst="rect">
            <a:avLst/>
          </a:prstGeom>
          <a:noFill/>
        </p:spPr>
        <p:txBody>
          <a:bodyPr wrap="square">
            <a:spAutoFit/>
          </a:bodyPr>
          <a:lstStyle/>
          <a:p>
            <a:pPr marL="285750" lvl="2" indent="-285750">
              <a:buFont typeface="Arial" panose="020B0604020202020204" pitchFamily="34" charset="0"/>
              <a:buChar char="•"/>
            </a:pPr>
            <a:r>
              <a:rPr lang="en-IN" dirty="0">
                <a:latin typeface="Nunito" pitchFamily="2" charset="0"/>
              </a:rPr>
              <a:t>The bank is facing </a:t>
            </a:r>
            <a:r>
              <a:rPr lang="en-IN" dirty="0">
                <a:highlight>
                  <a:srgbClr val="FFFF00"/>
                </a:highlight>
                <a:latin typeface="Nunito" pitchFamily="2" charset="0"/>
              </a:rPr>
              <a:t>a </a:t>
            </a:r>
            <a:r>
              <a:rPr lang="en-IN" b="1" dirty="0">
                <a:highlight>
                  <a:srgbClr val="FFFF00"/>
                </a:highlight>
                <a:latin typeface="Nunito" pitchFamily="2" charset="0"/>
              </a:rPr>
              <a:t>high customer churn rate</a:t>
            </a:r>
            <a:r>
              <a:rPr lang="en-IN" dirty="0">
                <a:latin typeface="Nunito" pitchFamily="2" charset="0"/>
              </a:rPr>
              <a:t>, impacting profitability. </a:t>
            </a:r>
          </a:p>
          <a:p>
            <a:pPr lvl="2"/>
            <a:endParaRPr lang="en-IN" dirty="0">
              <a:latin typeface="Nunito" pitchFamily="2" charset="0"/>
            </a:endParaRPr>
          </a:p>
          <a:p>
            <a:pPr marL="285750" lvl="2" indent="-285750">
              <a:buFont typeface="Arial" panose="020B0604020202020204" pitchFamily="34" charset="0"/>
              <a:buChar char="•"/>
            </a:pPr>
            <a:r>
              <a:rPr lang="en-IN" dirty="0">
                <a:latin typeface="Nunito" pitchFamily="2" charset="0"/>
              </a:rPr>
              <a:t>The goal is to </a:t>
            </a:r>
            <a:r>
              <a:rPr lang="en-IN" b="1" dirty="0">
                <a:solidFill>
                  <a:srgbClr val="C00000"/>
                </a:solidFill>
                <a:latin typeface="Nunito" pitchFamily="2" charset="0"/>
              </a:rPr>
              <a:t>predict which customers are likely to leave the bank </a:t>
            </a:r>
            <a:r>
              <a:rPr lang="en-IN" dirty="0">
                <a:latin typeface="Nunito" pitchFamily="2" charset="0"/>
              </a:rPr>
              <a:t>to </a:t>
            </a:r>
            <a:r>
              <a:rPr lang="en-IN" b="1" dirty="0">
                <a:solidFill>
                  <a:srgbClr val="00B050"/>
                </a:solidFill>
                <a:latin typeface="Nunito" pitchFamily="2" charset="0"/>
              </a:rPr>
              <a:t>implement retention strategies and reduce churn</a:t>
            </a:r>
          </a:p>
        </p:txBody>
      </p:sp>
    </p:spTree>
    <p:extLst>
      <p:ext uri="{BB962C8B-B14F-4D97-AF65-F5344CB8AC3E}">
        <p14:creationId xmlns:p14="http://schemas.microsoft.com/office/powerpoint/2010/main" val="118460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5" name="TextBox 4">
            <a:extLst>
              <a:ext uri="{FF2B5EF4-FFF2-40B4-BE49-F238E27FC236}">
                <a16:creationId xmlns:a16="http://schemas.microsoft.com/office/drawing/2014/main" id="{B1E81534-EFA0-3AB2-563E-B00E21A96AD5}"/>
              </a:ext>
            </a:extLst>
          </p:cNvPr>
          <p:cNvSpPr txBox="1"/>
          <p:nvPr/>
        </p:nvSpPr>
        <p:spPr>
          <a:xfrm>
            <a:off x="202550" y="885476"/>
            <a:ext cx="4572000" cy="307777"/>
          </a:xfrm>
          <a:prstGeom prst="rect">
            <a:avLst/>
          </a:prstGeom>
          <a:noFill/>
        </p:spPr>
        <p:txBody>
          <a:bodyPr wrap="square">
            <a:spAutoFit/>
          </a:bodyPr>
          <a:lstStyle/>
          <a:p>
            <a:r>
              <a:rPr lang="en" b="1" dirty="0">
                <a:solidFill>
                  <a:srgbClr val="EF35C7"/>
                </a:solidFill>
              </a:rPr>
              <a:t>Solution Approach </a:t>
            </a:r>
            <a:r>
              <a:rPr lang="en-IN" b="1" dirty="0">
                <a:solidFill>
                  <a:srgbClr val="EF35C7"/>
                </a:solidFill>
              </a:rPr>
              <a:t>/ Methodology:</a:t>
            </a:r>
          </a:p>
        </p:txBody>
      </p:sp>
      <p:sp>
        <p:nvSpPr>
          <p:cNvPr id="8" name="TextBox 7">
            <a:extLst>
              <a:ext uri="{FF2B5EF4-FFF2-40B4-BE49-F238E27FC236}">
                <a16:creationId xmlns:a16="http://schemas.microsoft.com/office/drawing/2014/main" id="{76DD8B22-1E3D-49B5-4D9B-46B553A95DDC}"/>
              </a:ext>
            </a:extLst>
          </p:cNvPr>
          <p:cNvSpPr txBox="1"/>
          <p:nvPr/>
        </p:nvSpPr>
        <p:spPr>
          <a:xfrm>
            <a:off x="-344475" y="1662508"/>
            <a:ext cx="9614649" cy="528350"/>
          </a:xfrm>
          <a:prstGeom prst="rect">
            <a:avLst/>
          </a:prstGeom>
          <a:noFill/>
        </p:spPr>
        <p:txBody>
          <a:bodyPr wrap="square">
            <a:spAutoFit/>
          </a:bodyPr>
          <a:lstStyle/>
          <a:p>
            <a:pPr marL="1200150" indent="-285750">
              <a:spcBef>
                <a:spcPts val="1000"/>
              </a:spcBef>
              <a:buClr>
                <a:schemeClr val="dk2"/>
              </a:buClr>
              <a:buSzPts val="1200"/>
              <a:buFont typeface="Arial" panose="020B0604020202020204" pitchFamily="34" charset="0"/>
              <a:buChar char="•"/>
            </a:pPr>
            <a:r>
              <a:rPr lang="en-IN" sz="1000" b="1" dirty="0">
                <a:solidFill>
                  <a:schemeClr val="dk2"/>
                </a:solidFill>
                <a:latin typeface="Nunito"/>
                <a:sym typeface="Nunito"/>
              </a:rPr>
              <a:t>Data Source: </a:t>
            </a:r>
            <a:r>
              <a:rPr lang="en-IN" sz="1000" dirty="0">
                <a:solidFill>
                  <a:schemeClr val="dk2"/>
                </a:solidFill>
                <a:latin typeface="Nunito"/>
                <a:sym typeface="Nunito"/>
              </a:rPr>
              <a:t>Customer data including demographics, account information, and transaction history.</a:t>
            </a:r>
          </a:p>
          <a:p>
            <a:pPr marL="1200150" indent="-285750">
              <a:spcBef>
                <a:spcPts val="1000"/>
              </a:spcBef>
              <a:buClr>
                <a:schemeClr val="dk2"/>
              </a:buClr>
              <a:buSzPts val="1200"/>
              <a:buFont typeface="Arial" panose="020B0604020202020204" pitchFamily="34" charset="0"/>
              <a:buChar char="•"/>
            </a:pPr>
            <a:r>
              <a:rPr lang="en-IN" sz="1000" b="1" dirty="0">
                <a:solidFill>
                  <a:schemeClr val="dk2"/>
                </a:solidFill>
                <a:latin typeface="Nunito"/>
                <a:sym typeface="Nunito"/>
              </a:rPr>
              <a:t>Preprocessing Steps: </a:t>
            </a:r>
            <a:r>
              <a:rPr lang="en-IN" sz="1000" dirty="0">
                <a:solidFill>
                  <a:schemeClr val="dk2"/>
                </a:solidFill>
                <a:latin typeface="Nunito"/>
                <a:sym typeface="Nunito"/>
              </a:rPr>
              <a:t>Handling missing values, encoding categorical variables, and scaling numerical features to prepare the data for modeling.</a:t>
            </a:r>
          </a:p>
        </p:txBody>
      </p:sp>
      <p:sp>
        <p:nvSpPr>
          <p:cNvPr id="10" name="TextBox 9">
            <a:extLst>
              <a:ext uri="{FF2B5EF4-FFF2-40B4-BE49-F238E27FC236}">
                <a16:creationId xmlns:a16="http://schemas.microsoft.com/office/drawing/2014/main" id="{A20908F3-1537-EFC4-A674-E5728C97AA4D}"/>
              </a:ext>
            </a:extLst>
          </p:cNvPr>
          <p:cNvSpPr txBox="1"/>
          <p:nvPr/>
        </p:nvSpPr>
        <p:spPr>
          <a:xfrm>
            <a:off x="405100" y="1291687"/>
            <a:ext cx="4572000" cy="276999"/>
          </a:xfrm>
          <a:prstGeom prst="rect">
            <a:avLst/>
          </a:prstGeom>
          <a:noFill/>
        </p:spPr>
        <p:txBody>
          <a:bodyPr wrap="square">
            <a:spAutoFit/>
          </a:bodyPr>
          <a:lstStyle/>
          <a:p>
            <a:r>
              <a:rPr lang="en-IN" sz="1200" b="1" dirty="0">
                <a:latin typeface="Nunito" pitchFamily="2" charset="0"/>
              </a:rPr>
              <a:t>1. Data Collection and Preprocessing:</a:t>
            </a:r>
          </a:p>
        </p:txBody>
      </p:sp>
      <p:sp>
        <p:nvSpPr>
          <p:cNvPr id="12" name="TextBox 11">
            <a:extLst>
              <a:ext uri="{FF2B5EF4-FFF2-40B4-BE49-F238E27FC236}">
                <a16:creationId xmlns:a16="http://schemas.microsoft.com/office/drawing/2014/main" id="{75098926-0021-5B59-D8C6-6D4CEFFB2DF7}"/>
              </a:ext>
            </a:extLst>
          </p:cNvPr>
          <p:cNvSpPr txBox="1"/>
          <p:nvPr/>
        </p:nvSpPr>
        <p:spPr>
          <a:xfrm>
            <a:off x="405100" y="2413747"/>
            <a:ext cx="4807322" cy="276999"/>
          </a:xfrm>
          <a:prstGeom prst="rect">
            <a:avLst/>
          </a:prstGeom>
          <a:noFill/>
        </p:spPr>
        <p:txBody>
          <a:bodyPr wrap="square">
            <a:spAutoFit/>
          </a:bodyPr>
          <a:lstStyle>
            <a:defPPr marR="0" lvl="0" algn="l" rtl="0">
              <a:lnSpc>
                <a:spcPct val="100000"/>
              </a:lnSpc>
              <a:spcBef>
                <a:spcPts val="0"/>
              </a:spcBef>
              <a:spcAft>
                <a:spcPts val="0"/>
              </a:spcAft>
            </a:defPPr>
            <a:lvl1pPr>
              <a:defRPr sz="1200" b="1">
                <a:latin typeface="Nunito" pitchFamily="2" charset="0"/>
              </a:defRPr>
            </a:lvl1pPr>
          </a:lstStyle>
          <a:p>
            <a:r>
              <a:rPr lang="en-IN" dirty="0"/>
              <a:t>2. Exploratory Data Analysis (EDA):</a:t>
            </a:r>
          </a:p>
        </p:txBody>
      </p:sp>
      <p:sp>
        <p:nvSpPr>
          <p:cNvPr id="13" name="TextBox 12">
            <a:extLst>
              <a:ext uri="{FF2B5EF4-FFF2-40B4-BE49-F238E27FC236}">
                <a16:creationId xmlns:a16="http://schemas.microsoft.com/office/drawing/2014/main" id="{1BE9F59A-740C-0314-CB5F-5DB553D3EFBB}"/>
              </a:ext>
            </a:extLst>
          </p:cNvPr>
          <p:cNvSpPr txBox="1"/>
          <p:nvPr/>
        </p:nvSpPr>
        <p:spPr>
          <a:xfrm>
            <a:off x="-319255" y="2763589"/>
            <a:ext cx="9614649" cy="528350"/>
          </a:xfrm>
          <a:prstGeom prst="rect">
            <a:avLst/>
          </a:prstGeom>
          <a:noFill/>
        </p:spPr>
        <p:txBody>
          <a:bodyPr wrap="square">
            <a:spAutoFit/>
          </a:bodyPr>
          <a:lstStyle/>
          <a:p>
            <a:pPr marL="1200150" indent="-285750">
              <a:spcBef>
                <a:spcPts val="1000"/>
              </a:spcBef>
              <a:buClr>
                <a:schemeClr val="dk2"/>
              </a:buClr>
              <a:buSzPts val="1200"/>
              <a:buFont typeface="Arial" panose="020B0604020202020204" pitchFamily="34" charset="0"/>
              <a:buChar char="•"/>
            </a:pPr>
            <a:r>
              <a:rPr lang="en-US" sz="1000" b="1" dirty="0">
                <a:solidFill>
                  <a:schemeClr val="dk2"/>
                </a:solidFill>
                <a:latin typeface="Nunito"/>
                <a:sym typeface="Nunito"/>
              </a:rPr>
              <a:t>Purpose</a:t>
            </a:r>
            <a:r>
              <a:rPr lang="en-US" sz="1000" dirty="0">
                <a:solidFill>
                  <a:schemeClr val="dk2"/>
                </a:solidFill>
                <a:latin typeface="Nunito"/>
                <a:sym typeface="Nunito"/>
              </a:rPr>
              <a:t>: Identify key patterns and correlations in the data.</a:t>
            </a:r>
          </a:p>
          <a:p>
            <a:pPr marL="1200150" indent="-285750">
              <a:spcBef>
                <a:spcPts val="1000"/>
              </a:spcBef>
              <a:buClr>
                <a:schemeClr val="dk2"/>
              </a:buClr>
              <a:buSzPts val="1200"/>
              <a:buFont typeface="Arial" panose="020B0604020202020204" pitchFamily="34" charset="0"/>
              <a:buChar char="•"/>
            </a:pPr>
            <a:r>
              <a:rPr lang="en-US" sz="1000" b="1" dirty="0">
                <a:solidFill>
                  <a:schemeClr val="dk2"/>
                </a:solidFill>
                <a:latin typeface="Nunito"/>
                <a:sym typeface="Nunito"/>
              </a:rPr>
              <a:t>Techniques</a:t>
            </a:r>
            <a:r>
              <a:rPr lang="en-US" sz="1000" dirty="0">
                <a:solidFill>
                  <a:schemeClr val="dk2"/>
                </a:solidFill>
                <a:latin typeface="Nunito"/>
                <a:sym typeface="Nunito"/>
              </a:rPr>
              <a:t>: Visualizations such as histograms, box plots, and bar charts to understand distributions and relationships between features.</a:t>
            </a:r>
            <a:endParaRPr lang="en-IN" sz="1000" dirty="0">
              <a:solidFill>
                <a:schemeClr val="dk2"/>
              </a:solidFill>
              <a:latin typeface="Nunito"/>
              <a:sym typeface="Nunito"/>
            </a:endParaRPr>
          </a:p>
        </p:txBody>
      </p:sp>
      <p:sp>
        <p:nvSpPr>
          <p:cNvPr id="16" name="TextBox 15">
            <a:extLst>
              <a:ext uri="{FF2B5EF4-FFF2-40B4-BE49-F238E27FC236}">
                <a16:creationId xmlns:a16="http://schemas.microsoft.com/office/drawing/2014/main" id="{DA598693-9DBD-3114-6784-C75CEDB6801B}"/>
              </a:ext>
            </a:extLst>
          </p:cNvPr>
          <p:cNvSpPr txBox="1"/>
          <p:nvPr/>
        </p:nvSpPr>
        <p:spPr>
          <a:xfrm>
            <a:off x="405100" y="3484050"/>
            <a:ext cx="4807322" cy="276999"/>
          </a:xfrm>
          <a:prstGeom prst="rect">
            <a:avLst/>
          </a:prstGeom>
          <a:noFill/>
        </p:spPr>
        <p:txBody>
          <a:bodyPr wrap="square">
            <a:spAutoFit/>
          </a:bodyPr>
          <a:lstStyle/>
          <a:p>
            <a:r>
              <a:rPr lang="en-IN" sz="1200" b="1" dirty="0"/>
              <a:t>3. Feature </a:t>
            </a:r>
            <a:r>
              <a:rPr lang="en-IN" sz="1200" b="1" dirty="0">
                <a:latin typeface="Nunito" pitchFamily="2" charset="0"/>
              </a:rPr>
              <a:t>Engineering</a:t>
            </a:r>
            <a:r>
              <a:rPr lang="en-IN" sz="1200" b="1" dirty="0"/>
              <a:t>:</a:t>
            </a:r>
          </a:p>
        </p:txBody>
      </p:sp>
      <p:sp>
        <p:nvSpPr>
          <p:cNvPr id="19" name="TextBox 18">
            <a:extLst>
              <a:ext uri="{FF2B5EF4-FFF2-40B4-BE49-F238E27FC236}">
                <a16:creationId xmlns:a16="http://schemas.microsoft.com/office/drawing/2014/main" id="{04928819-BE5F-100C-2720-433464D679AD}"/>
              </a:ext>
            </a:extLst>
          </p:cNvPr>
          <p:cNvSpPr txBox="1"/>
          <p:nvPr/>
        </p:nvSpPr>
        <p:spPr>
          <a:xfrm>
            <a:off x="608479" y="3853819"/>
            <a:ext cx="8535521" cy="553998"/>
          </a:xfrm>
          <a:prstGeom prst="rect">
            <a:avLst/>
          </a:prstGeom>
          <a:noFill/>
        </p:spPr>
        <p:txBody>
          <a:bodyPr wrap="square">
            <a:spAutoFit/>
          </a:bodyPr>
          <a:lstStyle/>
          <a:p>
            <a:pPr marL="171450" indent="-171450">
              <a:buFont typeface="Arial" panose="020B0604020202020204" pitchFamily="34" charset="0"/>
              <a:buChar char="•"/>
            </a:pPr>
            <a:r>
              <a:rPr lang="en-IN" sz="1000" dirty="0">
                <a:latin typeface="Nunito" pitchFamily="2" charset="0"/>
              </a:rPr>
              <a:t>Creating new features and selecting the most relevant ones to improve model performance.</a:t>
            </a:r>
          </a:p>
          <a:p>
            <a:pPr marL="171450" indent="-171450">
              <a:buFont typeface="Arial" panose="020B0604020202020204" pitchFamily="34" charset="0"/>
              <a:buChar char="•"/>
            </a:pPr>
            <a:endParaRPr lang="en-IN" sz="1000" dirty="0">
              <a:latin typeface="Nunito" pitchFamily="2" charset="0"/>
            </a:endParaRPr>
          </a:p>
          <a:p>
            <a:pPr marL="171450" indent="-171450">
              <a:buFont typeface="Arial" panose="020B0604020202020204" pitchFamily="34" charset="0"/>
              <a:buChar char="•"/>
            </a:pPr>
            <a:r>
              <a:rPr lang="en-IN" sz="1000" dirty="0">
                <a:latin typeface="Nunito" pitchFamily="2" charset="0"/>
              </a:rPr>
              <a:t>Addressing class imbalance using SMOTE (Synthetic Minority Over-sampling Technique).</a:t>
            </a:r>
          </a:p>
        </p:txBody>
      </p:sp>
      <p:sp>
        <p:nvSpPr>
          <p:cNvPr id="22" name="Google Shape;124;p3">
            <a:extLst>
              <a:ext uri="{FF2B5EF4-FFF2-40B4-BE49-F238E27FC236}">
                <a16:creationId xmlns:a16="http://schemas.microsoft.com/office/drawing/2014/main" id="{AF42CB60-78C5-BD80-DAB9-E86B4EBEA9D3}"/>
              </a:ext>
            </a:extLst>
          </p:cNvPr>
          <p:cNvSpPr txBox="1">
            <a:spLocks/>
          </p:cNvSpPr>
          <p:nvPr/>
        </p:nvSpPr>
        <p:spPr>
          <a:xfrm>
            <a:off x="202550" y="12525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solidFill>
                  <a:srgbClr val="1974D2"/>
                </a:solidFill>
              </a:rPr>
              <a:t>Business Problem Overview and Solution Approach </a:t>
            </a:r>
            <a:r>
              <a:rPr lang="en-US" sz="1800" dirty="0" err="1">
                <a:solidFill>
                  <a:srgbClr val="1974D2"/>
                </a:solidFill>
              </a:rPr>
              <a:t>Cont</a:t>
            </a:r>
            <a:r>
              <a:rPr lang="en-US" sz="1800" dirty="0">
                <a:solidFill>
                  <a:srgbClr val="1974D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48" y="10487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sz="1800" dirty="0">
                <a:solidFill>
                  <a:srgbClr val="1974D2"/>
                </a:solidFill>
              </a:rPr>
              <a:t>Business Problem Overview and Solution Approach Cont…</a:t>
            </a:r>
            <a:endParaRPr sz="1800" dirty="0">
              <a:solidFill>
                <a:srgbClr val="1974D2"/>
              </a:solidFill>
            </a:endParaRPr>
          </a:p>
        </p:txBody>
      </p:sp>
      <p:sp>
        <p:nvSpPr>
          <p:cNvPr id="5" name="TextBox 4">
            <a:extLst>
              <a:ext uri="{FF2B5EF4-FFF2-40B4-BE49-F238E27FC236}">
                <a16:creationId xmlns:a16="http://schemas.microsoft.com/office/drawing/2014/main" id="{B1E81534-EFA0-3AB2-563E-B00E21A96AD5}"/>
              </a:ext>
            </a:extLst>
          </p:cNvPr>
          <p:cNvSpPr txBox="1"/>
          <p:nvPr/>
        </p:nvSpPr>
        <p:spPr>
          <a:xfrm>
            <a:off x="147918" y="818241"/>
            <a:ext cx="4572000" cy="307777"/>
          </a:xfrm>
          <a:prstGeom prst="rect">
            <a:avLst/>
          </a:prstGeom>
          <a:noFill/>
        </p:spPr>
        <p:txBody>
          <a:bodyPr wrap="square">
            <a:spAutoFit/>
          </a:bodyPr>
          <a:lstStyle/>
          <a:p>
            <a:r>
              <a:rPr lang="en" b="1" dirty="0">
                <a:solidFill>
                  <a:srgbClr val="EF35C7"/>
                </a:solidFill>
              </a:rPr>
              <a:t>Solution Approach </a:t>
            </a:r>
            <a:r>
              <a:rPr lang="en-IN" b="1" dirty="0">
                <a:solidFill>
                  <a:srgbClr val="EF35C7"/>
                </a:solidFill>
              </a:rPr>
              <a:t>/ Methodology:</a:t>
            </a:r>
          </a:p>
        </p:txBody>
      </p:sp>
      <p:sp>
        <p:nvSpPr>
          <p:cNvPr id="8" name="TextBox 7">
            <a:extLst>
              <a:ext uri="{FF2B5EF4-FFF2-40B4-BE49-F238E27FC236}">
                <a16:creationId xmlns:a16="http://schemas.microsoft.com/office/drawing/2014/main" id="{76DD8B22-1E3D-49B5-4D9B-46B553A95DDC}"/>
              </a:ext>
            </a:extLst>
          </p:cNvPr>
          <p:cNvSpPr txBox="1"/>
          <p:nvPr/>
        </p:nvSpPr>
        <p:spPr>
          <a:xfrm>
            <a:off x="-196557" y="1639976"/>
            <a:ext cx="9614649" cy="528350"/>
          </a:xfrm>
          <a:prstGeom prst="rect">
            <a:avLst/>
          </a:prstGeom>
          <a:noFill/>
        </p:spPr>
        <p:txBody>
          <a:bodyPr wrap="square">
            <a:spAutoFit/>
          </a:bodyPr>
          <a:lstStyle/>
          <a:p>
            <a:pPr marL="1200150" indent="-285750">
              <a:spcBef>
                <a:spcPts val="1000"/>
              </a:spcBef>
              <a:buClr>
                <a:schemeClr val="dk2"/>
              </a:buClr>
              <a:buSzPts val="1200"/>
              <a:buFont typeface="Arial" panose="020B0604020202020204" pitchFamily="34" charset="0"/>
              <a:buChar char="•"/>
            </a:pPr>
            <a:r>
              <a:rPr lang="en-US" sz="1000" b="1" dirty="0">
                <a:solidFill>
                  <a:schemeClr val="dk2"/>
                </a:solidFill>
                <a:latin typeface="Nunito"/>
                <a:sym typeface="Nunito"/>
              </a:rPr>
              <a:t>Algorithms Used: </a:t>
            </a:r>
            <a:r>
              <a:rPr lang="en-US" sz="1000" dirty="0">
                <a:solidFill>
                  <a:schemeClr val="dk2"/>
                </a:solidFill>
                <a:latin typeface="Nunito"/>
                <a:sym typeface="Nunito"/>
              </a:rPr>
              <a:t>Several machine learning models including Logistic Regression, Decision Trees, Random Forests, and Neural Networks.</a:t>
            </a:r>
          </a:p>
          <a:p>
            <a:pPr marL="1200150" indent="-285750">
              <a:spcBef>
                <a:spcPts val="1000"/>
              </a:spcBef>
              <a:buClr>
                <a:schemeClr val="dk2"/>
              </a:buClr>
              <a:buSzPts val="1200"/>
              <a:buFont typeface="Arial" panose="020B0604020202020204" pitchFamily="34" charset="0"/>
              <a:buChar char="•"/>
            </a:pPr>
            <a:r>
              <a:rPr lang="en-US" sz="1000" b="1" dirty="0">
                <a:solidFill>
                  <a:schemeClr val="dk2"/>
                </a:solidFill>
                <a:latin typeface="Nunito"/>
                <a:sym typeface="Nunito"/>
              </a:rPr>
              <a:t>Evaluation Metrics: </a:t>
            </a:r>
            <a:r>
              <a:rPr lang="en-US" sz="1000" dirty="0">
                <a:solidFill>
                  <a:schemeClr val="dk2"/>
                </a:solidFill>
                <a:latin typeface="Nunito"/>
                <a:sym typeface="Nunito"/>
              </a:rPr>
              <a:t>Accuracy, Recall, Precision, and F1-score to assess model performance.</a:t>
            </a:r>
            <a:endParaRPr lang="en-IN" sz="1000" dirty="0">
              <a:solidFill>
                <a:schemeClr val="dk2"/>
              </a:solidFill>
              <a:latin typeface="Nunito"/>
              <a:sym typeface="Nunito"/>
            </a:endParaRPr>
          </a:p>
        </p:txBody>
      </p:sp>
      <p:sp>
        <p:nvSpPr>
          <p:cNvPr id="10" name="TextBox 9">
            <a:extLst>
              <a:ext uri="{FF2B5EF4-FFF2-40B4-BE49-F238E27FC236}">
                <a16:creationId xmlns:a16="http://schemas.microsoft.com/office/drawing/2014/main" id="{A20908F3-1537-EFC4-A674-E5728C97AA4D}"/>
              </a:ext>
            </a:extLst>
          </p:cNvPr>
          <p:cNvSpPr txBox="1"/>
          <p:nvPr/>
        </p:nvSpPr>
        <p:spPr>
          <a:xfrm>
            <a:off x="350468" y="1224452"/>
            <a:ext cx="4572000" cy="276999"/>
          </a:xfrm>
          <a:prstGeom prst="rect">
            <a:avLst/>
          </a:prstGeom>
          <a:noFill/>
        </p:spPr>
        <p:txBody>
          <a:bodyPr wrap="square">
            <a:spAutoFit/>
          </a:bodyPr>
          <a:lstStyle/>
          <a:p>
            <a:r>
              <a:rPr lang="en-IN" sz="1200" b="1" dirty="0">
                <a:latin typeface="Nunito" pitchFamily="2" charset="0"/>
              </a:rPr>
              <a:t>4. Model Building:</a:t>
            </a:r>
          </a:p>
        </p:txBody>
      </p:sp>
      <p:sp>
        <p:nvSpPr>
          <p:cNvPr id="12" name="TextBox 11">
            <a:extLst>
              <a:ext uri="{FF2B5EF4-FFF2-40B4-BE49-F238E27FC236}">
                <a16:creationId xmlns:a16="http://schemas.microsoft.com/office/drawing/2014/main" id="{75098926-0021-5B59-D8C6-6D4CEFFB2DF7}"/>
              </a:ext>
            </a:extLst>
          </p:cNvPr>
          <p:cNvSpPr txBox="1"/>
          <p:nvPr/>
        </p:nvSpPr>
        <p:spPr>
          <a:xfrm>
            <a:off x="350468" y="2346512"/>
            <a:ext cx="4807322" cy="276999"/>
          </a:xfrm>
          <a:prstGeom prst="rect">
            <a:avLst/>
          </a:prstGeom>
          <a:noFill/>
        </p:spPr>
        <p:txBody>
          <a:bodyPr wrap="square">
            <a:spAutoFit/>
          </a:bodyPr>
          <a:lstStyle/>
          <a:p>
            <a:r>
              <a:rPr lang="en-IN" sz="1200" b="1" dirty="0">
                <a:latin typeface="Nunito" pitchFamily="2" charset="0"/>
              </a:rPr>
              <a:t>5. Model Evaluation and Selection:</a:t>
            </a:r>
          </a:p>
        </p:txBody>
      </p:sp>
      <p:sp>
        <p:nvSpPr>
          <p:cNvPr id="13" name="TextBox 12">
            <a:extLst>
              <a:ext uri="{FF2B5EF4-FFF2-40B4-BE49-F238E27FC236}">
                <a16:creationId xmlns:a16="http://schemas.microsoft.com/office/drawing/2014/main" id="{1BE9F59A-740C-0314-CB5F-5DB553D3EFBB}"/>
              </a:ext>
            </a:extLst>
          </p:cNvPr>
          <p:cNvSpPr txBox="1"/>
          <p:nvPr/>
        </p:nvSpPr>
        <p:spPr>
          <a:xfrm>
            <a:off x="-196558" y="2709178"/>
            <a:ext cx="9614649" cy="528350"/>
          </a:xfrm>
          <a:prstGeom prst="rect">
            <a:avLst/>
          </a:prstGeom>
          <a:noFill/>
        </p:spPr>
        <p:txBody>
          <a:bodyPr wrap="square">
            <a:spAutoFit/>
          </a:bodyPr>
          <a:lstStyle/>
          <a:p>
            <a:pPr marL="1200150" indent="-285750">
              <a:spcBef>
                <a:spcPts val="1000"/>
              </a:spcBef>
              <a:buClr>
                <a:schemeClr val="dk2"/>
              </a:buClr>
              <a:buSzPts val="1200"/>
              <a:buFont typeface="Arial" panose="020B0604020202020204" pitchFamily="34" charset="0"/>
              <a:buChar char="•"/>
            </a:pPr>
            <a:r>
              <a:rPr lang="en-US" sz="1000" dirty="0">
                <a:solidFill>
                  <a:schemeClr val="dk2"/>
                </a:solidFill>
                <a:latin typeface="Nunito"/>
                <a:sym typeface="Nunito"/>
              </a:rPr>
              <a:t>Comparing model performances to select the best model for predicting customer churn.</a:t>
            </a:r>
          </a:p>
          <a:p>
            <a:pPr marL="1200150" indent="-285750">
              <a:spcBef>
                <a:spcPts val="1000"/>
              </a:spcBef>
              <a:buClr>
                <a:schemeClr val="dk2"/>
              </a:buClr>
              <a:buSzPts val="1200"/>
              <a:buFont typeface="Arial" panose="020B0604020202020204" pitchFamily="34" charset="0"/>
              <a:buChar char="•"/>
            </a:pPr>
            <a:r>
              <a:rPr lang="en-US" sz="1000" dirty="0">
                <a:solidFill>
                  <a:schemeClr val="dk2"/>
                </a:solidFill>
                <a:latin typeface="Nunito"/>
                <a:sym typeface="Nunito"/>
              </a:rPr>
              <a:t>Ensuring the chosen model balances recall and precision to effectively identify customers at risk of churning.</a:t>
            </a:r>
            <a:endParaRPr lang="en-IN" sz="1000" dirty="0">
              <a:solidFill>
                <a:schemeClr val="dk2"/>
              </a:solidFill>
              <a:latin typeface="Nunito"/>
              <a:sym typeface="Nunito"/>
            </a:endParaRPr>
          </a:p>
        </p:txBody>
      </p:sp>
      <p:sp>
        <p:nvSpPr>
          <p:cNvPr id="16" name="TextBox 15">
            <a:extLst>
              <a:ext uri="{FF2B5EF4-FFF2-40B4-BE49-F238E27FC236}">
                <a16:creationId xmlns:a16="http://schemas.microsoft.com/office/drawing/2014/main" id="{DA598693-9DBD-3114-6784-C75CEDB6801B}"/>
              </a:ext>
            </a:extLst>
          </p:cNvPr>
          <p:cNvSpPr txBox="1"/>
          <p:nvPr/>
        </p:nvSpPr>
        <p:spPr>
          <a:xfrm>
            <a:off x="350468" y="3416815"/>
            <a:ext cx="4807322" cy="276999"/>
          </a:xfrm>
          <a:prstGeom prst="rect">
            <a:avLst/>
          </a:prstGeom>
          <a:noFill/>
        </p:spPr>
        <p:txBody>
          <a:bodyPr wrap="square">
            <a:spAutoFit/>
          </a:bodyPr>
          <a:lstStyle/>
          <a:p>
            <a:r>
              <a:rPr lang="en-IN" sz="1200" b="1" dirty="0"/>
              <a:t>6. Implementation:</a:t>
            </a:r>
          </a:p>
        </p:txBody>
      </p:sp>
      <p:sp>
        <p:nvSpPr>
          <p:cNvPr id="19" name="TextBox 18">
            <a:extLst>
              <a:ext uri="{FF2B5EF4-FFF2-40B4-BE49-F238E27FC236}">
                <a16:creationId xmlns:a16="http://schemas.microsoft.com/office/drawing/2014/main" id="{04928819-BE5F-100C-2720-433464D679AD}"/>
              </a:ext>
            </a:extLst>
          </p:cNvPr>
          <p:cNvSpPr txBox="1"/>
          <p:nvPr/>
        </p:nvSpPr>
        <p:spPr>
          <a:xfrm>
            <a:off x="756396" y="3724592"/>
            <a:ext cx="8535521" cy="553998"/>
          </a:xfrm>
          <a:prstGeom prst="rect">
            <a:avLst/>
          </a:prstGeom>
          <a:noFill/>
        </p:spPr>
        <p:txBody>
          <a:bodyPr wrap="square">
            <a:spAutoFit/>
          </a:bodyPr>
          <a:lstStyle/>
          <a:p>
            <a:pPr marL="171450" indent="-171450">
              <a:buFont typeface="Arial" panose="020B0604020202020204" pitchFamily="34" charset="0"/>
              <a:buChar char="•"/>
            </a:pPr>
            <a:r>
              <a:rPr lang="en-US" sz="1000" dirty="0">
                <a:latin typeface="Nunito" pitchFamily="2" charset="0"/>
              </a:rPr>
              <a:t>Deploying the model to predict churn in real-time.</a:t>
            </a:r>
          </a:p>
          <a:p>
            <a:pPr marL="171450" indent="-171450">
              <a:buFont typeface="Arial" panose="020B0604020202020204" pitchFamily="34" charset="0"/>
              <a:buChar char="•"/>
            </a:pPr>
            <a:endParaRPr lang="en-US" sz="1000" dirty="0">
              <a:latin typeface="Nunito" pitchFamily="2" charset="0"/>
            </a:endParaRPr>
          </a:p>
          <a:p>
            <a:pPr marL="171450" indent="-171450">
              <a:buFont typeface="Arial" panose="020B0604020202020204" pitchFamily="34" charset="0"/>
              <a:buChar char="•"/>
            </a:pPr>
            <a:r>
              <a:rPr lang="en-US" sz="1000" dirty="0">
                <a:latin typeface="Nunito" pitchFamily="2" charset="0"/>
              </a:rPr>
              <a:t>Developing dashboards and alerts to monitor high-risk customers and facilitate timely interventions.</a:t>
            </a:r>
            <a:endParaRPr lang="en-IN" sz="1000" dirty="0">
              <a:latin typeface="Nunito" pitchFamily="2" charset="0"/>
            </a:endParaRPr>
          </a:p>
        </p:txBody>
      </p:sp>
    </p:spTree>
    <p:extLst>
      <p:ext uri="{BB962C8B-B14F-4D97-AF65-F5344CB8AC3E}">
        <p14:creationId xmlns:p14="http://schemas.microsoft.com/office/powerpoint/2010/main" val="29373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Please mention the key results from EDA</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answers to the insight-based questions provided</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r>
              <a:rPr lang="en" sz="1200" b="1" i="1" dirty="0">
                <a:solidFill>
                  <a:srgbClr val="000000"/>
                </a:solidFill>
              </a:rPr>
              <a:t>Note</a:t>
            </a:r>
            <a:r>
              <a:rPr lang="en" sz="1200" i="1" dirty="0">
                <a:solidFill>
                  <a:srgbClr val="000000"/>
                </a:solidFill>
              </a:rPr>
              <a:t>: You can use more than one slide if needed </a:t>
            </a:r>
            <a:endParaRPr sz="1200" i="1"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Contents / Agenda</a:t>
            </a:r>
            <a:endParaRPr dirty="0">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Preprocessing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Model Performance Summary</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Appendix</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a:t>
            </a:r>
            <a:r>
              <a:rPr lang="en-IN" sz="1400" dirty="0">
                <a:solidFill>
                  <a:schemeClr val="dk1"/>
                </a:solidFill>
              </a:rPr>
              <a:t>final </a:t>
            </a:r>
            <a:r>
              <a:rPr lang="en" sz="1400" dirty="0">
                <a:solidFill>
                  <a:schemeClr val="dk1"/>
                </a:solidFill>
              </a:rPr>
              <a:t>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202550" y="861975"/>
            <a:ext cx="85206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IN" sz="1400" dirty="0">
                <a:solidFill>
                  <a:srgbClr val="000000"/>
                </a:solidFill>
              </a:rPr>
              <a:t>Please mention actionable insights &amp; recommendations</a:t>
            </a:r>
          </a:p>
        </p:txBody>
      </p:sp>
    </p:spTree>
    <p:extLst>
      <p:ext uri="{BB962C8B-B14F-4D97-AF65-F5344CB8AC3E}">
        <p14:creationId xmlns:p14="http://schemas.microsoft.com/office/powerpoint/2010/main" val="290096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47910" y="861979"/>
            <a:ext cx="5962926" cy="3706800"/>
          </a:xfrm>
          <a:prstGeom prst="rect">
            <a:avLst/>
          </a:prstGeom>
          <a:noFill/>
          <a:ln>
            <a:noFill/>
          </a:ln>
        </p:spPr>
        <p:txBody>
          <a:bodyPr spcFirstLastPara="1" wrap="square" lIns="91425" tIns="91425" rIns="91425" bIns="91425" anchor="t" anchorCtr="0">
            <a:noAutofit/>
          </a:bodyPr>
          <a:lstStyle/>
          <a:p>
            <a:pPr marL="133350" indent="0">
              <a:buNone/>
            </a:pPr>
            <a:r>
              <a:rPr lang="en-US" sz="1600" b="1" dirty="0">
                <a:solidFill>
                  <a:srgbClr val="EF35C7"/>
                </a:solidFill>
              </a:rPr>
              <a:t>Actionable Insights:</a:t>
            </a:r>
          </a:p>
          <a:p>
            <a:pPr lvl="1">
              <a:lnSpc>
                <a:spcPct val="100000"/>
              </a:lnSpc>
              <a:spcBef>
                <a:spcPts val="1200"/>
              </a:spcBef>
              <a:buFont typeface="Wingdings" panose="05000000000000000000" pitchFamily="2" charset="2"/>
              <a:buChar char="§"/>
            </a:pPr>
            <a:r>
              <a:rPr lang="en-US" sz="1000" b="1" dirty="0"/>
              <a:t>Age &amp; Gender:</a:t>
            </a:r>
          </a:p>
          <a:p>
            <a:pPr marL="1200150" lvl="2" indent="-285750">
              <a:lnSpc>
                <a:spcPct val="100000"/>
              </a:lnSpc>
              <a:spcBef>
                <a:spcPts val="1000"/>
              </a:spcBef>
              <a:buFont typeface="Arial" panose="020B0604020202020204" pitchFamily="34" charset="0"/>
              <a:buChar char="•"/>
            </a:pPr>
            <a:r>
              <a:rPr lang="en-US" sz="1000" dirty="0"/>
              <a:t>Older customers show a higher tendency to exit.</a:t>
            </a:r>
          </a:p>
          <a:p>
            <a:pPr marL="1200150" lvl="2" indent="-285750">
              <a:lnSpc>
                <a:spcPct val="100000"/>
              </a:lnSpc>
              <a:spcBef>
                <a:spcPts val="1000"/>
              </a:spcBef>
              <a:buFont typeface="Arial" panose="020B0604020202020204" pitchFamily="34" charset="0"/>
              <a:buChar char="•"/>
            </a:pPr>
            <a:r>
              <a:rPr lang="en-US" sz="1000" dirty="0"/>
              <a:t>Female customers have a higher churn rate compared to males.</a:t>
            </a:r>
          </a:p>
          <a:p>
            <a:pPr marL="914400" lvl="2" indent="0">
              <a:lnSpc>
                <a:spcPct val="100000"/>
              </a:lnSpc>
              <a:spcBef>
                <a:spcPts val="1000"/>
              </a:spcBef>
              <a:buNone/>
            </a:pPr>
            <a:endParaRPr lang="en-US" sz="1000" dirty="0"/>
          </a:p>
          <a:p>
            <a:pPr lvl="1">
              <a:lnSpc>
                <a:spcPct val="100000"/>
              </a:lnSpc>
              <a:spcBef>
                <a:spcPts val="1200"/>
              </a:spcBef>
              <a:buFont typeface="Wingdings" panose="05000000000000000000" pitchFamily="2" charset="2"/>
              <a:buChar char="§"/>
            </a:pPr>
            <a:r>
              <a:rPr lang="en-US" sz="1000" b="1" dirty="0"/>
              <a:t>Geography:</a:t>
            </a:r>
          </a:p>
          <a:p>
            <a:pPr marL="1200150" lvl="2" indent="-285750">
              <a:lnSpc>
                <a:spcPct val="100000"/>
              </a:lnSpc>
              <a:spcBef>
                <a:spcPts val="1000"/>
              </a:spcBef>
              <a:buFont typeface="Arial" panose="020B0604020202020204" pitchFamily="34" charset="0"/>
              <a:buChar char="•"/>
            </a:pPr>
            <a:r>
              <a:rPr lang="en-US" sz="1000" dirty="0"/>
              <a:t>Germany has the highest exit rate, followed by Spain and France.</a:t>
            </a:r>
          </a:p>
          <a:p>
            <a:pPr marL="914400" lvl="2" indent="0">
              <a:lnSpc>
                <a:spcPct val="100000"/>
              </a:lnSpc>
              <a:spcBef>
                <a:spcPts val="1000"/>
              </a:spcBef>
              <a:buNone/>
            </a:pPr>
            <a:endParaRPr lang="en-US" sz="1000" dirty="0"/>
          </a:p>
          <a:p>
            <a:pPr lvl="1">
              <a:lnSpc>
                <a:spcPct val="100000"/>
              </a:lnSpc>
              <a:spcBef>
                <a:spcPts val="1200"/>
              </a:spcBef>
              <a:buFont typeface="Wingdings" panose="05000000000000000000" pitchFamily="2" charset="2"/>
              <a:buChar char="§"/>
            </a:pPr>
            <a:r>
              <a:rPr lang="en-US" sz="1000" b="1" dirty="0"/>
              <a:t>Customer Behavior:</a:t>
            </a:r>
          </a:p>
          <a:p>
            <a:pPr marL="1200150" lvl="2" indent="-285750">
              <a:lnSpc>
                <a:spcPct val="100000"/>
              </a:lnSpc>
              <a:spcBef>
                <a:spcPts val="1000"/>
              </a:spcBef>
              <a:buFont typeface="Arial" panose="020B0604020202020204" pitchFamily="34" charset="0"/>
              <a:buChar char="•"/>
            </a:pPr>
            <a:r>
              <a:rPr lang="en-US" sz="1000" dirty="0"/>
              <a:t>Lower account balances correlate with higher exit rates.</a:t>
            </a:r>
          </a:p>
          <a:p>
            <a:pPr marL="1200150" lvl="2" indent="-285750">
              <a:lnSpc>
                <a:spcPct val="100000"/>
              </a:lnSpc>
              <a:spcBef>
                <a:spcPts val="1000"/>
              </a:spcBef>
              <a:buFont typeface="Arial" panose="020B0604020202020204" pitchFamily="34" charset="0"/>
              <a:buChar char="•"/>
            </a:pPr>
            <a:r>
              <a:rPr lang="en-US" sz="1000" dirty="0"/>
              <a:t>Customers with fewer products are more likely to exit.</a:t>
            </a:r>
          </a:p>
          <a:p>
            <a:pPr marL="1200150" lvl="2" indent="-285750">
              <a:lnSpc>
                <a:spcPct val="100000"/>
              </a:lnSpc>
              <a:spcBef>
                <a:spcPts val="1000"/>
              </a:spcBef>
              <a:buFont typeface="Arial" panose="020B0604020202020204" pitchFamily="34" charset="0"/>
              <a:buChar char="•"/>
            </a:pPr>
            <a:r>
              <a:rPr lang="en-US" sz="1000" dirty="0"/>
              <a:t>Active members are less likely to churn compared to inactive members.</a:t>
            </a:r>
          </a:p>
          <a:p>
            <a:pPr marL="139700" lvl="0" indent="0" algn="l" rtl="0">
              <a:lnSpc>
                <a:spcPct val="115000"/>
              </a:lnSpc>
              <a:spcBef>
                <a:spcPts val="1000"/>
              </a:spcBef>
              <a:spcAft>
                <a:spcPts val="1000"/>
              </a:spcAft>
              <a:buClr>
                <a:srgbClr val="000000"/>
              </a:buClr>
              <a:buSzPts val="1400"/>
              <a:buNone/>
            </a:pPr>
            <a:endParaRPr lang="en-IN" sz="1400" dirty="0">
              <a:solidFill>
                <a:srgbClr val="000000"/>
              </a:solidFill>
            </a:endParaRPr>
          </a:p>
        </p:txBody>
      </p:sp>
    </p:spTree>
    <p:extLst>
      <p:ext uri="{BB962C8B-B14F-4D97-AF65-F5344CB8AC3E}">
        <p14:creationId xmlns:p14="http://schemas.microsoft.com/office/powerpoint/2010/main" val="177511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67566" y="156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167566" y="871380"/>
            <a:ext cx="8733020" cy="4140327"/>
          </a:xfrm>
          <a:prstGeom prst="rect">
            <a:avLst/>
          </a:prstGeom>
          <a:noFill/>
          <a:ln>
            <a:noFill/>
          </a:ln>
        </p:spPr>
        <p:txBody>
          <a:bodyPr spcFirstLastPara="1" wrap="square" lIns="91425" tIns="91425" rIns="91425" bIns="91425" anchor="t" anchorCtr="0">
            <a:noAutofit/>
          </a:bodyPr>
          <a:lstStyle/>
          <a:p>
            <a:pPr marL="133350" indent="0">
              <a:buNone/>
            </a:pPr>
            <a:r>
              <a:rPr lang="en-US" sz="1600" b="1" dirty="0">
                <a:solidFill>
                  <a:srgbClr val="EF35C7"/>
                </a:solidFill>
              </a:rPr>
              <a:t>Business Recommendations:</a:t>
            </a:r>
          </a:p>
          <a:p>
            <a:pPr lvl="1">
              <a:lnSpc>
                <a:spcPct val="100000"/>
              </a:lnSpc>
              <a:spcBef>
                <a:spcPts val="1200"/>
              </a:spcBef>
              <a:buFont typeface="Wingdings" panose="05000000000000000000" pitchFamily="2" charset="2"/>
              <a:buChar char="§"/>
            </a:pPr>
            <a:r>
              <a:rPr lang="en-US" sz="1000" b="1" dirty="0"/>
              <a:t>Targeted Retention Strategies:</a:t>
            </a:r>
            <a:endParaRPr lang="en-US" sz="1000" dirty="0"/>
          </a:p>
          <a:p>
            <a:pPr marL="1200150" lvl="2" indent="-285750">
              <a:lnSpc>
                <a:spcPct val="100000"/>
              </a:lnSpc>
              <a:spcBef>
                <a:spcPts val="1000"/>
              </a:spcBef>
              <a:buFont typeface="Arial" panose="020B0604020202020204" pitchFamily="34" charset="0"/>
              <a:buChar char="•"/>
            </a:pPr>
            <a:r>
              <a:rPr lang="en-US" sz="1000" dirty="0"/>
              <a:t>Develop products for older customers and targeted campaigns for female customers.</a:t>
            </a:r>
          </a:p>
          <a:p>
            <a:pPr marL="1200150" lvl="2" indent="-285750">
              <a:lnSpc>
                <a:spcPct val="100000"/>
              </a:lnSpc>
              <a:spcBef>
                <a:spcPts val="1000"/>
              </a:spcBef>
              <a:buFont typeface="Arial" panose="020B0604020202020204" pitchFamily="34" charset="0"/>
              <a:buChar char="•"/>
            </a:pPr>
            <a:r>
              <a:rPr lang="en-US" sz="1000" dirty="0"/>
              <a:t>Address region-specific concerns, focusing on Germany.</a:t>
            </a:r>
          </a:p>
          <a:p>
            <a:pPr lvl="1">
              <a:lnSpc>
                <a:spcPct val="150000"/>
              </a:lnSpc>
              <a:buFont typeface="Wingdings" panose="05000000000000000000" pitchFamily="2" charset="2"/>
              <a:buChar char="§"/>
            </a:pPr>
            <a:r>
              <a:rPr lang="en-US" sz="1000" b="1" dirty="0"/>
              <a:t>Product Bundling:</a:t>
            </a:r>
          </a:p>
          <a:p>
            <a:pPr marL="1200150" lvl="2" indent="-285750">
              <a:lnSpc>
                <a:spcPct val="100000"/>
              </a:lnSpc>
              <a:spcBef>
                <a:spcPts val="1000"/>
              </a:spcBef>
              <a:buFont typeface="Arial" panose="020B0604020202020204" pitchFamily="34" charset="0"/>
              <a:buChar char="•"/>
            </a:pPr>
            <a:r>
              <a:rPr lang="en-US" sz="1000" dirty="0"/>
              <a:t>Offer bundled packages to encourage use of multiple products.</a:t>
            </a:r>
          </a:p>
          <a:p>
            <a:pPr lvl="1">
              <a:lnSpc>
                <a:spcPct val="100000"/>
              </a:lnSpc>
              <a:buFont typeface="Wingdings" panose="05000000000000000000" pitchFamily="2" charset="2"/>
              <a:buChar char="§"/>
            </a:pPr>
            <a:r>
              <a:rPr lang="en-US" sz="1000" b="1" dirty="0"/>
              <a:t>Customer Engagement:</a:t>
            </a:r>
            <a:endParaRPr lang="en-US" sz="1000" dirty="0"/>
          </a:p>
          <a:p>
            <a:pPr marL="1200150" lvl="2" indent="-285750">
              <a:spcBef>
                <a:spcPts val="1000"/>
              </a:spcBef>
              <a:buFont typeface="Arial" panose="020B0604020202020204" pitchFamily="34" charset="0"/>
              <a:buChar char="•"/>
            </a:pPr>
            <a:r>
              <a:rPr lang="en-US" sz="1000" dirty="0"/>
              <a:t>Engage inactive members with personalized communication.</a:t>
            </a:r>
          </a:p>
          <a:p>
            <a:pPr marL="1200150" lvl="2" indent="-285750">
              <a:lnSpc>
                <a:spcPct val="100000"/>
              </a:lnSpc>
              <a:spcBef>
                <a:spcPts val="1000"/>
              </a:spcBef>
              <a:buFont typeface="Arial" panose="020B0604020202020204" pitchFamily="34" charset="0"/>
              <a:buChar char="•"/>
            </a:pPr>
            <a:r>
              <a:rPr lang="en-US" sz="1000" dirty="0"/>
              <a:t>Provide financial advisory services to low balance accounts.</a:t>
            </a:r>
          </a:p>
          <a:p>
            <a:pPr lvl="1">
              <a:buFont typeface="Wingdings" panose="05000000000000000000" pitchFamily="2" charset="2"/>
              <a:buChar char="§"/>
            </a:pPr>
            <a:r>
              <a:rPr lang="en-US" sz="1000" b="1" dirty="0"/>
              <a:t>Feedback &amp; Improvement:</a:t>
            </a:r>
            <a:endParaRPr lang="en-US" sz="1000" dirty="0"/>
          </a:p>
          <a:p>
            <a:pPr marL="1200150" lvl="2" indent="-285750">
              <a:lnSpc>
                <a:spcPct val="100000"/>
              </a:lnSpc>
              <a:spcBef>
                <a:spcPts val="1000"/>
              </a:spcBef>
              <a:buFont typeface="Arial" panose="020B0604020202020204" pitchFamily="34" charset="0"/>
              <a:buChar char="•"/>
            </a:pPr>
            <a:r>
              <a:rPr lang="en-US" sz="1000" dirty="0"/>
              <a:t>Collect feedback from exiting customers to refine services and address issues.</a:t>
            </a:r>
          </a:p>
        </p:txBody>
      </p:sp>
    </p:spTree>
    <p:extLst>
      <p:ext uri="{BB962C8B-B14F-4D97-AF65-F5344CB8AC3E}">
        <p14:creationId xmlns:p14="http://schemas.microsoft.com/office/powerpoint/2010/main" val="229245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202550" y="861975"/>
            <a:ext cx="85206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IN" sz="1400" dirty="0">
                <a:solidFill>
                  <a:srgbClr val="000000"/>
                </a:solidFill>
              </a:rPr>
              <a:t>Please mention actionable insights &amp; recommendations</a:t>
            </a:r>
          </a:p>
        </p:txBody>
      </p:sp>
    </p:spTree>
    <p:extLst>
      <p:ext uri="{BB962C8B-B14F-4D97-AF65-F5344CB8AC3E}">
        <p14:creationId xmlns:p14="http://schemas.microsoft.com/office/powerpoint/2010/main" val="38326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119" name="Google Shape;119;g10e9006cb6c_1_2"/>
          <p:cNvSpPr txBox="1">
            <a:spLocks noGrp="1"/>
          </p:cNvSpPr>
          <p:nvPr>
            <p:ph type="body" idx="1"/>
          </p:nvPr>
        </p:nvSpPr>
        <p:spPr>
          <a:xfrm>
            <a:off x="158847" y="526835"/>
            <a:ext cx="8826305" cy="4283957"/>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IN" sz="1100" dirty="0">
                <a:solidFill>
                  <a:srgbClr val="000000"/>
                </a:solidFill>
              </a:rPr>
              <a:t>Following are two section like </a:t>
            </a:r>
            <a:r>
              <a:rPr lang="en-IN" sz="1100" dirty="0">
                <a:solidFill>
                  <a:srgbClr val="000000"/>
                </a:solidFill>
                <a:highlight>
                  <a:srgbClr val="FFFF00"/>
                </a:highlight>
              </a:rPr>
              <a:t>actionable insights </a:t>
            </a:r>
            <a:r>
              <a:rPr lang="en-IN" sz="1100" dirty="0">
                <a:solidFill>
                  <a:srgbClr val="000000"/>
                </a:solidFill>
              </a:rPr>
              <a:t>&amp; </a:t>
            </a:r>
            <a:r>
              <a:rPr lang="en-IN" sz="1100" dirty="0">
                <a:solidFill>
                  <a:srgbClr val="000000"/>
                </a:solidFill>
                <a:highlight>
                  <a:srgbClr val="FFFF00"/>
                </a:highlight>
              </a:rPr>
              <a:t>recommendations</a:t>
            </a:r>
            <a:r>
              <a:rPr lang="en-IN" sz="1100" dirty="0">
                <a:solidFill>
                  <a:srgbClr val="000000"/>
                </a:solidFill>
              </a:rPr>
              <a:t> and its sub-category for covering executive summary effectively covering all aspect .</a:t>
            </a:r>
          </a:p>
          <a:p>
            <a:pPr>
              <a:lnSpc>
                <a:spcPct val="100000"/>
              </a:lnSpc>
            </a:pPr>
            <a:r>
              <a:rPr lang="en-IN" sz="1100" b="1" dirty="0"/>
              <a:t>Actionable Insights</a:t>
            </a:r>
            <a:endParaRPr lang="en-IN" sz="1100" b="1" dirty="0">
              <a:solidFill>
                <a:srgbClr val="00B050"/>
              </a:solidFill>
            </a:endParaRPr>
          </a:p>
          <a:p>
            <a:pPr lvl="1">
              <a:buFont typeface="Arial" panose="020B0604020202020204" pitchFamily="34" charset="0"/>
              <a:buChar char="•"/>
            </a:pPr>
            <a:r>
              <a:rPr lang="en-IN" sz="1100" dirty="0">
                <a:solidFill>
                  <a:srgbClr val="000000"/>
                </a:solidFill>
              </a:rPr>
              <a:t>Customer Demographics</a:t>
            </a:r>
          </a:p>
          <a:p>
            <a:pPr lvl="1">
              <a:buFont typeface="Arial" panose="020B0604020202020204" pitchFamily="34" charset="0"/>
              <a:buChar char="•"/>
            </a:pPr>
            <a:r>
              <a:rPr lang="en-IN" sz="1100" dirty="0">
                <a:solidFill>
                  <a:srgbClr val="000000"/>
                </a:solidFill>
              </a:rPr>
              <a:t>Customer Behaviour</a:t>
            </a:r>
          </a:p>
          <a:p>
            <a:pPr marL="457200" lvl="0" indent="-317500" algn="l" rtl="0">
              <a:lnSpc>
                <a:spcPct val="100000"/>
              </a:lnSpc>
              <a:spcBef>
                <a:spcPts val="1000"/>
              </a:spcBef>
              <a:spcAft>
                <a:spcPts val="1000"/>
              </a:spcAft>
              <a:buClr>
                <a:srgbClr val="000000"/>
              </a:buClr>
              <a:buSzPts val="1400"/>
              <a:buChar char="●"/>
            </a:pPr>
            <a:r>
              <a:rPr lang="en-IN" sz="1100" b="1" dirty="0"/>
              <a:t>Business Recommendations </a:t>
            </a:r>
          </a:p>
          <a:p>
            <a:pPr lvl="1">
              <a:lnSpc>
                <a:spcPct val="100000"/>
              </a:lnSpc>
              <a:spcBef>
                <a:spcPts val="600"/>
              </a:spcBef>
              <a:buFont typeface="Arial" panose="020B0604020202020204" pitchFamily="34" charset="0"/>
              <a:buChar char="•"/>
            </a:pPr>
            <a:r>
              <a:rPr lang="en-IN" sz="1100" dirty="0">
                <a:solidFill>
                  <a:srgbClr val="000000"/>
                </a:solidFill>
              </a:rPr>
              <a:t>Targeted Retention Strategies</a:t>
            </a:r>
          </a:p>
          <a:p>
            <a:pPr lvl="1">
              <a:lnSpc>
                <a:spcPct val="100000"/>
              </a:lnSpc>
              <a:buFont typeface="Arial" panose="020B0604020202020204" pitchFamily="34" charset="0"/>
              <a:buChar char="•"/>
            </a:pPr>
            <a:r>
              <a:rPr lang="en-IN" sz="1100" dirty="0">
                <a:solidFill>
                  <a:srgbClr val="000000"/>
                </a:solidFill>
              </a:rPr>
              <a:t>Product Bundling</a:t>
            </a:r>
          </a:p>
          <a:p>
            <a:pPr lvl="1">
              <a:buFont typeface="Arial" panose="020B0604020202020204" pitchFamily="34" charset="0"/>
              <a:buChar char="•"/>
            </a:pPr>
            <a:r>
              <a:rPr lang="en-IN" sz="1100" dirty="0">
                <a:solidFill>
                  <a:srgbClr val="000000"/>
                </a:solidFill>
              </a:rPr>
              <a:t>Customer Engagement</a:t>
            </a:r>
          </a:p>
          <a:p>
            <a:pPr lvl="1">
              <a:buFont typeface="Arial" panose="020B0604020202020204" pitchFamily="34" charset="0"/>
              <a:buChar char="•"/>
            </a:pPr>
            <a:r>
              <a:rPr lang="en-IN" sz="1100" dirty="0">
                <a:solidFill>
                  <a:srgbClr val="000000"/>
                </a:solidFill>
              </a:rPr>
              <a:t>Feedback and Improvement</a:t>
            </a:r>
          </a:p>
          <a:p>
            <a:pPr lvl="1">
              <a:buFont typeface="Arial" panose="020B0604020202020204" pitchFamily="34" charset="0"/>
              <a:buChar char="•"/>
            </a:pPr>
            <a:r>
              <a:rPr lang="en-IN" sz="1100" dirty="0">
                <a:solidFill>
                  <a:srgbClr val="000000"/>
                </a:solidFill>
              </a:rPr>
              <a:t>Credit Score Improvement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Cont… </a:t>
            </a:r>
            <a:endParaRPr dirty="0">
              <a:solidFill>
                <a:srgbClr val="1974D2"/>
              </a:solidFill>
            </a:endParaRPr>
          </a:p>
        </p:txBody>
      </p:sp>
      <p:sp>
        <p:nvSpPr>
          <p:cNvPr id="119" name="Google Shape;119;g10e9006cb6c_1_2"/>
          <p:cNvSpPr txBox="1">
            <a:spLocks noGrp="1"/>
          </p:cNvSpPr>
          <p:nvPr>
            <p:ph type="body" idx="1"/>
          </p:nvPr>
        </p:nvSpPr>
        <p:spPr>
          <a:xfrm>
            <a:off x="-121024" y="694923"/>
            <a:ext cx="9386047" cy="4283957"/>
          </a:xfrm>
          <a:prstGeom prst="rect">
            <a:avLst/>
          </a:prstGeom>
          <a:noFill/>
          <a:ln>
            <a:noFill/>
          </a:ln>
        </p:spPr>
        <p:txBody>
          <a:bodyPr spcFirstLastPara="1" wrap="square" lIns="91425" tIns="91425" rIns="91425" bIns="91425" anchor="t" anchorCtr="0">
            <a:noAutofit/>
          </a:bodyPr>
          <a:lstStyle/>
          <a:p>
            <a:pPr marL="133350" indent="0">
              <a:buNone/>
            </a:pPr>
            <a:endParaRPr lang="en-IN" sz="1600" b="1" dirty="0">
              <a:solidFill>
                <a:srgbClr val="EF35C7"/>
              </a:solidFill>
            </a:endParaRPr>
          </a:p>
          <a:p>
            <a:pPr marL="133350" indent="0">
              <a:buNone/>
            </a:pPr>
            <a:r>
              <a:rPr lang="en-IN" sz="1600" b="1" dirty="0">
                <a:solidFill>
                  <a:srgbClr val="EF35C7"/>
                </a:solidFill>
              </a:rPr>
              <a:t>Actionable Insights </a:t>
            </a:r>
            <a:r>
              <a:rPr lang="en-IN" sz="1600" b="1" dirty="0"/>
              <a:t>based on </a:t>
            </a:r>
            <a:r>
              <a:rPr lang="en-US" sz="1400" b="1" dirty="0">
                <a:highlight>
                  <a:srgbClr val="FFFF00"/>
                </a:highlight>
              </a:rPr>
              <a:t>Customer Demographics </a:t>
            </a:r>
          </a:p>
          <a:p>
            <a:pPr lvl="1">
              <a:lnSpc>
                <a:spcPct val="100000"/>
              </a:lnSpc>
              <a:spcBef>
                <a:spcPts val="1200"/>
              </a:spcBef>
              <a:buFont typeface="Wingdings" panose="05000000000000000000" pitchFamily="2" charset="2"/>
              <a:buChar char="§"/>
            </a:pPr>
            <a:r>
              <a:rPr lang="en-US" sz="1000" b="1" dirty="0"/>
              <a:t>Age:</a:t>
            </a:r>
          </a:p>
          <a:p>
            <a:pPr marL="1200150" lvl="2" indent="-285750">
              <a:lnSpc>
                <a:spcPct val="100000"/>
              </a:lnSpc>
              <a:spcBef>
                <a:spcPts val="1000"/>
              </a:spcBef>
              <a:buFont typeface="Arial" panose="020B0604020202020204" pitchFamily="34" charset="0"/>
              <a:buChar char="•"/>
            </a:pPr>
            <a:r>
              <a:rPr lang="en-US" sz="1000" dirty="0"/>
              <a:t>Customers</a:t>
            </a:r>
            <a:r>
              <a:rPr lang="en-US" sz="1000" b="1" dirty="0"/>
              <a:t> </a:t>
            </a:r>
            <a:r>
              <a:rPr lang="en-US" sz="1000" dirty="0"/>
              <a:t>who exited the bank tend to be older, with a median age higher than those who stayed. </a:t>
            </a:r>
          </a:p>
          <a:p>
            <a:pPr marL="1200150" lvl="2" indent="-285750">
              <a:lnSpc>
                <a:spcPct val="100000"/>
              </a:lnSpc>
              <a:spcBef>
                <a:spcPts val="1000"/>
              </a:spcBef>
              <a:buFont typeface="Arial" panose="020B0604020202020204" pitchFamily="34" charset="0"/>
              <a:buChar char="•"/>
            </a:pPr>
            <a:r>
              <a:rPr lang="en-US" sz="1000" dirty="0"/>
              <a:t>This suggests that older customers are more prone to churn, highlighting the need for targeted retention strategies for this demographic.</a:t>
            </a:r>
          </a:p>
          <a:p>
            <a:pPr lvl="1">
              <a:lnSpc>
                <a:spcPct val="100000"/>
              </a:lnSpc>
              <a:spcBef>
                <a:spcPts val="1200"/>
              </a:spcBef>
              <a:buFont typeface="Wingdings" panose="05000000000000000000" pitchFamily="2" charset="2"/>
              <a:buChar char="§"/>
            </a:pPr>
            <a:r>
              <a:rPr lang="en-US" sz="1000" b="1" dirty="0"/>
              <a:t>Gender:</a:t>
            </a:r>
          </a:p>
          <a:p>
            <a:pPr marL="1200150" lvl="2" indent="-285750">
              <a:lnSpc>
                <a:spcPct val="100000"/>
              </a:lnSpc>
              <a:spcBef>
                <a:spcPts val="1000"/>
              </a:spcBef>
              <a:buFont typeface="Arial" panose="020B0604020202020204" pitchFamily="34" charset="0"/>
              <a:buChar char="•"/>
            </a:pPr>
            <a:r>
              <a:rPr lang="en-US" sz="1000" dirty="0"/>
              <a:t>A higher percentage of female customers exited compared to male customers. </a:t>
            </a:r>
          </a:p>
          <a:p>
            <a:pPr marL="1200150" lvl="2" indent="-285750">
              <a:lnSpc>
                <a:spcPct val="100000"/>
              </a:lnSpc>
              <a:spcBef>
                <a:spcPts val="1000"/>
              </a:spcBef>
              <a:buFont typeface="Arial" panose="020B0604020202020204" pitchFamily="34" charset="0"/>
              <a:buChar char="•"/>
            </a:pPr>
            <a:r>
              <a:rPr lang="en-US" sz="1000" dirty="0"/>
              <a:t>This indicates a higher churn risk among female customers, which requires focused engagement and tailored services to improve retention.</a:t>
            </a:r>
          </a:p>
          <a:p>
            <a:pPr lvl="1">
              <a:lnSpc>
                <a:spcPct val="100000"/>
              </a:lnSpc>
              <a:spcBef>
                <a:spcPts val="1200"/>
              </a:spcBef>
              <a:buFont typeface="Wingdings" panose="05000000000000000000" pitchFamily="2" charset="2"/>
              <a:buChar char="§"/>
            </a:pPr>
            <a:r>
              <a:rPr lang="en-US" sz="1000" b="1" dirty="0"/>
              <a:t>Geography:</a:t>
            </a:r>
          </a:p>
          <a:p>
            <a:pPr marL="1200150" lvl="2" indent="-285750">
              <a:lnSpc>
                <a:spcPct val="100000"/>
              </a:lnSpc>
              <a:spcBef>
                <a:spcPts val="1000"/>
              </a:spcBef>
              <a:buFont typeface="Arial" panose="020B0604020202020204" pitchFamily="34" charset="0"/>
              <a:buChar char="•"/>
            </a:pPr>
            <a:r>
              <a:rPr lang="en-US" sz="1000" dirty="0"/>
              <a:t>Customers from Germany exhibit a higher exit rate compared to those from France and Spain. </a:t>
            </a:r>
          </a:p>
          <a:p>
            <a:pPr marL="1200150" lvl="2" indent="-285750">
              <a:lnSpc>
                <a:spcPct val="100000"/>
              </a:lnSpc>
              <a:spcBef>
                <a:spcPts val="1000"/>
              </a:spcBef>
              <a:buFont typeface="Arial" panose="020B0604020202020204" pitchFamily="34" charset="0"/>
              <a:buChar char="•"/>
            </a:pPr>
            <a:r>
              <a:rPr lang="en-US" sz="1000" dirty="0"/>
              <a:t>This regional disparity in churn rates calls for region-specific interventions to address the unique needs and preferences of customers in Germany.</a:t>
            </a:r>
          </a:p>
          <a:p>
            <a:pPr lvl="1">
              <a:buFont typeface="+mj-lt"/>
              <a:buAutoNum type="arabicPeriod"/>
            </a:pPr>
            <a:endParaRPr lang="en-IN" sz="1100" dirty="0">
              <a:solidFill>
                <a:srgbClr val="000000"/>
              </a:solidFill>
            </a:endParaRPr>
          </a:p>
        </p:txBody>
      </p:sp>
    </p:spTree>
    <p:extLst>
      <p:ext uri="{BB962C8B-B14F-4D97-AF65-F5344CB8AC3E}">
        <p14:creationId xmlns:p14="http://schemas.microsoft.com/office/powerpoint/2010/main" val="20147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189102" y="0"/>
            <a:ext cx="75227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Cont… </a:t>
            </a:r>
            <a:endParaRPr dirty="0">
              <a:solidFill>
                <a:srgbClr val="1974D2"/>
              </a:solidFill>
            </a:endParaRPr>
          </a:p>
        </p:txBody>
      </p:sp>
      <p:sp>
        <p:nvSpPr>
          <p:cNvPr id="119" name="Google Shape;119;g10e9006cb6c_1_2"/>
          <p:cNvSpPr txBox="1">
            <a:spLocks noGrp="1"/>
          </p:cNvSpPr>
          <p:nvPr>
            <p:ph type="body" idx="1"/>
          </p:nvPr>
        </p:nvSpPr>
        <p:spPr>
          <a:xfrm>
            <a:off x="79423" y="358747"/>
            <a:ext cx="8985153" cy="4283957"/>
          </a:xfrm>
          <a:prstGeom prst="rect">
            <a:avLst/>
          </a:prstGeom>
          <a:noFill/>
          <a:ln>
            <a:noFill/>
          </a:ln>
        </p:spPr>
        <p:txBody>
          <a:bodyPr spcFirstLastPara="1" wrap="square" lIns="91425" tIns="91425" rIns="91425" bIns="91425" anchor="t" anchorCtr="0">
            <a:noAutofit/>
          </a:bodyPr>
          <a:lstStyle/>
          <a:p>
            <a:pPr marL="133350" indent="0">
              <a:buNone/>
            </a:pPr>
            <a:endParaRPr lang="en-IN" sz="1000" b="1" dirty="0"/>
          </a:p>
          <a:p>
            <a:pPr marL="133350" indent="0">
              <a:buNone/>
            </a:pPr>
            <a:endParaRPr lang="en-IN" sz="1600" b="1" dirty="0">
              <a:solidFill>
                <a:srgbClr val="EF35C7"/>
              </a:solidFill>
            </a:endParaRPr>
          </a:p>
          <a:p>
            <a:pPr marL="133350" indent="0">
              <a:buNone/>
            </a:pPr>
            <a:r>
              <a:rPr lang="en-IN" sz="1600" b="1" dirty="0">
                <a:solidFill>
                  <a:srgbClr val="EF35C7"/>
                </a:solidFill>
              </a:rPr>
              <a:t>Actionable Insights </a:t>
            </a:r>
            <a:r>
              <a:rPr lang="en-IN" sz="1600" b="1" dirty="0"/>
              <a:t>based on </a:t>
            </a:r>
            <a:r>
              <a:rPr lang="en-US" sz="1600" b="1" dirty="0">
                <a:highlight>
                  <a:srgbClr val="FFFF00"/>
                </a:highlight>
              </a:rPr>
              <a:t>Customer Behavior</a:t>
            </a:r>
          </a:p>
          <a:p>
            <a:pPr marL="133350" indent="0">
              <a:buNone/>
            </a:pPr>
            <a:endParaRPr lang="en-US" sz="1000" b="1" dirty="0">
              <a:highlight>
                <a:srgbClr val="FFFF00"/>
              </a:highlight>
            </a:endParaRPr>
          </a:p>
          <a:p>
            <a:pPr lvl="1">
              <a:lnSpc>
                <a:spcPct val="100000"/>
              </a:lnSpc>
              <a:spcBef>
                <a:spcPts val="1200"/>
              </a:spcBef>
              <a:buFont typeface="Wingdings" panose="05000000000000000000" pitchFamily="2" charset="2"/>
              <a:buChar char="§"/>
            </a:pPr>
            <a:r>
              <a:rPr lang="en-US" sz="1000" b="1" dirty="0"/>
              <a:t>Credit Score:</a:t>
            </a:r>
          </a:p>
          <a:p>
            <a:pPr marL="1200150" lvl="2" indent="-285750">
              <a:lnSpc>
                <a:spcPct val="100000"/>
              </a:lnSpc>
              <a:spcBef>
                <a:spcPts val="1000"/>
              </a:spcBef>
              <a:buFont typeface="Arial" panose="020B0604020202020204" pitchFamily="34" charset="0"/>
              <a:buChar char="•"/>
            </a:pPr>
            <a:r>
              <a:rPr lang="en-US" sz="1000" dirty="0"/>
              <a:t>There is no significant difference in the credit scores of customers who exited and those who stayed. </a:t>
            </a:r>
          </a:p>
          <a:p>
            <a:pPr marL="1200150" lvl="2" indent="-285750">
              <a:lnSpc>
                <a:spcPct val="100000"/>
              </a:lnSpc>
              <a:spcBef>
                <a:spcPts val="1000"/>
              </a:spcBef>
              <a:buFont typeface="Arial" panose="020B0604020202020204" pitchFamily="34" charset="0"/>
              <a:buChar char="•"/>
            </a:pPr>
            <a:r>
              <a:rPr lang="en-US" sz="1000" dirty="0"/>
              <a:t>This suggests that credit score alone may not be a strong predictor of customer churn and should be considered alongside other factors.</a:t>
            </a:r>
          </a:p>
          <a:p>
            <a:pPr lvl="1">
              <a:lnSpc>
                <a:spcPct val="100000"/>
              </a:lnSpc>
              <a:spcBef>
                <a:spcPts val="1200"/>
              </a:spcBef>
              <a:buFont typeface="Wingdings" panose="05000000000000000000" pitchFamily="2" charset="2"/>
              <a:buChar char="§"/>
            </a:pPr>
            <a:r>
              <a:rPr lang="en-US" sz="1000" b="1" dirty="0"/>
              <a:t>Balance:</a:t>
            </a:r>
          </a:p>
          <a:p>
            <a:pPr marL="1200150" lvl="2" indent="-285750">
              <a:lnSpc>
                <a:spcPct val="100000"/>
              </a:lnSpc>
              <a:spcBef>
                <a:spcPts val="1000"/>
              </a:spcBef>
              <a:buFont typeface="Arial" panose="020B0604020202020204" pitchFamily="34" charset="0"/>
              <a:buChar char="•"/>
            </a:pPr>
            <a:r>
              <a:rPr lang="en-US" sz="1000" dirty="0"/>
              <a:t>Customers with lower account balances are more likely to exit. </a:t>
            </a:r>
          </a:p>
          <a:p>
            <a:pPr marL="1200150" lvl="2" indent="-285750">
              <a:lnSpc>
                <a:spcPct val="100000"/>
              </a:lnSpc>
              <a:spcBef>
                <a:spcPts val="1000"/>
              </a:spcBef>
              <a:buFont typeface="Arial" panose="020B0604020202020204" pitchFamily="34" charset="0"/>
              <a:buChar char="•"/>
            </a:pPr>
            <a:r>
              <a:rPr lang="en-US" sz="1000" dirty="0"/>
              <a:t>This implies that increasing account balances through targeted financial products and advisory services could help in retaining customers.</a:t>
            </a:r>
          </a:p>
          <a:p>
            <a:pPr lvl="1">
              <a:lnSpc>
                <a:spcPct val="100000"/>
              </a:lnSpc>
              <a:spcBef>
                <a:spcPts val="1200"/>
              </a:spcBef>
              <a:buFont typeface="Wingdings" panose="05000000000000000000" pitchFamily="2" charset="2"/>
              <a:buChar char="§"/>
            </a:pPr>
            <a:r>
              <a:rPr lang="en-US" sz="1000" b="1" dirty="0"/>
              <a:t>Tenure:</a:t>
            </a:r>
          </a:p>
          <a:p>
            <a:pPr marL="1200150" lvl="2" indent="-285750">
              <a:lnSpc>
                <a:spcPct val="100000"/>
              </a:lnSpc>
              <a:spcBef>
                <a:spcPts val="1000"/>
              </a:spcBef>
              <a:buFont typeface="Arial" panose="020B0604020202020204" pitchFamily="34" charset="0"/>
              <a:buChar char="•"/>
            </a:pPr>
            <a:r>
              <a:rPr lang="en-US" sz="1000" dirty="0"/>
              <a:t>Tenure does not show a significant impact on the likelihood of a customer exiting. </a:t>
            </a:r>
          </a:p>
          <a:p>
            <a:pPr marL="1200150" lvl="2" indent="-285750">
              <a:lnSpc>
                <a:spcPct val="100000"/>
              </a:lnSpc>
              <a:spcBef>
                <a:spcPts val="1000"/>
              </a:spcBef>
              <a:buFont typeface="Arial" panose="020B0604020202020204" pitchFamily="34" charset="0"/>
              <a:buChar char="•"/>
            </a:pPr>
            <a:r>
              <a:rPr lang="en-US" sz="1000" dirty="0"/>
              <a:t>This indicates that customer loyalty programs should focus on factors other than just tenure to enhance retention.</a:t>
            </a:r>
          </a:p>
          <a:p>
            <a:pPr marL="603250" lvl="1" indent="0">
              <a:buNone/>
            </a:pPr>
            <a:endParaRPr lang="en-US" sz="1000" dirty="0"/>
          </a:p>
        </p:txBody>
      </p:sp>
    </p:spTree>
    <p:extLst>
      <p:ext uri="{BB962C8B-B14F-4D97-AF65-F5344CB8AC3E}">
        <p14:creationId xmlns:p14="http://schemas.microsoft.com/office/powerpoint/2010/main" val="418144590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1452</Words>
  <Application>Microsoft Office PowerPoint</Application>
  <PresentationFormat>On-screen Show (16:9)</PresentationFormat>
  <Paragraphs>194</Paragraphs>
  <Slides>23</Slides>
  <Notes>23</Notes>
  <HiddenSlides>6</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Nunito ExtraBold</vt:lpstr>
      <vt:lpstr>Wingdings</vt:lpstr>
      <vt:lpstr>Nunito</vt:lpstr>
      <vt:lpstr>Nunito SemiBold</vt:lpstr>
      <vt:lpstr>Just Logo</vt:lpstr>
      <vt:lpstr>Just Logo</vt:lpstr>
      <vt:lpstr>Bank Churn Prediction</vt:lpstr>
      <vt:lpstr>Contents / Agenda</vt:lpstr>
      <vt:lpstr>Executive Summary </vt:lpstr>
      <vt:lpstr>Executive Summary </vt:lpstr>
      <vt:lpstr>Executive Summary </vt:lpstr>
      <vt:lpstr>Executive Summary </vt:lpstr>
      <vt:lpstr>Executive Summary </vt:lpstr>
      <vt:lpstr>Executive Summary Cont… </vt:lpstr>
      <vt:lpstr>Executive Summary Cont… </vt:lpstr>
      <vt:lpstr>Executive Summary Cont… </vt:lpstr>
      <vt:lpstr>Executive Summary Cont… </vt:lpstr>
      <vt:lpstr>Executive Summary Cont… </vt:lpstr>
      <vt:lpstr>Business Problem Overview and Solution Approach</vt:lpstr>
      <vt:lpstr>Business Problem Overview and Solution Approach</vt:lpstr>
      <vt:lpstr>Business Problem Overview and Solution Approach</vt:lpstr>
      <vt:lpstr>PowerPoint Presentation</vt:lpstr>
      <vt:lpstr>Business Problem Overview and Solution Approach Cont…</vt:lpstr>
      <vt:lpstr>EDA Results</vt:lpstr>
      <vt:lpstr>Data Preprocessing </vt:lpstr>
      <vt:lpstr>Model Performance Summary</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Sujeet kumar</cp:lastModifiedBy>
  <cp:revision>204</cp:revision>
  <dcterms:modified xsi:type="dcterms:W3CDTF">2024-06-10T00:12:02Z</dcterms:modified>
</cp:coreProperties>
</file>