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16"/>
  </p:notesMasterIdLst>
  <p:sldIdLst>
    <p:sldId id="256" r:id="rId3"/>
    <p:sldId id="257" r:id="rId4"/>
    <p:sldId id="258" r:id="rId5"/>
    <p:sldId id="268" r:id="rId6"/>
    <p:sldId id="259" r:id="rId7"/>
    <p:sldId id="269" r:id="rId8"/>
    <p:sldId id="270" r:id="rId9"/>
    <p:sldId id="260" r:id="rId10"/>
    <p:sldId id="261" r:id="rId11"/>
    <p:sldId id="262" r:id="rId12"/>
    <p:sldId id="263" r:id="rId13"/>
    <p:sldId id="264" r:id="rId14"/>
    <p:sldId id="267" r:id="rId15"/>
  </p:sldIdLst>
  <p:sldSz cx="9144000" cy="5143500" type="screen16x9"/>
  <p:notesSz cx="6858000" cy="9144000"/>
  <p:embeddedFontLst>
    <p:embeddedFont>
      <p:font typeface="Nunito" pitchFamily="2" charset="0"/>
      <p:regular r:id="rId17"/>
      <p:bold r:id="rId18"/>
      <p:italic r:id="rId19"/>
      <p:boldItalic r:id="rId20"/>
    </p:embeddedFont>
    <p:embeddedFont>
      <p:font typeface="Nunito ExtraBold" pitchFamily="2" charset="0"/>
      <p:bold r:id="rId21"/>
      <p:boldItalic r:id="rId22"/>
    </p:embeddedFont>
    <p:embeddedFont>
      <p:font typeface="Nunito SemiBold"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y58bmnyBVcGyV9EgDb1iunGs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093109-1B3F-4B30-BEC1-FF3E0166847A}">
  <a:tblStyle styleId="{A4093109-1B3F-4B30-BEC1-FF3E0166847A}"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504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412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035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7932062"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Employee Promotion Prediction </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PGP-AIML</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19</a:t>
            </a:r>
            <a:r>
              <a:rPr lang="en" sz="1600" b="0" baseline="30000" dirty="0"/>
              <a:t>th</a:t>
            </a:r>
            <a:r>
              <a:rPr lang="en" sz="1600" b="0" dirty="0"/>
              <a:t> June 2023</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4" name="Google Shape;144;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the </a:t>
            </a:r>
            <a:r>
              <a:rPr lang="en-IN" sz="1400" dirty="0">
                <a:solidFill>
                  <a:schemeClr val="dk1"/>
                </a:solidFill>
              </a:rPr>
              <a:t>final </a:t>
            </a:r>
            <a:r>
              <a:rPr lang="en" sz="1400" dirty="0">
                <a:solidFill>
                  <a:schemeClr val="dk1"/>
                </a:solidFill>
              </a:rPr>
              <a:t>model for prediction</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key performance metrics for training and test data in tabular format for comparison</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a:solidFill>
                  <a:schemeClr val="dk1"/>
                </a:solidFill>
              </a:rPr>
              <a:t>Please mention about the data background and contents</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6" name="Google Shape;176;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9" name="TextBox 8">
            <a:extLst>
              <a:ext uri="{FF2B5EF4-FFF2-40B4-BE49-F238E27FC236}">
                <a16:creationId xmlns:a16="http://schemas.microsoft.com/office/drawing/2014/main" id="{184DB979-3F27-D7CD-18BD-77E021EC2268}"/>
              </a:ext>
            </a:extLst>
          </p:cNvPr>
          <p:cNvSpPr txBox="1"/>
          <p:nvPr/>
        </p:nvSpPr>
        <p:spPr>
          <a:xfrm>
            <a:off x="184897" y="807576"/>
            <a:ext cx="4572000" cy="307777"/>
          </a:xfrm>
          <a:prstGeom prst="rect">
            <a:avLst/>
          </a:prstGeom>
          <a:noFill/>
        </p:spPr>
        <p:txBody>
          <a:bodyPr wrap="square">
            <a:spAutoFit/>
          </a:bodyPr>
          <a:lstStyle/>
          <a:p>
            <a:r>
              <a:rPr lang="en-IN" dirty="0">
                <a:solidFill>
                  <a:srgbClr val="FF00FF"/>
                </a:solidFill>
              </a:rPr>
              <a:t>A</a:t>
            </a:r>
            <a:r>
              <a:rPr lang="en-IN" sz="1400" dirty="0">
                <a:solidFill>
                  <a:srgbClr val="FF00FF"/>
                </a:solidFill>
              </a:rPr>
              <a:t>ctionable insights</a:t>
            </a:r>
            <a:endParaRPr lang="en-IN" dirty="0">
              <a:solidFill>
                <a:srgbClr val="FF00FF"/>
              </a:solidFill>
            </a:endParaRPr>
          </a:p>
        </p:txBody>
      </p:sp>
      <p:sp>
        <p:nvSpPr>
          <p:cNvPr id="11" name="TextBox 10">
            <a:extLst>
              <a:ext uri="{FF2B5EF4-FFF2-40B4-BE49-F238E27FC236}">
                <a16:creationId xmlns:a16="http://schemas.microsoft.com/office/drawing/2014/main" id="{601EB943-5C38-0D9B-40C5-52E9782DE414}"/>
              </a:ext>
            </a:extLst>
          </p:cNvPr>
          <p:cNvSpPr txBox="1"/>
          <p:nvPr/>
        </p:nvSpPr>
        <p:spPr>
          <a:xfrm>
            <a:off x="202550" y="1115353"/>
            <a:ext cx="8774206" cy="3108543"/>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Employees who engage in multiple training sessions show a tendency for higher promotion rates, despite the majority undergoing only 1 or 2 sessions. This suggests that increasing training opportunities could be directly beneficial</a:t>
            </a:r>
            <a:r>
              <a:rPr lang="en-IN" dirty="0">
                <a:latin typeface="Nunito" pitchFamily="2" charset="0"/>
              </a:rPr>
              <a:t>.</a:t>
            </a:r>
          </a:p>
          <a:p>
            <a:pPr marL="285750" indent="-285750">
              <a:buFont typeface="Arial" panose="020B0604020202020204" pitchFamily="34" charset="0"/>
              <a:buChar char="•"/>
            </a:pPr>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Departments like Sales &amp; Marketing, Operations, and Technology not only have higher employee counts but also significant variations in promotion rates, indicating department-specific dynamics in promotion practices.</a:t>
            </a:r>
          </a:p>
          <a:p>
            <a:endParaRPr lang="en-US" dirty="0">
              <a:latin typeface="Nunito" pitchFamily="2" charset="0"/>
            </a:endParaRPr>
          </a:p>
          <a:p>
            <a:pPr marL="285750" indent="-285750">
              <a:buFont typeface="Arial" panose="020B0604020202020204" pitchFamily="34" charset="0"/>
              <a:buChar char="•"/>
            </a:pPr>
            <a:r>
              <a:rPr lang="en-US" dirty="0">
                <a:latin typeface="Nunito" pitchFamily="2" charset="0"/>
              </a:rPr>
              <a:t>Employees hired through referrals have a noticeably higher promotion rate (12.1%) compared to other channels, suggesting the effectiveness of the referral system in bringing in potentially high-performing candidates.</a:t>
            </a:r>
          </a:p>
          <a:p>
            <a:pPr marL="285750"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dirty="0">
                <a:latin typeface="Nunito" pitchFamily="2" charset="0"/>
              </a:rPr>
              <a:t>Higher previous year ratings (4 and 5) correlate with substantially higher promotion rates, emphasizing the importance of performance evaluations in career progression.</a:t>
            </a:r>
            <a:endParaRPr lang="en-IN" dirty="0">
              <a:latin typeface="Nunito"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9" name="TextBox 8">
            <a:extLst>
              <a:ext uri="{FF2B5EF4-FFF2-40B4-BE49-F238E27FC236}">
                <a16:creationId xmlns:a16="http://schemas.microsoft.com/office/drawing/2014/main" id="{184DB979-3F27-D7CD-18BD-77E021EC2268}"/>
              </a:ext>
            </a:extLst>
          </p:cNvPr>
          <p:cNvSpPr txBox="1"/>
          <p:nvPr/>
        </p:nvSpPr>
        <p:spPr>
          <a:xfrm>
            <a:off x="184897" y="807576"/>
            <a:ext cx="4572000" cy="307777"/>
          </a:xfrm>
          <a:prstGeom prst="rect">
            <a:avLst/>
          </a:prstGeom>
          <a:noFill/>
        </p:spPr>
        <p:txBody>
          <a:bodyPr wrap="square">
            <a:spAutoFit/>
          </a:bodyPr>
          <a:lstStyle/>
          <a:p>
            <a:r>
              <a:rPr lang="en-IN" dirty="0">
                <a:solidFill>
                  <a:srgbClr val="FF00FF"/>
                </a:solidFill>
              </a:rPr>
              <a:t>Recommendation</a:t>
            </a:r>
          </a:p>
        </p:txBody>
      </p:sp>
      <p:sp>
        <p:nvSpPr>
          <p:cNvPr id="11" name="TextBox 10">
            <a:extLst>
              <a:ext uri="{FF2B5EF4-FFF2-40B4-BE49-F238E27FC236}">
                <a16:creationId xmlns:a16="http://schemas.microsoft.com/office/drawing/2014/main" id="{601EB943-5C38-0D9B-40C5-52E9782DE414}"/>
              </a:ext>
            </a:extLst>
          </p:cNvPr>
          <p:cNvSpPr txBox="1"/>
          <p:nvPr/>
        </p:nvSpPr>
        <p:spPr>
          <a:xfrm>
            <a:off x="202550" y="1115353"/>
            <a:ext cx="8774206" cy="3323987"/>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Develop and implement more comprehensive training programs across all departments to ensure employees receive more than the typical one or two sessions. This should be aimed at both skill enhancement and leadership development to support promotion readiness.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Analyze promotion trends within each department to tailor promotion criteria that reflect the unique needs and roles within these departments. This will help in addressing the disparities in promotion rates and ensure a fairer, more equitable promotion process.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Given the success rate of referrals in leading to promotions, expand the referral program to encourage more employees to participate. Consider offering incentives not just for successful hires but also for diversifying the talent pool in alignment with organizational needs.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Implement structured improvement plans for employees with lower performance ratings. These plans should include targeted training sessions, mentorship programs, and regular review points to help these employees enhance their skills and increase their promotion potential.</a:t>
            </a:r>
            <a:endParaRPr lang="en-IN" dirty="0">
              <a:latin typeface="Nunito" pitchFamily="2" charset="0"/>
            </a:endParaRPr>
          </a:p>
        </p:txBody>
      </p:sp>
    </p:spTree>
    <p:extLst>
      <p:ext uri="{BB962C8B-B14F-4D97-AF65-F5344CB8AC3E}">
        <p14:creationId xmlns:p14="http://schemas.microsoft.com/office/powerpoint/2010/main" val="92021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202550" y="1312451"/>
            <a:ext cx="8629800" cy="2210678"/>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Employee promotions are a pivotal aspect of career advancement, serving as a reward for dedication and loyalty. In JMD Company, the HR team manages promotion decisions based on comprehensive employee data, including performance ratings and other key attributes. However, the complexity and volume of data have historically delayed the decision-making process, making it challenging to efficiently and fairly determine promotion eligibility.</a:t>
            </a:r>
            <a:endParaRPr sz="1400" dirty="0">
              <a:solidFill>
                <a:srgbClr val="000000"/>
              </a:solidFill>
            </a:endParaRPr>
          </a:p>
        </p:txBody>
      </p:sp>
      <p:sp>
        <p:nvSpPr>
          <p:cNvPr id="3" name="TextBox 2">
            <a:extLst>
              <a:ext uri="{FF2B5EF4-FFF2-40B4-BE49-F238E27FC236}">
                <a16:creationId xmlns:a16="http://schemas.microsoft.com/office/drawing/2014/main" id="{737121F7-2049-7EF3-3D7F-756EA6227167}"/>
              </a:ext>
            </a:extLst>
          </p:cNvPr>
          <p:cNvSpPr txBox="1"/>
          <p:nvPr/>
        </p:nvSpPr>
        <p:spPr>
          <a:xfrm>
            <a:off x="202550" y="1016876"/>
            <a:ext cx="4572000" cy="307777"/>
          </a:xfrm>
          <a:prstGeom prst="rect">
            <a:avLst/>
          </a:prstGeom>
          <a:noFill/>
        </p:spPr>
        <p:txBody>
          <a:bodyPr wrap="square">
            <a:spAutoFit/>
          </a:bodyPr>
          <a:lstStyle/>
          <a:p>
            <a:r>
              <a:rPr lang="en-IN" b="1" dirty="0">
                <a:solidFill>
                  <a:srgbClr val="FF00FF"/>
                </a:solidFill>
              </a:rPr>
              <a:t>Business Problem Overview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559659" y="1583960"/>
            <a:ext cx="8629800" cy="1124964"/>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b="1" dirty="0">
                <a:solidFill>
                  <a:srgbClr val="000000"/>
                </a:solidFill>
              </a:rPr>
              <a:t>Data Collection: </a:t>
            </a:r>
            <a:r>
              <a:rPr lang="en-US" sz="1400" dirty="0">
                <a:solidFill>
                  <a:srgbClr val="000000"/>
                </a:solidFill>
              </a:rPr>
              <a:t>Utilize the existing dataset which contains detailed records for each employee.</a:t>
            </a:r>
          </a:p>
          <a:p>
            <a:pPr marL="425450" indent="-285750">
              <a:spcBef>
                <a:spcPts val="1000"/>
              </a:spcBef>
              <a:buClr>
                <a:srgbClr val="000000"/>
              </a:buClr>
              <a:buSzPts val="1400"/>
            </a:pPr>
            <a:r>
              <a:rPr lang="en-US" sz="1400" b="1" dirty="0">
                <a:solidFill>
                  <a:srgbClr val="000000"/>
                </a:solidFill>
              </a:rPr>
              <a:t>Preprocessing: </a:t>
            </a:r>
            <a:r>
              <a:rPr lang="en-US" sz="1400" dirty="0">
                <a:solidFill>
                  <a:srgbClr val="000000"/>
                </a:solidFill>
              </a:rPr>
              <a:t>Clean the data to handle missing values, encode categorical variables, and normalize or standardize numerical inputs where necessary. </a:t>
            </a:r>
            <a:r>
              <a:rPr lang="en-IN" sz="1400" b="1" dirty="0">
                <a:solidFill>
                  <a:srgbClr val="000000"/>
                </a:solidFill>
              </a:rPr>
              <a:t>	</a:t>
            </a:r>
            <a:endParaRPr sz="1400" b="1" dirty="0">
              <a:solidFill>
                <a:srgbClr val="000000"/>
              </a:solidFill>
            </a:endParaRPr>
          </a:p>
        </p:txBody>
      </p:sp>
      <p:sp>
        <p:nvSpPr>
          <p:cNvPr id="3" name="TextBox 2">
            <a:extLst>
              <a:ext uri="{FF2B5EF4-FFF2-40B4-BE49-F238E27FC236}">
                <a16:creationId xmlns:a16="http://schemas.microsoft.com/office/drawing/2014/main" id="{7ECDBD4C-13B8-59EE-7A16-C31E3F9A584F}"/>
              </a:ext>
            </a:extLst>
          </p:cNvPr>
          <p:cNvSpPr txBox="1"/>
          <p:nvPr/>
        </p:nvSpPr>
        <p:spPr>
          <a:xfrm>
            <a:off x="202550" y="894071"/>
            <a:ext cx="4572000" cy="307777"/>
          </a:xfrm>
          <a:prstGeom prst="rect">
            <a:avLst/>
          </a:prstGeom>
          <a:noFill/>
        </p:spPr>
        <p:txBody>
          <a:bodyPr wrap="square">
            <a:spAutoFit/>
          </a:bodyPr>
          <a:lstStyle/>
          <a:p>
            <a:r>
              <a:rPr lang="en" b="1" dirty="0">
                <a:solidFill>
                  <a:srgbClr val="FF00FF"/>
                </a:solidFill>
              </a:rPr>
              <a:t>S</a:t>
            </a:r>
            <a:r>
              <a:rPr lang="en" sz="1400" b="1" dirty="0">
                <a:solidFill>
                  <a:srgbClr val="FF00FF"/>
                </a:solidFill>
              </a:rPr>
              <a:t>olution approach / methodology</a:t>
            </a:r>
            <a:endParaRPr lang="en-IN" b="1" dirty="0">
              <a:solidFill>
                <a:srgbClr val="FF00FF"/>
              </a:solidFill>
            </a:endParaRPr>
          </a:p>
        </p:txBody>
      </p:sp>
      <p:sp>
        <p:nvSpPr>
          <p:cNvPr id="5" name="TextBox 4">
            <a:extLst>
              <a:ext uri="{FF2B5EF4-FFF2-40B4-BE49-F238E27FC236}">
                <a16:creationId xmlns:a16="http://schemas.microsoft.com/office/drawing/2014/main" id="{AB672726-7B04-5F68-577E-64EAFD85C040}"/>
              </a:ext>
            </a:extLst>
          </p:cNvPr>
          <p:cNvSpPr txBox="1"/>
          <p:nvPr/>
        </p:nvSpPr>
        <p:spPr>
          <a:xfrm>
            <a:off x="302559" y="1350401"/>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sz="1400" b="1" dirty="0">
                <a:solidFill>
                  <a:srgbClr val="0070C0"/>
                </a:solidFill>
              </a:rPr>
              <a:t>1. Data Collection and Preprocessing:</a:t>
            </a:r>
          </a:p>
        </p:txBody>
      </p:sp>
      <p:sp>
        <p:nvSpPr>
          <p:cNvPr id="6" name="Google Shape;125;p3">
            <a:extLst>
              <a:ext uri="{FF2B5EF4-FFF2-40B4-BE49-F238E27FC236}">
                <a16:creationId xmlns:a16="http://schemas.microsoft.com/office/drawing/2014/main" id="{2598D98C-9049-EAB8-0333-0C2DFD87B31C}"/>
              </a:ext>
            </a:extLst>
          </p:cNvPr>
          <p:cNvSpPr txBox="1">
            <a:spLocks/>
          </p:cNvSpPr>
          <p:nvPr/>
        </p:nvSpPr>
        <p:spPr>
          <a:xfrm>
            <a:off x="514200" y="3272860"/>
            <a:ext cx="8629800" cy="1124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25450" indent="-285750">
              <a:spcBef>
                <a:spcPts val="1000"/>
              </a:spcBef>
              <a:buClr>
                <a:srgbClr val="000000"/>
              </a:buClr>
              <a:buSzPts val="1400"/>
            </a:pPr>
            <a:r>
              <a:rPr lang="en-US" sz="1400" dirty="0">
                <a:solidFill>
                  <a:srgbClr val="000000"/>
                </a:solidFill>
              </a:rPr>
              <a:t>Conduct an in-depth analysis to understand the distribution and relationship of variables related to promotion outcomes.</a:t>
            </a:r>
          </a:p>
          <a:p>
            <a:pPr marL="425450" indent="-285750">
              <a:spcBef>
                <a:spcPts val="1000"/>
              </a:spcBef>
              <a:buClr>
                <a:srgbClr val="000000"/>
              </a:buClr>
              <a:buSzPts val="1400"/>
            </a:pPr>
            <a:r>
              <a:rPr lang="en-US" sz="1400" dirty="0">
                <a:solidFill>
                  <a:srgbClr val="000000"/>
                </a:solidFill>
              </a:rPr>
              <a:t>Identify patterns and insights that can influence the model, such as the impact of departments, training scores, and previous year ratings on promotion chances.</a:t>
            </a:r>
          </a:p>
        </p:txBody>
      </p:sp>
      <p:sp>
        <p:nvSpPr>
          <p:cNvPr id="7" name="TextBox 6">
            <a:extLst>
              <a:ext uri="{FF2B5EF4-FFF2-40B4-BE49-F238E27FC236}">
                <a16:creationId xmlns:a16="http://schemas.microsoft.com/office/drawing/2014/main" id="{20CB07BA-54A5-9055-EF46-C3D5595B47B6}"/>
              </a:ext>
            </a:extLst>
          </p:cNvPr>
          <p:cNvSpPr txBox="1"/>
          <p:nvPr/>
        </p:nvSpPr>
        <p:spPr>
          <a:xfrm>
            <a:off x="302559" y="2953862"/>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b="1" dirty="0">
                <a:solidFill>
                  <a:srgbClr val="0070C0"/>
                </a:solidFill>
              </a:rPr>
              <a:t>2</a:t>
            </a:r>
            <a:r>
              <a:rPr lang="en-IN" sz="1400" b="1" dirty="0">
                <a:solidFill>
                  <a:srgbClr val="0070C0"/>
                </a:solidFill>
              </a:rPr>
              <a:t>. Exploratory Data Analysis (EDA):</a:t>
            </a:r>
          </a:p>
        </p:txBody>
      </p:sp>
    </p:spTree>
    <p:extLst>
      <p:ext uri="{BB962C8B-B14F-4D97-AF65-F5344CB8AC3E}">
        <p14:creationId xmlns:p14="http://schemas.microsoft.com/office/powerpoint/2010/main" val="80906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514200" y="1462197"/>
            <a:ext cx="8629800" cy="1124964"/>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dirty="0">
                <a:solidFill>
                  <a:srgbClr val="000000"/>
                </a:solidFill>
              </a:rPr>
              <a:t>Derive new features that might better encapsulate the predictive signals in the data, such as interaction terms between department and ratings or age and length of service.</a:t>
            </a:r>
          </a:p>
          <a:p>
            <a:pPr marL="425450" indent="-285750">
              <a:spcBef>
                <a:spcPts val="1000"/>
              </a:spcBef>
              <a:buClr>
                <a:srgbClr val="000000"/>
              </a:buClr>
              <a:buSzPts val="1400"/>
            </a:pPr>
            <a:r>
              <a:rPr lang="en-US" sz="1400" dirty="0">
                <a:solidFill>
                  <a:srgbClr val="000000"/>
                </a:solidFill>
              </a:rPr>
              <a:t>Preprocessing: Clean the data to handle missing values, encode categorical variables, and normalize or standardize numerical inputs where necessary. </a:t>
            </a:r>
            <a:r>
              <a:rPr lang="en-IN" sz="1400" dirty="0">
                <a:solidFill>
                  <a:srgbClr val="000000"/>
                </a:solidFill>
              </a:rPr>
              <a:t>	</a:t>
            </a:r>
            <a:endParaRPr sz="1400" dirty="0">
              <a:solidFill>
                <a:srgbClr val="000000"/>
              </a:solidFill>
            </a:endParaRPr>
          </a:p>
        </p:txBody>
      </p:sp>
      <p:sp>
        <p:nvSpPr>
          <p:cNvPr id="3" name="TextBox 2">
            <a:extLst>
              <a:ext uri="{FF2B5EF4-FFF2-40B4-BE49-F238E27FC236}">
                <a16:creationId xmlns:a16="http://schemas.microsoft.com/office/drawing/2014/main" id="{7ECDBD4C-13B8-59EE-7A16-C31E3F9A584F}"/>
              </a:ext>
            </a:extLst>
          </p:cNvPr>
          <p:cNvSpPr txBox="1"/>
          <p:nvPr/>
        </p:nvSpPr>
        <p:spPr>
          <a:xfrm>
            <a:off x="202550" y="894071"/>
            <a:ext cx="4572000" cy="307777"/>
          </a:xfrm>
          <a:prstGeom prst="rect">
            <a:avLst/>
          </a:prstGeom>
          <a:noFill/>
        </p:spPr>
        <p:txBody>
          <a:bodyPr wrap="square">
            <a:spAutoFit/>
          </a:bodyPr>
          <a:lstStyle/>
          <a:p>
            <a:r>
              <a:rPr lang="en" b="1" dirty="0">
                <a:solidFill>
                  <a:srgbClr val="FF00FF"/>
                </a:solidFill>
              </a:rPr>
              <a:t>S</a:t>
            </a:r>
            <a:r>
              <a:rPr lang="en" sz="1400" b="1" dirty="0">
                <a:solidFill>
                  <a:srgbClr val="FF00FF"/>
                </a:solidFill>
              </a:rPr>
              <a:t>olution approach / methodology Cont…</a:t>
            </a:r>
            <a:endParaRPr lang="en-IN" b="1" dirty="0">
              <a:solidFill>
                <a:srgbClr val="FF00FF"/>
              </a:solidFill>
            </a:endParaRPr>
          </a:p>
        </p:txBody>
      </p:sp>
      <p:sp>
        <p:nvSpPr>
          <p:cNvPr id="5" name="TextBox 4">
            <a:extLst>
              <a:ext uri="{FF2B5EF4-FFF2-40B4-BE49-F238E27FC236}">
                <a16:creationId xmlns:a16="http://schemas.microsoft.com/office/drawing/2014/main" id="{AB672726-7B04-5F68-577E-64EAFD85C040}"/>
              </a:ext>
            </a:extLst>
          </p:cNvPr>
          <p:cNvSpPr txBox="1"/>
          <p:nvPr/>
        </p:nvSpPr>
        <p:spPr>
          <a:xfrm>
            <a:off x="302559" y="1350401"/>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b="1" dirty="0">
                <a:solidFill>
                  <a:srgbClr val="0070C0"/>
                </a:solidFill>
              </a:rPr>
              <a:t>3</a:t>
            </a:r>
            <a:r>
              <a:rPr lang="en-IN" sz="1400" b="1" dirty="0">
                <a:solidFill>
                  <a:srgbClr val="0070C0"/>
                </a:solidFill>
              </a:rPr>
              <a:t>. Feature Engineering:</a:t>
            </a:r>
          </a:p>
        </p:txBody>
      </p:sp>
      <p:sp>
        <p:nvSpPr>
          <p:cNvPr id="6" name="Google Shape;125;p3">
            <a:extLst>
              <a:ext uri="{FF2B5EF4-FFF2-40B4-BE49-F238E27FC236}">
                <a16:creationId xmlns:a16="http://schemas.microsoft.com/office/drawing/2014/main" id="{2598D98C-9049-EAB8-0333-0C2DFD87B31C}"/>
              </a:ext>
            </a:extLst>
          </p:cNvPr>
          <p:cNvSpPr txBox="1">
            <a:spLocks/>
          </p:cNvSpPr>
          <p:nvPr/>
        </p:nvSpPr>
        <p:spPr>
          <a:xfrm>
            <a:off x="514200" y="3272859"/>
            <a:ext cx="8629800" cy="1453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25450" indent="-285750">
              <a:spcBef>
                <a:spcPts val="1000"/>
              </a:spcBef>
              <a:buClr>
                <a:srgbClr val="000000"/>
              </a:buClr>
              <a:buSzPts val="1400"/>
            </a:pPr>
            <a:r>
              <a:rPr lang="en-US" sz="1400" dirty="0">
                <a:solidFill>
                  <a:srgbClr val="000000"/>
                </a:solidFill>
              </a:rPr>
              <a:t>Build a predictive model using algorithms suitable for binary classification, such as Bagging, Random Forest, or Gradient Boosting Machines.</a:t>
            </a:r>
          </a:p>
          <a:p>
            <a:pPr marL="425450" indent="-285750">
              <a:spcBef>
                <a:spcPts val="1000"/>
              </a:spcBef>
              <a:buClr>
                <a:srgbClr val="000000"/>
              </a:buClr>
              <a:buSzPts val="1400"/>
            </a:pPr>
            <a:r>
              <a:rPr lang="en-US" sz="1400" dirty="0">
                <a:solidFill>
                  <a:srgbClr val="000000"/>
                </a:solidFill>
              </a:rPr>
              <a:t>Evaluate models based on accuracy, precision, recall, and f1-score metrics to ensure the model's robustness and reliability.</a:t>
            </a:r>
          </a:p>
        </p:txBody>
      </p:sp>
      <p:sp>
        <p:nvSpPr>
          <p:cNvPr id="7" name="TextBox 6">
            <a:extLst>
              <a:ext uri="{FF2B5EF4-FFF2-40B4-BE49-F238E27FC236}">
                <a16:creationId xmlns:a16="http://schemas.microsoft.com/office/drawing/2014/main" id="{20CB07BA-54A5-9055-EF46-C3D5595B47B6}"/>
              </a:ext>
            </a:extLst>
          </p:cNvPr>
          <p:cNvSpPr txBox="1"/>
          <p:nvPr/>
        </p:nvSpPr>
        <p:spPr>
          <a:xfrm>
            <a:off x="302559" y="2953862"/>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sz="1400" b="1" dirty="0">
                <a:solidFill>
                  <a:srgbClr val="0070C0"/>
                </a:solidFill>
              </a:rPr>
              <a:t>4. Model Development:</a:t>
            </a:r>
          </a:p>
        </p:txBody>
      </p:sp>
    </p:spTree>
    <p:extLst>
      <p:ext uri="{BB962C8B-B14F-4D97-AF65-F5344CB8AC3E}">
        <p14:creationId xmlns:p14="http://schemas.microsoft.com/office/powerpoint/2010/main" val="270965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g10e9006cb6c_1_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Please mention the key results from EDA</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Please mention answers to the insight-based questions provided</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r>
              <a:rPr lang="en" sz="1200" b="1" i="1" dirty="0">
                <a:solidFill>
                  <a:srgbClr val="000000"/>
                </a:solidFill>
              </a:rPr>
              <a:t>Note</a:t>
            </a:r>
            <a:r>
              <a:rPr lang="en" sz="1200" i="1" dirty="0">
                <a:solidFill>
                  <a:srgbClr val="000000"/>
                </a:solidFill>
              </a:rPr>
              <a:t>: You can use more than one slide if needed </a:t>
            </a:r>
            <a:endParaRPr sz="1200" i="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760</Words>
  <Application>Microsoft Office PowerPoint</Application>
  <PresentationFormat>On-screen Show (16:9)</PresentationFormat>
  <Paragraphs>72</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Nunito</vt:lpstr>
      <vt:lpstr>Nunito SemiBold</vt:lpstr>
      <vt:lpstr>Nunito ExtraBold</vt:lpstr>
      <vt:lpstr>Arial</vt:lpstr>
      <vt:lpstr>Calibri</vt:lpstr>
      <vt:lpstr>Just Logo</vt:lpstr>
      <vt:lpstr>Just Logo</vt:lpstr>
      <vt:lpstr>Employee Promotion Prediction </vt:lpstr>
      <vt:lpstr>Contents / Agenda</vt:lpstr>
      <vt:lpstr>Executive Summary </vt:lpstr>
      <vt:lpstr>Executive Summary </vt:lpstr>
      <vt:lpstr>Business Problem Overview and Solution Approach</vt:lpstr>
      <vt:lpstr>Business Problem Overview and Solution Approach</vt:lpstr>
      <vt:lpstr>Business Problem Overview and Solution Approach</vt:lpstr>
      <vt:lpstr>EDA Results</vt:lpstr>
      <vt:lpstr>Data Preprocessing </vt:lpstr>
      <vt:lpstr>Model Performance Summary</vt:lpstr>
      <vt:lpstr>APPENDIX</vt:lpstr>
      <vt:lpstr>Data Background and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Sujeet kumar</cp:lastModifiedBy>
  <cp:revision>42</cp:revision>
  <dcterms:modified xsi:type="dcterms:W3CDTF">2024-06-20T00:14:25Z</dcterms:modified>
</cp:coreProperties>
</file>