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3"/>
  </p:notesMasterIdLst>
  <p:sldIdLst>
    <p:sldId id="256" r:id="rId3"/>
    <p:sldId id="257" r:id="rId4"/>
    <p:sldId id="258" r:id="rId5"/>
    <p:sldId id="268" r:id="rId6"/>
    <p:sldId id="259" r:id="rId7"/>
    <p:sldId id="269" r:id="rId8"/>
    <p:sldId id="270" r:id="rId9"/>
    <p:sldId id="271" r:id="rId10"/>
    <p:sldId id="272" r:id="rId11"/>
    <p:sldId id="273" r:id="rId12"/>
    <p:sldId id="275" r:id="rId13"/>
    <p:sldId id="276" r:id="rId14"/>
    <p:sldId id="274" r:id="rId15"/>
    <p:sldId id="261" r:id="rId16"/>
    <p:sldId id="278" r:id="rId17"/>
    <p:sldId id="262" r:id="rId18"/>
    <p:sldId id="279" r:id="rId19"/>
    <p:sldId id="280" r:id="rId20"/>
    <p:sldId id="264" r:id="rId21"/>
    <p:sldId id="267" r:id="rId22"/>
  </p:sldIdLst>
  <p:sldSz cx="9144000" cy="5143500" type="screen16x9"/>
  <p:notesSz cx="6858000" cy="9144000"/>
  <p:embeddedFontLst>
    <p:embeddedFont>
      <p:font typeface="Nunito" pitchFamily="2" charset="0"/>
      <p:regular r:id="rId24"/>
      <p:bold r:id="rId25"/>
      <p:italic r:id="rId26"/>
      <p:boldItalic r:id="rId27"/>
    </p:embeddedFont>
    <p:embeddedFont>
      <p:font typeface="Nunito ExtraBold" pitchFamily="2" charset="0"/>
      <p:bold r:id="rId28"/>
      <p:boldItalic r:id="rId29"/>
    </p:embeddedFont>
    <p:embeddedFont>
      <p:font typeface="Nunito SemiBold"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y58bmnyBVcGyV9EgDb1iunGs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093109-1B3F-4B30-BEC1-FF3E0166847A}">
  <a:tblStyle styleId="{A4093109-1B3F-4B30-BEC1-FF3E0166847A}"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004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291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469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3858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1180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3074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3515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504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412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035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8215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347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7932062"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Employee Promotion Prediction </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PGP-AIML</a:t>
            </a:r>
            <a:endParaRPr sz="3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19</a:t>
            </a:r>
            <a:r>
              <a:rPr lang="en" sz="1600" b="0" baseline="30000" dirty="0"/>
              <a:t>th</a:t>
            </a:r>
            <a:r>
              <a:rPr lang="en" sz="1600" b="0" dirty="0"/>
              <a:t> June 2023</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Univariate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IN" b="1" dirty="0">
                <a:solidFill>
                  <a:srgbClr val="0070C0"/>
                </a:solidFill>
              </a:rPr>
              <a:t>Average Training Score</a:t>
            </a: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4920781"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Scores show multiple peaks and significant variability, suggesting performance differences across departments or roles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This diversity in scores could indicate uneven training quality or effectiveness, highlighting a need for targeted improvements in training programs..</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IN" b="1" dirty="0">
                <a:solidFill>
                  <a:srgbClr val="0070C0"/>
                </a:solidFill>
              </a:rPr>
              <a:t>Gender Distribution</a:t>
            </a: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200329"/>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The dataset shows a significant gender imbalance, with a much higher number of female employees compared to male employees.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pronounced difference in gender distribution might necessitate tailored diversity policies and initiatives to ensure equitable opportunities and promote a balanced workplace culture.</a:t>
            </a:r>
            <a:endParaRPr lang="en-IN" sz="1200" dirty="0">
              <a:latin typeface="Nunito" pitchFamily="2" charset="0"/>
            </a:endParaRPr>
          </a:p>
        </p:txBody>
      </p:sp>
      <p:pic>
        <p:nvPicPr>
          <p:cNvPr id="4" name="Picture 3">
            <a:extLst>
              <a:ext uri="{FF2B5EF4-FFF2-40B4-BE49-F238E27FC236}">
                <a16:creationId xmlns:a16="http://schemas.microsoft.com/office/drawing/2014/main" id="{4E6853C6-4862-47C4-CFEE-BDD123D5D17F}"/>
              </a:ext>
            </a:extLst>
          </p:cNvPr>
          <p:cNvPicPr>
            <a:picLocks noChangeAspect="1"/>
          </p:cNvPicPr>
          <p:nvPr/>
        </p:nvPicPr>
        <p:blipFill>
          <a:blip r:embed="rId3"/>
          <a:stretch>
            <a:fillRect/>
          </a:stretch>
        </p:blipFill>
        <p:spPr>
          <a:xfrm>
            <a:off x="4988893" y="612526"/>
            <a:ext cx="4009054" cy="2380129"/>
          </a:xfrm>
          <a:prstGeom prst="rect">
            <a:avLst/>
          </a:prstGeom>
        </p:spPr>
      </p:pic>
      <p:pic>
        <p:nvPicPr>
          <p:cNvPr id="8" name="Picture 7">
            <a:extLst>
              <a:ext uri="{FF2B5EF4-FFF2-40B4-BE49-F238E27FC236}">
                <a16:creationId xmlns:a16="http://schemas.microsoft.com/office/drawing/2014/main" id="{33D20248-DF81-39EE-C1F1-6CF30AEA6612}"/>
              </a:ext>
            </a:extLst>
          </p:cNvPr>
          <p:cNvPicPr>
            <a:picLocks noChangeAspect="1"/>
          </p:cNvPicPr>
          <p:nvPr/>
        </p:nvPicPr>
        <p:blipFill>
          <a:blip r:embed="rId4"/>
          <a:stretch>
            <a:fillRect/>
          </a:stretch>
        </p:blipFill>
        <p:spPr>
          <a:xfrm>
            <a:off x="6158753" y="2992655"/>
            <a:ext cx="2696136" cy="2150845"/>
          </a:xfrm>
          <a:prstGeom prst="rect">
            <a:avLst/>
          </a:prstGeom>
        </p:spPr>
      </p:pic>
    </p:spTree>
    <p:extLst>
      <p:ext uri="{BB962C8B-B14F-4D97-AF65-F5344CB8AC3E}">
        <p14:creationId xmlns:p14="http://schemas.microsoft.com/office/powerpoint/2010/main" val="36599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Bivariate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US" b="1" dirty="0">
                <a:solidFill>
                  <a:srgbClr val="0070C0"/>
                </a:solidFill>
              </a:rPr>
              <a:t>Length of Service vs. Promotion</a:t>
            </a:r>
            <a:endParaRPr lang="en-IN" b="1" dirty="0">
              <a:solidFill>
                <a:srgbClr val="0070C0"/>
              </a:solidFill>
            </a:endParaRP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5251076" cy="1569660"/>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Contrary to expectations, longer tenure does not guarantee promotion; instead, employees with moderate lengths of service (2-10 years) are more likely to be promoted.</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could suggest that the organization values fresh ideas and potential as much as experience, highlighting the need for career development programs that cater to employees throughout different stages of their tenure.</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US" b="1" dirty="0">
                <a:solidFill>
                  <a:srgbClr val="0070C0"/>
                </a:solidFill>
              </a:rPr>
              <a:t>Awards Won vs. Promotion</a:t>
            </a:r>
            <a:endParaRPr lang="en-IN" b="1" dirty="0">
              <a:solidFill>
                <a:srgbClr val="0070C0"/>
              </a:solidFill>
            </a:endParaRP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200329"/>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There is a clear distinction showing that employees who have won awards are much more likely to be promoted..</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Recognizing and rewarding outstanding performance can significantly boost promotion rates and might be used effectively as a motivational tool within HR policies.</a:t>
            </a:r>
            <a:endParaRPr lang="en-IN" sz="1200" dirty="0">
              <a:latin typeface="Nunito" pitchFamily="2" charset="0"/>
            </a:endParaRPr>
          </a:p>
        </p:txBody>
      </p:sp>
      <p:pic>
        <p:nvPicPr>
          <p:cNvPr id="3" name="Picture 2">
            <a:extLst>
              <a:ext uri="{FF2B5EF4-FFF2-40B4-BE49-F238E27FC236}">
                <a16:creationId xmlns:a16="http://schemas.microsoft.com/office/drawing/2014/main" id="{E6ACF9DD-2297-05B5-7F0C-F1E785466726}"/>
              </a:ext>
            </a:extLst>
          </p:cNvPr>
          <p:cNvPicPr>
            <a:picLocks noChangeAspect="1"/>
          </p:cNvPicPr>
          <p:nvPr/>
        </p:nvPicPr>
        <p:blipFill>
          <a:blip r:embed="rId3"/>
          <a:stretch>
            <a:fillRect/>
          </a:stretch>
        </p:blipFill>
        <p:spPr>
          <a:xfrm>
            <a:off x="5836023" y="601222"/>
            <a:ext cx="2813168" cy="2344307"/>
          </a:xfrm>
          <a:prstGeom prst="rect">
            <a:avLst/>
          </a:prstGeom>
        </p:spPr>
      </p:pic>
      <p:pic>
        <p:nvPicPr>
          <p:cNvPr id="6" name="Picture 5">
            <a:extLst>
              <a:ext uri="{FF2B5EF4-FFF2-40B4-BE49-F238E27FC236}">
                <a16:creationId xmlns:a16="http://schemas.microsoft.com/office/drawing/2014/main" id="{47C4FF93-820C-9870-ADF3-1E34170DB1B9}"/>
              </a:ext>
            </a:extLst>
          </p:cNvPr>
          <p:cNvPicPr>
            <a:picLocks noChangeAspect="1"/>
          </p:cNvPicPr>
          <p:nvPr/>
        </p:nvPicPr>
        <p:blipFill>
          <a:blip r:embed="rId4"/>
          <a:stretch>
            <a:fillRect/>
          </a:stretch>
        </p:blipFill>
        <p:spPr>
          <a:xfrm>
            <a:off x="6669741" y="2998565"/>
            <a:ext cx="2271709" cy="2044082"/>
          </a:xfrm>
          <a:prstGeom prst="rect">
            <a:avLst/>
          </a:prstGeom>
        </p:spPr>
      </p:pic>
    </p:spTree>
    <p:extLst>
      <p:ext uri="{BB962C8B-B14F-4D97-AF65-F5344CB8AC3E}">
        <p14:creationId xmlns:p14="http://schemas.microsoft.com/office/powerpoint/2010/main" val="427150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Bivariate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US" b="1" dirty="0">
                <a:solidFill>
                  <a:srgbClr val="0070C0"/>
                </a:solidFill>
              </a:rPr>
              <a:t>Average Training Score vs. Promotion</a:t>
            </a:r>
            <a:endParaRPr lang="en-IN" b="1" dirty="0">
              <a:solidFill>
                <a:srgbClr val="0070C0"/>
              </a:solidFill>
            </a:endParaRP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5251076"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Higher average training scores are associated with a greater likelihood of promotion, indicating that higher skill and knowledge levels are valued for advancement..</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Investing in employee training that directly enhances job performance can lead to more promotions, supporting a merit-based promotion system..</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US" b="1" dirty="0">
                <a:solidFill>
                  <a:srgbClr val="0070C0"/>
                </a:solidFill>
              </a:rPr>
              <a:t>Gender vs. Promotion</a:t>
            </a:r>
            <a:endParaRPr lang="en-IN" b="1" dirty="0">
              <a:solidFill>
                <a:srgbClr val="0070C0"/>
              </a:solidFill>
            </a:endParaRP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Female employees have a slightly higher promotion rate compared to male employees, despite there being more male employees overall</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suggests that gender diversity and inclusivity measures might be impacting promotion practices positively, but continuous monitoring is required to ensure equitable growth opportunities across all demographics.</a:t>
            </a:r>
            <a:endParaRPr lang="en-IN" sz="1200" dirty="0">
              <a:latin typeface="Nunito" pitchFamily="2" charset="0"/>
            </a:endParaRPr>
          </a:p>
        </p:txBody>
      </p:sp>
      <p:pic>
        <p:nvPicPr>
          <p:cNvPr id="3" name="Picture 2">
            <a:extLst>
              <a:ext uri="{FF2B5EF4-FFF2-40B4-BE49-F238E27FC236}">
                <a16:creationId xmlns:a16="http://schemas.microsoft.com/office/drawing/2014/main" id="{8EFF6A48-D1AC-75C6-9500-E67FF7251201}"/>
              </a:ext>
            </a:extLst>
          </p:cNvPr>
          <p:cNvPicPr>
            <a:picLocks noChangeAspect="1"/>
          </p:cNvPicPr>
          <p:nvPr/>
        </p:nvPicPr>
        <p:blipFill>
          <a:blip r:embed="rId3"/>
          <a:stretch>
            <a:fillRect/>
          </a:stretch>
        </p:blipFill>
        <p:spPr>
          <a:xfrm>
            <a:off x="5909982" y="631226"/>
            <a:ext cx="2813168" cy="2342336"/>
          </a:xfrm>
          <a:prstGeom prst="rect">
            <a:avLst/>
          </a:prstGeom>
        </p:spPr>
      </p:pic>
      <p:pic>
        <p:nvPicPr>
          <p:cNvPr id="6" name="Picture 5">
            <a:extLst>
              <a:ext uri="{FF2B5EF4-FFF2-40B4-BE49-F238E27FC236}">
                <a16:creationId xmlns:a16="http://schemas.microsoft.com/office/drawing/2014/main" id="{18871DDB-E5C9-B50C-0C70-638E82DAD6CA}"/>
              </a:ext>
            </a:extLst>
          </p:cNvPr>
          <p:cNvPicPr>
            <a:picLocks noChangeAspect="1"/>
          </p:cNvPicPr>
          <p:nvPr/>
        </p:nvPicPr>
        <p:blipFill>
          <a:blip r:embed="rId4"/>
          <a:stretch>
            <a:fillRect/>
          </a:stretch>
        </p:blipFill>
        <p:spPr>
          <a:xfrm>
            <a:off x="6737015" y="2973562"/>
            <a:ext cx="2412864" cy="2169616"/>
          </a:xfrm>
          <a:prstGeom prst="rect">
            <a:avLst/>
          </a:prstGeom>
        </p:spPr>
      </p:pic>
    </p:spTree>
    <p:extLst>
      <p:ext uri="{BB962C8B-B14F-4D97-AF65-F5344CB8AC3E}">
        <p14:creationId xmlns:p14="http://schemas.microsoft.com/office/powerpoint/2010/main" val="174291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Bivariate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US" b="1" dirty="0">
                <a:solidFill>
                  <a:srgbClr val="0070C0"/>
                </a:solidFill>
              </a:rPr>
              <a:t>Department vs. Promotion</a:t>
            </a:r>
            <a:endParaRPr lang="en-IN" b="1" dirty="0">
              <a:solidFill>
                <a:srgbClr val="0070C0"/>
              </a:solidFill>
            </a:endParaRP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5251076" cy="1569660"/>
          </a:xfrm>
          <a:prstGeom prst="rect">
            <a:avLst/>
          </a:prstGeom>
          <a:noFill/>
        </p:spPr>
        <p:txBody>
          <a:bodyPr wrap="square">
            <a:spAutoFit/>
          </a:bodyPr>
          <a:lstStyle>
            <a:defPPr marR="0" lvl="0" algn="l" rtl="0">
              <a:lnSpc>
                <a:spcPct val="100000"/>
              </a:lnSpc>
              <a:spcBef>
                <a:spcPts val="0"/>
              </a:spcBef>
              <a:spcAft>
                <a:spcPts val="0"/>
              </a:spcAft>
            </a:defPPr>
            <a:lvl1pPr marL="285750" indent="-285750">
              <a:buFont typeface="Arial" panose="020B0604020202020204" pitchFamily="34" charset="0"/>
              <a:buChar char="•"/>
              <a:defRPr sz="1200" b="1">
                <a:latin typeface="Nunito" pitchFamily="2" charset="0"/>
              </a:defRPr>
            </a:lvl1pPr>
          </a:lstStyle>
          <a:p>
            <a:r>
              <a:rPr lang="en-US" dirty="0"/>
              <a:t>Observation</a:t>
            </a:r>
            <a:r>
              <a:rPr lang="en-US" b="0" dirty="0"/>
              <a:t>: Promotion rates differ markedly across departments, with Sales &amp; Marketing, Operations, and Technology showing higher rates compared to the lower rates in R&amp;D and Legal.</a:t>
            </a:r>
          </a:p>
          <a:p>
            <a:endParaRPr lang="en-IN" b="0" dirty="0"/>
          </a:p>
          <a:p>
            <a:r>
              <a:rPr lang="en-US" dirty="0"/>
              <a:t>Insight</a:t>
            </a:r>
            <a:r>
              <a:rPr lang="en-US" b="0" dirty="0"/>
              <a:t>: The variance in promotion rates across departments suggests the need for a standardized or department-specific approach to promotions to ensure fairness and tailored development opportunities.</a:t>
            </a:r>
            <a:endParaRPr lang="en-IN" b="0" dirty="0"/>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US" b="1" dirty="0">
                <a:solidFill>
                  <a:srgbClr val="0070C0"/>
                </a:solidFill>
              </a:rPr>
              <a:t>Previous Year Rating vs. Promotion</a:t>
            </a:r>
            <a:endParaRPr lang="en-IN" b="1" dirty="0">
              <a:solidFill>
                <a:srgbClr val="0070C0"/>
              </a:solidFill>
            </a:endParaRP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200329"/>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Employees with higher performance ratings (4 and 5) show significantly higher promotion rates compared to those with lower ratings.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underscores the importance of performance evaluations in promotional decisions, suggesting that a transparent and fair rating system could directly impact employee motivation and career progression..</a:t>
            </a:r>
            <a:endParaRPr lang="en-IN" sz="1200" dirty="0">
              <a:latin typeface="Nunito" pitchFamily="2" charset="0"/>
            </a:endParaRPr>
          </a:p>
        </p:txBody>
      </p:sp>
      <p:pic>
        <p:nvPicPr>
          <p:cNvPr id="3" name="Picture 2">
            <a:extLst>
              <a:ext uri="{FF2B5EF4-FFF2-40B4-BE49-F238E27FC236}">
                <a16:creationId xmlns:a16="http://schemas.microsoft.com/office/drawing/2014/main" id="{CC00EBAE-58DC-9EED-5BCE-205797DB455D}"/>
              </a:ext>
            </a:extLst>
          </p:cNvPr>
          <p:cNvPicPr>
            <a:picLocks noChangeAspect="1"/>
          </p:cNvPicPr>
          <p:nvPr/>
        </p:nvPicPr>
        <p:blipFill>
          <a:blip r:embed="rId3"/>
          <a:stretch>
            <a:fillRect/>
          </a:stretch>
        </p:blipFill>
        <p:spPr>
          <a:xfrm>
            <a:off x="6098241" y="2725396"/>
            <a:ext cx="3045759" cy="2386368"/>
          </a:xfrm>
          <a:prstGeom prst="rect">
            <a:avLst/>
          </a:prstGeom>
        </p:spPr>
      </p:pic>
      <p:pic>
        <p:nvPicPr>
          <p:cNvPr id="14" name="Picture 13">
            <a:extLst>
              <a:ext uri="{FF2B5EF4-FFF2-40B4-BE49-F238E27FC236}">
                <a16:creationId xmlns:a16="http://schemas.microsoft.com/office/drawing/2014/main" id="{D6DF2F4C-9B84-86C4-7718-1416588FE4B6}"/>
              </a:ext>
            </a:extLst>
          </p:cNvPr>
          <p:cNvPicPr>
            <a:picLocks noChangeAspect="1"/>
          </p:cNvPicPr>
          <p:nvPr/>
        </p:nvPicPr>
        <p:blipFill>
          <a:blip r:embed="rId4"/>
          <a:stretch>
            <a:fillRect/>
          </a:stretch>
        </p:blipFill>
        <p:spPr>
          <a:xfrm>
            <a:off x="5626750" y="635583"/>
            <a:ext cx="3188663" cy="2001851"/>
          </a:xfrm>
          <a:prstGeom prst="rect">
            <a:avLst/>
          </a:prstGeom>
        </p:spPr>
      </p:pic>
    </p:spTree>
    <p:extLst>
      <p:ext uri="{BB962C8B-B14F-4D97-AF65-F5344CB8AC3E}">
        <p14:creationId xmlns:p14="http://schemas.microsoft.com/office/powerpoint/2010/main" val="302406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29444"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Preprocessing </a:t>
            </a:r>
            <a:endParaRPr dirty="0">
              <a:solidFill>
                <a:srgbClr val="1974D2"/>
              </a:solidFill>
            </a:endParaRPr>
          </a:p>
        </p:txBody>
      </p:sp>
      <p:pic>
        <p:nvPicPr>
          <p:cNvPr id="9" name="Picture 8">
            <a:extLst>
              <a:ext uri="{FF2B5EF4-FFF2-40B4-BE49-F238E27FC236}">
                <a16:creationId xmlns:a16="http://schemas.microsoft.com/office/drawing/2014/main" id="{826EAB0C-E939-E461-FF9B-D130A4EF7F97}"/>
              </a:ext>
            </a:extLst>
          </p:cNvPr>
          <p:cNvPicPr>
            <a:picLocks noChangeAspect="1"/>
          </p:cNvPicPr>
          <p:nvPr/>
        </p:nvPicPr>
        <p:blipFill>
          <a:blip r:embed="rId3"/>
          <a:stretch>
            <a:fillRect/>
          </a:stretch>
        </p:blipFill>
        <p:spPr>
          <a:xfrm>
            <a:off x="292413" y="634087"/>
            <a:ext cx="6569009" cy="739204"/>
          </a:xfrm>
          <a:prstGeom prst="rect">
            <a:avLst/>
          </a:prstGeom>
        </p:spPr>
      </p:pic>
      <p:pic>
        <p:nvPicPr>
          <p:cNvPr id="11" name="Picture 10">
            <a:extLst>
              <a:ext uri="{FF2B5EF4-FFF2-40B4-BE49-F238E27FC236}">
                <a16:creationId xmlns:a16="http://schemas.microsoft.com/office/drawing/2014/main" id="{2BC3986A-9ED5-28A3-9B1A-C06ED29036A6}"/>
              </a:ext>
            </a:extLst>
          </p:cNvPr>
          <p:cNvPicPr>
            <a:picLocks noChangeAspect="1"/>
          </p:cNvPicPr>
          <p:nvPr/>
        </p:nvPicPr>
        <p:blipFill>
          <a:blip r:embed="rId4"/>
          <a:stretch>
            <a:fillRect/>
          </a:stretch>
        </p:blipFill>
        <p:spPr>
          <a:xfrm>
            <a:off x="292413" y="1434679"/>
            <a:ext cx="6478181" cy="35870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29444"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Preprocessing </a:t>
            </a:r>
            <a:endParaRPr dirty="0">
              <a:solidFill>
                <a:srgbClr val="1974D2"/>
              </a:solidFill>
            </a:endParaRPr>
          </a:p>
        </p:txBody>
      </p:sp>
      <p:pic>
        <p:nvPicPr>
          <p:cNvPr id="3" name="Picture 2">
            <a:extLst>
              <a:ext uri="{FF2B5EF4-FFF2-40B4-BE49-F238E27FC236}">
                <a16:creationId xmlns:a16="http://schemas.microsoft.com/office/drawing/2014/main" id="{8C4FCD63-6B6A-C871-3046-59CE94B88E35}"/>
              </a:ext>
            </a:extLst>
          </p:cNvPr>
          <p:cNvPicPr>
            <a:picLocks noChangeAspect="1"/>
          </p:cNvPicPr>
          <p:nvPr/>
        </p:nvPicPr>
        <p:blipFill>
          <a:blip r:embed="rId3"/>
          <a:stretch>
            <a:fillRect/>
          </a:stretch>
        </p:blipFill>
        <p:spPr>
          <a:xfrm>
            <a:off x="229444" y="670820"/>
            <a:ext cx="6548339" cy="4211221"/>
          </a:xfrm>
          <a:prstGeom prst="rect">
            <a:avLst/>
          </a:prstGeom>
        </p:spPr>
      </p:pic>
    </p:spTree>
    <p:extLst>
      <p:ext uri="{BB962C8B-B14F-4D97-AF65-F5344CB8AC3E}">
        <p14:creationId xmlns:p14="http://schemas.microsoft.com/office/powerpoint/2010/main" val="424196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5" name="TextBox 4">
            <a:extLst>
              <a:ext uri="{FF2B5EF4-FFF2-40B4-BE49-F238E27FC236}">
                <a16:creationId xmlns:a16="http://schemas.microsoft.com/office/drawing/2014/main" id="{EE25C09A-0C67-2669-0C80-0F398746DF66}"/>
              </a:ext>
            </a:extLst>
          </p:cNvPr>
          <p:cNvSpPr txBox="1"/>
          <p:nvPr/>
        </p:nvSpPr>
        <p:spPr>
          <a:xfrm>
            <a:off x="-53787" y="798501"/>
            <a:ext cx="4572000" cy="254237"/>
          </a:xfrm>
          <a:prstGeom prst="rect">
            <a:avLst/>
          </a:prstGeom>
          <a:noFill/>
        </p:spPr>
        <p:txBody>
          <a:bodyPr wrap="square">
            <a:spAutoFit/>
          </a:bodyPr>
          <a:lstStyle/>
          <a:p>
            <a:pPr marL="139700" lvl="0" algn="l" rtl="0">
              <a:lnSpc>
                <a:spcPct val="115000"/>
              </a:lnSpc>
              <a:spcBef>
                <a:spcPts val="0"/>
              </a:spcBef>
              <a:spcAft>
                <a:spcPts val="0"/>
              </a:spcAft>
              <a:buClr>
                <a:srgbClr val="000000"/>
              </a:buClr>
              <a:buSzPts val="1400"/>
            </a:pPr>
            <a:r>
              <a:rPr lang="en-US" sz="1000" b="1" dirty="0">
                <a:solidFill>
                  <a:srgbClr val="FF00FF"/>
                </a:solidFill>
              </a:rPr>
              <a:t>Overview of model and its parameters</a:t>
            </a:r>
          </a:p>
        </p:txBody>
      </p:sp>
      <p:sp>
        <p:nvSpPr>
          <p:cNvPr id="7" name="TextBox 6">
            <a:extLst>
              <a:ext uri="{FF2B5EF4-FFF2-40B4-BE49-F238E27FC236}">
                <a16:creationId xmlns:a16="http://schemas.microsoft.com/office/drawing/2014/main" id="{6EDA35CE-1F42-23EB-286E-131F72B6BF94}"/>
              </a:ext>
            </a:extLst>
          </p:cNvPr>
          <p:cNvSpPr txBox="1"/>
          <p:nvPr/>
        </p:nvSpPr>
        <p:spPr>
          <a:xfrm>
            <a:off x="202550" y="1120465"/>
            <a:ext cx="8888506" cy="400110"/>
          </a:xfrm>
          <a:prstGeom prst="rect">
            <a:avLst/>
          </a:prstGeom>
          <a:noFill/>
        </p:spPr>
        <p:txBody>
          <a:bodyPr wrap="square">
            <a:spAutoFit/>
          </a:bodyPr>
          <a:lstStyle/>
          <a:p>
            <a:r>
              <a:rPr lang="en-IN" sz="1000" dirty="0">
                <a:latin typeface="Nunito" pitchFamily="2" charset="0"/>
              </a:rPr>
              <a:t>Our predictive modeling process leverages a variety of algorithms to address employee promotion predictions based on historical performance data, handling imbalances effectively through strategic data sampling techniques.</a:t>
            </a:r>
          </a:p>
        </p:txBody>
      </p:sp>
      <p:sp>
        <p:nvSpPr>
          <p:cNvPr id="14" name="TextBox 13">
            <a:extLst>
              <a:ext uri="{FF2B5EF4-FFF2-40B4-BE49-F238E27FC236}">
                <a16:creationId xmlns:a16="http://schemas.microsoft.com/office/drawing/2014/main" id="{8749BAD5-4BA1-C9BC-5A5C-E401975BAE86}"/>
              </a:ext>
            </a:extLst>
          </p:cNvPr>
          <p:cNvSpPr txBox="1"/>
          <p:nvPr/>
        </p:nvSpPr>
        <p:spPr>
          <a:xfrm>
            <a:off x="48331" y="1552699"/>
            <a:ext cx="4572000" cy="246221"/>
          </a:xfrm>
          <a:prstGeom prst="rect">
            <a:avLst/>
          </a:prstGeom>
          <a:noFill/>
        </p:spPr>
        <p:txBody>
          <a:bodyPr wrap="square">
            <a:spAutoFit/>
          </a:bodyPr>
          <a:lstStyle/>
          <a:p>
            <a:r>
              <a:rPr lang="en-US" sz="1000" b="1" dirty="0">
                <a:solidFill>
                  <a:srgbClr val="0070C0"/>
                </a:solidFill>
                <a:latin typeface="Nunito" pitchFamily="2" charset="0"/>
              </a:rPr>
              <a:t>Key Model Parameters and Performance:</a:t>
            </a:r>
            <a:endParaRPr lang="en-IN" sz="1000" b="1" dirty="0">
              <a:solidFill>
                <a:srgbClr val="0070C0"/>
              </a:solidFill>
              <a:latin typeface="Nunito" pitchFamily="2" charset="0"/>
            </a:endParaRPr>
          </a:p>
        </p:txBody>
      </p:sp>
      <p:sp>
        <p:nvSpPr>
          <p:cNvPr id="16" name="TextBox 15">
            <a:extLst>
              <a:ext uri="{FF2B5EF4-FFF2-40B4-BE49-F238E27FC236}">
                <a16:creationId xmlns:a16="http://schemas.microsoft.com/office/drawing/2014/main" id="{26E45EC5-CA9A-A0BC-58B8-D9E8F0ED3C4D}"/>
              </a:ext>
            </a:extLst>
          </p:cNvPr>
          <p:cNvSpPr txBox="1"/>
          <p:nvPr/>
        </p:nvSpPr>
        <p:spPr>
          <a:xfrm>
            <a:off x="176078" y="1836791"/>
            <a:ext cx="8941450" cy="1785104"/>
          </a:xfrm>
          <a:prstGeom prst="rect">
            <a:avLst/>
          </a:prstGeom>
          <a:noFill/>
        </p:spPr>
        <p:txBody>
          <a:bodyPr wrap="square">
            <a:spAutoFit/>
          </a:bodyPr>
          <a:lstStyle/>
          <a:p>
            <a:pPr marL="285750" indent="-285750">
              <a:buFont typeface="Arial" panose="020B0604020202020204" pitchFamily="34" charset="0"/>
              <a:buChar char="•"/>
            </a:pPr>
            <a:r>
              <a:rPr lang="en-IN" sz="1000" b="1" dirty="0">
                <a:latin typeface="Nunito" pitchFamily="2" charset="0"/>
              </a:rPr>
              <a:t>XGBoost</a:t>
            </a:r>
            <a:r>
              <a:rPr lang="en-IN" sz="1000" dirty="0">
                <a:latin typeface="Nunito" pitchFamily="2" charset="0"/>
              </a:rPr>
              <a:t>: Utilized for its robustness in handling complex patterns, achieving the highest cross-validation score of 0.9399, reflecting strong generalization capabilities.</a:t>
            </a:r>
          </a:p>
          <a:p>
            <a:pPr marL="285750" indent="-285750">
              <a:buFont typeface="Arial" panose="020B0604020202020204" pitchFamily="34" charset="0"/>
              <a:buChar char="•"/>
            </a:pPr>
            <a:endParaRPr lang="en-IN" sz="1000" dirty="0">
              <a:latin typeface="Nunito" pitchFamily="2" charset="0"/>
            </a:endParaRPr>
          </a:p>
          <a:p>
            <a:pPr marL="285750" indent="-285750">
              <a:buFont typeface="Arial" panose="020B0604020202020204" pitchFamily="34" charset="0"/>
              <a:buChar char="•"/>
            </a:pPr>
            <a:r>
              <a:rPr lang="en-US" sz="1000" b="1" dirty="0">
                <a:latin typeface="Nunito" pitchFamily="2" charset="0"/>
              </a:rPr>
              <a:t>Gradient Boosting</a:t>
            </a:r>
            <a:r>
              <a:rPr lang="en-US" sz="1000" dirty="0">
                <a:latin typeface="Nunito" pitchFamily="2" charset="0"/>
              </a:rPr>
              <a:t>: Close performance to </a:t>
            </a:r>
            <a:r>
              <a:rPr lang="en-US" sz="1000" dirty="0" err="1">
                <a:latin typeface="Nunito" pitchFamily="2" charset="0"/>
              </a:rPr>
              <a:t>XGBoost</a:t>
            </a:r>
            <a:r>
              <a:rPr lang="en-US" sz="1000" dirty="0">
                <a:latin typeface="Nunito" pitchFamily="2" charset="0"/>
              </a:rPr>
              <a:t> with a score of 0.9367, appreciated for its consistency and less variability in score distribution across different data subsets.</a:t>
            </a:r>
          </a:p>
          <a:p>
            <a:pPr marL="285750" indent="-285750">
              <a:buFont typeface="Arial" panose="020B0604020202020204" pitchFamily="34" charset="0"/>
              <a:buChar char="•"/>
            </a:pPr>
            <a:endParaRPr lang="en-US" sz="1000" dirty="0">
              <a:latin typeface="Nunito" pitchFamily="2" charset="0"/>
            </a:endParaRPr>
          </a:p>
          <a:p>
            <a:pPr marL="285750" indent="-285750">
              <a:buFont typeface="Arial" panose="020B0604020202020204" pitchFamily="34" charset="0"/>
              <a:buChar char="•"/>
            </a:pPr>
            <a:r>
              <a:rPr lang="en-US" sz="1000" b="1" dirty="0">
                <a:latin typeface="Nunito" pitchFamily="2" charset="0"/>
              </a:rPr>
              <a:t>Random Forest and Bagging: </a:t>
            </a:r>
            <a:r>
              <a:rPr lang="en-US" sz="1000" dirty="0">
                <a:latin typeface="Nunito" pitchFamily="2" charset="0"/>
              </a:rPr>
              <a:t>Showed competitive performance with scores of 0.9320 and 0.9298 respectively, though Bagging exhibited higher variability which may impact consistency.</a:t>
            </a:r>
          </a:p>
          <a:p>
            <a:pPr marL="285750" indent="-285750">
              <a:buFont typeface="Arial" panose="020B0604020202020204" pitchFamily="34" charset="0"/>
              <a:buChar char="•"/>
            </a:pPr>
            <a:endParaRPr lang="en-US" sz="1000" dirty="0">
              <a:latin typeface="Nunito" pitchFamily="2" charset="0"/>
            </a:endParaRPr>
          </a:p>
          <a:p>
            <a:pPr marL="285750" indent="-285750">
              <a:buFont typeface="Arial" panose="020B0604020202020204" pitchFamily="34" charset="0"/>
              <a:buChar char="•"/>
            </a:pPr>
            <a:r>
              <a:rPr lang="en-US" sz="1000" b="1" dirty="0">
                <a:latin typeface="Nunito" pitchFamily="2" charset="0"/>
              </a:rPr>
              <a:t>AdaBoost: </a:t>
            </a:r>
            <a:r>
              <a:rPr lang="en-US" sz="1000" dirty="0">
                <a:latin typeface="Nunito" pitchFamily="2" charset="0"/>
              </a:rPr>
              <a:t>Though it scored the lowest in cross-validation (0.9255), it remains crucial for scenarios requiring iterative correction of errors due to its unique approach in focusing on misclassified instances.</a:t>
            </a:r>
            <a:endParaRPr lang="en-IN" sz="1000" dirty="0">
              <a:latin typeface="Nunito" pitchFamily="2" charset="0"/>
            </a:endParaRPr>
          </a:p>
        </p:txBody>
      </p:sp>
      <p:sp>
        <p:nvSpPr>
          <p:cNvPr id="20" name="TextBox 19">
            <a:extLst>
              <a:ext uri="{FF2B5EF4-FFF2-40B4-BE49-F238E27FC236}">
                <a16:creationId xmlns:a16="http://schemas.microsoft.com/office/drawing/2014/main" id="{55C8FCD2-C82A-962A-39D6-74EE92A319BC}"/>
              </a:ext>
            </a:extLst>
          </p:cNvPr>
          <p:cNvSpPr txBox="1"/>
          <p:nvPr/>
        </p:nvSpPr>
        <p:spPr>
          <a:xfrm>
            <a:off x="74803" y="3641761"/>
            <a:ext cx="4572000" cy="246221"/>
          </a:xfrm>
          <a:prstGeom prst="rect">
            <a:avLst/>
          </a:prstGeom>
          <a:noFill/>
        </p:spPr>
        <p:txBody>
          <a:bodyPr wrap="square">
            <a:spAutoFit/>
          </a:bodyPr>
          <a:lstStyle/>
          <a:p>
            <a:r>
              <a:rPr lang="en-IN" sz="1000" b="1" dirty="0">
                <a:solidFill>
                  <a:srgbClr val="0070C0"/>
                </a:solidFill>
                <a:latin typeface="Nunito" pitchFamily="2" charset="0"/>
              </a:rPr>
              <a:t>Validation Performance Insights:</a:t>
            </a:r>
          </a:p>
        </p:txBody>
      </p:sp>
      <p:sp>
        <p:nvSpPr>
          <p:cNvPr id="22" name="TextBox 21">
            <a:extLst>
              <a:ext uri="{FF2B5EF4-FFF2-40B4-BE49-F238E27FC236}">
                <a16:creationId xmlns:a16="http://schemas.microsoft.com/office/drawing/2014/main" id="{3EA418F8-6956-BCF2-C69D-E474F0144D23}"/>
              </a:ext>
            </a:extLst>
          </p:cNvPr>
          <p:cNvSpPr txBox="1"/>
          <p:nvPr/>
        </p:nvSpPr>
        <p:spPr>
          <a:xfrm>
            <a:off x="176078" y="3920106"/>
            <a:ext cx="8941450" cy="861774"/>
          </a:xfrm>
          <a:prstGeom prst="rect">
            <a:avLst/>
          </a:prstGeom>
          <a:noFill/>
        </p:spPr>
        <p:txBody>
          <a:bodyPr wrap="square">
            <a:spAutoFit/>
          </a:bodyPr>
          <a:lstStyle/>
          <a:p>
            <a:pPr marL="285750" indent="-285750">
              <a:buFont typeface="Arial" panose="020B0604020202020204" pitchFamily="34" charset="0"/>
              <a:buChar char="•"/>
            </a:pPr>
            <a:r>
              <a:rPr lang="en-IN" sz="1000" dirty="0">
                <a:latin typeface="Nunito" pitchFamily="2" charset="0"/>
              </a:rPr>
              <a:t>Both </a:t>
            </a:r>
            <a:r>
              <a:rPr lang="en-IN" sz="1000" b="1" dirty="0">
                <a:latin typeface="Nunito" pitchFamily="2" charset="0"/>
              </a:rPr>
              <a:t>XGBoost</a:t>
            </a:r>
            <a:r>
              <a:rPr lang="en-IN" sz="1000" dirty="0">
                <a:latin typeface="Nunito" pitchFamily="2" charset="0"/>
              </a:rPr>
              <a:t> and </a:t>
            </a:r>
            <a:r>
              <a:rPr lang="en-IN" sz="1000" b="1" dirty="0">
                <a:latin typeface="Nunito" pitchFamily="2" charset="0"/>
              </a:rPr>
              <a:t>Bagging</a:t>
            </a:r>
            <a:r>
              <a:rPr lang="en-IN" sz="1000" dirty="0">
                <a:latin typeface="Nunito" pitchFamily="2" charset="0"/>
              </a:rPr>
              <a:t> excelled in validation settings, indicating their robustness in real-world scenarios with scores tying at 0.3405.</a:t>
            </a:r>
          </a:p>
          <a:p>
            <a:pPr marL="285750" indent="-285750">
              <a:buFont typeface="Arial" panose="020B0604020202020204" pitchFamily="34" charset="0"/>
              <a:buChar char="•"/>
            </a:pPr>
            <a:endParaRPr lang="en-IN" sz="1000" dirty="0">
              <a:latin typeface="Nunito" pitchFamily="2" charset="0"/>
            </a:endParaRPr>
          </a:p>
          <a:p>
            <a:pPr marL="285750" indent="-285750">
              <a:buFont typeface="Arial" panose="020B0604020202020204" pitchFamily="34" charset="0"/>
              <a:buChar char="•"/>
            </a:pPr>
            <a:r>
              <a:rPr lang="en-US" sz="1000" b="1" dirty="0">
                <a:latin typeface="Nunito" pitchFamily="2" charset="0"/>
              </a:rPr>
              <a:t>Random Forest</a:t>
            </a:r>
            <a:r>
              <a:rPr lang="en-US" sz="1000" dirty="0">
                <a:latin typeface="Nunito" pitchFamily="2" charset="0"/>
              </a:rPr>
              <a:t> and </a:t>
            </a:r>
            <a:r>
              <a:rPr lang="en-US" sz="1000" b="1" dirty="0" err="1">
                <a:latin typeface="Nunito" pitchFamily="2" charset="0"/>
              </a:rPr>
              <a:t>GradientBoosting</a:t>
            </a:r>
            <a:r>
              <a:rPr lang="en-US" sz="1000" dirty="0">
                <a:latin typeface="Nunito" pitchFamily="2" charset="0"/>
              </a:rPr>
              <a:t> displayed solid validation performance, underscoring their effectiveness in practical applications.</a:t>
            </a:r>
          </a:p>
          <a:p>
            <a:pPr marL="285750" indent="-285750">
              <a:buFont typeface="Arial" panose="020B0604020202020204" pitchFamily="34" charset="0"/>
              <a:buChar char="•"/>
            </a:pPr>
            <a:endParaRPr lang="en-US" sz="1000" dirty="0">
              <a:latin typeface="Nunito" pitchFamily="2" charset="0"/>
            </a:endParaRPr>
          </a:p>
          <a:p>
            <a:pPr marL="285750" indent="-285750">
              <a:buFont typeface="Arial" panose="020B0604020202020204" pitchFamily="34" charset="0"/>
              <a:buChar char="•"/>
            </a:pPr>
            <a:r>
              <a:rPr lang="en-US" sz="1000" b="1" dirty="0">
                <a:latin typeface="Nunito" pitchFamily="2" charset="0"/>
              </a:rPr>
              <a:t>AdaBoost</a:t>
            </a:r>
            <a:r>
              <a:rPr lang="en-US" sz="1000" dirty="0">
                <a:latin typeface="Nunito" pitchFamily="2" charset="0"/>
              </a:rPr>
              <a:t> revealed overfitting tendencies with the lowest validation performance, necessitating further tuning to enhance its practical utility.</a:t>
            </a:r>
            <a:endParaRPr lang="en-IN" sz="1000" dirty="0">
              <a:latin typeface="Nunito"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4" name="TextBox 3">
            <a:extLst>
              <a:ext uri="{FF2B5EF4-FFF2-40B4-BE49-F238E27FC236}">
                <a16:creationId xmlns:a16="http://schemas.microsoft.com/office/drawing/2014/main" id="{64BACA01-A98D-B3AB-5707-2C90D175E263}"/>
              </a:ext>
            </a:extLst>
          </p:cNvPr>
          <p:cNvSpPr txBox="1"/>
          <p:nvPr/>
        </p:nvSpPr>
        <p:spPr>
          <a:xfrm>
            <a:off x="-109150" y="799699"/>
            <a:ext cx="4572000" cy="332014"/>
          </a:xfrm>
          <a:prstGeom prst="rect">
            <a:avLst/>
          </a:prstGeom>
          <a:noFill/>
        </p:spPr>
        <p:txBody>
          <a:bodyPr wrap="square">
            <a:spAutoFit/>
          </a:bodyPr>
          <a:lstStyle/>
          <a:p>
            <a:pPr marL="139700" lvl="0" algn="l" rtl="0">
              <a:lnSpc>
                <a:spcPct val="115000"/>
              </a:lnSpc>
              <a:spcBef>
                <a:spcPts val="0"/>
              </a:spcBef>
              <a:spcAft>
                <a:spcPts val="0"/>
              </a:spcAft>
              <a:buClr>
                <a:srgbClr val="000000"/>
              </a:buClr>
              <a:buSzPts val="1400"/>
            </a:pPr>
            <a:r>
              <a:rPr lang="en-US" b="1" dirty="0">
                <a:solidFill>
                  <a:srgbClr val="FF00FF"/>
                </a:solidFill>
                <a:latin typeface="Nunito" pitchFamily="2" charset="0"/>
              </a:rPr>
              <a:t>Summary of the final model for prediction</a:t>
            </a:r>
          </a:p>
        </p:txBody>
      </p:sp>
      <p:sp>
        <p:nvSpPr>
          <p:cNvPr id="5" name="TextBox 4">
            <a:extLst>
              <a:ext uri="{FF2B5EF4-FFF2-40B4-BE49-F238E27FC236}">
                <a16:creationId xmlns:a16="http://schemas.microsoft.com/office/drawing/2014/main" id="{A0AA5A6E-547D-CEF4-E99E-6BC28F09F989}"/>
              </a:ext>
            </a:extLst>
          </p:cNvPr>
          <p:cNvSpPr txBox="1"/>
          <p:nvPr/>
        </p:nvSpPr>
        <p:spPr>
          <a:xfrm>
            <a:off x="176078" y="1146748"/>
            <a:ext cx="2876826" cy="246221"/>
          </a:xfrm>
          <a:prstGeom prst="rect">
            <a:avLst/>
          </a:prstGeom>
          <a:noFill/>
        </p:spPr>
        <p:txBody>
          <a:bodyPr wrap="square">
            <a:spAutoFit/>
          </a:bodyPr>
          <a:lstStyle/>
          <a:p>
            <a:pPr marL="171450" indent="-171450">
              <a:buFont typeface="Arial" panose="020B0604020202020204" pitchFamily="34" charset="0"/>
              <a:buChar char="•"/>
            </a:pPr>
            <a:r>
              <a:rPr lang="en-US" sz="1000" b="1" dirty="0">
                <a:latin typeface="Nunito" pitchFamily="2" charset="0"/>
              </a:rPr>
              <a:t>Final Model Selection: </a:t>
            </a:r>
            <a:r>
              <a:rPr lang="en-US" sz="1000" b="1" dirty="0">
                <a:highlight>
                  <a:srgbClr val="FFFF00"/>
                </a:highlight>
                <a:latin typeface="Nunito" pitchFamily="2" charset="0"/>
              </a:rPr>
              <a:t>Gradient Boosting</a:t>
            </a:r>
            <a:r>
              <a:rPr lang="en-IN" sz="1000" b="1" dirty="0">
                <a:latin typeface="Nunito" pitchFamily="2" charset="0"/>
              </a:rPr>
              <a:t>.</a:t>
            </a:r>
          </a:p>
        </p:txBody>
      </p:sp>
      <p:sp>
        <p:nvSpPr>
          <p:cNvPr id="6" name="TextBox 5">
            <a:extLst>
              <a:ext uri="{FF2B5EF4-FFF2-40B4-BE49-F238E27FC236}">
                <a16:creationId xmlns:a16="http://schemas.microsoft.com/office/drawing/2014/main" id="{C8D5F221-1843-D412-B4BE-21140BBD92C3}"/>
              </a:ext>
            </a:extLst>
          </p:cNvPr>
          <p:cNvSpPr txBox="1"/>
          <p:nvPr/>
        </p:nvSpPr>
        <p:spPr>
          <a:xfrm>
            <a:off x="48331" y="1416654"/>
            <a:ext cx="4572000" cy="246221"/>
          </a:xfrm>
          <a:prstGeom prst="rect">
            <a:avLst/>
          </a:prstGeom>
          <a:noFill/>
        </p:spPr>
        <p:txBody>
          <a:bodyPr wrap="square">
            <a:spAutoFit/>
          </a:bodyPr>
          <a:lstStyle/>
          <a:p>
            <a:r>
              <a:rPr lang="en-US" sz="1000" b="1" dirty="0">
                <a:solidFill>
                  <a:srgbClr val="0070C0"/>
                </a:solidFill>
                <a:latin typeface="Nunito" pitchFamily="2" charset="0"/>
              </a:rPr>
              <a:t>Performance Overview</a:t>
            </a:r>
            <a:endParaRPr lang="en-IN" sz="1000" b="1" dirty="0">
              <a:solidFill>
                <a:srgbClr val="0070C0"/>
              </a:solidFill>
              <a:latin typeface="Nunito" pitchFamily="2" charset="0"/>
            </a:endParaRPr>
          </a:p>
        </p:txBody>
      </p:sp>
      <p:sp>
        <p:nvSpPr>
          <p:cNvPr id="7" name="TextBox 6">
            <a:extLst>
              <a:ext uri="{FF2B5EF4-FFF2-40B4-BE49-F238E27FC236}">
                <a16:creationId xmlns:a16="http://schemas.microsoft.com/office/drawing/2014/main" id="{AAB920D7-5C43-805E-96FD-B5DB02A766AA}"/>
              </a:ext>
            </a:extLst>
          </p:cNvPr>
          <p:cNvSpPr txBox="1"/>
          <p:nvPr/>
        </p:nvSpPr>
        <p:spPr>
          <a:xfrm>
            <a:off x="176078" y="1700746"/>
            <a:ext cx="8941450" cy="861774"/>
          </a:xfrm>
          <a:prstGeom prst="rect">
            <a:avLst/>
          </a:prstGeom>
          <a:noFill/>
        </p:spPr>
        <p:txBody>
          <a:bodyPr wrap="square">
            <a:spAutoFit/>
          </a:bodyPr>
          <a:lstStyle/>
          <a:p>
            <a:pPr marL="285750" indent="-285750">
              <a:buFont typeface="Arial" panose="020B0604020202020204" pitchFamily="34" charset="0"/>
              <a:buChar char="•"/>
            </a:pPr>
            <a:r>
              <a:rPr lang="en-US" sz="1000" b="1" dirty="0">
                <a:latin typeface="Nunito" pitchFamily="2" charset="0"/>
              </a:rPr>
              <a:t>Training Accuracy: </a:t>
            </a:r>
            <a:r>
              <a:rPr lang="en-US" sz="1000" dirty="0">
                <a:latin typeface="Nunito" pitchFamily="2" charset="0"/>
              </a:rPr>
              <a:t>0.941 (Original Data)</a:t>
            </a:r>
          </a:p>
          <a:p>
            <a:pPr marL="285750" indent="-285750">
              <a:buFont typeface="Arial" panose="020B0604020202020204" pitchFamily="34" charset="0"/>
              <a:buChar char="•"/>
            </a:pPr>
            <a:endParaRPr lang="en-US" sz="1000" b="1" dirty="0">
              <a:latin typeface="Nunito" pitchFamily="2" charset="0"/>
            </a:endParaRPr>
          </a:p>
          <a:p>
            <a:pPr marL="285750" indent="-285750">
              <a:buFont typeface="Arial" panose="020B0604020202020204" pitchFamily="34" charset="0"/>
              <a:buChar char="•"/>
            </a:pPr>
            <a:r>
              <a:rPr lang="en-US" sz="1000" b="1" dirty="0">
                <a:latin typeface="Nunito" pitchFamily="2" charset="0"/>
              </a:rPr>
              <a:t>Validation Accuracy: </a:t>
            </a:r>
            <a:r>
              <a:rPr lang="en-US" sz="1000" dirty="0">
                <a:latin typeface="Nunito" pitchFamily="2" charset="0"/>
              </a:rPr>
              <a:t>0.940 (Original Data)</a:t>
            </a:r>
          </a:p>
          <a:p>
            <a:pPr marL="285750" indent="-285750">
              <a:buFont typeface="Arial" panose="020B0604020202020204" pitchFamily="34" charset="0"/>
              <a:buChar char="•"/>
            </a:pPr>
            <a:endParaRPr lang="en-IN" sz="1000" dirty="0">
              <a:latin typeface="Nunito" pitchFamily="2" charset="0"/>
            </a:endParaRPr>
          </a:p>
          <a:p>
            <a:pPr marL="285750" indent="-285750">
              <a:buFont typeface="Arial" panose="020B0604020202020204" pitchFamily="34" charset="0"/>
              <a:buChar char="•"/>
            </a:pPr>
            <a:r>
              <a:rPr lang="en-US" sz="1000" b="1" dirty="0">
                <a:latin typeface="Nunito" pitchFamily="2" charset="0"/>
              </a:rPr>
              <a:t>Test Set Accuracy: </a:t>
            </a:r>
            <a:r>
              <a:rPr lang="en-US" sz="1000" dirty="0">
                <a:latin typeface="Nunito" pitchFamily="2" charset="0"/>
              </a:rPr>
              <a:t>0.9400</a:t>
            </a:r>
          </a:p>
        </p:txBody>
      </p:sp>
      <p:sp>
        <p:nvSpPr>
          <p:cNvPr id="12" name="TextBox 11">
            <a:extLst>
              <a:ext uri="{FF2B5EF4-FFF2-40B4-BE49-F238E27FC236}">
                <a16:creationId xmlns:a16="http://schemas.microsoft.com/office/drawing/2014/main" id="{EF3D25C6-526D-050C-AB8D-2E9415101127}"/>
              </a:ext>
            </a:extLst>
          </p:cNvPr>
          <p:cNvSpPr txBox="1"/>
          <p:nvPr/>
        </p:nvSpPr>
        <p:spPr>
          <a:xfrm>
            <a:off x="3874440" y="1771229"/>
            <a:ext cx="5053982" cy="553998"/>
          </a:xfrm>
          <a:prstGeom prst="rect">
            <a:avLst/>
          </a:prstGeom>
          <a:noFill/>
        </p:spPr>
        <p:txBody>
          <a:bodyPr wrap="square">
            <a:spAutoFit/>
          </a:bodyPr>
          <a:lstStyle/>
          <a:p>
            <a:r>
              <a:rPr lang="en-IN" sz="1000" dirty="0">
                <a:latin typeface="Nunito" pitchFamily="2" charset="0"/>
              </a:rPr>
              <a:t>This exceptional consistency across training, validation, and test phases underscores the model's robustness and reliability in predicting promotion outcomes without the necessity for data balancing strategies such as </a:t>
            </a:r>
            <a:r>
              <a:rPr lang="en-IN" sz="1000" dirty="0" err="1">
                <a:latin typeface="Nunito" pitchFamily="2" charset="0"/>
              </a:rPr>
              <a:t>undersampling</a:t>
            </a:r>
            <a:r>
              <a:rPr lang="en-IN" sz="1000" dirty="0">
                <a:latin typeface="Nunito" pitchFamily="2" charset="0"/>
              </a:rPr>
              <a:t> or oversampling.</a:t>
            </a:r>
          </a:p>
        </p:txBody>
      </p:sp>
      <p:sp>
        <p:nvSpPr>
          <p:cNvPr id="13" name="Arrow: Right 12">
            <a:extLst>
              <a:ext uri="{FF2B5EF4-FFF2-40B4-BE49-F238E27FC236}">
                <a16:creationId xmlns:a16="http://schemas.microsoft.com/office/drawing/2014/main" id="{71BE84A6-F4A3-A1FB-0C48-F32FD5E02FCB}"/>
              </a:ext>
            </a:extLst>
          </p:cNvPr>
          <p:cNvSpPr/>
          <p:nvPr/>
        </p:nvSpPr>
        <p:spPr>
          <a:xfrm rot="10800000">
            <a:off x="3166780" y="1780160"/>
            <a:ext cx="707659" cy="437390"/>
          </a:xfrm>
          <a:prstGeom prst="rightArrow">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CF03699-8439-166D-C42B-6BAC82C2EA53}"/>
              </a:ext>
            </a:extLst>
          </p:cNvPr>
          <p:cNvSpPr txBox="1"/>
          <p:nvPr/>
        </p:nvSpPr>
        <p:spPr>
          <a:xfrm>
            <a:off x="21437" y="2641934"/>
            <a:ext cx="4598894" cy="246221"/>
          </a:xfrm>
          <a:prstGeom prst="rect">
            <a:avLst/>
          </a:prstGeom>
          <a:noFill/>
        </p:spPr>
        <p:txBody>
          <a:bodyPr wrap="square">
            <a:spAutoFit/>
          </a:bodyPr>
          <a:lstStyle/>
          <a:p>
            <a:r>
              <a:rPr lang="en-IN" sz="1000" b="1" dirty="0">
                <a:solidFill>
                  <a:srgbClr val="0070C0"/>
                </a:solidFill>
                <a:latin typeface="Nunito" pitchFamily="2" charset="0"/>
              </a:rPr>
              <a:t>Key Performance Metrics on Test Data</a:t>
            </a:r>
          </a:p>
        </p:txBody>
      </p:sp>
      <p:sp>
        <p:nvSpPr>
          <p:cNvPr id="16" name="TextBox 15">
            <a:extLst>
              <a:ext uri="{FF2B5EF4-FFF2-40B4-BE49-F238E27FC236}">
                <a16:creationId xmlns:a16="http://schemas.microsoft.com/office/drawing/2014/main" id="{CB545297-273D-D886-A693-795D91FB0DD2}"/>
              </a:ext>
            </a:extLst>
          </p:cNvPr>
          <p:cNvSpPr txBox="1"/>
          <p:nvPr/>
        </p:nvSpPr>
        <p:spPr>
          <a:xfrm>
            <a:off x="176078" y="2935896"/>
            <a:ext cx="3528587" cy="1785104"/>
          </a:xfrm>
          <a:prstGeom prst="rect">
            <a:avLst/>
          </a:prstGeom>
          <a:noFill/>
        </p:spPr>
        <p:txBody>
          <a:bodyPr wrap="square">
            <a:spAutoFit/>
          </a:bodyPr>
          <a:lstStyle/>
          <a:p>
            <a:pPr marL="285750" indent="-285750">
              <a:buFont typeface="Arial" panose="020B0604020202020204" pitchFamily="34" charset="0"/>
              <a:buChar char="•"/>
            </a:pPr>
            <a:r>
              <a:rPr lang="en-US" sz="1000" b="1" dirty="0">
                <a:latin typeface="Nunito" pitchFamily="2" charset="0"/>
              </a:rPr>
              <a:t>Precision for 'No Promotion': </a:t>
            </a:r>
            <a:r>
              <a:rPr lang="en-US" sz="1000" dirty="0">
                <a:latin typeface="Nunito" pitchFamily="2" charset="0"/>
              </a:rPr>
              <a:t>0.94</a:t>
            </a:r>
          </a:p>
          <a:p>
            <a:pPr marL="285750" indent="-285750">
              <a:buFont typeface="Arial" panose="020B0604020202020204" pitchFamily="34" charset="0"/>
              <a:buChar char="•"/>
            </a:pPr>
            <a:endParaRPr lang="en-US" sz="1000" b="1" dirty="0">
              <a:latin typeface="Nunito" pitchFamily="2" charset="0"/>
            </a:endParaRPr>
          </a:p>
          <a:p>
            <a:pPr marL="285750" indent="-285750">
              <a:buFont typeface="Arial" panose="020B0604020202020204" pitchFamily="34" charset="0"/>
              <a:buChar char="•"/>
            </a:pPr>
            <a:r>
              <a:rPr lang="en-US" sz="1000" b="1" dirty="0">
                <a:latin typeface="Nunito" pitchFamily="2" charset="0"/>
              </a:rPr>
              <a:t>Recall for 'No Promotion': </a:t>
            </a:r>
            <a:r>
              <a:rPr lang="en-US" sz="1000" dirty="0">
                <a:latin typeface="Nunito" pitchFamily="2" charset="0"/>
              </a:rPr>
              <a:t>1.00</a:t>
            </a:r>
          </a:p>
          <a:p>
            <a:pPr marL="285750" indent="-285750">
              <a:buFont typeface="Arial" panose="020B0604020202020204" pitchFamily="34" charset="0"/>
              <a:buChar char="•"/>
            </a:pPr>
            <a:endParaRPr lang="en-US" sz="1000" b="1" dirty="0">
              <a:latin typeface="Nunito" pitchFamily="2" charset="0"/>
            </a:endParaRPr>
          </a:p>
          <a:p>
            <a:pPr marL="285750" indent="-285750">
              <a:buFont typeface="Arial" panose="020B0604020202020204" pitchFamily="34" charset="0"/>
              <a:buChar char="•"/>
            </a:pPr>
            <a:r>
              <a:rPr lang="en-US" sz="1000" b="1" dirty="0">
                <a:latin typeface="Nunito" pitchFamily="2" charset="0"/>
              </a:rPr>
              <a:t>F1-Score for 'No Promotion': </a:t>
            </a:r>
            <a:r>
              <a:rPr lang="en-US" sz="1000" dirty="0">
                <a:latin typeface="Nunito" pitchFamily="2" charset="0"/>
              </a:rPr>
              <a:t>0.97</a:t>
            </a:r>
          </a:p>
          <a:p>
            <a:pPr marL="285750" indent="-285750">
              <a:buFont typeface="Arial" panose="020B0604020202020204" pitchFamily="34" charset="0"/>
              <a:buChar char="•"/>
            </a:pPr>
            <a:endParaRPr lang="en-US" sz="1000" dirty="0">
              <a:latin typeface="Nunito" pitchFamily="2" charset="0"/>
            </a:endParaRPr>
          </a:p>
          <a:p>
            <a:pPr marL="285750" indent="-285750">
              <a:buFont typeface="Arial" panose="020B0604020202020204" pitchFamily="34" charset="0"/>
              <a:buChar char="•"/>
            </a:pPr>
            <a:r>
              <a:rPr lang="en-US" sz="1000" b="1" dirty="0">
                <a:latin typeface="Nunito" pitchFamily="2" charset="0"/>
              </a:rPr>
              <a:t>Precision for 'Promotion': </a:t>
            </a:r>
            <a:r>
              <a:rPr lang="en-US" sz="1000" dirty="0">
                <a:latin typeface="Nunito" pitchFamily="2" charset="0"/>
              </a:rPr>
              <a:t>0.91</a:t>
            </a:r>
          </a:p>
          <a:p>
            <a:pPr marL="285750" indent="-285750">
              <a:buFont typeface="Arial" panose="020B0604020202020204" pitchFamily="34" charset="0"/>
              <a:buChar char="•"/>
            </a:pPr>
            <a:endParaRPr lang="en-US" sz="1000" dirty="0">
              <a:latin typeface="Nunito" pitchFamily="2" charset="0"/>
            </a:endParaRPr>
          </a:p>
          <a:p>
            <a:pPr marL="285750" indent="-285750">
              <a:buFont typeface="Arial" panose="020B0604020202020204" pitchFamily="34" charset="0"/>
              <a:buChar char="•"/>
            </a:pPr>
            <a:r>
              <a:rPr lang="en-US" sz="1000" b="1" dirty="0">
                <a:latin typeface="Nunito" pitchFamily="2" charset="0"/>
              </a:rPr>
              <a:t>Recall for 'Promotion': </a:t>
            </a:r>
            <a:r>
              <a:rPr lang="en-US" sz="1000" dirty="0">
                <a:latin typeface="Nunito" pitchFamily="2" charset="0"/>
              </a:rPr>
              <a:t>0.30</a:t>
            </a:r>
          </a:p>
          <a:p>
            <a:pPr marL="285750" indent="-285750">
              <a:buFont typeface="Arial" panose="020B0604020202020204" pitchFamily="34" charset="0"/>
              <a:buChar char="•"/>
            </a:pPr>
            <a:endParaRPr lang="en-US" sz="1000" dirty="0">
              <a:latin typeface="Nunito" pitchFamily="2" charset="0"/>
            </a:endParaRPr>
          </a:p>
          <a:p>
            <a:pPr marL="285750" indent="-285750">
              <a:buFont typeface="Arial" panose="020B0604020202020204" pitchFamily="34" charset="0"/>
              <a:buChar char="•"/>
            </a:pPr>
            <a:r>
              <a:rPr lang="en-US" sz="1000" b="1" dirty="0">
                <a:latin typeface="Nunito" pitchFamily="2" charset="0"/>
              </a:rPr>
              <a:t>F1-Score for 'Promotion': </a:t>
            </a:r>
            <a:r>
              <a:rPr lang="en-US" sz="1000" dirty="0">
                <a:latin typeface="Nunito" pitchFamily="2" charset="0"/>
              </a:rPr>
              <a:t>0.45</a:t>
            </a:r>
          </a:p>
        </p:txBody>
      </p:sp>
      <p:sp>
        <p:nvSpPr>
          <p:cNvPr id="18" name="TextBox 17">
            <a:extLst>
              <a:ext uri="{FF2B5EF4-FFF2-40B4-BE49-F238E27FC236}">
                <a16:creationId xmlns:a16="http://schemas.microsoft.com/office/drawing/2014/main" id="{7282DF90-8C20-DE9E-4B99-0CDBAA12B935}"/>
              </a:ext>
            </a:extLst>
          </p:cNvPr>
          <p:cNvSpPr txBox="1"/>
          <p:nvPr/>
        </p:nvSpPr>
        <p:spPr>
          <a:xfrm>
            <a:off x="2965077" y="2641933"/>
            <a:ext cx="4598894" cy="246221"/>
          </a:xfrm>
          <a:prstGeom prst="rect">
            <a:avLst/>
          </a:prstGeom>
          <a:noFill/>
        </p:spPr>
        <p:txBody>
          <a:bodyPr wrap="square">
            <a:spAutoFit/>
          </a:bodyPr>
          <a:lstStyle/>
          <a:p>
            <a:r>
              <a:rPr lang="en-IN" sz="1000" b="1" dirty="0">
                <a:solidFill>
                  <a:srgbClr val="0070C0"/>
                </a:solidFill>
                <a:latin typeface="Nunito" pitchFamily="2" charset="0"/>
              </a:rPr>
              <a:t>Strategic Insights and Model Utility</a:t>
            </a:r>
          </a:p>
        </p:txBody>
      </p:sp>
      <p:sp>
        <p:nvSpPr>
          <p:cNvPr id="20" name="TextBox 19">
            <a:extLst>
              <a:ext uri="{FF2B5EF4-FFF2-40B4-BE49-F238E27FC236}">
                <a16:creationId xmlns:a16="http://schemas.microsoft.com/office/drawing/2014/main" id="{E08A3DBA-A298-DEFB-59FE-BD71B9064A76}"/>
              </a:ext>
            </a:extLst>
          </p:cNvPr>
          <p:cNvSpPr txBox="1"/>
          <p:nvPr/>
        </p:nvSpPr>
        <p:spPr>
          <a:xfrm>
            <a:off x="3079376" y="2874341"/>
            <a:ext cx="6038152" cy="861774"/>
          </a:xfrm>
          <a:prstGeom prst="rect">
            <a:avLst/>
          </a:prstGeom>
          <a:noFill/>
        </p:spPr>
        <p:txBody>
          <a:bodyPr wrap="square">
            <a:spAutoFit/>
          </a:bodyPr>
          <a:lstStyle/>
          <a:p>
            <a:pPr marL="171450" indent="-171450">
              <a:buFont typeface="Arial" panose="020B0604020202020204" pitchFamily="34" charset="0"/>
              <a:buChar char="•"/>
            </a:pPr>
            <a:r>
              <a:rPr lang="en-IN" sz="1000" dirty="0">
                <a:latin typeface="Nunito" pitchFamily="2" charset="0"/>
              </a:rPr>
              <a:t>The high precision and recall for 'No Promotion' demonstrate the model's effectiveness in correctly identifying non-promotional cases, ensuring minimal false positives.</a:t>
            </a:r>
          </a:p>
          <a:p>
            <a:pPr marL="171450" indent="-171450">
              <a:buFont typeface="Arial" panose="020B0604020202020204" pitchFamily="34" charset="0"/>
              <a:buChar char="•"/>
            </a:pPr>
            <a:endParaRPr lang="en-IN" sz="1000" dirty="0">
              <a:latin typeface="Nunito" pitchFamily="2" charset="0"/>
            </a:endParaRPr>
          </a:p>
          <a:p>
            <a:pPr marL="171450" indent="-171450">
              <a:buFont typeface="Arial" panose="020B0604020202020204" pitchFamily="34" charset="0"/>
              <a:buChar char="•"/>
            </a:pPr>
            <a:r>
              <a:rPr lang="en-US" sz="1000" dirty="0">
                <a:latin typeface="Nunito" pitchFamily="2" charset="0"/>
              </a:rPr>
              <a:t>The lower recall for 'Promotion' highlights a critical area for improvement, suggesting potential enhancements in model sensitivity to detect true promotions more effectively.</a:t>
            </a:r>
            <a:endParaRPr lang="en-IN" sz="1000" dirty="0">
              <a:latin typeface="Nunito" pitchFamily="2" charset="0"/>
            </a:endParaRPr>
          </a:p>
        </p:txBody>
      </p:sp>
      <p:sp>
        <p:nvSpPr>
          <p:cNvPr id="22" name="TextBox 21">
            <a:extLst>
              <a:ext uri="{FF2B5EF4-FFF2-40B4-BE49-F238E27FC236}">
                <a16:creationId xmlns:a16="http://schemas.microsoft.com/office/drawing/2014/main" id="{DDEAA787-E067-ADF8-00E2-7DD3A25D7DB2}"/>
              </a:ext>
            </a:extLst>
          </p:cNvPr>
          <p:cNvSpPr txBox="1"/>
          <p:nvPr/>
        </p:nvSpPr>
        <p:spPr>
          <a:xfrm>
            <a:off x="2965077" y="3828448"/>
            <a:ext cx="4598894" cy="246221"/>
          </a:xfrm>
          <a:prstGeom prst="rect">
            <a:avLst/>
          </a:prstGeom>
          <a:noFill/>
        </p:spPr>
        <p:txBody>
          <a:bodyPr wrap="square">
            <a:spAutoFit/>
          </a:bodyPr>
          <a:lstStyle/>
          <a:p>
            <a:r>
              <a:rPr lang="en-IN" sz="1000" b="1" dirty="0">
                <a:solidFill>
                  <a:srgbClr val="0070C0"/>
                </a:solidFill>
                <a:latin typeface="Nunito" pitchFamily="2" charset="0"/>
              </a:rPr>
              <a:t>Conclusion</a:t>
            </a:r>
          </a:p>
        </p:txBody>
      </p:sp>
      <p:sp>
        <p:nvSpPr>
          <p:cNvPr id="24" name="TextBox 23">
            <a:extLst>
              <a:ext uri="{FF2B5EF4-FFF2-40B4-BE49-F238E27FC236}">
                <a16:creationId xmlns:a16="http://schemas.microsoft.com/office/drawing/2014/main" id="{549438D2-D777-6ED7-A797-0E3DA41580C2}"/>
              </a:ext>
            </a:extLst>
          </p:cNvPr>
          <p:cNvSpPr txBox="1"/>
          <p:nvPr/>
        </p:nvSpPr>
        <p:spPr>
          <a:xfrm>
            <a:off x="3079376" y="4074669"/>
            <a:ext cx="6091940" cy="553998"/>
          </a:xfrm>
          <a:prstGeom prst="rect">
            <a:avLst/>
          </a:prstGeom>
          <a:noFill/>
        </p:spPr>
        <p:txBody>
          <a:bodyPr wrap="square">
            <a:spAutoFit/>
          </a:bodyPr>
          <a:lstStyle/>
          <a:p>
            <a:pPr marL="171450" indent="-171450">
              <a:buFont typeface="Arial" panose="020B0604020202020204" pitchFamily="34" charset="0"/>
              <a:buChar char="•"/>
            </a:pPr>
            <a:r>
              <a:rPr lang="en-IN" sz="1000" dirty="0">
                <a:latin typeface="Nunito" pitchFamily="2" charset="0"/>
              </a:rPr>
              <a:t>Gradient Boosting stands out as the model of choice, excelling in handling the original dataset's complexity and class imbalance with high accuracy. Continuous monitoring and strategic tuning are recommended to maintain its efficacy and adapt to evolving organizational dynamics.</a:t>
            </a:r>
          </a:p>
        </p:txBody>
      </p:sp>
    </p:spTree>
    <p:extLst>
      <p:ext uri="{BB962C8B-B14F-4D97-AF65-F5344CB8AC3E}">
        <p14:creationId xmlns:p14="http://schemas.microsoft.com/office/powerpoint/2010/main" val="173131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189103" y="4723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5" name="TextBox 4">
            <a:extLst>
              <a:ext uri="{FF2B5EF4-FFF2-40B4-BE49-F238E27FC236}">
                <a16:creationId xmlns:a16="http://schemas.microsoft.com/office/drawing/2014/main" id="{65B2D76A-BA0E-8CD2-700F-BA0A4574D878}"/>
              </a:ext>
            </a:extLst>
          </p:cNvPr>
          <p:cNvSpPr txBox="1"/>
          <p:nvPr/>
        </p:nvSpPr>
        <p:spPr>
          <a:xfrm>
            <a:off x="-67236" y="536891"/>
            <a:ext cx="9278471" cy="318998"/>
          </a:xfrm>
          <a:prstGeom prst="rect">
            <a:avLst/>
          </a:prstGeom>
          <a:noFill/>
        </p:spPr>
        <p:txBody>
          <a:bodyPr wrap="square">
            <a:spAutoFit/>
          </a:bodyPr>
          <a:lstStyle/>
          <a:p>
            <a:pPr marL="139700" lvl="0" algn="l" rtl="0">
              <a:lnSpc>
                <a:spcPct val="115000"/>
              </a:lnSpc>
              <a:spcBef>
                <a:spcPts val="1000"/>
              </a:spcBef>
              <a:spcAft>
                <a:spcPts val="0"/>
              </a:spcAft>
              <a:buClr>
                <a:srgbClr val="000000"/>
              </a:buClr>
              <a:buSzPts val="1400"/>
            </a:pPr>
            <a:r>
              <a:rPr lang="en-US" sz="1400" b="1" dirty="0">
                <a:solidFill>
                  <a:srgbClr val="FF00FF"/>
                </a:solidFill>
              </a:rPr>
              <a:t> Summary of key performance metrics for training and test data in tabular format for comparison</a:t>
            </a:r>
          </a:p>
        </p:txBody>
      </p:sp>
      <p:sp>
        <p:nvSpPr>
          <p:cNvPr id="7" name="TextBox 6">
            <a:extLst>
              <a:ext uri="{FF2B5EF4-FFF2-40B4-BE49-F238E27FC236}">
                <a16:creationId xmlns:a16="http://schemas.microsoft.com/office/drawing/2014/main" id="{ED1CCB65-5587-5D48-BD53-EB3CE4141DF5}"/>
              </a:ext>
            </a:extLst>
          </p:cNvPr>
          <p:cNvSpPr txBox="1"/>
          <p:nvPr/>
        </p:nvSpPr>
        <p:spPr>
          <a:xfrm>
            <a:off x="115874" y="791550"/>
            <a:ext cx="9144000" cy="369332"/>
          </a:xfrm>
          <a:prstGeom prst="rect">
            <a:avLst/>
          </a:prstGeom>
          <a:noFill/>
        </p:spPr>
        <p:txBody>
          <a:bodyPr wrap="square">
            <a:spAutoFit/>
          </a:bodyPr>
          <a:lstStyle/>
          <a:p>
            <a:r>
              <a:rPr lang="en-IN" sz="900" dirty="0">
                <a:latin typeface="Nunito" pitchFamily="2" charset="0"/>
              </a:rPr>
              <a:t>This presentation summarizes the performance metrics for Gradient Boosting and AdaBoost models across original and </a:t>
            </a:r>
            <a:r>
              <a:rPr lang="en-IN" sz="900" dirty="0" err="1">
                <a:latin typeface="Nunito" pitchFamily="2" charset="0"/>
              </a:rPr>
              <a:t>undersampled</a:t>
            </a:r>
            <a:r>
              <a:rPr lang="en-IN" sz="900" dirty="0">
                <a:latin typeface="Nunito" pitchFamily="2" charset="0"/>
              </a:rPr>
              <a:t> data sets during both training and validation phases. The comparison emphasizes how the models perform on different data preprocessing strategies and provides insights for optimal model selection.</a:t>
            </a:r>
          </a:p>
        </p:txBody>
      </p:sp>
      <p:graphicFrame>
        <p:nvGraphicFramePr>
          <p:cNvPr id="9" name="Table 8">
            <a:extLst>
              <a:ext uri="{FF2B5EF4-FFF2-40B4-BE49-F238E27FC236}">
                <a16:creationId xmlns:a16="http://schemas.microsoft.com/office/drawing/2014/main" id="{0544E014-EA68-1A5C-AEE0-71B15626E0AD}"/>
              </a:ext>
            </a:extLst>
          </p:cNvPr>
          <p:cNvGraphicFramePr>
            <a:graphicFrameLocks noGrp="1"/>
          </p:cNvGraphicFramePr>
          <p:nvPr>
            <p:extLst>
              <p:ext uri="{D42A27DB-BD31-4B8C-83A1-F6EECF244321}">
                <p14:modId xmlns:p14="http://schemas.microsoft.com/office/powerpoint/2010/main" val="1470090899"/>
              </p:ext>
            </p:extLst>
          </p:nvPr>
        </p:nvGraphicFramePr>
        <p:xfrm>
          <a:off x="189103" y="1182824"/>
          <a:ext cx="8784870" cy="2362013"/>
        </p:xfrm>
        <a:graphic>
          <a:graphicData uri="http://schemas.openxmlformats.org/drawingml/2006/table">
            <a:tbl>
              <a:tblPr/>
              <a:tblGrid>
                <a:gridCol w="1068197">
                  <a:extLst>
                    <a:ext uri="{9D8B030D-6E8A-4147-A177-3AD203B41FA5}">
                      <a16:colId xmlns:a16="http://schemas.microsoft.com/office/drawing/2014/main" val="3469633096"/>
                    </a:ext>
                  </a:extLst>
                </a:gridCol>
                <a:gridCol w="774258">
                  <a:extLst>
                    <a:ext uri="{9D8B030D-6E8A-4147-A177-3AD203B41FA5}">
                      <a16:colId xmlns:a16="http://schemas.microsoft.com/office/drawing/2014/main" val="433020823"/>
                    </a:ext>
                  </a:extLst>
                </a:gridCol>
                <a:gridCol w="967340">
                  <a:extLst>
                    <a:ext uri="{9D8B030D-6E8A-4147-A177-3AD203B41FA5}">
                      <a16:colId xmlns:a16="http://schemas.microsoft.com/office/drawing/2014/main" val="4134852079"/>
                    </a:ext>
                  </a:extLst>
                </a:gridCol>
                <a:gridCol w="1195015">
                  <a:extLst>
                    <a:ext uri="{9D8B030D-6E8A-4147-A177-3AD203B41FA5}">
                      <a16:colId xmlns:a16="http://schemas.microsoft.com/office/drawing/2014/main" val="490272565"/>
                    </a:ext>
                  </a:extLst>
                </a:gridCol>
                <a:gridCol w="1195015">
                  <a:extLst>
                    <a:ext uri="{9D8B030D-6E8A-4147-A177-3AD203B41FA5}">
                      <a16:colId xmlns:a16="http://schemas.microsoft.com/office/drawing/2014/main" val="1299204107"/>
                    </a:ext>
                  </a:extLst>
                </a:gridCol>
                <a:gridCol w="1195015">
                  <a:extLst>
                    <a:ext uri="{9D8B030D-6E8A-4147-A177-3AD203B41FA5}">
                      <a16:colId xmlns:a16="http://schemas.microsoft.com/office/drawing/2014/main" val="2620859451"/>
                    </a:ext>
                  </a:extLst>
                </a:gridCol>
                <a:gridCol w="1195015">
                  <a:extLst>
                    <a:ext uri="{9D8B030D-6E8A-4147-A177-3AD203B41FA5}">
                      <a16:colId xmlns:a16="http://schemas.microsoft.com/office/drawing/2014/main" val="1474944809"/>
                    </a:ext>
                  </a:extLst>
                </a:gridCol>
                <a:gridCol w="1195015">
                  <a:extLst>
                    <a:ext uri="{9D8B030D-6E8A-4147-A177-3AD203B41FA5}">
                      <a16:colId xmlns:a16="http://schemas.microsoft.com/office/drawing/2014/main" val="2294547401"/>
                    </a:ext>
                  </a:extLst>
                </a:gridCol>
              </a:tblGrid>
              <a:tr h="514798">
                <a:tc>
                  <a:txBody>
                    <a:bodyPr/>
                    <a:lstStyle/>
                    <a:p>
                      <a:pPr algn="ctr" fontAlgn="ctr"/>
                      <a:r>
                        <a:rPr lang="en-IN" sz="1000" b="1" i="0" u="none" strike="noStrike" dirty="0">
                          <a:solidFill>
                            <a:srgbClr val="000000"/>
                          </a:solidFill>
                          <a:effectLst/>
                          <a:highlight>
                            <a:srgbClr val="D9D9D9"/>
                          </a:highlight>
                          <a:latin typeface="Nunito" pitchFamily="2" charset="0"/>
                        </a:rPr>
                        <a:t>Model</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N" sz="1000" b="1" i="0" u="none" strike="noStrike">
                          <a:solidFill>
                            <a:srgbClr val="000000"/>
                          </a:solidFill>
                          <a:effectLst/>
                          <a:highlight>
                            <a:srgbClr val="D9D9D9"/>
                          </a:highlight>
                          <a:latin typeface="Nunito" pitchFamily="2" charset="0"/>
                        </a:rPr>
                        <a:t>Data Type</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N" sz="1000" b="1" i="0" u="none" strike="noStrike" dirty="0">
                          <a:solidFill>
                            <a:srgbClr val="000000"/>
                          </a:solidFill>
                          <a:effectLst/>
                          <a:highlight>
                            <a:srgbClr val="D9D9D9"/>
                          </a:highlight>
                          <a:latin typeface="Nunito" pitchFamily="2" charset="0"/>
                        </a:rPr>
                        <a:t>Performance on </a:t>
                      </a:r>
                      <a:br>
                        <a:rPr lang="en-IN" sz="1000" b="1" i="0" u="none" strike="noStrike" dirty="0">
                          <a:solidFill>
                            <a:srgbClr val="000000"/>
                          </a:solidFill>
                          <a:effectLst/>
                          <a:highlight>
                            <a:srgbClr val="D9D9D9"/>
                          </a:highlight>
                          <a:latin typeface="Nunito" pitchFamily="2" charset="0"/>
                        </a:rPr>
                      </a:br>
                      <a:r>
                        <a:rPr lang="en-IN" sz="1000" b="1" i="0" u="none" strike="noStrike" dirty="0">
                          <a:solidFill>
                            <a:srgbClr val="000000"/>
                          </a:solidFill>
                          <a:effectLst/>
                          <a:highlight>
                            <a:srgbClr val="D9D9D9"/>
                          </a:highlight>
                          <a:latin typeface="Nunito" pitchFamily="2" charset="0"/>
                        </a:rPr>
                        <a:t>Training Set</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N" sz="1000" b="1" i="0" u="none" strike="noStrike" dirty="0">
                          <a:solidFill>
                            <a:srgbClr val="000000"/>
                          </a:solidFill>
                          <a:effectLst/>
                          <a:highlight>
                            <a:srgbClr val="D9D9D9"/>
                          </a:highlight>
                          <a:latin typeface="Nunito" pitchFamily="2" charset="0"/>
                        </a:rPr>
                        <a:t>Performance on Validation Set</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N" sz="1000" b="1" i="0" u="none" strike="noStrike" dirty="0">
                          <a:solidFill>
                            <a:srgbClr val="000000"/>
                          </a:solidFill>
                          <a:effectLst/>
                          <a:highlight>
                            <a:srgbClr val="D9D9D9"/>
                          </a:highlight>
                          <a:latin typeface="Nunito" pitchFamily="2" charset="0"/>
                        </a:rPr>
                        <a:t>Accuracy on Test Set</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N" sz="1000" b="1" i="0" u="none" strike="noStrike" dirty="0">
                          <a:solidFill>
                            <a:srgbClr val="000000"/>
                          </a:solidFill>
                          <a:effectLst/>
                          <a:highlight>
                            <a:srgbClr val="D9D9D9"/>
                          </a:highlight>
                          <a:latin typeface="Nunito" pitchFamily="2" charset="0"/>
                        </a:rPr>
                        <a:t>Precision</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N" sz="1000" b="1" i="0" u="none" strike="noStrike" dirty="0">
                          <a:solidFill>
                            <a:srgbClr val="000000"/>
                          </a:solidFill>
                          <a:effectLst/>
                          <a:highlight>
                            <a:srgbClr val="D9D9D9"/>
                          </a:highlight>
                          <a:latin typeface="Nunito" pitchFamily="2" charset="0"/>
                        </a:rPr>
                        <a:t>Recall</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N" sz="1000" b="1" i="0" u="none" strike="noStrike" dirty="0">
                          <a:solidFill>
                            <a:srgbClr val="000000"/>
                          </a:solidFill>
                          <a:effectLst/>
                          <a:highlight>
                            <a:srgbClr val="D9D9D9"/>
                          </a:highlight>
                          <a:latin typeface="Nunito" pitchFamily="2" charset="0"/>
                        </a:rPr>
                        <a:t>F1-Score</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8499914"/>
                  </a:ext>
                </a:extLst>
              </a:tr>
              <a:tr h="539025">
                <a:tc>
                  <a:txBody>
                    <a:bodyPr/>
                    <a:lstStyle/>
                    <a:p>
                      <a:pPr algn="l" fontAlgn="ctr"/>
                      <a:r>
                        <a:rPr lang="en-IN" sz="900" b="1" i="0" u="none" strike="noStrike" dirty="0">
                          <a:solidFill>
                            <a:srgbClr val="000000"/>
                          </a:solidFill>
                          <a:effectLst/>
                          <a:highlight>
                            <a:srgbClr val="BDD7EE"/>
                          </a:highlight>
                          <a:latin typeface="Nunito" pitchFamily="2" charset="0"/>
                        </a:rPr>
                        <a:t>Gradient Boosting</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900" b="0" i="0" u="none" strike="noStrike" dirty="0">
                          <a:solidFill>
                            <a:srgbClr val="000000"/>
                          </a:solidFill>
                          <a:effectLst/>
                          <a:latin typeface="Nunito" pitchFamily="2" charset="0"/>
                        </a:rPr>
                        <a:t>Original</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dirty="0">
                          <a:solidFill>
                            <a:srgbClr val="000000"/>
                          </a:solidFill>
                          <a:effectLst/>
                          <a:latin typeface="Nunito" pitchFamily="2" charset="0"/>
                        </a:rPr>
                        <a:t>0.941</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a:solidFill>
                            <a:srgbClr val="000000"/>
                          </a:solidFill>
                          <a:effectLst/>
                          <a:latin typeface="Nunito" pitchFamily="2" charset="0"/>
                        </a:rPr>
                        <a:t>0.94</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a:solidFill>
                            <a:srgbClr val="000000"/>
                          </a:solidFill>
                          <a:effectLst/>
                          <a:latin typeface="Nunito" pitchFamily="2" charset="0"/>
                        </a:rPr>
                        <a:t>0.94</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Nunito" pitchFamily="2" charset="0"/>
                        </a:rPr>
                        <a:t>No Promotion: 0.94</a:t>
                      </a:r>
                      <a:br>
                        <a:rPr lang="en-US" sz="900" b="0" i="0" u="none" strike="noStrike">
                          <a:solidFill>
                            <a:srgbClr val="000000"/>
                          </a:solidFill>
                          <a:effectLst/>
                          <a:latin typeface="Nunito" pitchFamily="2" charset="0"/>
                        </a:rPr>
                      </a:br>
                      <a:r>
                        <a:rPr lang="en-US" sz="900" b="0" i="0" u="none" strike="noStrike">
                          <a:solidFill>
                            <a:srgbClr val="000000"/>
                          </a:solidFill>
                          <a:effectLst/>
                          <a:latin typeface="Nunito" pitchFamily="2" charset="0"/>
                        </a:rPr>
                        <a:t>Promotion: 0.91</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Nunito" pitchFamily="2" charset="0"/>
                        </a:rPr>
                        <a:t>No Promotion: 1.00</a:t>
                      </a:r>
                      <a:br>
                        <a:rPr lang="en-US" sz="900" b="0" i="0" u="none" strike="noStrike">
                          <a:solidFill>
                            <a:srgbClr val="000000"/>
                          </a:solidFill>
                          <a:effectLst/>
                          <a:latin typeface="Nunito" pitchFamily="2" charset="0"/>
                        </a:rPr>
                      </a:br>
                      <a:r>
                        <a:rPr lang="en-US" sz="900" b="0" i="0" u="none" strike="noStrike">
                          <a:solidFill>
                            <a:srgbClr val="000000"/>
                          </a:solidFill>
                          <a:effectLst/>
                          <a:latin typeface="Nunito" pitchFamily="2" charset="0"/>
                        </a:rPr>
                        <a:t>Promotion: 0.30</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Nunito" pitchFamily="2" charset="0"/>
                        </a:rPr>
                        <a:t>No Promotion: 0.97</a:t>
                      </a:r>
                      <a:br>
                        <a:rPr lang="en-US" sz="900" b="0" i="0" u="none" strike="noStrike">
                          <a:solidFill>
                            <a:srgbClr val="000000"/>
                          </a:solidFill>
                          <a:effectLst/>
                          <a:latin typeface="Nunito" pitchFamily="2" charset="0"/>
                        </a:rPr>
                      </a:br>
                      <a:r>
                        <a:rPr lang="en-US" sz="900" b="0" i="0" u="none" strike="noStrike">
                          <a:solidFill>
                            <a:srgbClr val="000000"/>
                          </a:solidFill>
                          <a:effectLst/>
                          <a:latin typeface="Nunito" pitchFamily="2" charset="0"/>
                        </a:rPr>
                        <a:t>Promotion: 0.45</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8823332"/>
                  </a:ext>
                </a:extLst>
              </a:tr>
              <a:tr h="369442">
                <a:tc>
                  <a:txBody>
                    <a:bodyPr/>
                    <a:lstStyle/>
                    <a:p>
                      <a:pPr algn="l" fontAlgn="ctr"/>
                      <a:r>
                        <a:rPr lang="en-IN" sz="900" b="1" i="0" u="none" strike="noStrike">
                          <a:solidFill>
                            <a:srgbClr val="000000"/>
                          </a:solidFill>
                          <a:effectLst/>
                          <a:highlight>
                            <a:srgbClr val="BDD7EE"/>
                          </a:highlight>
                          <a:latin typeface="Nunito" pitchFamily="2" charset="0"/>
                        </a:rPr>
                        <a:t>Gradient Boosting</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900" b="0" i="0" u="none" strike="noStrike" dirty="0">
                          <a:solidFill>
                            <a:srgbClr val="000000"/>
                          </a:solidFill>
                          <a:effectLst/>
                          <a:latin typeface="Nunito" pitchFamily="2" charset="0"/>
                        </a:rPr>
                        <a:t>Under sampled</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a:solidFill>
                            <a:srgbClr val="000000"/>
                          </a:solidFill>
                          <a:effectLst/>
                          <a:latin typeface="Nunito" pitchFamily="2" charset="0"/>
                        </a:rPr>
                        <a:t>0.793</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a:solidFill>
                            <a:srgbClr val="000000"/>
                          </a:solidFill>
                          <a:effectLst/>
                          <a:latin typeface="Nunito" pitchFamily="2" charset="0"/>
                        </a:rPr>
                        <a:t>0.77</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a:solidFill>
                            <a:srgbClr val="000000"/>
                          </a:solidFill>
                          <a:effectLst/>
                          <a:latin typeface="Nunito" pitchFamily="2" charset="0"/>
                        </a:rPr>
                        <a:t>Not Applicable</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Nunito" pitchFamily="2" charset="0"/>
                        </a:rPr>
                        <a:t>No Promotion: 0.97</a:t>
                      </a:r>
                      <a:br>
                        <a:rPr lang="en-US" sz="900" b="0" i="0" u="none" strike="noStrike">
                          <a:solidFill>
                            <a:srgbClr val="000000"/>
                          </a:solidFill>
                          <a:effectLst/>
                          <a:latin typeface="Nunito" pitchFamily="2" charset="0"/>
                        </a:rPr>
                      </a:br>
                      <a:r>
                        <a:rPr lang="en-US" sz="900" b="0" i="0" u="none" strike="noStrike">
                          <a:solidFill>
                            <a:srgbClr val="000000"/>
                          </a:solidFill>
                          <a:effectLst/>
                          <a:latin typeface="Nunito" pitchFamily="2" charset="0"/>
                        </a:rPr>
                        <a:t>Promotion: 0.23</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Nunito" pitchFamily="2" charset="0"/>
                        </a:rPr>
                        <a:t>No Promotion: 0.77</a:t>
                      </a:r>
                      <a:br>
                        <a:rPr lang="en-US" sz="900" b="0" i="0" u="none" strike="noStrike">
                          <a:solidFill>
                            <a:srgbClr val="000000"/>
                          </a:solidFill>
                          <a:effectLst/>
                          <a:latin typeface="Nunito" pitchFamily="2" charset="0"/>
                        </a:rPr>
                      </a:br>
                      <a:r>
                        <a:rPr lang="en-US" sz="900" b="0" i="0" u="none" strike="noStrike">
                          <a:solidFill>
                            <a:srgbClr val="000000"/>
                          </a:solidFill>
                          <a:effectLst/>
                          <a:latin typeface="Nunito" pitchFamily="2" charset="0"/>
                        </a:rPr>
                        <a:t>Promotion: 0.72</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Nunito" pitchFamily="2" charset="0"/>
                        </a:rPr>
                        <a:t>No Promotion: 0.86</a:t>
                      </a:r>
                      <a:br>
                        <a:rPr lang="en-US" sz="900" b="0" i="0" u="none" strike="noStrike">
                          <a:solidFill>
                            <a:srgbClr val="000000"/>
                          </a:solidFill>
                          <a:effectLst/>
                          <a:latin typeface="Nunito" pitchFamily="2" charset="0"/>
                        </a:rPr>
                      </a:br>
                      <a:r>
                        <a:rPr lang="en-US" sz="900" b="0" i="0" u="none" strike="noStrike">
                          <a:solidFill>
                            <a:srgbClr val="000000"/>
                          </a:solidFill>
                          <a:effectLst/>
                          <a:latin typeface="Nunito" pitchFamily="2" charset="0"/>
                        </a:rPr>
                        <a:t>Promotion: 0.35</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2117176"/>
                  </a:ext>
                </a:extLst>
              </a:tr>
              <a:tr h="460290">
                <a:tc>
                  <a:txBody>
                    <a:bodyPr/>
                    <a:lstStyle/>
                    <a:p>
                      <a:pPr algn="l" fontAlgn="ctr"/>
                      <a:r>
                        <a:rPr lang="en-IN" sz="900" b="1" i="0" u="none" strike="noStrike">
                          <a:solidFill>
                            <a:srgbClr val="000000"/>
                          </a:solidFill>
                          <a:effectLst/>
                          <a:highlight>
                            <a:srgbClr val="BDD7EE"/>
                          </a:highlight>
                          <a:latin typeface="Nunito" pitchFamily="2" charset="0"/>
                        </a:rPr>
                        <a:t>AdaBoost</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900" b="0" i="0" u="none" strike="noStrike">
                          <a:solidFill>
                            <a:srgbClr val="000000"/>
                          </a:solidFill>
                          <a:effectLst/>
                          <a:latin typeface="Nunito" pitchFamily="2" charset="0"/>
                        </a:rPr>
                        <a:t>Original</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dirty="0">
                          <a:solidFill>
                            <a:srgbClr val="000000"/>
                          </a:solidFill>
                          <a:effectLst/>
                          <a:latin typeface="Nunito" pitchFamily="2" charset="0"/>
                        </a:rPr>
                        <a:t>0.94</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dirty="0">
                          <a:solidFill>
                            <a:srgbClr val="000000"/>
                          </a:solidFill>
                          <a:effectLst/>
                          <a:latin typeface="Nunito" pitchFamily="2" charset="0"/>
                        </a:rPr>
                        <a:t>0.94</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a:solidFill>
                            <a:srgbClr val="000000"/>
                          </a:solidFill>
                          <a:effectLst/>
                          <a:latin typeface="Nunito" pitchFamily="2" charset="0"/>
                        </a:rPr>
                        <a:t>Not Applicable</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Nunito" pitchFamily="2" charset="0"/>
                        </a:rPr>
                        <a:t>No Promotion: 0.94</a:t>
                      </a:r>
                      <a:br>
                        <a:rPr lang="en-US" sz="900" b="0" i="0" u="none" strike="noStrike">
                          <a:solidFill>
                            <a:srgbClr val="000000"/>
                          </a:solidFill>
                          <a:effectLst/>
                          <a:latin typeface="Nunito" pitchFamily="2" charset="0"/>
                        </a:rPr>
                      </a:br>
                      <a:r>
                        <a:rPr lang="en-US" sz="900" b="0" i="0" u="none" strike="noStrike">
                          <a:solidFill>
                            <a:srgbClr val="000000"/>
                          </a:solidFill>
                          <a:effectLst/>
                          <a:latin typeface="Nunito" pitchFamily="2" charset="0"/>
                        </a:rPr>
                        <a:t>Promotion: 0.89</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Nunito" pitchFamily="2" charset="0"/>
                        </a:rPr>
                        <a:t>No Promotion: 1.00</a:t>
                      </a:r>
                      <a:br>
                        <a:rPr lang="en-US" sz="900" b="0" i="0" u="none" strike="noStrike">
                          <a:solidFill>
                            <a:srgbClr val="000000"/>
                          </a:solidFill>
                          <a:effectLst/>
                          <a:latin typeface="Nunito" pitchFamily="2" charset="0"/>
                        </a:rPr>
                      </a:br>
                      <a:r>
                        <a:rPr lang="en-US" sz="900" b="0" i="0" u="none" strike="noStrike">
                          <a:solidFill>
                            <a:srgbClr val="000000"/>
                          </a:solidFill>
                          <a:effectLst/>
                          <a:latin typeface="Nunito" pitchFamily="2" charset="0"/>
                        </a:rPr>
                        <a:t>Promotion: 0.33</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a:solidFill>
                            <a:srgbClr val="000000"/>
                          </a:solidFill>
                          <a:effectLst/>
                          <a:latin typeface="Nunito" pitchFamily="2" charset="0"/>
                        </a:rPr>
                        <a:t>No Promotion: 0.97</a:t>
                      </a:r>
                      <a:br>
                        <a:rPr lang="en-US" sz="900" b="0" i="0" u="none" strike="noStrike">
                          <a:solidFill>
                            <a:srgbClr val="000000"/>
                          </a:solidFill>
                          <a:effectLst/>
                          <a:latin typeface="Nunito" pitchFamily="2" charset="0"/>
                        </a:rPr>
                      </a:br>
                      <a:r>
                        <a:rPr lang="en-US" sz="900" b="0" i="0" u="none" strike="noStrike">
                          <a:solidFill>
                            <a:srgbClr val="000000"/>
                          </a:solidFill>
                          <a:effectLst/>
                          <a:latin typeface="Nunito" pitchFamily="2" charset="0"/>
                        </a:rPr>
                        <a:t>Promotion: 0.48</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1612448"/>
                  </a:ext>
                </a:extLst>
              </a:tr>
              <a:tr h="478458">
                <a:tc>
                  <a:txBody>
                    <a:bodyPr/>
                    <a:lstStyle/>
                    <a:p>
                      <a:pPr algn="l" fontAlgn="ctr"/>
                      <a:r>
                        <a:rPr lang="en-IN" sz="900" b="1" i="0" u="none" strike="noStrike">
                          <a:solidFill>
                            <a:srgbClr val="000000"/>
                          </a:solidFill>
                          <a:effectLst/>
                          <a:highlight>
                            <a:srgbClr val="BDD7EE"/>
                          </a:highlight>
                          <a:latin typeface="Nunito" pitchFamily="2" charset="0"/>
                        </a:rPr>
                        <a:t>AdaBoost</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900" b="0" i="0" u="none" strike="noStrike" dirty="0">
                          <a:solidFill>
                            <a:srgbClr val="000000"/>
                          </a:solidFill>
                          <a:effectLst/>
                          <a:latin typeface="Nunito" pitchFamily="2" charset="0"/>
                        </a:rPr>
                        <a:t>Under sampled</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a:solidFill>
                            <a:srgbClr val="000000"/>
                          </a:solidFill>
                          <a:effectLst/>
                          <a:latin typeface="Nunito" pitchFamily="2" charset="0"/>
                        </a:rPr>
                        <a:t>0.712</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a:solidFill>
                            <a:srgbClr val="000000"/>
                          </a:solidFill>
                          <a:effectLst/>
                          <a:latin typeface="Nunito" pitchFamily="2" charset="0"/>
                        </a:rPr>
                        <a:t>0.831</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900" b="0" i="0" u="none" strike="noStrike" dirty="0">
                          <a:solidFill>
                            <a:srgbClr val="000000"/>
                          </a:solidFill>
                          <a:effectLst/>
                          <a:latin typeface="Nunito" pitchFamily="2" charset="0"/>
                        </a:rPr>
                        <a:t>Not Applicable</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Nunito" pitchFamily="2" charset="0"/>
                        </a:rPr>
                        <a:t>No Promotion: 0.96</a:t>
                      </a:r>
                      <a:br>
                        <a:rPr lang="en-US" sz="900" b="0" i="0" u="none" strike="noStrike" dirty="0">
                          <a:solidFill>
                            <a:srgbClr val="000000"/>
                          </a:solidFill>
                          <a:effectLst/>
                          <a:latin typeface="Nunito" pitchFamily="2" charset="0"/>
                        </a:rPr>
                      </a:br>
                      <a:r>
                        <a:rPr lang="en-US" sz="900" b="0" i="0" u="none" strike="noStrike" dirty="0">
                          <a:solidFill>
                            <a:srgbClr val="000000"/>
                          </a:solidFill>
                          <a:effectLst/>
                          <a:latin typeface="Nunito" pitchFamily="2" charset="0"/>
                        </a:rPr>
                        <a:t>Promotion: 0.28</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Nunito" pitchFamily="2" charset="0"/>
                        </a:rPr>
                        <a:t>No Promotion: 0.85</a:t>
                      </a:r>
                      <a:br>
                        <a:rPr lang="en-US" sz="900" b="0" i="0" u="none" strike="noStrike" dirty="0">
                          <a:solidFill>
                            <a:srgbClr val="000000"/>
                          </a:solidFill>
                          <a:effectLst/>
                          <a:latin typeface="Nunito" pitchFamily="2" charset="0"/>
                        </a:rPr>
                      </a:br>
                      <a:r>
                        <a:rPr lang="en-US" sz="900" b="0" i="0" u="none" strike="noStrike" dirty="0">
                          <a:solidFill>
                            <a:srgbClr val="000000"/>
                          </a:solidFill>
                          <a:effectLst/>
                          <a:latin typeface="Nunito" pitchFamily="2" charset="0"/>
                        </a:rPr>
                        <a:t>Promotion: 0.62</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900" b="0" i="0" u="none" strike="noStrike" dirty="0">
                          <a:solidFill>
                            <a:srgbClr val="000000"/>
                          </a:solidFill>
                          <a:effectLst/>
                          <a:latin typeface="Nunito" pitchFamily="2" charset="0"/>
                        </a:rPr>
                        <a:t>No Promotion: 0.90</a:t>
                      </a:r>
                      <a:br>
                        <a:rPr lang="en-US" sz="900" b="0" i="0" u="none" strike="noStrike" dirty="0">
                          <a:solidFill>
                            <a:srgbClr val="000000"/>
                          </a:solidFill>
                          <a:effectLst/>
                          <a:latin typeface="Nunito" pitchFamily="2" charset="0"/>
                        </a:rPr>
                      </a:br>
                      <a:r>
                        <a:rPr lang="en-US" sz="900" b="0" i="0" u="none" strike="noStrike" dirty="0">
                          <a:solidFill>
                            <a:srgbClr val="000000"/>
                          </a:solidFill>
                          <a:effectLst/>
                          <a:latin typeface="Nunito" pitchFamily="2" charset="0"/>
                        </a:rPr>
                        <a:t>Promotion: 0.38</a:t>
                      </a:r>
                    </a:p>
                  </a:txBody>
                  <a:tcPr marL="4497" marR="4497" marT="44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4887041"/>
                  </a:ext>
                </a:extLst>
              </a:tr>
            </a:tbl>
          </a:graphicData>
        </a:graphic>
      </p:graphicFrame>
      <p:pic>
        <p:nvPicPr>
          <p:cNvPr id="11" name="Picture 10">
            <a:extLst>
              <a:ext uri="{FF2B5EF4-FFF2-40B4-BE49-F238E27FC236}">
                <a16:creationId xmlns:a16="http://schemas.microsoft.com/office/drawing/2014/main" id="{CCDB3E30-3518-FECA-D8B0-7372C9B1AC5B}"/>
              </a:ext>
            </a:extLst>
          </p:cNvPr>
          <p:cNvPicPr>
            <a:picLocks noChangeAspect="1"/>
          </p:cNvPicPr>
          <p:nvPr/>
        </p:nvPicPr>
        <p:blipFill>
          <a:blip r:embed="rId3"/>
          <a:stretch>
            <a:fillRect/>
          </a:stretch>
        </p:blipFill>
        <p:spPr>
          <a:xfrm>
            <a:off x="189103" y="3613368"/>
            <a:ext cx="3401262" cy="1477163"/>
          </a:xfrm>
          <a:prstGeom prst="rect">
            <a:avLst/>
          </a:prstGeom>
        </p:spPr>
      </p:pic>
      <p:pic>
        <p:nvPicPr>
          <p:cNvPr id="13" name="Picture 12">
            <a:extLst>
              <a:ext uri="{FF2B5EF4-FFF2-40B4-BE49-F238E27FC236}">
                <a16:creationId xmlns:a16="http://schemas.microsoft.com/office/drawing/2014/main" id="{9D70407E-FF6E-3D78-D194-11F98CFB4433}"/>
              </a:ext>
            </a:extLst>
          </p:cNvPr>
          <p:cNvPicPr>
            <a:picLocks noChangeAspect="1"/>
          </p:cNvPicPr>
          <p:nvPr/>
        </p:nvPicPr>
        <p:blipFill>
          <a:blip r:embed="rId4"/>
          <a:stretch>
            <a:fillRect/>
          </a:stretch>
        </p:blipFill>
        <p:spPr>
          <a:xfrm>
            <a:off x="3886199" y="3613368"/>
            <a:ext cx="4202503" cy="1307446"/>
          </a:xfrm>
          <a:prstGeom prst="rect">
            <a:avLst/>
          </a:prstGeom>
        </p:spPr>
      </p:pic>
    </p:spTree>
    <p:extLst>
      <p:ext uri="{BB962C8B-B14F-4D97-AF65-F5344CB8AC3E}">
        <p14:creationId xmlns:p14="http://schemas.microsoft.com/office/powerpoint/2010/main" val="3225697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189102" y="12763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sz="1600" dirty="0">
                <a:solidFill>
                  <a:srgbClr val="1974D2"/>
                </a:solidFill>
                <a:latin typeface="Nunito" pitchFamily="2" charset="0"/>
              </a:rPr>
              <a:t>Data Background and Contents</a:t>
            </a:r>
            <a:endParaRPr sz="1600" dirty="0">
              <a:solidFill>
                <a:srgbClr val="1974D2"/>
              </a:solidFill>
              <a:latin typeface="Nunito" pitchFamily="2" charset="0"/>
            </a:endParaRPr>
          </a:p>
        </p:txBody>
      </p:sp>
      <p:sp>
        <p:nvSpPr>
          <p:cNvPr id="5" name="TextBox 4">
            <a:extLst>
              <a:ext uri="{FF2B5EF4-FFF2-40B4-BE49-F238E27FC236}">
                <a16:creationId xmlns:a16="http://schemas.microsoft.com/office/drawing/2014/main" id="{33A6FE1B-75E5-96F2-0C86-550FA0E4050A}"/>
              </a:ext>
            </a:extLst>
          </p:cNvPr>
          <p:cNvSpPr txBox="1"/>
          <p:nvPr/>
        </p:nvSpPr>
        <p:spPr>
          <a:xfrm>
            <a:off x="0" y="523435"/>
            <a:ext cx="8385815" cy="332014"/>
          </a:xfrm>
          <a:prstGeom prst="rect">
            <a:avLst/>
          </a:prstGeom>
          <a:noFill/>
        </p:spPr>
        <p:txBody>
          <a:bodyPr wrap="square">
            <a:spAutoFit/>
          </a:bodyPr>
          <a:lstStyle/>
          <a:p>
            <a:pPr marL="139700" lvl="0" algn="l" rtl="0">
              <a:lnSpc>
                <a:spcPct val="115000"/>
              </a:lnSpc>
              <a:spcBef>
                <a:spcPts val="1000"/>
              </a:spcBef>
              <a:spcAft>
                <a:spcPts val="1000"/>
              </a:spcAft>
              <a:buClr>
                <a:srgbClr val="000000"/>
              </a:buClr>
              <a:buSzPts val="1400"/>
            </a:pPr>
            <a:r>
              <a:rPr lang="en-US" b="1" dirty="0">
                <a:solidFill>
                  <a:srgbClr val="FF00FF"/>
                </a:solidFill>
                <a:latin typeface="Nunito" pitchFamily="2" charset="0"/>
              </a:rPr>
              <a:t>Please mention about the data background and contents</a:t>
            </a:r>
          </a:p>
        </p:txBody>
      </p:sp>
      <p:sp>
        <p:nvSpPr>
          <p:cNvPr id="7" name="TextBox 6">
            <a:extLst>
              <a:ext uri="{FF2B5EF4-FFF2-40B4-BE49-F238E27FC236}">
                <a16:creationId xmlns:a16="http://schemas.microsoft.com/office/drawing/2014/main" id="{7F857553-6C2D-8398-CF0B-91AFAD3B1730}"/>
              </a:ext>
            </a:extLst>
          </p:cNvPr>
          <p:cNvSpPr txBox="1"/>
          <p:nvPr/>
        </p:nvSpPr>
        <p:spPr>
          <a:xfrm>
            <a:off x="189103" y="882920"/>
            <a:ext cx="4572000" cy="246221"/>
          </a:xfrm>
          <a:prstGeom prst="rect">
            <a:avLst/>
          </a:prstGeom>
          <a:noFill/>
        </p:spPr>
        <p:txBody>
          <a:bodyPr wrap="square">
            <a:spAutoFit/>
          </a:bodyPr>
          <a:lstStyle/>
          <a:p>
            <a:r>
              <a:rPr lang="en-IN" sz="1000" b="1" dirty="0">
                <a:solidFill>
                  <a:srgbClr val="0070C0"/>
                </a:solidFill>
                <a:latin typeface="Nunito" pitchFamily="2" charset="0"/>
              </a:rPr>
              <a:t>Data Description</a:t>
            </a:r>
          </a:p>
        </p:txBody>
      </p:sp>
      <p:sp>
        <p:nvSpPr>
          <p:cNvPr id="9" name="TextBox 8">
            <a:extLst>
              <a:ext uri="{FF2B5EF4-FFF2-40B4-BE49-F238E27FC236}">
                <a16:creationId xmlns:a16="http://schemas.microsoft.com/office/drawing/2014/main" id="{85E259D4-BDAE-6AB9-64B3-AB5A85B8BC2E}"/>
              </a:ext>
            </a:extLst>
          </p:cNvPr>
          <p:cNvSpPr txBox="1"/>
          <p:nvPr/>
        </p:nvSpPr>
        <p:spPr>
          <a:xfrm>
            <a:off x="189102" y="1110025"/>
            <a:ext cx="4761933" cy="553998"/>
          </a:xfrm>
          <a:prstGeom prst="rect">
            <a:avLst/>
          </a:prstGeom>
          <a:noFill/>
        </p:spPr>
        <p:txBody>
          <a:bodyPr wrap="square">
            <a:spAutoFit/>
          </a:bodyPr>
          <a:lstStyle/>
          <a:p>
            <a:r>
              <a:rPr lang="en-IN" sz="1000" dirty="0">
                <a:latin typeface="Nunito" pitchFamily="2" charset="0"/>
              </a:rPr>
              <a:t>The dataset encompasses a comprehensive record of all employees who were considered for promotion in the previous year, including whether they were promoted or not. </a:t>
            </a:r>
            <a:r>
              <a:rPr lang="en-IN" sz="1000" b="1" dirty="0">
                <a:latin typeface="Nunito" pitchFamily="2" charset="0"/>
              </a:rPr>
              <a:t>Here’s a breakdown of the data attributes</a:t>
            </a:r>
          </a:p>
        </p:txBody>
      </p:sp>
      <p:pic>
        <p:nvPicPr>
          <p:cNvPr id="11" name="Picture 10">
            <a:extLst>
              <a:ext uri="{FF2B5EF4-FFF2-40B4-BE49-F238E27FC236}">
                <a16:creationId xmlns:a16="http://schemas.microsoft.com/office/drawing/2014/main" id="{F01EB3E0-E954-C72C-728A-AB65DE1C512B}"/>
              </a:ext>
            </a:extLst>
          </p:cNvPr>
          <p:cNvPicPr>
            <a:picLocks noChangeAspect="1"/>
          </p:cNvPicPr>
          <p:nvPr/>
        </p:nvPicPr>
        <p:blipFill>
          <a:blip r:embed="rId3"/>
          <a:stretch>
            <a:fillRect/>
          </a:stretch>
        </p:blipFill>
        <p:spPr>
          <a:xfrm>
            <a:off x="226486" y="1737656"/>
            <a:ext cx="4534617" cy="3117549"/>
          </a:xfrm>
          <a:prstGeom prst="rect">
            <a:avLst/>
          </a:prstGeom>
        </p:spPr>
      </p:pic>
      <p:sp>
        <p:nvSpPr>
          <p:cNvPr id="13" name="TextBox 12">
            <a:extLst>
              <a:ext uri="{FF2B5EF4-FFF2-40B4-BE49-F238E27FC236}">
                <a16:creationId xmlns:a16="http://schemas.microsoft.com/office/drawing/2014/main" id="{CF349C85-32A4-587C-8CCE-0E1C40EB5838}"/>
              </a:ext>
            </a:extLst>
          </p:cNvPr>
          <p:cNvSpPr txBox="1"/>
          <p:nvPr/>
        </p:nvSpPr>
        <p:spPr>
          <a:xfrm>
            <a:off x="4951035" y="956553"/>
            <a:ext cx="3238223" cy="246221"/>
          </a:xfrm>
          <a:prstGeom prst="rect">
            <a:avLst/>
          </a:prstGeom>
          <a:noFill/>
        </p:spPr>
        <p:txBody>
          <a:bodyPr wrap="square">
            <a:spAutoFit/>
          </a:bodyPr>
          <a:lstStyle/>
          <a:p>
            <a:r>
              <a:rPr lang="en-IN" sz="1000" b="1" dirty="0">
                <a:solidFill>
                  <a:srgbClr val="0070C0"/>
                </a:solidFill>
                <a:latin typeface="Nunito" pitchFamily="2" charset="0"/>
              </a:rPr>
              <a:t>Data Challenges and Preprocessing Insights</a:t>
            </a:r>
          </a:p>
        </p:txBody>
      </p:sp>
      <p:pic>
        <p:nvPicPr>
          <p:cNvPr id="15" name="Picture 14">
            <a:extLst>
              <a:ext uri="{FF2B5EF4-FFF2-40B4-BE49-F238E27FC236}">
                <a16:creationId xmlns:a16="http://schemas.microsoft.com/office/drawing/2014/main" id="{1CFAD27A-88D0-334D-7394-815C5D3C7F41}"/>
              </a:ext>
            </a:extLst>
          </p:cNvPr>
          <p:cNvPicPr>
            <a:picLocks noChangeAspect="1"/>
          </p:cNvPicPr>
          <p:nvPr/>
        </p:nvPicPr>
        <p:blipFill>
          <a:blip r:embed="rId4"/>
          <a:stretch>
            <a:fillRect/>
          </a:stretch>
        </p:blipFill>
        <p:spPr>
          <a:xfrm>
            <a:off x="5021632" y="1264772"/>
            <a:ext cx="4051141" cy="1235326"/>
          </a:xfrm>
          <a:prstGeom prst="rect">
            <a:avLst/>
          </a:prstGeom>
        </p:spPr>
      </p:pic>
      <p:pic>
        <p:nvPicPr>
          <p:cNvPr id="17" name="Picture 16">
            <a:extLst>
              <a:ext uri="{FF2B5EF4-FFF2-40B4-BE49-F238E27FC236}">
                <a16:creationId xmlns:a16="http://schemas.microsoft.com/office/drawing/2014/main" id="{78CF1463-8B1A-9546-7E01-DCA5AB42A018}"/>
              </a:ext>
            </a:extLst>
          </p:cNvPr>
          <p:cNvPicPr>
            <a:picLocks noChangeAspect="1"/>
          </p:cNvPicPr>
          <p:nvPr/>
        </p:nvPicPr>
        <p:blipFill>
          <a:blip r:embed="rId5"/>
          <a:stretch>
            <a:fillRect/>
          </a:stretch>
        </p:blipFill>
        <p:spPr>
          <a:xfrm>
            <a:off x="5021632" y="2656177"/>
            <a:ext cx="3574726" cy="1071986"/>
          </a:xfrm>
          <a:prstGeom prst="rect">
            <a:avLst/>
          </a:prstGeom>
        </p:spPr>
      </p:pic>
      <p:pic>
        <p:nvPicPr>
          <p:cNvPr id="19" name="Picture 18">
            <a:extLst>
              <a:ext uri="{FF2B5EF4-FFF2-40B4-BE49-F238E27FC236}">
                <a16:creationId xmlns:a16="http://schemas.microsoft.com/office/drawing/2014/main" id="{68A36F50-E82A-4B7D-9B77-ACD87EED627A}"/>
              </a:ext>
            </a:extLst>
          </p:cNvPr>
          <p:cNvPicPr>
            <a:picLocks noChangeAspect="1"/>
          </p:cNvPicPr>
          <p:nvPr/>
        </p:nvPicPr>
        <p:blipFill>
          <a:blip r:embed="rId6"/>
          <a:stretch>
            <a:fillRect/>
          </a:stretch>
        </p:blipFill>
        <p:spPr>
          <a:xfrm>
            <a:off x="5021631" y="3878728"/>
            <a:ext cx="4051142" cy="8818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76" name="Google Shape;176;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9" name="TextBox 8">
            <a:extLst>
              <a:ext uri="{FF2B5EF4-FFF2-40B4-BE49-F238E27FC236}">
                <a16:creationId xmlns:a16="http://schemas.microsoft.com/office/drawing/2014/main" id="{184DB979-3F27-D7CD-18BD-77E021EC2268}"/>
              </a:ext>
            </a:extLst>
          </p:cNvPr>
          <p:cNvSpPr txBox="1"/>
          <p:nvPr/>
        </p:nvSpPr>
        <p:spPr>
          <a:xfrm>
            <a:off x="184897" y="807576"/>
            <a:ext cx="4572000" cy="307777"/>
          </a:xfrm>
          <a:prstGeom prst="rect">
            <a:avLst/>
          </a:prstGeom>
          <a:noFill/>
        </p:spPr>
        <p:txBody>
          <a:bodyPr wrap="square">
            <a:spAutoFit/>
          </a:bodyPr>
          <a:lstStyle/>
          <a:p>
            <a:r>
              <a:rPr lang="en-IN" dirty="0">
                <a:solidFill>
                  <a:srgbClr val="FF00FF"/>
                </a:solidFill>
              </a:rPr>
              <a:t>A</a:t>
            </a:r>
            <a:r>
              <a:rPr lang="en-IN" sz="1400" dirty="0">
                <a:solidFill>
                  <a:srgbClr val="FF00FF"/>
                </a:solidFill>
              </a:rPr>
              <a:t>ctionable insights</a:t>
            </a:r>
            <a:endParaRPr lang="en-IN" dirty="0">
              <a:solidFill>
                <a:srgbClr val="FF00FF"/>
              </a:solidFill>
            </a:endParaRPr>
          </a:p>
        </p:txBody>
      </p:sp>
      <p:sp>
        <p:nvSpPr>
          <p:cNvPr id="11" name="TextBox 10">
            <a:extLst>
              <a:ext uri="{FF2B5EF4-FFF2-40B4-BE49-F238E27FC236}">
                <a16:creationId xmlns:a16="http://schemas.microsoft.com/office/drawing/2014/main" id="{601EB943-5C38-0D9B-40C5-52E9782DE414}"/>
              </a:ext>
            </a:extLst>
          </p:cNvPr>
          <p:cNvSpPr txBox="1"/>
          <p:nvPr/>
        </p:nvSpPr>
        <p:spPr>
          <a:xfrm>
            <a:off x="202550" y="1115353"/>
            <a:ext cx="8774206" cy="3108543"/>
          </a:xfrm>
          <a:prstGeom prst="rect">
            <a:avLst/>
          </a:prstGeom>
          <a:noFill/>
        </p:spPr>
        <p:txBody>
          <a:bodyPr wrap="square">
            <a:spAutoFit/>
          </a:bodyPr>
          <a:lstStyle/>
          <a:p>
            <a:pPr marL="285750" indent="-285750">
              <a:buFont typeface="Arial" panose="020B0604020202020204" pitchFamily="34" charset="0"/>
              <a:buChar char="•"/>
            </a:pPr>
            <a:r>
              <a:rPr lang="en-US" dirty="0">
                <a:latin typeface="Nunito" pitchFamily="2" charset="0"/>
              </a:rPr>
              <a:t>Employees who engage in multiple training sessions show a tendency for higher promotion rates, despite the majority undergoing only 1 or 2 sessions. This suggests that increasing training opportunities could be directly beneficial</a:t>
            </a:r>
            <a:r>
              <a:rPr lang="en-IN" dirty="0">
                <a:latin typeface="Nunito" pitchFamily="2" charset="0"/>
              </a:rPr>
              <a:t>.</a:t>
            </a:r>
          </a:p>
          <a:p>
            <a:pPr marL="285750" indent="-285750">
              <a:buFont typeface="Arial" panose="020B0604020202020204" pitchFamily="34" charset="0"/>
              <a:buChar char="•"/>
            </a:pPr>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Departments like Sales &amp; Marketing, Operations, and Technology not only have higher employee counts but also significant variations in promotion rates, indicating department-specific dynamics in promotion practices.</a:t>
            </a:r>
          </a:p>
          <a:p>
            <a:endParaRPr lang="en-US" dirty="0">
              <a:latin typeface="Nunito" pitchFamily="2" charset="0"/>
            </a:endParaRPr>
          </a:p>
          <a:p>
            <a:pPr marL="285750" indent="-285750">
              <a:buFont typeface="Arial" panose="020B0604020202020204" pitchFamily="34" charset="0"/>
              <a:buChar char="•"/>
            </a:pPr>
            <a:r>
              <a:rPr lang="en-US" dirty="0">
                <a:latin typeface="Nunito" pitchFamily="2" charset="0"/>
              </a:rPr>
              <a:t>Employees hired through referrals have a noticeably higher promotion rate (12.1%) compared to other channels, suggesting the effectiveness of the referral system in bringing in potentially high-performing candidates.</a:t>
            </a:r>
          </a:p>
          <a:p>
            <a:pPr marL="285750"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dirty="0">
                <a:latin typeface="Nunito" pitchFamily="2" charset="0"/>
              </a:rPr>
              <a:t>Higher previous year ratings (4 and 5) correlate with substantially higher promotion rates, emphasizing the importance of performance evaluations in career progression.</a:t>
            </a:r>
            <a:endParaRPr lang="en-IN" dirty="0">
              <a:latin typeface="Nunito"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9" name="TextBox 8">
            <a:extLst>
              <a:ext uri="{FF2B5EF4-FFF2-40B4-BE49-F238E27FC236}">
                <a16:creationId xmlns:a16="http://schemas.microsoft.com/office/drawing/2014/main" id="{184DB979-3F27-D7CD-18BD-77E021EC2268}"/>
              </a:ext>
            </a:extLst>
          </p:cNvPr>
          <p:cNvSpPr txBox="1"/>
          <p:nvPr/>
        </p:nvSpPr>
        <p:spPr>
          <a:xfrm>
            <a:off x="184897" y="807576"/>
            <a:ext cx="4572000" cy="307777"/>
          </a:xfrm>
          <a:prstGeom prst="rect">
            <a:avLst/>
          </a:prstGeom>
          <a:noFill/>
        </p:spPr>
        <p:txBody>
          <a:bodyPr wrap="square">
            <a:spAutoFit/>
          </a:bodyPr>
          <a:lstStyle/>
          <a:p>
            <a:r>
              <a:rPr lang="en-IN" dirty="0">
                <a:solidFill>
                  <a:srgbClr val="FF00FF"/>
                </a:solidFill>
              </a:rPr>
              <a:t>Recommendation</a:t>
            </a:r>
          </a:p>
        </p:txBody>
      </p:sp>
      <p:sp>
        <p:nvSpPr>
          <p:cNvPr id="11" name="TextBox 10">
            <a:extLst>
              <a:ext uri="{FF2B5EF4-FFF2-40B4-BE49-F238E27FC236}">
                <a16:creationId xmlns:a16="http://schemas.microsoft.com/office/drawing/2014/main" id="{601EB943-5C38-0D9B-40C5-52E9782DE414}"/>
              </a:ext>
            </a:extLst>
          </p:cNvPr>
          <p:cNvSpPr txBox="1"/>
          <p:nvPr/>
        </p:nvSpPr>
        <p:spPr>
          <a:xfrm>
            <a:off x="202550" y="1115353"/>
            <a:ext cx="8774206" cy="3323987"/>
          </a:xfrm>
          <a:prstGeom prst="rect">
            <a:avLst/>
          </a:prstGeom>
          <a:noFill/>
        </p:spPr>
        <p:txBody>
          <a:bodyPr wrap="square">
            <a:spAutoFit/>
          </a:bodyPr>
          <a:lstStyle/>
          <a:p>
            <a:pPr marL="285750" indent="-285750">
              <a:buFont typeface="Arial" panose="020B0604020202020204" pitchFamily="34" charset="0"/>
              <a:buChar char="•"/>
            </a:pPr>
            <a:r>
              <a:rPr lang="en-US" dirty="0">
                <a:latin typeface="Nunito" pitchFamily="2" charset="0"/>
              </a:rPr>
              <a:t>Develop and implement more comprehensive training programs across all departments to ensure employees receive more than the typical one or two sessions. This should be aimed at both skill enhancement and leadership development to support promotion readiness.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Analyze promotion trends within each department to tailor promotion criteria that reflect the unique needs and roles within these departments. This will help in addressing the disparities in promotion rates and ensure a fairer, more equitable promotion process.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Given the success rate of referrals in leading to promotions, expand the referral program to encourage more employees to participate. Consider offering incentives not just for successful hires but also for diversifying the talent pool in alignment with organizational needs.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Implement structured improvement plans for employees with lower performance ratings. These plans should include targeted training sessions, mentorship programs, and regular review points to help these employees enhance their skills and increase their promotion potential.</a:t>
            </a:r>
            <a:endParaRPr lang="en-IN" dirty="0">
              <a:latin typeface="Nunito" pitchFamily="2" charset="0"/>
            </a:endParaRPr>
          </a:p>
        </p:txBody>
      </p:sp>
    </p:spTree>
    <p:extLst>
      <p:ext uri="{BB962C8B-B14F-4D97-AF65-F5344CB8AC3E}">
        <p14:creationId xmlns:p14="http://schemas.microsoft.com/office/powerpoint/2010/main" val="92021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202550" y="1143176"/>
            <a:ext cx="8629800" cy="149799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Employee promotions are a pivotal aspect of career advancement, serving as a reward for dedication and loyalty. In JMD Company, the HR team manages promotion decisions based on comprehensive employee data, including performance ratings and other key attributes. However, the complexity and volume of data have historically delayed the decision-making process, making it challenging to efficiently and fairly determine promotion eligibility.</a:t>
            </a:r>
            <a:endParaRPr sz="1400" dirty="0">
              <a:solidFill>
                <a:srgbClr val="000000"/>
              </a:solidFill>
            </a:endParaRPr>
          </a:p>
        </p:txBody>
      </p:sp>
      <p:sp>
        <p:nvSpPr>
          <p:cNvPr id="3" name="TextBox 2">
            <a:extLst>
              <a:ext uri="{FF2B5EF4-FFF2-40B4-BE49-F238E27FC236}">
                <a16:creationId xmlns:a16="http://schemas.microsoft.com/office/drawing/2014/main" id="{737121F7-2049-7EF3-3D7F-756EA6227167}"/>
              </a:ext>
            </a:extLst>
          </p:cNvPr>
          <p:cNvSpPr txBox="1"/>
          <p:nvPr/>
        </p:nvSpPr>
        <p:spPr>
          <a:xfrm>
            <a:off x="202550" y="1016876"/>
            <a:ext cx="4572000" cy="307777"/>
          </a:xfrm>
          <a:prstGeom prst="rect">
            <a:avLst/>
          </a:prstGeom>
          <a:noFill/>
        </p:spPr>
        <p:txBody>
          <a:bodyPr wrap="square">
            <a:spAutoFit/>
          </a:bodyPr>
          <a:lstStyle/>
          <a:p>
            <a:r>
              <a:rPr lang="en-IN" b="1" dirty="0">
                <a:solidFill>
                  <a:srgbClr val="FF00FF"/>
                </a:solidFill>
              </a:rPr>
              <a:t>Business Problem Overview </a:t>
            </a:r>
          </a:p>
        </p:txBody>
      </p:sp>
      <p:sp>
        <p:nvSpPr>
          <p:cNvPr id="2" name="TextBox 1">
            <a:extLst>
              <a:ext uri="{FF2B5EF4-FFF2-40B4-BE49-F238E27FC236}">
                <a16:creationId xmlns:a16="http://schemas.microsoft.com/office/drawing/2014/main" id="{FB97BC83-5066-B15F-A3DD-B1821C5948A1}"/>
              </a:ext>
            </a:extLst>
          </p:cNvPr>
          <p:cNvSpPr txBox="1"/>
          <p:nvPr/>
        </p:nvSpPr>
        <p:spPr>
          <a:xfrm>
            <a:off x="383241" y="3260912"/>
            <a:ext cx="184731" cy="307777"/>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2D306067-208A-5DAD-AED7-5E5B57768229}"/>
              </a:ext>
            </a:extLst>
          </p:cNvPr>
          <p:cNvSpPr txBox="1"/>
          <p:nvPr/>
        </p:nvSpPr>
        <p:spPr>
          <a:xfrm>
            <a:off x="202550" y="2881788"/>
            <a:ext cx="4572000" cy="307777"/>
          </a:xfrm>
          <a:prstGeom prst="rect">
            <a:avLst/>
          </a:prstGeom>
          <a:noFill/>
        </p:spPr>
        <p:txBody>
          <a:bodyPr wrap="square">
            <a:spAutoFit/>
          </a:bodyPr>
          <a:lstStyle/>
          <a:p>
            <a:r>
              <a:rPr lang="en-IN" b="1" dirty="0">
                <a:solidFill>
                  <a:srgbClr val="0070C0"/>
                </a:solidFill>
              </a:rPr>
              <a:t>Objective</a:t>
            </a:r>
          </a:p>
        </p:txBody>
      </p:sp>
      <p:sp>
        <p:nvSpPr>
          <p:cNvPr id="7" name="TextBox 6">
            <a:extLst>
              <a:ext uri="{FF2B5EF4-FFF2-40B4-BE49-F238E27FC236}">
                <a16:creationId xmlns:a16="http://schemas.microsoft.com/office/drawing/2014/main" id="{B299FC71-743B-0CC4-1B28-CCF35A3B9983}"/>
              </a:ext>
            </a:extLst>
          </p:cNvPr>
          <p:cNvSpPr txBox="1"/>
          <p:nvPr/>
        </p:nvSpPr>
        <p:spPr>
          <a:xfrm>
            <a:off x="202550" y="3260912"/>
            <a:ext cx="8449109" cy="1075294"/>
          </a:xfrm>
          <a:prstGeom prst="rect">
            <a:avLst/>
          </a:prstGeom>
          <a:noFill/>
        </p:spPr>
        <p:txBody>
          <a:bodyPr wrap="square">
            <a:spAutoFit/>
          </a:bodyPr>
          <a:lstStyle/>
          <a:p>
            <a:pPr marL="457200" indent="-317500">
              <a:lnSpc>
                <a:spcPct val="115000"/>
              </a:lnSpc>
              <a:spcBef>
                <a:spcPts val="1000"/>
              </a:spcBef>
              <a:buSzPts val="1400"/>
              <a:buFont typeface="Nunito"/>
              <a:buChar char="●"/>
            </a:pPr>
            <a:r>
              <a:rPr lang="en-IN" dirty="0">
                <a:latin typeface="Nunito"/>
                <a:sym typeface="Nunito"/>
              </a:rPr>
              <a:t>The primary objective for this project is to streamline the employee promotion cycle by leveraging historical data through predictive modeling. The aim is to develop a machine learning model that accurately predicts employee eligibility for promotion, thereby assisting the HR team in making informed, efficient, and timely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559659" y="1583960"/>
            <a:ext cx="8629800" cy="1124964"/>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US" sz="1400" b="1" dirty="0">
                <a:solidFill>
                  <a:srgbClr val="000000"/>
                </a:solidFill>
              </a:rPr>
              <a:t>Data Collection: </a:t>
            </a:r>
            <a:r>
              <a:rPr lang="en-US" sz="1400" dirty="0">
                <a:solidFill>
                  <a:srgbClr val="000000"/>
                </a:solidFill>
              </a:rPr>
              <a:t>Utilize the existing dataset which contains detailed records for each employee.</a:t>
            </a:r>
          </a:p>
          <a:p>
            <a:pPr marL="425450" indent="-285750">
              <a:spcBef>
                <a:spcPts val="1000"/>
              </a:spcBef>
              <a:buClr>
                <a:srgbClr val="000000"/>
              </a:buClr>
              <a:buSzPts val="1400"/>
            </a:pPr>
            <a:r>
              <a:rPr lang="en-US" sz="1400" b="1" dirty="0">
                <a:solidFill>
                  <a:srgbClr val="000000"/>
                </a:solidFill>
              </a:rPr>
              <a:t>Preprocessing: </a:t>
            </a:r>
            <a:r>
              <a:rPr lang="en-US" sz="1400" dirty="0">
                <a:solidFill>
                  <a:srgbClr val="000000"/>
                </a:solidFill>
              </a:rPr>
              <a:t>Clean the data to handle missing values, encode categorical variables, and normalize or standardize numerical inputs where necessary. </a:t>
            </a:r>
            <a:r>
              <a:rPr lang="en-IN" sz="1400" b="1" dirty="0">
                <a:solidFill>
                  <a:srgbClr val="000000"/>
                </a:solidFill>
              </a:rPr>
              <a:t>	</a:t>
            </a:r>
            <a:endParaRPr sz="1400" b="1" dirty="0">
              <a:solidFill>
                <a:srgbClr val="000000"/>
              </a:solidFill>
            </a:endParaRPr>
          </a:p>
        </p:txBody>
      </p:sp>
      <p:sp>
        <p:nvSpPr>
          <p:cNvPr id="3" name="TextBox 2">
            <a:extLst>
              <a:ext uri="{FF2B5EF4-FFF2-40B4-BE49-F238E27FC236}">
                <a16:creationId xmlns:a16="http://schemas.microsoft.com/office/drawing/2014/main" id="{7ECDBD4C-13B8-59EE-7A16-C31E3F9A584F}"/>
              </a:ext>
            </a:extLst>
          </p:cNvPr>
          <p:cNvSpPr txBox="1"/>
          <p:nvPr/>
        </p:nvSpPr>
        <p:spPr>
          <a:xfrm>
            <a:off x="202550" y="894071"/>
            <a:ext cx="4572000" cy="307777"/>
          </a:xfrm>
          <a:prstGeom prst="rect">
            <a:avLst/>
          </a:prstGeom>
          <a:noFill/>
        </p:spPr>
        <p:txBody>
          <a:bodyPr wrap="square">
            <a:spAutoFit/>
          </a:bodyPr>
          <a:lstStyle/>
          <a:p>
            <a:r>
              <a:rPr lang="en" b="1" dirty="0">
                <a:solidFill>
                  <a:srgbClr val="FF00FF"/>
                </a:solidFill>
              </a:rPr>
              <a:t>S</a:t>
            </a:r>
            <a:r>
              <a:rPr lang="en" sz="1400" b="1" dirty="0">
                <a:solidFill>
                  <a:srgbClr val="FF00FF"/>
                </a:solidFill>
              </a:rPr>
              <a:t>olution approach / methodology</a:t>
            </a:r>
            <a:endParaRPr lang="en-IN" b="1" dirty="0">
              <a:solidFill>
                <a:srgbClr val="FF00FF"/>
              </a:solidFill>
            </a:endParaRPr>
          </a:p>
        </p:txBody>
      </p:sp>
      <p:sp>
        <p:nvSpPr>
          <p:cNvPr id="5" name="TextBox 4">
            <a:extLst>
              <a:ext uri="{FF2B5EF4-FFF2-40B4-BE49-F238E27FC236}">
                <a16:creationId xmlns:a16="http://schemas.microsoft.com/office/drawing/2014/main" id="{AB672726-7B04-5F68-577E-64EAFD85C040}"/>
              </a:ext>
            </a:extLst>
          </p:cNvPr>
          <p:cNvSpPr txBox="1"/>
          <p:nvPr/>
        </p:nvSpPr>
        <p:spPr>
          <a:xfrm>
            <a:off x="302559" y="1350401"/>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sz="1400" b="1" dirty="0">
                <a:solidFill>
                  <a:srgbClr val="0070C0"/>
                </a:solidFill>
              </a:rPr>
              <a:t>1. Data Collection and Preprocessing:</a:t>
            </a:r>
          </a:p>
        </p:txBody>
      </p:sp>
      <p:sp>
        <p:nvSpPr>
          <p:cNvPr id="6" name="Google Shape;125;p3">
            <a:extLst>
              <a:ext uri="{FF2B5EF4-FFF2-40B4-BE49-F238E27FC236}">
                <a16:creationId xmlns:a16="http://schemas.microsoft.com/office/drawing/2014/main" id="{2598D98C-9049-EAB8-0333-0C2DFD87B31C}"/>
              </a:ext>
            </a:extLst>
          </p:cNvPr>
          <p:cNvSpPr txBox="1">
            <a:spLocks/>
          </p:cNvSpPr>
          <p:nvPr/>
        </p:nvSpPr>
        <p:spPr>
          <a:xfrm>
            <a:off x="514200" y="3272860"/>
            <a:ext cx="8629800" cy="1124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25450" indent="-285750">
              <a:spcBef>
                <a:spcPts val="1000"/>
              </a:spcBef>
              <a:buClr>
                <a:srgbClr val="000000"/>
              </a:buClr>
              <a:buSzPts val="1400"/>
            </a:pPr>
            <a:r>
              <a:rPr lang="en-US" sz="1400" dirty="0">
                <a:solidFill>
                  <a:srgbClr val="000000"/>
                </a:solidFill>
              </a:rPr>
              <a:t>Conduct an in-depth analysis to understand the distribution and relationship of variables related to promotion outcomes.</a:t>
            </a:r>
          </a:p>
          <a:p>
            <a:pPr marL="425450" indent="-285750">
              <a:spcBef>
                <a:spcPts val="1000"/>
              </a:spcBef>
              <a:buClr>
                <a:srgbClr val="000000"/>
              </a:buClr>
              <a:buSzPts val="1400"/>
            </a:pPr>
            <a:r>
              <a:rPr lang="en-US" sz="1400" dirty="0">
                <a:solidFill>
                  <a:srgbClr val="000000"/>
                </a:solidFill>
              </a:rPr>
              <a:t>Identify patterns and insights that can influence the model, such as the impact of departments, training scores, and previous year ratings on promotion chances.</a:t>
            </a:r>
          </a:p>
        </p:txBody>
      </p:sp>
      <p:sp>
        <p:nvSpPr>
          <p:cNvPr id="7" name="TextBox 6">
            <a:extLst>
              <a:ext uri="{FF2B5EF4-FFF2-40B4-BE49-F238E27FC236}">
                <a16:creationId xmlns:a16="http://schemas.microsoft.com/office/drawing/2014/main" id="{20CB07BA-54A5-9055-EF46-C3D5595B47B6}"/>
              </a:ext>
            </a:extLst>
          </p:cNvPr>
          <p:cNvSpPr txBox="1"/>
          <p:nvPr/>
        </p:nvSpPr>
        <p:spPr>
          <a:xfrm>
            <a:off x="302559" y="2953862"/>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b="1" dirty="0">
                <a:solidFill>
                  <a:srgbClr val="0070C0"/>
                </a:solidFill>
              </a:rPr>
              <a:t>2</a:t>
            </a:r>
            <a:r>
              <a:rPr lang="en-IN" sz="1400" b="1" dirty="0">
                <a:solidFill>
                  <a:srgbClr val="0070C0"/>
                </a:solidFill>
              </a:rPr>
              <a:t>. Exploratory Data Analysis (EDA):</a:t>
            </a:r>
          </a:p>
        </p:txBody>
      </p:sp>
    </p:spTree>
    <p:extLst>
      <p:ext uri="{BB962C8B-B14F-4D97-AF65-F5344CB8AC3E}">
        <p14:creationId xmlns:p14="http://schemas.microsoft.com/office/powerpoint/2010/main" val="80906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514200" y="1462197"/>
            <a:ext cx="8629800" cy="1124964"/>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US" sz="1400" dirty="0">
                <a:solidFill>
                  <a:srgbClr val="000000"/>
                </a:solidFill>
              </a:rPr>
              <a:t>Derive new features that might better encapsulate the predictive signals in the data, such as interaction terms between department and ratings or age and length of service.</a:t>
            </a:r>
          </a:p>
          <a:p>
            <a:pPr marL="425450" indent="-285750">
              <a:spcBef>
                <a:spcPts val="1000"/>
              </a:spcBef>
              <a:buClr>
                <a:srgbClr val="000000"/>
              </a:buClr>
              <a:buSzPts val="1400"/>
            </a:pPr>
            <a:r>
              <a:rPr lang="en-US" sz="1400" dirty="0">
                <a:solidFill>
                  <a:srgbClr val="000000"/>
                </a:solidFill>
              </a:rPr>
              <a:t>Preprocessing: Clean the data to handle missing values, encode categorical variables, and normalize or standardize numerical inputs where necessary. </a:t>
            </a:r>
            <a:r>
              <a:rPr lang="en-IN" sz="1400" dirty="0">
                <a:solidFill>
                  <a:srgbClr val="000000"/>
                </a:solidFill>
              </a:rPr>
              <a:t>	</a:t>
            </a:r>
            <a:endParaRPr sz="1400" dirty="0">
              <a:solidFill>
                <a:srgbClr val="000000"/>
              </a:solidFill>
            </a:endParaRPr>
          </a:p>
        </p:txBody>
      </p:sp>
      <p:sp>
        <p:nvSpPr>
          <p:cNvPr id="3" name="TextBox 2">
            <a:extLst>
              <a:ext uri="{FF2B5EF4-FFF2-40B4-BE49-F238E27FC236}">
                <a16:creationId xmlns:a16="http://schemas.microsoft.com/office/drawing/2014/main" id="{7ECDBD4C-13B8-59EE-7A16-C31E3F9A584F}"/>
              </a:ext>
            </a:extLst>
          </p:cNvPr>
          <p:cNvSpPr txBox="1"/>
          <p:nvPr/>
        </p:nvSpPr>
        <p:spPr>
          <a:xfrm>
            <a:off x="202550" y="894071"/>
            <a:ext cx="4572000" cy="307777"/>
          </a:xfrm>
          <a:prstGeom prst="rect">
            <a:avLst/>
          </a:prstGeom>
          <a:noFill/>
        </p:spPr>
        <p:txBody>
          <a:bodyPr wrap="square">
            <a:spAutoFit/>
          </a:bodyPr>
          <a:lstStyle/>
          <a:p>
            <a:r>
              <a:rPr lang="en" b="1" dirty="0">
                <a:solidFill>
                  <a:srgbClr val="FF00FF"/>
                </a:solidFill>
              </a:rPr>
              <a:t>S</a:t>
            </a:r>
            <a:r>
              <a:rPr lang="en" sz="1400" b="1" dirty="0">
                <a:solidFill>
                  <a:srgbClr val="FF00FF"/>
                </a:solidFill>
              </a:rPr>
              <a:t>olution approach / methodology Cont…</a:t>
            </a:r>
            <a:endParaRPr lang="en-IN" b="1" dirty="0">
              <a:solidFill>
                <a:srgbClr val="FF00FF"/>
              </a:solidFill>
            </a:endParaRPr>
          </a:p>
        </p:txBody>
      </p:sp>
      <p:sp>
        <p:nvSpPr>
          <p:cNvPr id="5" name="TextBox 4">
            <a:extLst>
              <a:ext uri="{FF2B5EF4-FFF2-40B4-BE49-F238E27FC236}">
                <a16:creationId xmlns:a16="http://schemas.microsoft.com/office/drawing/2014/main" id="{AB672726-7B04-5F68-577E-64EAFD85C040}"/>
              </a:ext>
            </a:extLst>
          </p:cNvPr>
          <p:cNvSpPr txBox="1"/>
          <p:nvPr/>
        </p:nvSpPr>
        <p:spPr>
          <a:xfrm>
            <a:off x="302559" y="1350401"/>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b="1" dirty="0">
                <a:solidFill>
                  <a:srgbClr val="0070C0"/>
                </a:solidFill>
              </a:rPr>
              <a:t>3</a:t>
            </a:r>
            <a:r>
              <a:rPr lang="en-IN" sz="1400" b="1" dirty="0">
                <a:solidFill>
                  <a:srgbClr val="0070C0"/>
                </a:solidFill>
              </a:rPr>
              <a:t>. Feature Engineering:</a:t>
            </a:r>
          </a:p>
        </p:txBody>
      </p:sp>
      <p:sp>
        <p:nvSpPr>
          <p:cNvPr id="6" name="Google Shape;125;p3">
            <a:extLst>
              <a:ext uri="{FF2B5EF4-FFF2-40B4-BE49-F238E27FC236}">
                <a16:creationId xmlns:a16="http://schemas.microsoft.com/office/drawing/2014/main" id="{2598D98C-9049-EAB8-0333-0C2DFD87B31C}"/>
              </a:ext>
            </a:extLst>
          </p:cNvPr>
          <p:cNvSpPr txBox="1">
            <a:spLocks/>
          </p:cNvSpPr>
          <p:nvPr/>
        </p:nvSpPr>
        <p:spPr>
          <a:xfrm>
            <a:off x="514200" y="3272859"/>
            <a:ext cx="8629800" cy="1453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25450" indent="-285750">
              <a:spcBef>
                <a:spcPts val="1000"/>
              </a:spcBef>
              <a:buClr>
                <a:srgbClr val="000000"/>
              </a:buClr>
              <a:buSzPts val="1400"/>
            </a:pPr>
            <a:r>
              <a:rPr lang="en-US" sz="1400" dirty="0">
                <a:solidFill>
                  <a:srgbClr val="000000"/>
                </a:solidFill>
              </a:rPr>
              <a:t>Build a predictive model using algorithms suitable for binary classification, such as Bagging, Random Forest, or Gradient Boosting Machines.</a:t>
            </a:r>
          </a:p>
          <a:p>
            <a:pPr marL="425450" indent="-285750">
              <a:spcBef>
                <a:spcPts val="1000"/>
              </a:spcBef>
              <a:buClr>
                <a:srgbClr val="000000"/>
              </a:buClr>
              <a:buSzPts val="1400"/>
            </a:pPr>
            <a:r>
              <a:rPr lang="en-US" sz="1400" dirty="0">
                <a:solidFill>
                  <a:srgbClr val="000000"/>
                </a:solidFill>
              </a:rPr>
              <a:t>Evaluate models based on accuracy, precision, recall, and f1-score metrics to ensure the model's robustness and reliability.</a:t>
            </a:r>
          </a:p>
        </p:txBody>
      </p:sp>
      <p:sp>
        <p:nvSpPr>
          <p:cNvPr id="7" name="TextBox 6">
            <a:extLst>
              <a:ext uri="{FF2B5EF4-FFF2-40B4-BE49-F238E27FC236}">
                <a16:creationId xmlns:a16="http://schemas.microsoft.com/office/drawing/2014/main" id="{20CB07BA-54A5-9055-EF46-C3D5595B47B6}"/>
              </a:ext>
            </a:extLst>
          </p:cNvPr>
          <p:cNvSpPr txBox="1"/>
          <p:nvPr/>
        </p:nvSpPr>
        <p:spPr>
          <a:xfrm>
            <a:off x="302559" y="2953862"/>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sz="1400" b="1" dirty="0">
                <a:solidFill>
                  <a:srgbClr val="0070C0"/>
                </a:solidFill>
              </a:rPr>
              <a:t>4. Model Development:</a:t>
            </a:r>
          </a:p>
        </p:txBody>
      </p:sp>
    </p:spTree>
    <p:extLst>
      <p:ext uri="{BB962C8B-B14F-4D97-AF65-F5344CB8AC3E}">
        <p14:creationId xmlns:p14="http://schemas.microsoft.com/office/powerpoint/2010/main" val="270965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Univariate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IN" b="1" dirty="0">
                <a:solidFill>
                  <a:srgbClr val="0070C0"/>
                </a:solidFill>
              </a:rPr>
              <a:t>Training Frequency and Intensity</a:t>
            </a: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4920781" cy="1569660"/>
          </a:xfrm>
          <a:prstGeom prst="rect">
            <a:avLst/>
          </a:prstGeom>
          <a:noFill/>
        </p:spPr>
        <p:txBody>
          <a:bodyPr wrap="square">
            <a:spAutoFit/>
          </a:bodyPr>
          <a:lstStyle/>
          <a:p>
            <a:pPr marL="285750" indent="-285750">
              <a:buFont typeface="Arial" panose="020B0604020202020204" pitchFamily="34" charset="0"/>
              <a:buChar char="•"/>
            </a:pPr>
            <a:r>
              <a:rPr lang="en-IN" sz="1200" b="1" dirty="0">
                <a:latin typeface="Nunito" pitchFamily="2" charset="0"/>
              </a:rPr>
              <a:t>Observation </a:t>
            </a:r>
            <a:r>
              <a:rPr lang="en-IN" sz="1200" dirty="0">
                <a:latin typeface="Nunito" pitchFamily="2" charset="0"/>
              </a:rPr>
              <a:t>: Most employees undergo only 1 or 2 training sessions, with a significant drop in numbers for more than 2 trainings.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 This suggests a potential underutilization of training programs, despite a small subset engaging in extensive training, which could be better leveraged to enhance overall employee performance and promotion readiness.</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IN" b="1" dirty="0">
                <a:solidFill>
                  <a:srgbClr val="0070C0"/>
                </a:solidFill>
              </a:rPr>
              <a:t>Age Distribution</a:t>
            </a: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2" y="3554934"/>
            <a:ext cx="4854388" cy="1200329"/>
          </a:xfrm>
          <a:prstGeom prst="rect">
            <a:avLst/>
          </a:prstGeom>
          <a:noFill/>
        </p:spPr>
        <p:txBody>
          <a:bodyPr wrap="square">
            <a:spAutoFit/>
          </a:bodyPr>
          <a:lstStyle/>
          <a:p>
            <a:pPr marL="285750" indent="-285750">
              <a:buFont typeface="Arial" panose="020B0604020202020204" pitchFamily="34" charset="0"/>
              <a:buChar char="•"/>
            </a:pPr>
            <a:r>
              <a:rPr lang="en-IN" sz="1200" b="1" dirty="0">
                <a:latin typeface="Nunito" pitchFamily="2" charset="0"/>
              </a:rPr>
              <a:t>Observation </a:t>
            </a:r>
            <a:r>
              <a:rPr lang="en-US" sz="1200" dirty="0">
                <a:latin typeface="Nunito" pitchFamily="2" charset="0"/>
              </a:rPr>
              <a:t>: The age distribution is bell-shaped with most employees between 25 and 40 years old.</a:t>
            </a:r>
            <a:endParaRPr lang="en-IN" sz="1200" dirty="0">
              <a:latin typeface="Nunito" pitchFamily="2" charset="0"/>
            </a:endParaRP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 The workforce is relatively young, but with a notable presence of employees over 55, indicating a diverse age range that could impact succession planning and training needs.</a:t>
            </a:r>
            <a:endParaRPr lang="en-IN" sz="1200" dirty="0">
              <a:latin typeface="Nunito" pitchFamily="2" charset="0"/>
            </a:endParaRPr>
          </a:p>
        </p:txBody>
      </p:sp>
      <p:pic>
        <p:nvPicPr>
          <p:cNvPr id="17" name="Picture 16">
            <a:extLst>
              <a:ext uri="{FF2B5EF4-FFF2-40B4-BE49-F238E27FC236}">
                <a16:creationId xmlns:a16="http://schemas.microsoft.com/office/drawing/2014/main" id="{3934B7DD-A324-DCE8-EE43-69DA021C2049}"/>
              </a:ext>
            </a:extLst>
          </p:cNvPr>
          <p:cNvPicPr>
            <a:picLocks noChangeAspect="1"/>
          </p:cNvPicPr>
          <p:nvPr/>
        </p:nvPicPr>
        <p:blipFill>
          <a:blip r:embed="rId3"/>
          <a:stretch>
            <a:fillRect/>
          </a:stretch>
        </p:blipFill>
        <p:spPr>
          <a:xfrm>
            <a:off x="5310264" y="646826"/>
            <a:ext cx="3440128" cy="2024396"/>
          </a:xfrm>
          <a:prstGeom prst="rect">
            <a:avLst/>
          </a:prstGeom>
        </p:spPr>
      </p:pic>
      <p:pic>
        <p:nvPicPr>
          <p:cNvPr id="19" name="Picture 18">
            <a:extLst>
              <a:ext uri="{FF2B5EF4-FFF2-40B4-BE49-F238E27FC236}">
                <a16:creationId xmlns:a16="http://schemas.microsoft.com/office/drawing/2014/main" id="{D4AAB430-3BF7-C05C-5BE6-3AD005B85BA7}"/>
              </a:ext>
            </a:extLst>
          </p:cNvPr>
          <p:cNvPicPr>
            <a:picLocks noChangeAspect="1"/>
          </p:cNvPicPr>
          <p:nvPr/>
        </p:nvPicPr>
        <p:blipFill>
          <a:blip r:embed="rId4"/>
          <a:stretch>
            <a:fillRect/>
          </a:stretch>
        </p:blipFill>
        <p:spPr>
          <a:xfrm>
            <a:off x="5310264" y="2870946"/>
            <a:ext cx="3544623" cy="2104401"/>
          </a:xfrm>
          <a:prstGeom prst="rect">
            <a:avLst/>
          </a:prstGeom>
        </p:spPr>
      </p:pic>
    </p:spTree>
    <p:extLst>
      <p:ext uri="{BB962C8B-B14F-4D97-AF65-F5344CB8AC3E}">
        <p14:creationId xmlns:p14="http://schemas.microsoft.com/office/powerpoint/2010/main" val="66019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Univariate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IN" b="1" dirty="0">
                <a:solidFill>
                  <a:srgbClr val="0070C0"/>
                </a:solidFill>
              </a:rPr>
              <a:t>Length of Service</a:t>
            </a: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4920781" cy="1569660"/>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Employee tenure is right-skewed, most having between 1 to 10 years of service, with outliers showing up to 35 years.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While a large part of the workforce is relatively new, there exists a segment of highly experienced employees, potentially indicating loyalty or a lack of career progression opportunities.</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IN" b="1" dirty="0">
                <a:solidFill>
                  <a:srgbClr val="0070C0"/>
                </a:solidFill>
              </a:rPr>
              <a:t>Promotion Rates</a:t>
            </a: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035923" cy="1384995"/>
          </a:xfrm>
          <a:prstGeom prst="rect">
            <a:avLst/>
          </a:prstGeom>
          <a:noFill/>
        </p:spPr>
        <p:txBody>
          <a:bodyPr wrap="square">
            <a:spAutoFit/>
          </a:bodyPr>
          <a:lstStyle/>
          <a:p>
            <a:pPr marL="285750" indent="-285750">
              <a:buFont typeface="Arial" panose="020B0604020202020204" pitchFamily="34" charset="0"/>
              <a:buChar char="•"/>
            </a:pPr>
            <a:r>
              <a:rPr lang="en-IN" sz="1200" b="1" dirty="0">
                <a:latin typeface="Nunito" pitchFamily="2" charset="0"/>
              </a:rPr>
              <a:t>Observation </a:t>
            </a:r>
            <a:r>
              <a:rPr lang="en-US" sz="1200" dirty="0">
                <a:latin typeface="Nunito" pitchFamily="2" charset="0"/>
              </a:rPr>
              <a:t>: A stark contrast exists between the large number of employees not promoted versus the few who are, with an overall low promotion rate.</a:t>
            </a:r>
          </a:p>
          <a:p>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 The competitive or stringent nature of promotions suggests potential morale or retention issues, emphasizing the need for a more transparent or criteria-based promotion system..</a:t>
            </a:r>
            <a:endParaRPr lang="en-IN" sz="1200" dirty="0">
              <a:latin typeface="Nunito" pitchFamily="2" charset="0"/>
            </a:endParaRPr>
          </a:p>
        </p:txBody>
      </p:sp>
      <p:pic>
        <p:nvPicPr>
          <p:cNvPr id="3" name="Picture 2">
            <a:extLst>
              <a:ext uri="{FF2B5EF4-FFF2-40B4-BE49-F238E27FC236}">
                <a16:creationId xmlns:a16="http://schemas.microsoft.com/office/drawing/2014/main" id="{DC048646-F7B7-31A7-5798-74C79694E489}"/>
              </a:ext>
            </a:extLst>
          </p:cNvPr>
          <p:cNvPicPr>
            <a:picLocks noChangeAspect="1"/>
          </p:cNvPicPr>
          <p:nvPr/>
        </p:nvPicPr>
        <p:blipFill>
          <a:blip r:embed="rId3"/>
          <a:stretch>
            <a:fillRect/>
          </a:stretch>
        </p:blipFill>
        <p:spPr>
          <a:xfrm>
            <a:off x="5171566" y="595593"/>
            <a:ext cx="3638146" cy="2159925"/>
          </a:xfrm>
          <a:prstGeom prst="rect">
            <a:avLst/>
          </a:prstGeom>
        </p:spPr>
      </p:pic>
      <p:pic>
        <p:nvPicPr>
          <p:cNvPr id="6" name="Picture 5">
            <a:extLst>
              <a:ext uri="{FF2B5EF4-FFF2-40B4-BE49-F238E27FC236}">
                <a16:creationId xmlns:a16="http://schemas.microsoft.com/office/drawing/2014/main" id="{0521ECF6-7671-D169-D5AA-9ED903DE902C}"/>
              </a:ext>
            </a:extLst>
          </p:cNvPr>
          <p:cNvPicPr>
            <a:picLocks noChangeAspect="1"/>
          </p:cNvPicPr>
          <p:nvPr/>
        </p:nvPicPr>
        <p:blipFill>
          <a:blip r:embed="rId4"/>
          <a:stretch>
            <a:fillRect/>
          </a:stretch>
        </p:blipFill>
        <p:spPr>
          <a:xfrm>
            <a:off x="6216532" y="2755518"/>
            <a:ext cx="2638356" cy="2273107"/>
          </a:xfrm>
          <a:prstGeom prst="rect">
            <a:avLst/>
          </a:prstGeom>
        </p:spPr>
      </p:pic>
    </p:spTree>
    <p:extLst>
      <p:ext uri="{BB962C8B-B14F-4D97-AF65-F5344CB8AC3E}">
        <p14:creationId xmlns:p14="http://schemas.microsoft.com/office/powerpoint/2010/main" val="124631022"/>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2102</Words>
  <Application>Microsoft Office PowerPoint</Application>
  <PresentationFormat>On-screen Show (16:9)</PresentationFormat>
  <Paragraphs>207</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Nunito SemiBold</vt:lpstr>
      <vt:lpstr>Nunito ExtraBold</vt:lpstr>
      <vt:lpstr>Nunito</vt:lpstr>
      <vt:lpstr>Calibri</vt:lpstr>
      <vt:lpstr>Arial</vt:lpstr>
      <vt:lpstr>Just Logo</vt:lpstr>
      <vt:lpstr>Just Logo</vt:lpstr>
      <vt:lpstr>Employee Promotion Prediction </vt:lpstr>
      <vt:lpstr>Contents / Agenda</vt:lpstr>
      <vt:lpstr>Executive Summary </vt:lpstr>
      <vt:lpstr>Executive Summary </vt:lpstr>
      <vt:lpstr>Business Problem Overview and Solution Approach</vt:lpstr>
      <vt:lpstr>Business Problem Overview and Solution Approach</vt:lpstr>
      <vt:lpstr>Business Problem Overview and Solution Approach</vt:lpstr>
      <vt:lpstr>EDA Results</vt:lpstr>
      <vt:lpstr>EDA Results</vt:lpstr>
      <vt:lpstr>EDA Results</vt:lpstr>
      <vt:lpstr>EDA Results</vt:lpstr>
      <vt:lpstr>EDA Results</vt:lpstr>
      <vt:lpstr>EDA Results</vt:lpstr>
      <vt:lpstr>Data Preprocessing </vt:lpstr>
      <vt:lpstr>Data Preprocessing </vt:lpstr>
      <vt:lpstr>Model Performance Summary</vt:lpstr>
      <vt:lpstr>Model Performance Summary</vt:lpstr>
      <vt:lpstr>Model Performance Summary</vt:lpstr>
      <vt:lpstr>Data Background and Contents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Sujeet kumar</cp:lastModifiedBy>
  <cp:revision>197</cp:revision>
  <dcterms:modified xsi:type="dcterms:W3CDTF">2024-06-21T00:10:31Z</dcterms:modified>
</cp:coreProperties>
</file>