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9" r:id="rId2"/>
  </p:sldMasterIdLst>
  <p:notesMasterIdLst>
    <p:notesMasterId r:id="rId37"/>
  </p:notesMasterIdLst>
  <p:sldIdLst>
    <p:sldId id="256" r:id="rId3"/>
    <p:sldId id="257" r:id="rId4"/>
    <p:sldId id="276" r:id="rId5"/>
    <p:sldId id="268" r:id="rId6"/>
    <p:sldId id="275" r:id="rId7"/>
    <p:sldId id="274" r:id="rId8"/>
    <p:sldId id="258" r:id="rId9"/>
    <p:sldId id="269" r:id="rId10"/>
    <p:sldId id="270" r:id="rId11"/>
    <p:sldId id="271" r:id="rId12"/>
    <p:sldId id="272" r:id="rId13"/>
    <p:sldId id="273" r:id="rId14"/>
    <p:sldId id="280" r:id="rId15"/>
    <p:sldId id="279" r:id="rId16"/>
    <p:sldId id="277" r:id="rId17"/>
    <p:sldId id="259" r:id="rId18"/>
    <p:sldId id="278" r:id="rId19"/>
    <p:sldId id="283" r:id="rId20"/>
    <p:sldId id="260" r:id="rId21"/>
    <p:sldId id="282" r:id="rId22"/>
    <p:sldId id="281" r:id="rId23"/>
    <p:sldId id="261" r:id="rId24"/>
    <p:sldId id="291" r:id="rId25"/>
    <p:sldId id="288" r:id="rId26"/>
    <p:sldId id="290" r:id="rId27"/>
    <p:sldId id="289" r:id="rId28"/>
    <p:sldId id="284" r:id="rId29"/>
    <p:sldId id="285" r:id="rId30"/>
    <p:sldId id="286" r:id="rId31"/>
    <p:sldId id="287" r:id="rId32"/>
    <p:sldId id="262" r:id="rId33"/>
    <p:sldId id="263" r:id="rId34"/>
    <p:sldId id="264" r:id="rId35"/>
    <p:sldId id="267" r:id="rId36"/>
  </p:sldIdLst>
  <p:sldSz cx="9144000" cy="5143500" type="screen16x9"/>
  <p:notesSz cx="6858000" cy="9144000"/>
  <p:embeddedFontLst>
    <p:embeddedFont>
      <p:font typeface="Nunito" pitchFamily="2" charset="0"/>
      <p:regular r:id="rId38"/>
      <p:bold r:id="rId39"/>
      <p:italic r:id="rId40"/>
      <p:boldItalic r:id="rId41"/>
    </p:embeddedFont>
    <p:embeddedFont>
      <p:font typeface="Nunito ExtraBold" pitchFamily="2" charset="0"/>
      <p:bold r:id="rId42"/>
      <p:boldItalic r:id="rId43"/>
    </p:embeddedFont>
    <p:embeddedFont>
      <p:font typeface="Nunito SemiBold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jy58bmnyBVcGyV9EgDb1iunGsK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35C7"/>
    <a:srgbClr val="3F0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093109-1B3F-4B30-BEC1-FF3E0166847A}">
  <a:tblStyle styleId="{A4093109-1B3F-4B30-BEC1-FF3E0166847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rgbClr val="5B9BD5">
              <a:alpha val="20000"/>
            </a:srgb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5B9BD5">
              <a:alpha val="20000"/>
            </a:srgb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7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6.fntdata"/><Relationship Id="rId48" Type="http://customschemas.google.com/relationships/presentationmetadata" Target="metadata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e9006cb6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0e9006cb6c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309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e9006cb6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0e9006cb6c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143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e9006cb6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0e9006cb6c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531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661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7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565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170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e9006cb6c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0e9006cb6c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634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e9006cb6c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0e9006cb6c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e9006cb6c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0e9006cb6c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8464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e9006cb6c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0e9006cb6c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9630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22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3836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4697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18459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2411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7137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126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e9006cb6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0e9006cb6c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4246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8306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e9006cb6c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0e9006cb6c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ae355de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0ae355de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ee00f67ea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g10ee00f67e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0ee00f67ea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0ee00f67ea_0_5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Proprietary content. ©Great Learning. All Rights Reserved. Unauthorized use or distribution prohibited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e9006cb6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0e9006cb6c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424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e9006cb6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0e9006cb6c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233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e9006cb6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0e9006cb6c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07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e9006cb6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0e9006cb6c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e9006cb6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0e9006cb6c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600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e9006cb6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0e9006cb6c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610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e1a9588eba_0_9"/>
          <p:cNvSpPr txBox="1">
            <a:spLocks noGrp="1"/>
          </p:cNvSpPr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6" name="Google Shape;16;ge1a9588eba_0_9"/>
          <p:cNvSpPr txBox="1">
            <a:spLocks noGrp="1"/>
          </p:cNvSpPr>
          <p:nvPr>
            <p:ph type="subTitle" idx="1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e1a9588eba_0_42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ge1a9588eba_0_42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42816" t="18358" r="37296" b="19151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e1a9588eba_0_42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ge1a9588eba_0_42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3300" b="0" i="0" u="none" strike="noStrike" cap="non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!</a:t>
            </a:r>
            <a:endParaRPr sz="3300" b="0" i="0" u="none" strike="noStrike" cap="non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52" name="Google Shape;52;ge1a9588eba_0_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874" y="683275"/>
            <a:ext cx="3757725" cy="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ee00f67ea_0_104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g10ee00f67ea_0_104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42816" t="18358" r="37296" b="19151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10ee00f67ea_0_104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g10ee00f67ea_0_104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3300" b="0" i="0" u="none" strike="noStrike" cap="non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!</a:t>
            </a:r>
            <a:endParaRPr sz="3300" b="0" i="0" u="none" strike="noStrike" cap="non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67" name="Google Shape;67;g10ee00f67ea_0_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875" y="769949"/>
            <a:ext cx="3071452" cy="12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ee00f67ea_0_71"/>
          <p:cNvSpPr txBox="1">
            <a:spLocks noGrp="1"/>
          </p:cNvSpPr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0" name="Google Shape;70;g10ee00f67ea_0_71"/>
          <p:cNvSpPr txBox="1">
            <a:spLocks noGrp="1"/>
          </p:cNvSpPr>
          <p:nvPr>
            <p:ph type="subTitle" idx="1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ee00f67ea_0_7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g10ee00f67ea_0_74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ee00f67ea_0_77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10ee00f67ea_0_77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7" name="Google Shape;77;g10ee00f67ea_0_77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CUSTOM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ee00f67ea_0_81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aphicFrame>
        <p:nvGraphicFramePr>
          <p:cNvPr id="80" name="Google Shape;80;g10ee00f67ea_0_81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{A4093109-1B3F-4B30-BEC1-FF3E0166847A}</a:tableStyleId>
              </a:tblPr>
              <a:tblGrid>
                <a:gridCol w="8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baseline="30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1" name="Google Shape;81;g10ee00f67ea_0_81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ee00f67ea_0_85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10ee00f67ea_0_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" name="Google Shape;85;g10ee00f67ea_0_8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g10ee00f67ea_0_85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ee00f67ea_0_90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10ee00f67ea_0_9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ee00f67ea_0_9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10ee00f67ea_0_93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ee00f67ea_0_9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0ee00f67ea_0_9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6" name="Google Shape;96;g10ee00f67ea_0_9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7" name="Google Shape;97;g10ee00f67ea_0_9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30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marL="4114800" lvl="8" indent="-2667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g10ee00f67ea_0_96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e1a9588eba_0_15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e1a9588eba_0_15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0" name="Google Shape;20;ge1a9588eba_0_15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ee00f67ea_0_102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e1a9588eba_0_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e1a9588eba_0_12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CUSTOM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e1a9588eba_0_19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aphicFrame>
        <p:nvGraphicFramePr>
          <p:cNvPr id="26" name="Google Shape;26;ge1a9588eba_0_19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{A4093109-1B3F-4B30-BEC1-FF3E0166847A}</a:tableStyleId>
              </a:tblPr>
              <a:tblGrid>
                <a:gridCol w="8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baseline="30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Google Shape;27;ge1a9588eba_0_19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e1a9588eba_0_23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e1a9588eba_0_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e1a9588eba_0_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e1a9588eba_0_23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e1a9588eba_0_28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e1a9588eba_0_28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e1a9588eba_0_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ge1a9588eba_0_31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e1a9588eba_0_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e1a9588eba_0_3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ge1a9588eba_0_3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ge1a9588eba_0_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30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marL="4114800" lvl="8" indent="-2667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ge1a9588eba_0_34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e1a9588eba_0_4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1a9588eba_0_0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sz="22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7" name="Google Shape;7;ge1a9588eba_0_0"/>
          <p:cNvSpPr txBox="1">
            <a:spLocks noGrp="1"/>
          </p:cNvSpPr>
          <p:nvPr>
            <p:ph type="body" idx="1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667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ge1a9588eba_0_0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marR="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sz="700" b="1" i="0" u="none" strike="noStrike" cap="non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Google Shape;9;ge1a9588eba_0_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ge1a9588eba_0_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ge1a9588eba_0_0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12" name="Google Shape;12;ge1a9588eba_0_0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e1a9588eba_0_0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ee00f67ea_0_62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sz="22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55" name="Google Shape;55;g10ee00f67ea_0_62"/>
          <p:cNvSpPr txBox="1">
            <a:spLocks noGrp="1"/>
          </p:cNvSpPr>
          <p:nvPr>
            <p:ph type="body" idx="1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667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6" name="Google Shape;56;g10ee00f67ea_0_62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marR="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sz="700" b="1" i="0" u="none" strike="noStrike" cap="non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g10ee00f67ea_0_62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g10ee00f67ea_0_6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g10ee00f67ea_0_62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60" name="Google Shape;60;g10ee00f67ea_0_62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g10ee00f67ea_0_62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p14:dur="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1158150" y="1412050"/>
            <a:ext cx="68277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600" dirty="0"/>
              <a:t>Bank Churn Prediction</a:t>
            </a:r>
            <a:endParaRPr sz="3600" dirty="0"/>
          </a:p>
        </p:txBody>
      </p:sp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1153000" y="2038575"/>
            <a:ext cx="6827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3000" b="0" dirty="0"/>
              <a:t>Post Graduate Program-AIML</a:t>
            </a:r>
            <a:endParaRPr sz="3000" b="0" dirty="0"/>
          </a:p>
        </p:txBody>
      </p:sp>
      <p:sp>
        <p:nvSpPr>
          <p:cNvPr id="107" name="Google Shape;107;p1"/>
          <p:cNvSpPr txBox="1">
            <a:spLocks noGrp="1"/>
          </p:cNvSpPr>
          <p:nvPr>
            <p:ph type="ctrTitle"/>
          </p:nvPr>
        </p:nvSpPr>
        <p:spPr>
          <a:xfrm>
            <a:off x="1153000" y="2429300"/>
            <a:ext cx="6827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600" b="0" dirty="0"/>
              <a:t>June 09</a:t>
            </a:r>
            <a:r>
              <a:rPr lang="en" sz="1600" b="0" baseline="30000" dirty="0"/>
              <a:t>th</a:t>
            </a:r>
            <a:r>
              <a:rPr lang="en" sz="1600" b="0" dirty="0"/>
              <a:t> 2024</a:t>
            </a:r>
            <a:endParaRPr sz="16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e9006cb6c_1_2"/>
          <p:cNvSpPr txBox="1">
            <a:spLocks noGrp="1"/>
          </p:cNvSpPr>
          <p:nvPr>
            <p:ph type="title"/>
          </p:nvPr>
        </p:nvSpPr>
        <p:spPr>
          <a:xfrm>
            <a:off x="189102" y="0"/>
            <a:ext cx="752278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</a:rPr>
              <a:t>Executive Summary Cont… </a:t>
            </a:r>
            <a:endParaRPr dirty="0">
              <a:solidFill>
                <a:srgbClr val="1974D2"/>
              </a:solidFill>
            </a:endParaRPr>
          </a:p>
        </p:txBody>
      </p:sp>
      <p:sp>
        <p:nvSpPr>
          <p:cNvPr id="119" name="Google Shape;119;g10e9006cb6c_1_2"/>
          <p:cNvSpPr txBox="1">
            <a:spLocks noGrp="1"/>
          </p:cNvSpPr>
          <p:nvPr>
            <p:ph type="body" idx="1"/>
          </p:nvPr>
        </p:nvSpPr>
        <p:spPr>
          <a:xfrm>
            <a:off x="79423" y="358747"/>
            <a:ext cx="8985153" cy="428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indent="0">
              <a:buNone/>
            </a:pPr>
            <a:endParaRPr lang="en-IN" sz="1000" b="1" dirty="0"/>
          </a:p>
          <a:p>
            <a:pPr marL="133350" indent="0">
              <a:buNone/>
            </a:pPr>
            <a:r>
              <a:rPr lang="en-IN" sz="1600" b="1" dirty="0">
                <a:solidFill>
                  <a:srgbClr val="EF35C7"/>
                </a:solidFill>
              </a:rPr>
              <a:t>Actionable Insights </a:t>
            </a:r>
            <a:r>
              <a:rPr lang="en-IN" sz="1600" b="1" dirty="0"/>
              <a:t>based on </a:t>
            </a:r>
            <a:r>
              <a:rPr lang="en-US" sz="1600" b="1" dirty="0">
                <a:highlight>
                  <a:srgbClr val="FFFF00"/>
                </a:highlight>
              </a:rPr>
              <a:t>Customer Behavior</a:t>
            </a:r>
          </a:p>
          <a:p>
            <a:pPr marL="133350" indent="0">
              <a:buNone/>
            </a:pPr>
            <a:endParaRPr lang="en-US" sz="1000" b="1" dirty="0">
              <a:highlight>
                <a:srgbClr val="FFFF00"/>
              </a:highlight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000" b="1" dirty="0"/>
              <a:t>Number of Products: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Customers with fewer products are more likely to exit. 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Encouraging customers to utilize multiple products through bundling and cross-selling strategies can enhance customer stickiness.</a:t>
            </a:r>
          </a:p>
          <a:p>
            <a:pPr marL="603250" lvl="1" indent="0">
              <a:buNone/>
            </a:pPr>
            <a:endParaRPr lang="en-US" sz="1000" dirty="0"/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000" b="1" dirty="0"/>
              <a:t>Credit Card Ownership: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Ownership of a credit card does not significantly impact the likelihood of a customer exiting. 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This suggests that other factors are more critical in influencing churn.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000" dirty="0"/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000" b="1" dirty="0"/>
              <a:t>Active Membership: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Active members are less likely to exit compared to inactive members. 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This highlights the importance of customer engagement and regular interactions to maintain an active customer base.</a:t>
            </a:r>
          </a:p>
          <a:p>
            <a:pPr marL="603250" lvl="1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2176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e9006cb6c_1_2"/>
          <p:cNvSpPr txBox="1">
            <a:spLocks noGrp="1"/>
          </p:cNvSpPr>
          <p:nvPr>
            <p:ph type="title"/>
          </p:nvPr>
        </p:nvSpPr>
        <p:spPr>
          <a:xfrm>
            <a:off x="189102" y="0"/>
            <a:ext cx="752278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</a:rPr>
              <a:t>Executive Summary Cont… </a:t>
            </a:r>
            <a:endParaRPr dirty="0">
              <a:solidFill>
                <a:srgbClr val="1974D2"/>
              </a:solidFill>
            </a:endParaRPr>
          </a:p>
        </p:txBody>
      </p:sp>
      <p:sp>
        <p:nvSpPr>
          <p:cNvPr id="119" name="Google Shape;119;g10e9006cb6c_1_2"/>
          <p:cNvSpPr txBox="1">
            <a:spLocks noGrp="1"/>
          </p:cNvSpPr>
          <p:nvPr>
            <p:ph type="body" idx="1"/>
          </p:nvPr>
        </p:nvSpPr>
        <p:spPr>
          <a:xfrm>
            <a:off x="79424" y="358747"/>
            <a:ext cx="8593930" cy="428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indent="0">
              <a:buNone/>
            </a:pPr>
            <a:endParaRPr lang="en-IN" sz="1000" b="1" dirty="0"/>
          </a:p>
          <a:p>
            <a:pPr marL="133350" indent="0">
              <a:buNone/>
            </a:pPr>
            <a:endParaRPr lang="en-IN" sz="1600" b="1" dirty="0">
              <a:solidFill>
                <a:srgbClr val="EF35C7"/>
              </a:solidFill>
            </a:endParaRPr>
          </a:p>
          <a:p>
            <a:pPr marL="133350" indent="0">
              <a:buNone/>
            </a:pPr>
            <a:endParaRPr lang="en-IN" sz="1600" b="1" dirty="0">
              <a:solidFill>
                <a:srgbClr val="EF35C7"/>
              </a:solidFill>
            </a:endParaRPr>
          </a:p>
          <a:p>
            <a:pPr marL="133350" indent="0">
              <a:buNone/>
            </a:pPr>
            <a:r>
              <a:rPr lang="en-IN" sz="1600" b="1" dirty="0">
                <a:solidFill>
                  <a:srgbClr val="EF35C7"/>
                </a:solidFill>
              </a:rPr>
              <a:t>Business Recommendations :-</a:t>
            </a:r>
            <a:endParaRPr lang="en-US" sz="1600" b="1" dirty="0">
              <a:highlight>
                <a:srgbClr val="FFFF00"/>
              </a:highlight>
            </a:endParaRPr>
          </a:p>
          <a:p>
            <a:pPr marL="133350" indent="0">
              <a:buNone/>
            </a:pPr>
            <a:endParaRPr lang="en-US" sz="1000" b="1" dirty="0"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Nunito" pitchFamily="2" charset="0"/>
              <a:buChar char="−"/>
            </a:pPr>
            <a:r>
              <a:rPr lang="en-IN" sz="1200" b="1" dirty="0"/>
              <a:t>Targeted Retention Strategies</a:t>
            </a:r>
            <a:endParaRPr lang="en-US" sz="1200" b="1" dirty="0"/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000" b="1" dirty="0"/>
              <a:t>Older Customers: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Develop specialized products and services catering to the needs of older customers to reduce churn in this demographic.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000" b="1" dirty="0"/>
              <a:t>Female Customers: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Implement targeted marketing campaigns and personalized services aimed at retaining female customers.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000" b="1" dirty="0"/>
              <a:t>Customers in Germany: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Conduct a detailed investigation into the reasons for higher exit rates in Germany and address region-specific concerns with tailored solutions..</a:t>
            </a:r>
          </a:p>
          <a:p>
            <a:pPr marL="603250" lvl="1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14868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e9006cb6c_1_2"/>
          <p:cNvSpPr txBox="1">
            <a:spLocks noGrp="1"/>
          </p:cNvSpPr>
          <p:nvPr>
            <p:ph type="title"/>
          </p:nvPr>
        </p:nvSpPr>
        <p:spPr>
          <a:xfrm>
            <a:off x="189102" y="0"/>
            <a:ext cx="752278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</a:rPr>
              <a:t>Executive Summary Cont… </a:t>
            </a:r>
            <a:endParaRPr dirty="0">
              <a:solidFill>
                <a:srgbClr val="1974D2"/>
              </a:solidFill>
            </a:endParaRPr>
          </a:p>
        </p:txBody>
      </p:sp>
      <p:sp>
        <p:nvSpPr>
          <p:cNvPr id="119" name="Google Shape;119;g10e9006cb6c_1_2"/>
          <p:cNvSpPr txBox="1">
            <a:spLocks noGrp="1"/>
          </p:cNvSpPr>
          <p:nvPr>
            <p:ph type="body" idx="1"/>
          </p:nvPr>
        </p:nvSpPr>
        <p:spPr>
          <a:xfrm>
            <a:off x="59254" y="263418"/>
            <a:ext cx="9084746" cy="488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indent="0">
              <a:buNone/>
            </a:pPr>
            <a:endParaRPr lang="en-IN" sz="1000" b="1" dirty="0"/>
          </a:p>
          <a:p>
            <a:pPr marL="133350" indent="0">
              <a:buNone/>
            </a:pPr>
            <a:endParaRPr lang="en-IN" sz="1200" b="1" dirty="0">
              <a:solidFill>
                <a:srgbClr val="EF35C7"/>
              </a:solidFill>
            </a:endParaRPr>
          </a:p>
          <a:p>
            <a:pPr marL="133350" indent="0">
              <a:buNone/>
            </a:pPr>
            <a:endParaRPr lang="en-IN" sz="1200" b="1" dirty="0">
              <a:solidFill>
                <a:srgbClr val="EF35C7"/>
              </a:solidFill>
            </a:endParaRPr>
          </a:p>
          <a:p>
            <a:pPr marL="133350" indent="0">
              <a:buNone/>
            </a:pPr>
            <a:r>
              <a:rPr lang="en-IN" sz="1200" b="1" dirty="0">
                <a:solidFill>
                  <a:srgbClr val="EF35C7"/>
                </a:solidFill>
              </a:rPr>
              <a:t>Business Recommendations :-</a:t>
            </a:r>
            <a:endParaRPr lang="en-US" sz="1200" b="1" dirty="0">
              <a:highlight>
                <a:srgbClr val="FFFF00"/>
              </a:highlight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IN" sz="1000" b="1" dirty="0"/>
              <a:t>Product Bundling</a:t>
            </a:r>
            <a:endParaRPr lang="en-US" sz="1000" b="1" dirty="0"/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Encourage customers to use multiple products by offering bundled packages and incentives for adopting additional services. 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This can help in increasing product usage per customer and reducing churn.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000" b="1" dirty="0"/>
              <a:t>Feedback and Improvement: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Collect and analyze feedback from customers who exit to understand their reasons for leaving. Use this information to make necessary improvements in services and address customer pain points.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000" b="1" dirty="0"/>
              <a:t>Credit Score Improvement Programs: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Promote financial literacy and credit improvement programs to enhance overall customer satisfaction and loyalty, even though credit score alone was not a significant predictor of churn.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IN" sz="1000" b="1" dirty="0"/>
              <a:t>Customer Engagement</a:t>
            </a:r>
            <a:endParaRPr lang="en-US" sz="1000" b="1" dirty="0"/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000" b="1" dirty="0"/>
              <a:t>Inactive Members: </a:t>
            </a:r>
            <a:r>
              <a:rPr lang="en-US" sz="1000" dirty="0"/>
              <a:t>Design engagement strategies to convert inactive members into active users through personalized communication and incentives.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000" b="1" dirty="0"/>
              <a:t>Low Balance Accounts</a:t>
            </a:r>
            <a:r>
              <a:rPr lang="en-US" sz="1000" b="1" dirty="0"/>
              <a:t>: </a:t>
            </a:r>
            <a:r>
              <a:rPr lang="en-US" sz="1000" dirty="0"/>
              <a:t>Offer financial advisory services and personalized banking solutions to help customers manage their accounts better and increase their balances.</a:t>
            </a:r>
          </a:p>
          <a:p>
            <a:pPr marL="603250" lvl="1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8784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</a:rPr>
              <a:t>Business Problem Overview and Solution Approach</a:t>
            </a:r>
            <a:endParaRPr dirty="0">
              <a:solidFill>
                <a:srgbClr val="1974D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1CAD5-1D1E-C1A9-D318-024D157895C2}"/>
              </a:ext>
            </a:extLst>
          </p:cNvPr>
          <p:cNvSpPr txBox="1"/>
          <p:nvPr/>
        </p:nvSpPr>
        <p:spPr>
          <a:xfrm>
            <a:off x="202550" y="1177800"/>
            <a:ext cx="8747311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EF35C7"/>
                </a:solidFill>
              </a:rPr>
              <a:t>Business Problem Overview:</a:t>
            </a:r>
          </a:p>
          <a:p>
            <a:endParaRPr lang="en-US" sz="1600" b="1" dirty="0">
              <a:solidFill>
                <a:srgbClr val="EF35C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Nunito" pitchFamily="2" charset="0"/>
              </a:rPr>
              <a:t>The bank is </a:t>
            </a:r>
            <a:r>
              <a:rPr lang="en-US" sz="1600" b="1" dirty="0">
                <a:latin typeface="Nunito" pitchFamily="2" charset="0"/>
              </a:rPr>
              <a:t>experiencing a high rate of customer churn, </a:t>
            </a:r>
            <a:r>
              <a:rPr lang="en-US" sz="1600" dirty="0">
                <a:latin typeface="Nunito" pitchFamily="2" charset="0"/>
              </a:rPr>
              <a:t>which significantly impacts its profitability and growth. </a:t>
            </a:r>
          </a:p>
          <a:p>
            <a:endParaRPr lang="en-US" sz="1600" dirty="0">
              <a:latin typeface="Nuni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Nunito" pitchFamily="2" charset="0"/>
              </a:rPr>
              <a:t>Understanding the reasons behind customer exits and identifying patterns in customer behavior are crucial to developing effective retention strategies.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Nuni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Nunito" pitchFamily="2" charset="0"/>
              </a:rPr>
              <a:t>The primary </a:t>
            </a:r>
            <a:r>
              <a:rPr lang="en-US" sz="1600" b="1" dirty="0">
                <a:latin typeface="Nunito" pitchFamily="2" charset="0"/>
              </a:rPr>
              <a:t>objective is to predict which customers are likely to leave the bank</a:t>
            </a:r>
            <a:r>
              <a:rPr lang="en-US" sz="1600" dirty="0">
                <a:latin typeface="Nunito" pitchFamily="2" charset="0"/>
              </a:rPr>
              <a:t>, allowing for timely interventions to reduce churn rates and enhance customer loyalty.</a:t>
            </a:r>
          </a:p>
          <a:p>
            <a:endParaRPr lang="en-US" sz="1200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750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</a:rPr>
              <a:t>Business Problem Overview and Solution Approach</a:t>
            </a:r>
            <a:endParaRPr dirty="0">
              <a:solidFill>
                <a:srgbClr val="1974D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1CAD5-1D1E-C1A9-D318-024D157895C2}"/>
              </a:ext>
            </a:extLst>
          </p:cNvPr>
          <p:cNvSpPr txBox="1"/>
          <p:nvPr/>
        </p:nvSpPr>
        <p:spPr>
          <a:xfrm>
            <a:off x="198344" y="955923"/>
            <a:ext cx="8747311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Nunito" pitchFamily="2" charset="0"/>
              </a:rPr>
              <a:t>Solution Approach / Methodology:</a:t>
            </a:r>
          </a:p>
          <a:p>
            <a:pPr>
              <a:buFont typeface="+mj-lt"/>
              <a:buAutoNum type="arabicPeriod"/>
            </a:pPr>
            <a:r>
              <a:rPr lang="en-US" sz="1200" b="1" dirty="0">
                <a:latin typeface="Nunito" pitchFamily="2" charset="0"/>
              </a:rPr>
              <a:t>Data Collection and Preprocessing:</a:t>
            </a:r>
            <a:endParaRPr lang="en-US" sz="1200" dirty="0">
              <a:latin typeface="Nunito" pitchFamily="2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>
                <a:latin typeface="Nunito" pitchFamily="2" charset="0"/>
              </a:rPr>
              <a:t>Gather customer demographics, account information, and transaction history.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>
                <a:latin typeface="Nunito" pitchFamily="2" charset="0"/>
              </a:rPr>
              <a:t>Handle missing values, encode categorical variables, and scale numerical features.</a:t>
            </a:r>
          </a:p>
          <a:p>
            <a:pPr>
              <a:buFont typeface="+mj-lt"/>
              <a:buAutoNum type="arabicPeriod"/>
            </a:pPr>
            <a:r>
              <a:rPr lang="en-US" sz="1200" b="1" dirty="0">
                <a:latin typeface="Nunito" pitchFamily="2" charset="0"/>
              </a:rPr>
              <a:t>Exploratory Data Analysis (EDA):</a:t>
            </a:r>
            <a:endParaRPr lang="en-US" sz="1200" dirty="0">
              <a:latin typeface="Nunito" pitchFamily="2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>
                <a:latin typeface="Nunito" pitchFamily="2" charset="0"/>
              </a:rPr>
              <a:t>Identify key patterns and correlations using visualizations.</a:t>
            </a:r>
          </a:p>
          <a:p>
            <a:pPr>
              <a:buFont typeface="+mj-lt"/>
              <a:buAutoNum type="arabicPeriod"/>
            </a:pPr>
            <a:r>
              <a:rPr lang="en-US" sz="1200" b="1" dirty="0">
                <a:latin typeface="Nunito" pitchFamily="2" charset="0"/>
              </a:rPr>
              <a:t>Feature Engineering:</a:t>
            </a:r>
            <a:endParaRPr lang="en-US" sz="1200" dirty="0">
              <a:latin typeface="Nunito" pitchFamily="2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>
                <a:latin typeface="Nunito" pitchFamily="2" charset="0"/>
              </a:rPr>
              <a:t>Create and select relevant features.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>
                <a:latin typeface="Nunito" pitchFamily="2" charset="0"/>
              </a:rPr>
              <a:t>Address class imbalance with SMOTE.</a:t>
            </a:r>
          </a:p>
          <a:p>
            <a:pPr>
              <a:buFont typeface="+mj-lt"/>
              <a:buAutoNum type="arabicPeriod"/>
            </a:pPr>
            <a:r>
              <a:rPr lang="en-US" sz="1200" b="1" dirty="0">
                <a:latin typeface="Nunito" pitchFamily="2" charset="0"/>
              </a:rPr>
              <a:t>Model Building:</a:t>
            </a:r>
            <a:endParaRPr lang="en-US" sz="1200" dirty="0">
              <a:latin typeface="Nunito" pitchFamily="2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>
                <a:latin typeface="Nunito" pitchFamily="2" charset="0"/>
              </a:rPr>
              <a:t>Use algorithms like Logistic Regression, Decision Trees, Random Forests, and Neural Networks.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>
                <a:latin typeface="Nunito" pitchFamily="2" charset="0"/>
              </a:rPr>
              <a:t>Evaluate models using accuracy, recall, precision, and F1-score.</a:t>
            </a:r>
          </a:p>
          <a:p>
            <a:pPr>
              <a:buFont typeface="+mj-lt"/>
              <a:buAutoNum type="arabicPeriod"/>
            </a:pPr>
            <a:r>
              <a:rPr lang="en-US" sz="1200" b="1" dirty="0">
                <a:latin typeface="Nunito" pitchFamily="2" charset="0"/>
              </a:rPr>
              <a:t>Model Evaluation and Selection:</a:t>
            </a:r>
            <a:endParaRPr lang="en-US" sz="1200" dirty="0">
              <a:latin typeface="Nunito" pitchFamily="2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>
                <a:latin typeface="Nunito" pitchFamily="2" charset="0"/>
              </a:rPr>
              <a:t>Select the best model balancing recall and precision.</a:t>
            </a:r>
          </a:p>
          <a:p>
            <a:pPr>
              <a:buFont typeface="+mj-lt"/>
              <a:buAutoNum type="arabicPeriod"/>
            </a:pPr>
            <a:r>
              <a:rPr lang="en-US" sz="1200" b="1" dirty="0">
                <a:latin typeface="Nunito" pitchFamily="2" charset="0"/>
              </a:rPr>
              <a:t>Implementation:</a:t>
            </a:r>
            <a:endParaRPr lang="en-US" sz="1200" dirty="0">
              <a:latin typeface="Nunito" pitchFamily="2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>
                <a:latin typeface="Nunito" pitchFamily="2" charset="0"/>
              </a:rPr>
              <a:t>Deploy the model for real-time churn prediction.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>
                <a:latin typeface="Nunito" pitchFamily="2" charset="0"/>
              </a:rPr>
              <a:t>Develop dashboards and alerts for monitoring high-risk customers.</a:t>
            </a:r>
          </a:p>
        </p:txBody>
      </p:sp>
    </p:spTree>
    <p:extLst>
      <p:ext uri="{BB962C8B-B14F-4D97-AF65-F5344CB8AC3E}">
        <p14:creationId xmlns:p14="http://schemas.microsoft.com/office/powerpoint/2010/main" val="596038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</a:rPr>
              <a:t>Business Problem Overview and Solution Approach</a:t>
            </a:r>
            <a:endParaRPr dirty="0">
              <a:solidFill>
                <a:srgbClr val="1974D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3DCD2-AF98-C9A5-5C0D-7D3ED99D5576}"/>
              </a:ext>
            </a:extLst>
          </p:cNvPr>
          <p:cNvSpPr txBox="1"/>
          <p:nvPr/>
        </p:nvSpPr>
        <p:spPr>
          <a:xfrm>
            <a:off x="346335" y="123877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 dirty="0">
                <a:solidFill>
                  <a:srgbClr val="EF35C7"/>
                </a:solidFill>
                <a:latin typeface="Nunito" pitchFamily="2" charset="0"/>
              </a:rPr>
              <a:t>Business Problem </a:t>
            </a:r>
            <a:endParaRPr lang="en-IN" sz="1800" b="1" dirty="0">
              <a:solidFill>
                <a:srgbClr val="EF35C7"/>
              </a:solidFill>
              <a:latin typeface="Nunito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EA8C41-6242-8C5C-59A4-11CFB3B19C3C}"/>
              </a:ext>
            </a:extLst>
          </p:cNvPr>
          <p:cNvSpPr txBox="1"/>
          <p:nvPr/>
        </p:nvSpPr>
        <p:spPr>
          <a:xfrm>
            <a:off x="442181" y="1738666"/>
            <a:ext cx="87506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IN" dirty="0">
                <a:latin typeface="Nunito" pitchFamily="2" charset="0"/>
              </a:rPr>
              <a:t>The bank is facing </a:t>
            </a:r>
            <a:r>
              <a:rPr lang="en-IN" dirty="0">
                <a:highlight>
                  <a:srgbClr val="FFFF00"/>
                </a:highlight>
                <a:latin typeface="Nunito" pitchFamily="2" charset="0"/>
              </a:rPr>
              <a:t>a </a:t>
            </a:r>
            <a:r>
              <a:rPr lang="en-IN" b="1" dirty="0">
                <a:highlight>
                  <a:srgbClr val="FFFF00"/>
                </a:highlight>
                <a:latin typeface="Nunito" pitchFamily="2" charset="0"/>
              </a:rPr>
              <a:t>high customer churn rate</a:t>
            </a:r>
            <a:r>
              <a:rPr lang="en-IN" dirty="0">
                <a:latin typeface="Nunito" pitchFamily="2" charset="0"/>
              </a:rPr>
              <a:t>, impacting profitability. </a:t>
            </a:r>
          </a:p>
          <a:p>
            <a:pPr lvl="2"/>
            <a:endParaRPr lang="en-IN" dirty="0">
              <a:latin typeface="Nunito" pitchFamily="2" charset="0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IN" dirty="0">
                <a:latin typeface="Nunito" pitchFamily="2" charset="0"/>
              </a:rPr>
              <a:t>The goal is to </a:t>
            </a:r>
            <a:r>
              <a:rPr lang="en-IN" b="1" dirty="0">
                <a:solidFill>
                  <a:srgbClr val="C00000"/>
                </a:solidFill>
                <a:latin typeface="Nunito" pitchFamily="2" charset="0"/>
              </a:rPr>
              <a:t>predict which customers are likely to leave the bank </a:t>
            </a:r>
            <a:r>
              <a:rPr lang="en-IN" dirty="0">
                <a:latin typeface="Nunito" pitchFamily="2" charset="0"/>
              </a:rPr>
              <a:t>to </a:t>
            </a:r>
            <a:r>
              <a:rPr lang="en-IN" b="1" dirty="0">
                <a:solidFill>
                  <a:srgbClr val="00B050"/>
                </a:solidFill>
                <a:latin typeface="Nunito" pitchFamily="2" charset="0"/>
              </a:rPr>
              <a:t>implement retention strategies and reduce churn</a:t>
            </a:r>
          </a:p>
        </p:txBody>
      </p:sp>
    </p:spTree>
    <p:extLst>
      <p:ext uri="{BB962C8B-B14F-4D97-AF65-F5344CB8AC3E}">
        <p14:creationId xmlns:p14="http://schemas.microsoft.com/office/powerpoint/2010/main" val="1184600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E81534-EFA0-3AB2-563E-B00E21A96AD5}"/>
              </a:ext>
            </a:extLst>
          </p:cNvPr>
          <p:cNvSpPr txBox="1"/>
          <p:nvPr/>
        </p:nvSpPr>
        <p:spPr>
          <a:xfrm>
            <a:off x="202550" y="88547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rgbClr val="EF35C7"/>
                </a:solidFill>
              </a:rPr>
              <a:t>Solution Approach </a:t>
            </a:r>
            <a:r>
              <a:rPr lang="en-IN" b="1" dirty="0">
                <a:solidFill>
                  <a:srgbClr val="EF35C7"/>
                </a:solidFill>
              </a:rPr>
              <a:t>/ Methodology: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D8B22-1E3D-49B5-4D9B-46B553A95DDC}"/>
              </a:ext>
            </a:extLst>
          </p:cNvPr>
          <p:cNvSpPr txBox="1"/>
          <p:nvPr/>
        </p:nvSpPr>
        <p:spPr>
          <a:xfrm>
            <a:off x="-344475" y="1662508"/>
            <a:ext cx="9614649" cy="52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IN" sz="1000" b="1" dirty="0">
                <a:solidFill>
                  <a:schemeClr val="dk2"/>
                </a:solidFill>
                <a:latin typeface="Nunito"/>
                <a:sym typeface="Nunito"/>
              </a:rPr>
              <a:t>Data Source: </a:t>
            </a:r>
            <a:r>
              <a:rPr lang="en-IN" sz="1000" dirty="0">
                <a:solidFill>
                  <a:schemeClr val="dk2"/>
                </a:solidFill>
                <a:latin typeface="Nunito"/>
                <a:sym typeface="Nunito"/>
              </a:rPr>
              <a:t>Customer data including demographics, account information, and transaction history.</a:t>
            </a:r>
          </a:p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IN" sz="1000" b="1" dirty="0">
                <a:solidFill>
                  <a:schemeClr val="dk2"/>
                </a:solidFill>
                <a:latin typeface="Nunito"/>
                <a:sym typeface="Nunito"/>
              </a:rPr>
              <a:t>Preprocessing Steps: </a:t>
            </a:r>
            <a:r>
              <a:rPr lang="en-IN" sz="1000" dirty="0">
                <a:solidFill>
                  <a:schemeClr val="dk2"/>
                </a:solidFill>
                <a:latin typeface="Nunito"/>
                <a:sym typeface="Nunito"/>
              </a:rPr>
              <a:t>Handling missing values, encoding categorical variables, and scaling numerical features to prepare the data for modeling.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908F3-1537-EFC4-A674-E5728C97AA4D}"/>
              </a:ext>
            </a:extLst>
          </p:cNvPr>
          <p:cNvSpPr txBox="1"/>
          <p:nvPr/>
        </p:nvSpPr>
        <p:spPr>
          <a:xfrm>
            <a:off x="405100" y="1291687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Nunito" pitchFamily="2" charset="0"/>
              </a:rPr>
              <a:t>1. Data Collection and Preprocessing: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098926-0021-5B59-D8C6-6D4CEFFB2DF7}"/>
              </a:ext>
            </a:extLst>
          </p:cNvPr>
          <p:cNvSpPr txBox="1"/>
          <p:nvPr/>
        </p:nvSpPr>
        <p:spPr>
          <a:xfrm>
            <a:off x="405100" y="2413747"/>
            <a:ext cx="48073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200" b="1">
                <a:latin typeface="Nunito" pitchFamily="2" charset="0"/>
              </a:defRPr>
            </a:lvl1pPr>
          </a:lstStyle>
          <a:p>
            <a:r>
              <a:rPr lang="en-IN" dirty="0"/>
              <a:t>2. Exploratory Data Analysis (EDA):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9F59A-740C-0314-CB5F-5DB553D3EFBB}"/>
              </a:ext>
            </a:extLst>
          </p:cNvPr>
          <p:cNvSpPr txBox="1"/>
          <p:nvPr/>
        </p:nvSpPr>
        <p:spPr>
          <a:xfrm>
            <a:off x="-319255" y="2763589"/>
            <a:ext cx="9614649" cy="52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dk2"/>
                </a:solidFill>
                <a:latin typeface="Nunito"/>
                <a:sym typeface="Nunito"/>
              </a:rPr>
              <a:t>Purpose</a:t>
            </a:r>
            <a:r>
              <a:rPr lang="en-US" sz="1000" dirty="0">
                <a:solidFill>
                  <a:schemeClr val="dk2"/>
                </a:solidFill>
                <a:latin typeface="Nunito"/>
                <a:sym typeface="Nunito"/>
              </a:rPr>
              <a:t>: Identify key patterns and correlations in the data.</a:t>
            </a:r>
          </a:p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dk2"/>
                </a:solidFill>
                <a:latin typeface="Nunito"/>
                <a:sym typeface="Nunito"/>
              </a:rPr>
              <a:t>Techniques</a:t>
            </a:r>
            <a:r>
              <a:rPr lang="en-US" sz="1000" dirty="0">
                <a:solidFill>
                  <a:schemeClr val="dk2"/>
                </a:solidFill>
                <a:latin typeface="Nunito"/>
                <a:sym typeface="Nunito"/>
              </a:rPr>
              <a:t>: Visualizations such as histograms, box plots, and bar charts to understand distributions and relationships between features.</a:t>
            </a:r>
            <a:endParaRPr lang="en-IN" sz="1000" dirty="0">
              <a:solidFill>
                <a:schemeClr val="dk2"/>
              </a:solidFill>
              <a:latin typeface="Nunito"/>
              <a:sym typeface="Nunit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598693-9DBD-3114-6784-C75CEDB6801B}"/>
              </a:ext>
            </a:extLst>
          </p:cNvPr>
          <p:cNvSpPr txBox="1"/>
          <p:nvPr/>
        </p:nvSpPr>
        <p:spPr>
          <a:xfrm>
            <a:off x="405100" y="3484050"/>
            <a:ext cx="48073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3. Feature </a:t>
            </a:r>
            <a:r>
              <a:rPr lang="en-IN" sz="1200" b="1" dirty="0">
                <a:latin typeface="Nunito" pitchFamily="2" charset="0"/>
              </a:rPr>
              <a:t>Engineering</a:t>
            </a:r>
            <a:r>
              <a:rPr lang="en-IN" sz="1200" b="1" dirty="0"/>
              <a:t>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928819-BE5F-100C-2720-433464D679AD}"/>
              </a:ext>
            </a:extLst>
          </p:cNvPr>
          <p:cNvSpPr txBox="1"/>
          <p:nvPr/>
        </p:nvSpPr>
        <p:spPr>
          <a:xfrm>
            <a:off x="608479" y="3853819"/>
            <a:ext cx="853552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latin typeface="Nunito" pitchFamily="2" charset="0"/>
              </a:rPr>
              <a:t>Creating new features and selecting the most relevant ones to improve model performance.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00" dirty="0">
              <a:latin typeface="Nunito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latin typeface="Nunito" pitchFamily="2" charset="0"/>
              </a:rPr>
              <a:t>Addressing class imbalance using SMOTE (Synthetic Minority Over-sampling Technique).</a:t>
            </a:r>
          </a:p>
        </p:txBody>
      </p:sp>
      <p:sp>
        <p:nvSpPr>
          <p:cNvPr id="22" name="Google Shape;124;p3">
            <a:extLst>
              <a:ext uri="{FF2B5EF4-FFF2-40B4-BE49-F238E27FC236}">
                <a16:creationId xmlns:a16="http://schemas.microsoft.com/office/drawing/2014/main" id="{AF42CB60-78C5-BD80-DAB9-E86B4EBEA9D3}"/>
              </a:ext>
            </a:extLst>
          </p:cNvPr>
          <p:cNvSpPr txBox="1">
            <a:spLocks/>
          </p:cNvSpPr>
          <p:nvPr/>
        </p:nvSpPr>
        <p:spPr>
          <a:xfrm>
            <a:off x="202550" y="12525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sz="22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r>
              <a:rPr lang="en-US" sz="1800" dirty="0">
                <a:solidFill>
                  <a:srgbClr val="1974D2"/>
                </a:solidFill>
              </a:rPr>
              <a:t>Business Problem Overview and Solution Approach </a:t>
            </a:r>
            <a:r>
              <a:rPr lang="en-US" sz="1800" dirty="0" err="1">
                <a:solidFill>
                  <a:srgbClr val="1974D2"/>
                </a:solidFill>
              </a:rPr>
              <a:t>Cont</a:t>
            </a:r>
            <a:r>
              <a:rPr lang="en-US" sz="1800" dirty="0">
                <a:solidFill>
                  <a:srgbClr val="1974D2"/>
                </a:solidFill>
              </a:rPr>
              <a:t>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>
            <a:spLocks noGrp="1"/>
          </p:cNvSpPr>
          <p:nvPr>
            <p:ph type="title"/>
          </p:nvPr>
        </p:nvSpPr>
        <p:spPr>
          <a:xfrm>
            <a:off x="202548" y="10487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1800" dirty="0">
                <a:solidFill>
                  <a:srgbClr val="1974D2"/>
                </a:solidFill>
              </a:rPr>
              <a:t>Business Problem Overview and Solution Approach Cont…</a:t>
            </a:r>
            <a:endParaRPr sz="1800" dirty="0">
              <a:solidFill>
                <a:srgbClr val="1974D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81534-EFA0-3AB2-563E-B00E21A96AD5}"/>
              </a:ext>
            </a:extLst>
          </p:cNvPr>
          <p:cNvSpPr txBox="1"/>
          <p:nvPr/>
        </p:nvSpPr>
        <p:spPr>
          <a:xfrm>
            <a:off x="147918" y="81824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rgbClr val="EF35C7"/>
                </a:solidFill>
              </a:rPr>
              <a:t>Solution Approach </a:t>
            </a:r>
            <a:r>
              <a:rPr lang="en-IN" b="1" dirty="0">
                <a:solidFill>
                  <a:srgbClr val="EF35C7"/>
                </a:solidFill>
              </a:rPr>
              <a:t>/ Methodology: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D8B22-1E3D-49B5-4D9B-46B553A95DDC}"/>
              </a:ext>
            </a:extLst>
          </p:cNvPr>
          <p:cNvSpPr txBox="1"/>
          <p:nvPr/>
        </p:nvSpPr>
        <p:spPr>
          <a:xfrm>
            <a:off x="-196557" y="1639976"/>
            <a:ext cx="9614649" cy="52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dk2"/>
                </a:solidFill>
                <a:latin typeface="Nunito"/>
                <a:sym typeface="Nunito"/>
              </a:rPr>
              <a:t>Algorithms Used: </a:t>
            </a:r>
            <a:r>
              <a:rPr lang="en-US" sz="1000" dirty="0">
                <a:solidFill>
                  <a:schemeClr val="dk2"/>
                </a:solidFill>
                <a:latin typeface="Nunito"/>
                <a:sym typeface="Nunito"/>
              </a:rPr>
              <a:t>Several machine learning models including Logistic Regression, Decision Trees, Random Forests, and Neural Networks.</a:t>
            </a:r>
          </a:p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dk2"/>
                </a:solidFill>
                <a:latin typeface="Nunito"/>
                <a:sym typeface="Nunito"/>
              </a:rPr>
              <a:t>Evaluation Metrics: </a:t>
            </a:r>
            <a:r>
              <a:rPr lang="en-US" sz="1000" dirty="0">
                <a:solidFill>
                  <a:schemeClr val="dk2"/>
                </a:solidFill>
                <a:latin typeface="Nunito"/>
                <a:sym typeface="Nunito"/>
              </a:rPr>
              <a:t>Accuracy, Recall, Precision, and F1-score to assess model performance.</a:t>
            </a:r>
            <a:endParaRPr lang="en-IN" sz="1000" dirty="0">
              <a:solidFill>
                <a:schemeClr val="dk2"/>
              </a:solidFill>
              <a:latin typeface="Nunito"/>
              <a:sym typeface="Nuni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908F3-1537-EFC4-A674-E5728C97AA4D}"/>
              </a:ext>
            </a:extLst>
          </p:cNvPr>
          <p:cNvSpPr txBox="1"/>
          <p:nvPr/>
        </p:nvSpPr>
        <p:spPr>
          <a:xfrm>
            <a:off x="350468" y="1224452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Nunito" pitchFamily="2" charset="0"/>
              </a:rPr>
              <a:t>4. Model Building: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098926-0021-5B59-D8C6-6D4CEFFB2DF7}"/>
              </a:ext>
            </a:extLst>
          </p:cNvPr>
          <p:cNvSpPr txBox="1"/>
          <p:nvPr/>
        </p:nvSpPr>
        <p:spPr>
          <a:xfrm>
            <a:off x="350468" y="2346512"/>
            <a:ext cx="48073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Nunito" pitchFamily="2" charset="0"/>
              </a:rPr>
              <a:t>5. Model Evaluation and Selection: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9F59A-740C-0314-CB5F-5DB553D3EFBB}"/>
              </a:ext>
            </a:extLst>
          </p:cNvPr>
          <p:cNvSpPr txBox="1"/>
          <p:nvPr/>
        </p:nvSpPr>
        <p:spPr>
          <a:xfrm>
            <a:off x="-196558" y="2709178"/>
            <a:ext cx="9614649" cy="52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dk2"/>
                </a:solidFill>
                <a:latin typeface="Nunito"/>
                <a:sym typeface="Nunito"/>
              </a:rPr>
              <a:t>Comparing model performances to select the best model for predicting customer churn.</a:t>
            </a:r>
          </a:p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dk2"/>
                </a:solidFill>
                <a:latin typeface="Nunito"/>
                <a:sym typeface="Nunito"/>
              </a:rPr>
              <a:t>Ensuring the chosen model balances recall and precision to effectively identify customers at risk of churning.</a:t>
            </a:r>
            <a:endParaRPr lang="en-IN" sz="1000" dirty="0">
              <a:solidFill>
                <a:schemeClr val="dk2"/>
              </a:solidFill>
              <a:latin typeface="Nunito"/>
              <a:sym typeface="Nunit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598693-9DBD-3114-6784-C75CEDB6801B}"/>
              </a:ext>
            </a:extLst>
          </p:cNvPr>
          <p:cNvSpPr txBox="1"/>
          <p:nvPr/>
        </p:nvSpPr>
        <p:spPr>
          <a:xfrm>
            <a:off x="350468" y="3416815"/>
            <a:ext cx="48073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6. Implementation: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928819-BE5F-100C-2720-433464D679AD}"/>
              </a:ext>
            </a:extLst>
          </p:cNvPr>
          <p:cNvSpPr txBox="1"/>
          <p:nvPr/>
        </p:nvSpPr>
        <p:spPr>
          <a:xfrm>
            <a:off x="756396" y="3724592"/>
            <a:ext cx="853552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Nunito" pitchFamily="2" charset="0"/>
              </a:rPr>
              <a:t>Deploying the model to predict churn in real-time.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latin typeface="Nunito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Nunito" pitchFamily="2" charset="0"/>
              </a:rPr>
              <a:t>Developing dashboards and alerts to monitor high-risk customers and facilitate timely interventions.</a:t>
            </a:r>
            <a:endParaRPr lang="en-IN" sz="1000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39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e9006cb6c_1_7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  <a:latin typeface="Nunito" pitchFamily="2" charset="0"/>
              </a:rPr>
              <a:t>EDA Results</a:t>
            </a:r>
            <a:endParaRPr dirty="0">
              <a:solidFill>
                <a:srgbClr val="1974D2"/>
              </a:solidFill>
              <a:latin typeface="Nunito" pitchFamily="2" charset="0"/>
            </a:endParaRPr>
          </a:p>
        </p:txBody>
      </p:sp>
      <p:sp>
        <p:nvSpPr>
          <p:cNvPr id="131" name="Google Shape;131;g10e9006cb6c_1_7"/>
          <p:cNvSpPr txBox="1">
            <a:spLocks noGrp="1"/>
          </p:cNvSpPr>
          <p:nvPr>
            <p:ph type="body" idx="1"/>
          </p:nvPr>
        </p:nvSpPr>
        <p:spPr>
          <a:xfrm>
            <a:off x="0" y="876793"/>
            <a:ext cx="8629800" cy="3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IN" sz="1400" b="1" dirty="0">
                <a:solidFill>
                  <a:srgbClr val="EF35C7"/>
                </a:solidFill>
                <a:latin typeface="Nunito" pitchFamily="2" charset="0"/>
              </a:rPr>
              <a:t>Bivariate Analysis Key Results </a:t>
            </a:r>
            <a:r>
              <a:rPr lang="en" sz="1400" b="1" dirty="0">
                <a:solidFill>
                  <a:srgbClr val="EF35C7"/>
                </a:solidFill>
                <a:latin typeface="Nunito" pitchFamily="2" charset="0"/>
              </a:rPr>
              <a:t>from EDA</a:t>
            </a:r>
            <a:endParaRPr sz="1200" i="1" dirty="0">
              <a:solidFill>
                <a:srgbClr val="000000"/>
              </a:solidFill>
              <a:latin typeface="Nunito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13099-DEAC-626B-42A2-2DFC5EDCB352}"/>
              </a:ext>
            </a:extLst>
          </p:cNvPr>
          <p:cNvSpPr txBox="1"/>
          <p:nvPr/>
        </p:nvSpPr>
        <p:spPr>
          <a:xfrm>
            <a:off x="410980" y="1286932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900" b="1" dirty="0">
                <a:latin typeface="Nunito" pitchFamily="2" charset="0"/>
              </a:rPr>
              <a:t>Age and Churn: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34C6B-1BFA-8727-0DE5-F8DAF6925A17}"/>
              </a:ext>
            </a:extLst>
          </p:cNvPr>
          <p:cNvSpPr txBox="1"/>
          <p:nvPr/>
        </p:nvSpPr>
        <p:spPr>
          <a:xfrm>
            <a:off x="-138768" y="1570973"/>
            <a:ext cx="491919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Older customers show higher churn rates.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C61294-ECCE-490C-179E-4BC850477F4C}"/>
              </a:ext>
            </a:extLst>
          </p:cNvPr>
          <p:cNvSpPr txBox="1"/>
          <p:nvPr/>
        </p:nvSpPr>
        <p:spPr>
          <a:xfrm>
            <a:off x="410980" y="2409633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900" b="1" dirty="0">
                <a:latin typeface="Nunito" pitchFamily="2" charset="0"/>
              </a:rPr>
              <a:t>Geography and Churn: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B44AE0-7EFD-6F8D-C86A-209625D3BC65}"/>
              </a:ext>
            </a:extLst>
          </p:cNvPr>
          <p:cNvSpPr txBox="1"/>
          <p:nvPr/>
        </p:nvSpPr>
        <p:spPr>
          <a:xfrm>
            <a:off x="-138768" y="2087414"/>
            <a:ext cx="742707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Female customers have a higher churn rate than male customers.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748F52-5D87-4871-CDE9-BF48D89D6DDE}"/>
              </a:ext>
            </a:extLst>
          </p:cNvPr>
          <p:cNvSpPr txBox="1"/>
          <p:nvPr/>
        </p:nvSpPr>
        <p:spPr>
          <a:xfrm>
            <a:off x="410980" y="1867069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900" b="1" dirty="0">
                <a:latin typeface="Nunito" pitchFamily="2" charset="0"/>
              </a:rPr>
              <a:t>Gender and Churn: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26C98A-D429-A8EC-AE29-C36DD1C2266B}"/>
              </a:ext>
            </a:extLst>
          </p:cNvPr>
          <p:cNvSpPr txBox="1"/>
          <p:nvPr/>
        </p:nvSpPr>
        <p:spPr>
          <a:xfrm>
            <a:off x="-138768" y="2729706"/>
            <a:ext cx="742707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Higher churn rates observed in customers from Germany.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AC1534-8560-E2EE-8684-400DC3939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churn rates observed in customers from Germany.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589CE-B1B2-A32E-5E6B-DA507D53B0D6}"/>
              </a:ext>
            </a:extLst>
          </p:cNvPr>
          <p:cNvSpPr txBox="1"/>
          <p:nvPr/>
        </p:nvSpPr>
        <p:spPr>
          <a:xfrm>
            <a:off x="410980" y="3065168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latin typeface="Nunito" pitchFamily="2" charset="0"/>
              </a:rPr>
              <a:t>Number of Products and Churn:</a:t>
            </a:r>
            <a:endParaRPr lang="en-IN" sz="900" b="1" dirty="0">
              <a:latin typeface="Nunito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6B7F59-E755-6697-E76C-7D86FB5161DD}"/>
              </a:ext>
            </a:extLst>
          </p:cNvPr>
          <p:cNvSpPr txBox="1"/>
          <p:nvPr/>
        </p:nvSpPr>
        <p:spPr>
          <a:xfrm>
            <a:off x="-138768" y="3385241"/>
            <a:ext cx="742707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Fewer products are associated with higher churn rates.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1A997D-F61F-17DE-CFCA-5A51DD74C832}"/>
              </a:ext>
            </a:extLst>
          </p:cNvPr>
          <p:cNvSpPr txBox="1"/>
          <p:nvPr/>
        </p:nvSpPr>
        <p:spPr>
          <a:xfrm>
            <a:off x="410980" y="3720703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latin typeface="Nunito" pitchFamily="2" charset="0"/>
              </a:rPr>
              <a:t>Active Membership and Churn:</a:t>
            </a:r>
            <a:endParaRPr lang="en-IN" sz="900" b="1" dirty="0">
              <a:latin typeface="Nunito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02C44D-A341-5119-E10C-3302F6A37576}"/>
              </a:ext>
            </a:extLst>
          </p:cNvPr>
          <p:cNvSpPr txBox="1"/>
          <p:nvPr/>
        </p:nvSpPr>
        <p:spPr>
          <a:xfrm>
            <a:off x="-138768" y="4040776"/>
            <a:ext cx="742707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Active members are less likely to churn.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519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e9006cb6c_1_7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  <a:latin typeface="Nunito" pitchFamily="2" charset="0"/>
              </a:rPr>
              <a:t>EDA Results Cont…</a:t>
            </a:r>
            <a:endParaRPr dirty="0">
              <a:solidFill>
                <a:srgbClr val="1974D2"/>
              </a:solidFill>
              <a:latin typeface="Nunito" pitchFamily="2" charset="0"/>
            </a:endParaRPr>
          </a:p>
        </p:txBody>
      </p:sp>
      <p:sp>
        <p:nvSpPr>
          <p:cNvPr id="131" name="Google Shape;131;g10e9006cb6c_1_7"/>
          <p:cNvSpPr txBox="1">
            <a:spLocks noGrp="1"/>
          </p:cNvSpPr>
          <p:nvPr>
            <p:ph type="body" idx="1"/>
          </p:nvPr>
        </p:nvSpPr>
        <p:spPr>
          <a:xfrm>
            <a:off x="-73959" y="870681"/>
            <a:ext cx="8629800" cy="3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IN" sz="1400" b="1" dirty="0">
                <a:solidFill>
                  <a:srgbClr val="EF35C7"/>
                </a:solidFill>
                <a:latin typeface="Nunito" pitchFamily="2" charset="0"/>
              </a:rPr>
              <a:t>Univariate Analysis Key Results </a:t>
            </a:r>
            <a:r>
              <a:rPr lang="en" sz="1400" b="1" dirty="0">
                <a:solidFill>
                  <a:srgbClr val="EF35C7"/>
                </a:solidFill>
                <a:latin typeface="Nunito" pitchFamily="2" charset="0"/>
              </a:rPr>
              <a:t>from EDA</a:t>
            </a:r>
            <a:endParaRPr sz="1200" i="1" dirty="0">
              <a:solidFill>
                <a:srgbClr val="000000"/>
              </a:solidFill>
              <a:latin typeface="Nunito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13099-DEAC-626B-42A2-2DFC5EDCB352}"/>
              </a:ext>
            </a:extLst>
          </p:cNvPr>
          <p:cNvSpPr txBox="1"/>
          <p:nvPr/>
        </p:nvSpPr>
        <p:spPr>
          <a:xfrm>
            <a:off x="404256" y="1274708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900" b="1" dirty="0">
                <a:latin typeface="Nunito" pitchFamily="2" charset="0"/>
              </a:rPr>
              <a:t>Credit Score: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34C6B-1BFA-8727-0DE5-F8DAF6925A17}"/>
              </a:ext>
            </a:extLst>
          </p:cNvPr>
          <p:cNvSpPr txBox="1"/>
          <p:nvPr/>
        </p:nvSpPr>
        <p:spPr>
          <a:xfrm>
            <a:off x="-145491" y="1632800"/>
            <a:ext cx="9813926" cy="497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dk2"/>
                </a:solidFill>
                <a:latin typeface="Nunito" pitchFamily="2" charset="0"/>
              </a:rPr>
              <a:t>Average credit score is approximately 650.53.</a:t>
            </a:r>
          </a:p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dk2"/>
                </a:solidFill>
                <a:latin typeface="Nunito" pitchFamily="2" charset="0"/>
              </a:rPr>
              <a:t>Distribution is fairly normal with a few outliers below 400.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C61294-ECCE-490C-179E-4BC850477F4C}"/>
              </a:ext>
            </a:extLst>
          </p:cNvPr>
          <p:cNvSpPr txBox="1"/>
          <p:nvPr/>
        </p:nvSpPr>
        <p:spPr>
          <a:xfrm>
            <a:off x="404257" y="3195893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900" b="1" dirty="0">
                <a:latin typeface="Nunito" pitchFamily="2" charset="0"/>
              </a:rPr>
              <a:t>Balance: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B44AE0-7EFD-6F8D-C86A-209625D3BC65}"/>
              </a:ext>
            </a:extLst>
          </p:cNvPr>
          <p:cNvSpPr txBox="1"/>
          <p:nvPr/>
        </p:nvSpPr>
        <p:spPr>
          <a:xfrm>
            <a:off x="-145490" y="2524143"/>
            <a:ext cx="5537762" cy="497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Mean age is 38.92 years with a significant spread.</a:t>
            </a:r>
          </a:p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Age ranges from 18 to 92 years.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748F52-5D87-4871-CDE9-BF48D89D6DDE}"/>
              </a:ext>
            </a:extLst>
          </p:cNvPr>
          <p:cNvSpPr txBox="1"/>
          <p:nvPr/>
        </p:nvSpPr>
        <p:spPr>
          <a:xfrm>
            <a:off x="404257" y="2303798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900" b="1" dirty="0">
                <a:latin typeface="Nunito" pitchFamily="2" charset="0"/>
              </a:rPr>
              <a:t>Age: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26C98A-D429-A8EC-AE29-C36DD1C2266B}"/>
              </a:ext>
            </a:extLst>
          </p:cNvPr>
          <p:cNvSpPr txBox="1"/>
          <p:nvPr/>
        </p:nvSpPr>
        <p:spPr>
          <a:xfrm>
            <a:off x="-145491" y="3515966"/>
            <a:ext cx="7427073" cy="497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Mean account balance is 76,485.89 with high variation.</a:t>
            </a:r>
          </a:p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Notable proportion of customers have a balance of 0.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</a:rPr>
              <a:t>Contents / Agenda</a:t>
            </a:r>
            <a:endParaRPr dirty="0">
              <a:solidFill>
                <a:srgbClr val="1974D2"/>
              </a:solidFill>
            </a:endParaRPr>
          </a:p>
        </p:txBody>
      </p:sp>
      <p:sp>
        <p:nvSpPr>
          <p:cNvPr id="113" name="Google Shape;113;p2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Executive Summary 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Business Problem Overview and Solution Approach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EDA Results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Data Preprocessing 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Model Performance Summary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Appendix</a:t>
            </a: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e9006cb6c_1_7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  <a:latin typeface="Nunito" pitchFamily="2" charset="0"/>
              </a:rPr>
              <a:t>EDA Results Cont…</a:t>
            </a:r>
            <a:endParaRPr dirty="0">
              <a:solidFill>
                <a:srgbClr val="1974D2"/>
              </a:solidFill>
              <a:latin typeface="Nunito" pitchFamily="2" charset="0"/>
            </a:endParaRPr>
          </a:p>
        </p:txBody>
      </p:sp>
      <p:sp>
        <p:nvSpPr>
          <p:cNvPr id="131" name="Google Shape;131;g10e9006cb6c_1_7"/>
          <p:cNvSpPr txBox="1">
            <a:spLocks noGrp="1"/>
          </p:cNvSpPr>
          <p:nvPr>
            <p:ph type="body" idx="1"/>
          </p:nvPr>
        </p:nvSpPr>
        <p:spPr>
          <a:xfrm>
            <a:off x="0" y="876793"/>
            <a:ext cx="8629800" cy="3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IN" sz="1400" b="1" dirty="0">
                <a:solidFill>
                  <a:srgbClr val="EF35C7"/>
                </a:solidFill>
                <a:latin typeface="Nunito" pitchFamily="2" charset="0"/>
              </a:rPr>
              <a:t>Univariate Analysis Key Results </a:t>
            </a:r>
            <a:r>
              <a:rPr lang="en" sz="1400" b="1" dirty="0">
                <a:solidFill>
                  <a:srgbClr val="EF35C7"/>
                </a:solidFill>
                <a:latin typeface="Nunito" pitchFamily="2" charset="0"/>
              </a:rPr>
              <a:t>from EDA</a:t>
            </a:r>
            <a:endParaRPr sz="1200" i="1" dirty="0">
              <a:solidFill>
                <a:srgbClr val="000000"/>
              </a:solidFill>
              <a:latin typeface="Nunito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13099-DEAC-626B-42A2-2DFC5EDCB352}"/>
              </a:ext>
            </a:extLst>
          </p:cNvPr>
          <p:cNvSpPr txBox="1"/>
          <p:nvPr/>
        </p:nvSpPr>
        <p:spPr>
          <a:xfrm>
            <a:off x="458044" y="1286932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900" b="1" dirty="0">
                <a:latin typeface="Nunito" pitchFamily="2" charset="0"/>
              </a:rPr>
              <a:t>Tenure: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34C6B-1BFA-8727-0DE5-F8DAF6925A17}"/>
              </a:ext>
            </a:extLst>
          </p:cNvPr>
          <p:cNvSpPr txBox="1"/>
          <p:nvPr/>
        </p:nvSpPr>
        <p:spPr>
          <a:xfrm>
            <a:off x="-91704" y="1543433"/>
            <a:ext cx="98139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Average tenure is 5 years, with a range from 0 to 10 years.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C61294-ECCE-490C-179E-4BC850477F4C}"/>
              </a:ext>
            </a:extLst>
          </p:cNvPr>
          <p:cNvSpPr txBox="1"/>
          <p:nvPr/>
        </p:nvSpPr>
        <p:spPr>
          <a:xfrm>
            <a:off x="458044" y="2611200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900" b="1" dirty="0">
                <a:latin typeface="Nunito" pitchFamily="2" charset="0"/>
              </a:rPr>
              <a:t>Has Credit Card: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B44AE0-7EFD-6F8D-C86A-209625D3BC65}"/>
              </a:ext>
            </a:extLst>
          </p:cNvPr>
          <p:cNvSpPr txBox="1"/>
          <p:nvPr/>
        </p:nvSpPr>
        <p:spPr>
          <a:xfrm>
            <a:off x="-91704" y="2215816"/>
            <a:ext cx="607564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Majority of customers hold 1 or 2 products.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748F52-5D87-4871-CDE9-BF48D89D6DDE}"/>
              </a:ext>
            </a:extLst>
          </p:cNvPr>
          <p:cNvSpPr txBox="1"/>
          <p:nvPr/>
        </p:nvSpPr>
        <p:spPr>
          <a:xfrm>
            <a:off x="458044" y="1938433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900" b="1" dirty="0">
                <a:latin typeface="Nunito" pitchFamily="2" charset="0"/>
              </a:rPr>
              <a:t>Number of Products: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26C98A-D429-A8EC-AE29-C36DD1C2266B}"/>
              </a:ext>
            </a:extLst>
          </p:cNvPr>
          <p:cNvSpPr txBox="1"/>
          <p:nvPr/>
        </p:nvSpPr>
        <p:spPr>
          <a:xfrm>
            <a:off x="-91704" y="2911520"/>
            <a:ext cx="742707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71% of customers have a credit card.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155C65-0CC9-4764-33E4-C0F1A3D77670}"/>
              </a:ext>
            </a:extLst>
          </p:cNvPr>
          <p:cNvSpPr txBox="1"/>
          <p:nvPr/>
        </p:nvSpPr>
        <p:spPr>
          <a:xfrm>
            <a:off x="458044" y="3351191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900" b="1" dirty="0">
                <a:latin typeface="Nunito" pitchFamily="2" charset="0"/>
              </a:rPr>
              <a:t>Is Active Member: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2FB6E6-B015-E4D9-F88E-865E30DBEC83}"/>
              </a:ext>
            </a:extLst>
          </p:cNvPr>
          <p:cNvSpPr txBox="1"/>
          <p:nvPr/>
        </p:nvSpPr>
        <p:spPr>
          <a:xfrm>
            <a:off x="-91703" y="3671264"/>
            <a:ext cx="429391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Approximately 52% are active members.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E829D-BAEE-4DC6-6352-842CB1BC97E8}"/>
              </a:ext>
            </a:extLst>
          </p:cNvPr>
          <p:cNvSpPr txBox="1"/>
          <p:nvPr/>
        </p:nvSpPr>
        <p:spPr>
          <a:xfrm>
            <a:off x="458044" y="3998734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900" b="1" dirty="0">
                <a:latin typeface="Nunito" pitchFamily="2" charset="0"/>
              </a:rPr>
              <a:t>Exited: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2FB596-2B36-9F34-C6AE-09FE0CB23976}"/>
              </a:ext>
            </a:extLst>
          </p:cNvPr>
          <p:cNvSpPr txBox="1"/>
          <p:nvPr/>
        </p:nvSpPr>
        <p:spPr>
          <a:xfrm>
            <a:off x="-91704" y="4318807"/>
            <a:ext cx="742707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About 24% of customers have exited.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745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e9006cb6c_1_7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</a:rPr>
              <a:t>EDA Results Cont…</a:t>
            </a:r>
            <a:endParaRPr dirty="0">
              <a:solidFill>
                <a:srgbClr val="1974D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7B8E45-CAB3-6A08-6A64-F36F25377266}"/>
              </a:ext>
            </a:extLst>
          </p:cNvPr>
          <p:cNvSpPr txBox="1"/>
          <p:nvPr/>
        </p:nvSpPr>
        <p:spPr>
          <a:xfrm>
            <a:off x="202550" y="88371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EF35C7"/>
                </a:solidFill>
                <a:latin typeface="Nunito" pitchFamily="2" charset="0"/>
              </a:rPr>
              <a:t>Insight-Based Questions and Answers:</a:t>
            </a:r>
            <a:endParaRPr lang="en-IN" b="1" dirty="0">
              <a:solidFill>
                <a:srgbClr val="EF35C7"/>
              </a:solidFill>
              <a:latin typeface="Nuni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FE49F4-0781-711B-DFC3-44EFBD30446D}"/>
              </a:ext>
            </a:extLst>
          </p:cNvPr>
          <p:cNvSpPr txBox="1"/>
          <p:nvPr/>
        </p:nvSpPr>
        <p:spPr>
          <a:xfrm>
            <a:off x="444598" y="1213234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latin typeface="Nunito" pitchFamily="2" charset="0"/>
              </a:rPr>
              <a:t>Which age group is more prone to churn?</a:t>
            </a:r>
            <a:endParaRPr lang="en-IN" sz="900" b="1" dirty="0">
              <a:latin typeface="Nunito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C4978-D93A-EFDE-90CB-49275517C4F1}"/>
              </a:ext>
            </a:extLst>
          </p:cNvPr>
          <p:cNvSpPr txBox="1"/>
          <p:nvPr/>
        </p:nvSpPr>
        <p:spPr>
          <a:xfrm>
            <a:off x="-105150" y="1469735"/>
            <a:ext cx="98139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Older customers, especially those above 45 years, show a higher tendency to churn.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B9DEA-78F5-6B5F-10FB-C131623294CA}"/>
              </a:ext>
            </a:extLst>
          </p:cNvPr>
          <p:cNvSpPr txBox="1"/>
          <p:nvPr/>
        </p:nvSpPr>
        <p:spPr>
          <a:xfrm>
            <a:off x="444598" y="1796917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latin typeface="Nunito" pitchFamily="2" charset="0"/>
              </a:rPr>
              <a:t>Is there a gender disparity in customer churn?</a:t>
            </a:r>
            <a:endParaRPr lang="en-IN" sz="900" b="1" dirty="0">
              <a:latin typeface="Nunito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04EE1-301C-1BDD-43B4-0BE92254B458}"/>
              </a:ext>
            </a:extLst>
          </p:cNvPr>
          <p:cNvSpPr txBox="1"/>
          <p:nvPr/>
        </p:nvSpPr>
        <p:spPr>
          <a:xfrm>
            <a:off x="-105150" y="2053418"/>
            <a:ext cx="98139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Yes, female customers have a higher churn rate compared to male customers.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BD011-29FA-FC37-4DBD-A493B773F64A}"/>
              </a:ext>
            </a:extLst>
          </p:cNvPr>
          <p:cNvSpPr txBox="1"/>
          <p:nvPr/>
        </p:nvSpPr>
        <p:spPr>
          <a:xfrm>
            <a:off x="444598" y="2379005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latin typeface="Nunito" pitchFamily="2" charset="0"/>
              </a:rPr>
              <a:t>How does geographic location influence churn?</a:t>
            </a:r>
            <a:endParaRPr lang="en-IN" sz="900" b="1" dirty="0">
              <a:latin typeface="Nunito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A632EC-2CCA-652C-56F1-27430B412CFF}"/>
              </a:ext>
            </a:extLst>
          </p:cNvPr>
          <p:cNvSpPr txBox="1"/>
          <p:nvPr/>
        </p:nvSpPr>
        <p:spPr>
          <a:xfrm>
            <a:off x="-105150" y="2635506"/>
            <a:ext cx="98139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Customers from Germany are at a higher risk of churning than those from France and Spain.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17C7F8-BC9C-2AD5-3683-409AA0FF3E76}"/>
              </a:ext>
            </a:extLst>
          </p:cNvPr>
          <p:cNvSpPr txBox="1"/>
          <p:nvPr/>
        </p:nvSpPr>
        <p:spPr>
          <a:xfrm>
            <a:off x="444598" y="2962688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latin typeface="Nunito" pitchFamily="2" charset="0"/>
              </a:rPr>
              <a:t>Does the number of products influence churn?</a:t>
            </a:r>
            <a:endParaRPr lang="en-IN" sz="900" b="1" dirty="0">
              <a:latin typeface="Nunito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281FF0-61B1-0DE6-2E72-AC5EAB180BE3}"/>
              </a:ext>
            </a:extLst>
          </p:cNvPr>
          <p:cNvSpPr txBox="1"/>
          <p:nvPr/>
        </p:nvSpPr>
        <p:spPr>
          <a:xfrm>
            <a:off x="-105150" y="3219189"/>
            <a:ext cx="98139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Yes, customers with fewer products are more likely to churn.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19EA93-6D7C-F57D-C3FD-45B5212E32DE}"/>
              </a:ext>
            </a:extLst>
          </p:cNvPr>
          <p:cNvSpPr txBox="1"/>
          <p:nvPr/>
        </p:nvSpPr>
        <p:spPr>
          <a:xfrm>
            <a:off x="444598" y="3556651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latin typeface="Nunito" pitchFamily="2" charset="0"/>
              </a:rPr>
              <a:t>How does active membership status relate to churn?</a:t>
            </a:r>
            <a:endParaRPr lang="en-IN" sz="900" b="1" dirty="0">
              <a:latin typeface="Nunito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E10144-C7E8-E789-1089-47DAB55EC35F}"/>
              </a:ext>
            </a:extLst>
          </p:cNvPr>
          <p:cNvSpPr txBox="1"/>
          <p:nvPr/>
        </p:nvSpPr>
        <p:spPr>
          <a:xfrm>
            <a:off x="-105150" y="3813152"/>
            <a:ext cx="98139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Active members have a lower churn rate, indicating the importance of customer engagement.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06B9F2-5248-B822-E529-29636A279E08}"/>
              </a:ext>
            </a:extLst>
          </p:cNvPr>
          <p:cNvSpPr txBox="1"/>
          <p:nvPr/>
        </p:nvSpPr>
        <p:spPr>
          <a:xfrm>
            <a:off x="444598" y="4140334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latin typeface="Nunito" pitchFamily="2" charset="0"/>
              </a:rPr>
              <a:t>Which age group is more prone to churn?</a:t>
            </a:r>
            <a:endParaRPr lang="en-IN" sz="900" b="1" dirty="0">
              <a:latin typeface="Nunito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76785B-3987-FEE9-0798-14E8C2FE9310}"/>
              </a:ext>
            </a:extLst>
          </p:cNvPr>
          <p:cNvSpPr txBox="1"/>
          <p:nvPr/>
        </p:nvSpPr>
        <p:spPr>
          <a:xfrm>
            <a:off x="-105150" y="4396835"/>
            <a:ext cx="98139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Older customers, especially those above 45 years, show a higher tendency to churn.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848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</a:rPr>
              <a:t>Data Preprocessing </a:t>
            </a:r>
            <a:endParaRPr dirty="0">
              <a:solidFill>
                <a:srgbClr val="1974D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227D9-305F-EB9F-AF13-AEF3C286EAF0}"/>
              </a:ext>
            </a:extLst>
          </p:cNvPr>
          <p:cNvSpPr txBox="1"/>
          <p:nvPr/>
        </p:nvSpPr>
        <p:spPr>
          <a:xfrm>
            <a:off x="74803" y="934713"/>
            <a:ext cx="4572000" cy="26353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9700" indent="0">
              <a:lnSpc>
                <a:spcPct val="115000"/>
              </a:lnSpc>
              <a:buClr>
                <a:srgbClr val="2D3B45"/>
              </a:buClr>
              <a:buSzPts val="1400"/>
              <a:buNone/>
              <a:defRPr sz="1000" b="1">
                <a:solidFill>
                  <a:srgbClr val="EF35C7"/>
                </a:solidFill>
                <a:highlight>
                  <a:srgbClr val="FFFFFF"/>
                </a:highlight>
                <a:latin typeface="Nunito" pitchFamily="2" charset="0"/>
              </a:defRPr>
            </a:lvl1pPr>
          </a:lstStyle>
          <a:p>
            <a:r>
              <a:rPr lang="en-IN" dirty="0"/>
              <a:t>Duplicate value check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6F8111-67F8-CADD-3DF5-3DD3C1059BF0}"/>
              </a:ext>
            </a:extLst>
          </p:cNvPr>
          <p:cNvSpPr txBox="1"/>
          <p:nvPr/>
        </p:nvSpPr>
        <p:spPr>
          <a:xfrm>
            <a:off x="321149" y="1203072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latin typeface="Nunito" pitchFamily="2" charset="0"/>
              </a:rPr>
              <a:t>Step Taken</a:t>
            </a:r>
            <a:endParaRPr lang="en-IN" sz="900" b="1" dirty="0">
              <a:latin typeface="Nunito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B33D5B-782A-8F56-BB16-A5C4D26CE126}"/>
              </a:ext>
            </a:extLst>
          </p:cNvPr>
          <p:cNvSpPr txBox="1"/>
          <p:nvPr/>
        </p:nvSpPr>
        <p:spPr>
          <a:xfrm>
            <a:off x="-228599" y="1459573"/>
            <a:ext cx="98139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Checked the dataset for any duplicate rows to ensure data integrity.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CD4E95-D0FC-DBC1-87D8-ECD27CB00E47}"/>
              </a:ext>
            </a:extLst>
          </p:cNvPr>
          <p:cNvSpPr txBox="1"/>
          <p:nvPr/>
        </p:nvSpPr>
        <p:spPr>
          <a:xfrm>
            <a:off x="321149" y="1716074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00B050"/>
                </a:solidFill>
                <a:latin typeface="Nunito" pitchFamily="2" charset="0"/>
              </a:rPr>
              <a:t>Result </a:t>
            </a:r>
            <a:endParaRPr lang="en-IN" sz="900" b="1" dirty="0">
              <a:solidFill>
                <a:srgbClr val="00B050"/>
              </a:solidFill>
              <a:latin typeface="Nunito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A89FC6-40C2-E8E0-07B3-D01CD2F2AFD4}"/>
              </a:ext>
            </a:extLst>
          </p:cNvPr>
          <p:cNvSpPr txBox="1"/>
          <p:nvPr/>
        </p:nvSpPr>
        <p:spPr>
          <a:xfrm>
            <a:off x="-228599" y="1972575"/>
            <a:ext cx="98139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dk2"/>
                </a:solidFill>
                <a:latin typeface="Nunito" pitchFamily="2" charset="0"/>
              </a:rPr>
              <a:t>No duplicate rows were found </a:t>
            </a: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in the dataset, ensuring that each entry represents a unique customer.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56FA10-10F9-6115-399A-C8427C9E5A5A}"/>
              </a:ext>
            </a:extLst>
          </p:cNvPr>
          <p:cNvSpPr txBox="1"/>
          <p:nvPr/>
        </p:nvSpPr>
        <p:spPr>
          <a:xfrm>
            <a:off x="74803" y="2571750"/>
            <a:ext cx="4572000" cy="263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None/>
            </a:pPr>
            <a:r>
              <a:rPr lang="en-IN" sz="1000" b="1" dirty="0">
                <a:solidFill>
                  <a:srgbClr val="EF35C7"/>
                </a:solidFill>
                <a:highlight>
                  <a:srgbClr val="FFFFFF"/>
                </a:highlight>
                <a:latin typeface="Nunito" pitchFamily="2" charset="0"/>
              </a:rPr>
              <a:t>Missing Value Treatment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A7B73E-D54B-0FAC-CD81-DAEF38307AD1}"/>
              </a:ext>
            </a:extLst>
          </p:cNvPr>
          <p:cNvSpPr txBox="1"/>
          <p:nvPr/>
        </p:nvSpPr>
        <p:spPr>
          <a:xfrm>
            <a:off x="406313" y="2913072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latin typeface="Nunito" pitchFamily="2" charset="0"/>
              </a:rPr>
              <a:t>Step Taken</a:t>
            </a:r>
            <a:endParaRPr lang="en-IN" sz="900" b="1" dirty="0">
              <a:latin typeface="Nunito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FCEE28-7AB8-4943-E3EA-72A3502310EF}"/>
              </a:ext>
            </a:extLst>
          </p:cNvPr>
          <p:cNvSpPr txBox="1"/>
          <p:nvPr/>
        </p:nvSpPr>
        <p:spPr>
          <a:xfrm>
            <a:off x="-143435" y="3169573"/>
            <a:ext cx="98139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Assessed the dataset for missing values in each column.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3F08D1-EFF6-13D1-CE1B-0246FF63BE64}"/>
              </a:ext>
            </a:extLst>
          </p:cNvPr>
          <p:cNvSpPr txBox="1"/>
          <p:nvPr/>
        </p:nvSpPr>
        <p:spPr>
          <a:xfrm>
            <a:off x="406313" y="3494534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00B050"/>
                </a:solidFill>
                <a:latin typeface="Nunito" pitchFamily="2" charset="0"/>
              </a:rPr>
              <a:t>Result </a:t>
            </a:r>
            <a:endParaRPr lang="en-IN" sz="900" b="1" dirty="0">
              <a:solidFill>
                <a:srgbClr val="00B050"/>
              </a:solidFill>
              <a:latin typeface="Nunito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3BF8F0-4DFD-85D5-26DB-7E4432131318}"/>
              </a:ext>
            </a:extLst>
          </p:cNvPr>
          <p:cNvSpPr txBox="1"/>
          <p:nvPr/>
        </p:nvSpPr>
        <p:spPr>
          <a:xfrm>
            <a:off x="-143435" y="3751035"/>
            <a:ext cx="98139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The dataset was found to be complete with </a:t>
            </a:r>
            <a:r>
              <a:rPr lang="en-US" sz="900" b="1" dirty="0">
                <a:solidFill>
                  <a:schemeClr val="dk2"/>
                </a:solidFill>
                <a:latin typeface="Nunito" pitchFamily="2" charset="0"/>
              </a:rPr>
              <a:t>no missing values</a:t>
            </a: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, ensuring comprehensive data for analysis.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</a:rPr>
              <a:t>Data Preprocessing </a:t>
            </a:r>
            <a:endParaRPr dirty="0">
              <a:solidFill>
                <a:srgbClr val="1974D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227D9-305F-EB9F-AF13-AEF3C286EAF0}"/>
              </a:ext>
            </a:extLst>
          </p:cNvPr>
          <p:cNvSpPr txBox="1"/>
          <p:nvPr/>
        </p:nvSpPr>
        <p:spPr>
          <a:xfrm>
            <a:off x="74803" y="934713"/>
            <a:ext cx="4572000" cy="26353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9700" indent="0">
              <a:lnSpc>
                <a:spcPct val="115000"/>
              </a:lnSpc>
              <a:buClr>
                <a:srgbClr val="2D3B45"/>
              </a:buClr>
              <a:buSzPts val="1400"/>
              <a:buNone/>
              <a:defRPr sz="1000" b="1">
                <a:solidFill>
                  <a:srgbClr val="EF35C7"/>
                </a:solidFill>
                <a:highlight>
                  <a:srgbClr val="FFFFFF"/>
                </a:highlight>
                <a:latin typeface="Nunito" pitchFamily="2" charset="0"/>
              </a:defRPr>
            </a:lvl1pPr>
          </a:lstStyle>
          <a:p>
            <a:r>
              <a:rPr lang="en-IN" dirty="0"/>
              <a:t>Duplicate value check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6F8111-67F8-CADD-3DF5-3DD3C1059BF0}"/>
              </a:ext>
            </a:extLst>
          </p:cNvPr>
          <p:cNvSpPr txBox="1"/>
          <p:nvPr/>
        </p:nvSpPr>
        <p:spPr>
          <a:xfrm>
            <a:off x="321149" y="1203072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latin typeface="Nunito" pitchFamily="2" charset="0"/>
              </a:rPr>
              <a:t>Step Taken</a:t>
            </a:r>
            <a:endParaRPr lang="en-IN" sz="900" b="1" dirty="0">
              <a:latin typeface="Nunito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B33D5B-782A-8F56-BB16-A5C4D26CE126}"/>
              </a:ext>
            </a:extLst>
          </p:cNvPr>
          <p:cNvSpPr txBox="1"/>
          <p:nvPr/>
        </p:nvSpPr>
        <p:spPr>
          <a:xfrm>
            <a:off x="-228599" y="1459573"/>
            <a:ext cx="98139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Checked the dataset for any duplicate rows to ensure data integrity.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CD4E95-D0FC-DBC1-87D8-ECD27CB00E47}"/>
              </a:ext>
            </a:extLst>
          </p:cNvPr>
          <p:cNvSpPr txBox="1"/>
          <p:nvPr/>
        </p:nvSpPr>
        <p:spPr>
          <a:xfrm>
            <a:off x="321149" y="1716074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00B050"/>
                </a:solidFill>
                <a:latin typeface="Nunito" pitchFamily="2" charset="0"/>
              </a:rPr>
              <a:t>Result </a:t>
            </a:r>
            <a:endParaRPr lang="en-IN" sz="900" b="1" dirty="0">
              <a:solidFill>
                <a:srgbClr val="00B050"/>
              </a:solidFill>
              <a:latin typeface="Nunito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A89FC6-40C2-E8E0-07B3-D01CD2F2AFD4}"/>
              </a:ext>
            </a:extLst>
          </p:cNvPr>
          <p:cNvSpPr txBox="1"/>
          <p:nvPr/>
        </p:nvSpPr>
        <p:spPr>
          <a:xfrm>
            <a:off x="-228599" y="1972575"/>
            <a:ext cx="98139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dk2"/>
                </a:solidFill>
                <a:latin typeface="Nunito" pitchFamily="2" charset="0"/>
              </a:rPr>
              <a:t>No duplicate rows were found </a:t>
            </a: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in the dataset, ensuring that each entry represents a unique customer.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56FA10-10F9-6115-399A-C8427C9E5A5A}"/>
              </a:ext>
            </a:extLst>
          </p:cNvPr>
          <p:cNvSpPr txBox="1"/>
          <p:nvPr/>
        </p:nvSpPr>
        <p:spPr>
          <a:xfrm>
            <a:off x="74803" y="2571750"/>
            <a:ext cx="4572000" cy="263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None/>
            </a:pPr>
            <a:r>
              <a:rPr lang="en-IN" sz="1000" b="1" dirty="0">
                <a:solidFill>
                  <a:srgbClr val="EF35C7"/>
                </a:solidFill>
                <a:highlight>
                  <a:srgbClr val="FFFFFF"/>
                </a:highlight>
                <a:latin typeface="Nunito" pitchFamily="2" charset="0"/>
              </a:rPr>
              <a:t>Missing Value Treatment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A7B73E-D54B-0FAC-CD81-DAEF38307AD1}"/>
              </a:ext>
            </a:extLst>
          </p:cNvPr>
          <p:cNvSpPr txBox="1"/>
          <p:nvPr/>
        </p:nvSpPr>
        <p:spPr>
          <a:xfrm>
            <a:off x="406313" y="2913072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latin typeface="Nunito" pitchFamily="2" charset="0"/>
              </a:rPr>
              <a:t>Step Taken</a:t>
            </a:r>
            <a:endParaRPr lang="en-IN" sz="900" b="1" dirty="0">
              <a:latin typeface="Nunito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FCEE28-7AB8-4943-E3EA-72A3502310EF}"/>
              </a:ext>
            </a:extLst>
          </p:cNvPr>
          <p:cNvSpPr txBox="1"/>
          <p:nvPr/>
        </p:nvSpPr>
        <p:spPr>
          <a:xfrm>
            <a:off x="-143435" y="3169573"/>
            <a:ext cx="98139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Assessed the dataset for missing values in each column.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3F08D1-EFF6-13D1-CE1B-0246FF63BE64}"/>
              </a:ext>
            </a:extLst>
          </p:cNvPr>
          <p:cNvSpPr txBox="1"/>
          <p:nvPr/>
        </p:nvSpPr>
        <p:spPr>
          <a:xfrm>
            <a:off x="406313" y="3494534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00B050"/>
                </a:solidFill>
                <a:latin typeface="Nunito" pitchFamily="2" charset="0"/>
              </a:rPr>
              <a:t>Result </a:t>
            </a:r>
            <a:endParaRPr lang="en-IN" sz="900" b="1" dirty="0">
              <a:solidFill>
                <a:srgbClr val="00B050"/>
              </a:solidFill>
              <a:latin typeface="Nunito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3BF8F0-4DFD-85D5-26DB-7E4432131318}"/>
              </a:ext>
            </a:extLst>
          </p:cNvPr>
          <p:cNvSpPr txBox="1"/>
          <p:nvPr/>
        </p:nvSpPr>
        <p:spPr>
          <a:xfrm>
            <a:off x="-143435" y="3751035"/>
            <a:ext cx="98139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The dataset was found to be complete with </a:t>
            </a:r>
            <a:r>
              <a:rPr lang="en-US" sz="900" b="1" dirty="0">
                <a:solidFill>
                  <a:schemeClr val="dk2"/>
                </a:solidFill>
                <a:latin typeface="Nunito" pitchFamily="2" charset="0"/>
              </a:rPr>
              <a:t>no missing values</a:t>
            </a: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, ensuring comprehensive data for analysis.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344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</a:rPr>
              <a:t>Data Preprocessing </a:t>
            </a:r>
            <a:endParaRPr dirty="0">
              <a:solidFill>
                <a:srgbClr val="1974D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227D9-305F-EB9F-AF13-AEF3C286EAF0}"/>
              </a:ext>
            </a:extLst>
          </p:cNvPr>
          <p:cNvSpPr txBox="1"/>
          <p:nvPr/>
        </p:nvSpPr>
        <p:spPr>
          <a:xfrm>
            <a:off x="73961" y="811871"/>
            <a:ext cx="4572000" cy="26353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9700" indent="0">
              <a:lnSpc>
                <a:spcPct val="115000"/>
              </a:lnSpc>
              <a:buClr>
                <a:srgbClr val="2D3B45"/>
              </a:buClr>
              <a:buSzPts val="1400"/>
              <a:buNone/>
              <a:defRPr sz="1000" b="1">
                <a:solidFill>
                  <a:srgbClr val="EF35C7"/>
                </a:solidFill>
                <a:highlight>
                  <a:srgbClr val="FFFFFF"/>
                </a:highlight>
                <a:latin typeface="Nunito" pitchFamily="2" charset="0"/>
              </a:defRPr>
            </a:lvl1pPr>
          </a:lstStyle>
          <a:p>
            <a:r>
              <a:rPr lang="en-US" dirty="0"/>
              <a:t>Outlier Check (Treatment if Needed)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6F8111-67F8-CADD-3DF5-3DD3C1059BF0}"/>
              </a:ext>
            </a:extLst>
          </p:cNvPr>
          <p:cNvSpPr txBox="1"/>
          <p:nvPr/>
        </p:nvSpPr>
        <p:spPr>
          <a:xfrm>
            <a:off x="321149" y="1056356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latin typeface="Nunito" pitchFamily="2" charset="0"/>
              </a:rPr>
              <a:t>Step Taken</a:t>
            </a:r>
            <a:endParaRPr lang="en-IN" sz="900" b="1" dirty="0">
              <a:latin typeface="Nunito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B33D5B-782A-8F56-BB16-A5C4D26CE126}"/>
              </a:ext>
            </a:extLst>
          </p:cNvPr>
          <p:cNvSpPr txBox="1"/>
          <p:nvPr/>
        </p:nvSpPr>
        <p:spPr>
          <a:xfrm>
            <a:off x="-228599" y="1312857"/>
            <a:ext cx="98139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Identified outliers in continuous variables like Credit Score, Age, Balance, and Estimated Salary using statistical methods and visualizations.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CD4E95-D0FC-DBC1-87D8-ECD27CB00E47}"/>
              </a:ext>
            </a:extLst>
          </p:cNvPr>
          <p:cNvSpPr txBox="1"/>
          <p:nvPr/>
        </p:nvSpPr>
        <p:spPr>
          <a:xfrm>
            <a:off x="321149" y="1569358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00B050"/>
                </a:solidFill>
                <a:latin typeface="Nunito" pitchFamily="2" charset="0"/>
              </a:rPr>
              <a:t>Result </a:t>
            </a:r>
            <a:endParaRPr lang="en-IN" sz="900" b="1" dirty="0">
              <a:solidFill>
                <a:srgbClr val="00B050"/>
              </a:solidFill>
              <a:latin typeface="Nunito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A89FC6-40C2-E8E0-07B3-D01CD2F2AFD4}"/>
              </a:ext>
            </a:extLst>
          </p:cNvPr>
          <p:cNvSpPr txBox="1"/>
          <p:nvPr/>
        </p:nvSpPr>
        <p:spPr>
          <a:xfrm>
            <a:off x="-228599" y="1825859"/>
            <a:ext cx="98139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dk2"/>
                </a:solidFill>
                <a:latin typeface="Nunito" pitchFamily="2" charset="0"/>
              </a:rPr>
              <a:t>Outliers were present</a:t>
            </a: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, especially in the Balance and Credit Score columns.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FBDF21-8CDB-E384-1A92-590E622DC53A}"/>
              </a:ext>
            </a:extLst>
          </p:cNvPr>
          <p:cNvSpPr txBox="1"/>
          <p:nvPr/>
        </p:nvSpPr>
        <p:spPr>
          <a:xfrm>
            <a:off x="321149" y="2074404"/>
            <a:ext cx="494851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buFont typeface="Arial" panose="020B0604020202020204" pitchFamily="34" charset="0"/>
              <a:buChar char="•"/>
              <a:defRPr sz="900" b="1">
                <a:solidFill>
                  <a:srgbClr val="00B050"/>
                </a:solidFill>
                <a:latin typeface="Nunito" pitchFamily="2" charset="0"/>
              </a:defRPr>
            </a:lvl1pPr>
          </a:lstStyle>
          <a:p>
            <a:r>
              <a:rPr lang="en-IN" dirty="0">
                <a:solidFill>
                  <a:srgbClr val="C00000"/>
                </a:solidFill>
              </a:rPr>
              <a:t>Treatment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BBC54-FCED-568D-326D-70F405657822}"/>
              </a:ext>
            </a:extLst>
          </p:cNvPr>
          <p:cNvSpPr txBox="1"/>
          <p:nvPr/>
        </p:nvSpPr>
        <p:spPr>
          <a:xfrm>
            <a:off x="-228599" y="2366109"/>
            <a:ext cx="824304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  <a:defRPr sz="900">
                <a:solidFill>
                  <a:schemeClr val="dk2"/>
                </a:solidFill>
                <a:latin typeface="Nunito" pitchFamily="2" charset="0"/>
              </a:defRPr>
            </a:lvl1pPr>
          </a:lstStyle>
          <a:p>
            <a:r>
              <a:rPr lang="en-IN" dirty="0"/>
              <a:t>Applied transformations or capping to handle outliers where necessary to prevent skewed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994727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</a:rPr>
              <a:t>Data Preprocessing </a:t>
            </a:r>
            <a:endParaRPr dirty="0">
              <a:solidFill>
                <a:srgbClr val="1974D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227D9-305F-EB9F-AF13-AEF3C286EAF0}"/>
              </a:ext>
            </a:extLst>
          </p:cNvPr>
          <p:cNvSpPr txBox="1"/>
          <p:nvPr/>
        </p:nvSpPr>
        <p:spPr>
          <a:xfrm>
            <a:off x="73961" y="811871"/>
            <a:ext cx="4572000" cy="26353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9700" indent="0">
              <a:lnSpc>
                <a:spcPct val="115000"/>
              </a:lnSpc>
              <a:buClr>
                <a:srgbClr val="2D3B45"/>
              </a:buClr>
              <a:buSzPts val="1400"/>
              <a:buNone/>
              <a:defRPr sz="1000" b="1">
                <a:solidFill>
                  <a:srgbClr val="EF35C7"/>
                </a:solidFill>
                <a:highlight>
                  <a:srgbClr val="FFFFFF"/>
                </a:highlight>
                <a:latin typeface="Nunito" pitchFamily="2" charset="0"/>
              </a:defRPr>
            </a:lvl1pPr>
          </a:lstStyle>
          <a:p>
            <a:r>
              <a:rPr lang="en-US" dirty="0"/>
              <a:t>Outlier Check (Treatment if Needed)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6F8111-67F8-CADD-3DF5-3DD3C1059BF0}"/>
              </a:ext>
            </a:extLst>
          </p:cNvPr>
          <p:cNvSpPr txBox="1"/>
          <p:nvPr/>
        </p:nvSpPr>
        <p:spPr>
          <a:xfrm>
            <a:off x="321149" y="1056356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latin typeface="Nunito" pitchFamily="2" charset="0"/>
              </a:rPr>
              <a:t>Step Taken</a:t>
            </a:r>
            <a:endParaRPr lang="en-IN" sz="900" b="1" dirty="0">
              <a:latin typeface="Nunito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B33D5B-782A-8F56-BB16-A5C4D26CE126}"/>
              </a:ext>
            </a:extLst>
          </p:cNvPr>
          <p:cNvSpPr txBox="1"/>
          <p:nvPr/>
        </p:nvSpPr>
        <p:spPr>
          <a:xfrm>
            <a:off x="-228599" y="1312857"/>
            <a:ext cx="98139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Identified outliers in continuous variables like Credit Score, Age, Balance, and Estimated Salary using statistical methods and visualizations.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CD4E95-D0FC-DBC1-87D8-ECD27CB00E47}"/>
              </a:ext>
            </a:extLst>
          </p:cNvPr>
          <p:cNvSpPr txBox="1"/>
          <p:nvPr/>
        </p:nvSpPr>
        <p:spPr>
          <a:xfrm>
            <a:off x="321149" y="1569358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00B050"/>
                </a:solidFill>
                <a:latin typeface="Nunito" pitchFamily="2" charset="0"/>
              </a:rPr>
              <a:t>Result </a:t>
            </a:r>
            <a:endParaRPr lang="en-IN" sz="900" b="1" dirty="0">
              <a:solidFill>
                <a:srgbClr val="00B050"/>
              </a:solidFill>
              <a:latin typeface="Nunito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A89FC6-40C2-E8E0-07B3-D01CD2F2AFD4}"/>
              </a:ext>
            </a:extLst>
          </p:cNvPr>
          <p:cNvSpPr txBox="1"/>
          <p:nvPr/>
        </p:nvSpPr>
        <p:spPr>
          <a:xfrm>
            <a:off x="-228599" y="1825859"/>
            <a:ext cx="98139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dk2"/>
                </a:solidFill>
                <a:latin typeface="Nunito" pitchFamily="2" charset="0"/>
              </a:rPr>
              <a:t>Outliers were present</a:t>
            </a: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, especially in the Balance and Credit Score columns.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56FA10-10F9-6115-399A-C8427C9E5A5A}"/>
              </a:ext>
            </a:extLst>
          </p:cNvPr>
          <p:cNvSpPr txBox="1"/>
          <p:nvPr/>
        </p:nvSpPr>
        <p:spPr>
          <a:xfrm>
            <a:off x="73961" y="2577891"/>
            <a:ext cx="4572000" cy="26353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39700" indent="0">
              <a:lnSpc>
                <a:spcPct val="115000"/>
              </a:lnSpc>
              <a:buClr>
                <a:srgbClr val="2D3B45"/>
              </a:buClr>
              <a:buSzPts val="1400"/>
              <a:buNone/>
              <a:defRPr sz="1000" b="1">
                <a:solidFill>
                  <a:srgbClr val="EF35C7"/>
                </a:solidFill>
                <a:highlight>
                  <a:srgbClr val="FFFFFF"/>
                </a:highlight>
                <a:latin typeface="Nunito" pitchFamily="2" charset="0"/>
              </a:defRPr>
            </a:lvl1pPr>
          </a:lstStyle>
          <a:p>
            <a:r>
              <a:rPr lang="en-IN" dirty="0"/>
              <a:t>Feature Engineering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A7B73E-D54B-0FAC-CD81-DAEF38307AD1}"/>
              </a:ext>
            </a:extLst>
          </p:cNvPr>
          <p:cNvSpPr txBox="1"/>
          <p:nvPr/>
        </p:nvSpPr>
        <p:spPr>
          <a:xfrm>
            <a:off x="398595" y="2855978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latin typeface="Nunito" pitchFamily="2" charset="0"/>
              </a:rPr>
              <a:t>Step Taken</a:t>
            </a:r>
            <a:endParaRPr lang="en-IN" sz="900" b="1" dirty="0">
              <a:latin typeface="Nunito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FCEE28-7AB8-4943-E3EA-72A3502310EF}"/>
              </a:ext>
            </a:extLst>
          </p:cNvPr>
          <p:cNvSpPr txBox="1"/>
          <p:nvPr/>
        </p:nvSpPr>
        <p:spPr>
          <a:xfrm>
            <a:off x="-151153" y="3112479"/>
            <a:ext cx="98139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Created new features to enhance the predictive power of the model.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3F08D1-EFF6-13D1-CE1B-0246FF63BE64}"/>
              </a:ext>
            </a:extLst>
          </p:cNvPr>
          <p:cNvSpPr txBox="1"/>
          <p:nvPr/>
        </p:nvSpPr>
        <p:spPr>
          <a:xfrm>
            <a:off x="762212" y="3380994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00B050"/>
                </a:solidFill>
                <a:latin typeface="Nunito" pitchFamily="2" charset="0"/>
              </a:rPr>
              <a:t>Examples </a:t>
            </a:r>
            <a:endParaRPr lang="en-IN" sz="900" b="1" dirty="0">
              <a:solidFill>
                <a:srgbClr val="00B050"/>
              </a:solidFill>
              <a:latin typeface="Nunito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3BF8F0-4DFD-85D5-26DB-7E4432131318}"/>
              </a:ext>
            </a:extLst>
          </p:cNvPr>
          <p:cNvSpPr txBox="1"/>
          <p:nvPr/>
        </p:nvSpPr>
        <p:spPr>
          <a:xfrm>
            <a:off x="202550" y="3619931"/>
            <a:ext cx="9813926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Derived features such as age groups, tenure categories, and customer segmentation based on product usage.</a:t>
            </a:r>
          </a:p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Converted categorical variables (e.g., Geography, Gender) into numerical values using one-hot encoding.</a:t>
            </a:r>
          </a:p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Standardized numerical features to have a mean of 0 and standard deviation of 1 for uniformity.</a:t>
            </a:r>
          </a:p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FBDF21-8CDB-E384-1A92-590E622DC53A}"/>
              </a:ext>
            </a:extLst>
          </p:cNvPr>
          <p:cNvSpPr txBox="1"/>
          <p:nvPr/>
        </p:nvSpPr>
        <p:spPr>
          <a:xfrm>
            <a:off x="321149" y="2074404"/>
            <a:ext cx="494851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buFont typeface="Arial" panose="020B0604020202020204" pitchFamily="34" charset="0"/>
              <a:buChar char="•"/>
              <a:defRPr sz="900" b="1">
                <a:solidFill>
                  <a:srgbClr val="00B050"/>
                </a:solidFill>
                <a:latin typeface="Nunito" pitchFamily="2" charset="0"/>
              </a:defRPr>
            </a:lvl1pPr>
          </a:lstStyle>
          <a:p>
            <a:r>
              <a:rPr lang="en-IN" dirty="0">
                <a:solidFill>
                  <a:srgbClr val="C00000"/>
                </a:solidFill>
              </a:rPr>
              <a:t>Treatment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BBC54-FCED-568D-326D-70F405657822}"/>
              </a:ext>
            </a:extLst>
          </p:cNvPr>
          <p:cNvSpPr txBox="1"/>
          <p:nvPr/>
        </p:nvSpPr>
        <p:spPr>
          <a:xfrm>
            <a:off x="-228599" y="2366109"/>
            <a:ext cx="824304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  <a:defRPr sz="900">
                <a:solidFill>
                  <a:schemeClr val="dk2"/>
                </a:solidFill>
                <a:latin typeface="Nunito" pitchFamily="2" charset="0"/>
              </a:defRPr>
            </a:lvl1pPr>
          </a:lstStyle>
          <a:p>
            <a:r>
              <a:rPr lang="en-IN" dirty="0"/>
              <a:t>Applied transformations or capping to handle outliers where necessary to prevent skewed model performance.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57C78B-0A0F-98A4-D072-7CC71D5B663E}"/>
              </a:ext>
            </a:extLst>
          </p:cNvPr>
          <p:cNvSpPr txBox="1"/>
          <p:nvPr/>
        </p:nvSpPr>
        <p:spPr>
          <a:xfrm>
            <a:off x="398595" y="4323254"/>
            <a:ext cx="494851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buFont typeface="Arial" panose="020B0604020202020204" pitchFamily="34" charset="0"/>
              <a:buChar char="•"/>
              <a:defRPr sz="900" b="1">
                <a:solidFill>
                  <a:srgbClr val="00B050"/>
                </a:solidFill>
                <a:latin typeface="Nunito" pitchFamily="2" charset="0"/>
              </a:defRPr>
            </a:lvl1pPr>
          </a:lstStyle>
          <a:p>
            <a:r>
              <a:rPr lang="en-IN" dirty="0">
                <a:solidFill>
                  <a:srgbClr val="C00000"/>
                </a:solidFill>
              </a:rPr>
              <a:t>Result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4C06AA-8AC2-E053-4E2D-839AA06C8064}"/>
              </a:ext>
            </a:extLst>
          </p:cNvPr>
          <p:cNvSpPr txBox="1"/>
          <p:nvPr/>
        </p:nvSpPr>
        <p:spPr>
          <a:xfrm>
            <a:off x="-151153" y="4534485"/>
            <a:ext cx="824304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  <a:defRPr sz="900">
                <a:solidFill>
                  <a:schemeClr val="dk2"/>
                </a:solidFill>
                <a:latin typeface="Nunito" pitchFamily="2" charset="0"/>
              </a:defRPr>
            </a:lvl1pPr>
          </a:lstStyle>
          <a:p>
            <a:r>
              <a:rPr lang="en-US" dirty="0"/>
              <a:t>Enhanced dataset with additional meaningful features and standardized scales for better model training.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140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</a:rPr>
              <a:t>Data Preprocessing </a:t>
            </a:r>
            <a:endParaRPr dirty="0">
              <a:solidFill>
                <a:srgbClr val="1974D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56FA10-10F9-6115-399A-C8427C9E5A5A}"/>
              </a:ext>
            </a:extLst>
          </p:cNvPr>
          <p:cNvSpPr txBox="1"/>
          <p:nvPr/>
        </p:nvSpPr>
        <p:spPr>
          <a:xfrm>
            <a:off x="128962" y="941597"/>
            <a:ext cx="4572000" cy="26353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39700" indent="0">
              <a:lnSpc>
                <a:spcPct val="115000"/>
              </a:lnSpc>
              <a:buClr>
                <a:srgbClr val="2D3B45"/>
              </a:buClr>
              <a:buSzPts val="1400"/>
              <a:buNone/>
              <a:defRPr sz="1000" b="1">
                <a:solidFill>
                  <a:srgbClr val="EF35C7"/>
                </a:solidFill>
                <a:highlight>
                  <a:srgbClr val="FFFFFF"/>
                </a:highlight>
                <a:latin typeface="Nunito" pitchFamily="2" charset="0"/>
              </a:defRPr>
            </a:lvl1pPr>
          </a:lstStyle>
          <a:p>
            <a:r>
              <a:rPr lang="en-IN" dirty="0"/>
              <a:t>Data Preparation for </a:t>
            </a:r>
            <a:r>
              <a:rPr lang="en-IN" dirty="0" err="1"/>
              <a:t>Modeling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A7B73E-D54B-0FAC-CD81-DAEF38307AD1}"/>
              </a:ext>
            </a:extLst>
          </p:cNvPr>
          <p:cNvSpPr txBox="1"/>
          <p:nvPr/>
        </p:nvSpPr>
        <p:spPr>
          <a:xfrm>
            <a:off x="453596" y="1219684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latin typeface="Nunito" pitchFamily="2" charset="0"/>
              </a:rPr>
              <a:t>Step Taken</a:t>
            </a:r>
            <a:endParaRPr lang="en-IN" sz="900" b="1" dirty="0">
              <a:latin typeface="Nunito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FCEE28-7AB8-4943-E3EA-72A3502310EF}"/>
              </a:ext>
            </a:extLst>
          </p:cNvPr>
          <p:cNvSpPr txBox="1"/>
          <p:nvPr/>
        </p:nvSpPr>
        <p:spPr>
          <a:xfrm>
            <a:off x="-96152" y="1476185"/>
            <a:ext cx="98139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Split the dataset into training and validation sets to ensure robust model evaluation.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3F08D1-EFF6-13D1-CE1B-0246FF63BE64}"/>
              </a:ext>
            </a:extLst>
          </p:cNvPr>
          <p:cNvSpPr txBox="1"/>
          <p:nvPr/>
        </p:nvSpPr>
        <p:spPr>
          <a:xfrm>
            <a:off x="824087" y="1758851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00B050"/>
                </a:solidFill>
                <a:latin typeface="Nunito" pitchFamily="2" charset="0"/>
              </a:rPr>
              <a:t>Handling Imbalance</a:t>
            </a:r>
            <a:endParaRPr lang="en-IN" sz="900" b="1" dirty="0">
              <a:solidFill>
                <a:srgbClr val="00B050"/>
              </a:solidFill>
              <a:latin typeface="Nunito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3BF8F0-4DFD-85D5-26DB-7E4432131318}"/>
              </a:ext>
            </a:extLst>
          </p:cNvPr>
          <p:cNvSpPr txBox="1"/>
          <p:nvPr/>
        </p:nvSpPr>
        <p:spPr>
          <a:xfrm>
            <a:off x="302609" y="2003740"/>
            <a:ext cx="98139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Applied SMOTE (Synthetic Minority Over-sampling Technique) to address class imbalance in the target variable (Exited).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57C78B-0A0F-98A4-D072-7CC71D5B663E}"/>
              </a:ext>
            </a:extLst>
          </p:cNvPr>
          <p:cNvSpPr txBox="1"/>
          <p:nvPr/>
        </p:nvSpPr>
        <p:spPr>
          <a:xfrm>
            <a:off x="453596" y="2812756"/>
            <a:ext cx="494851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buFont typeface="Arial" panose="020B0604020202020204" pitchFamily="34" charset="0"/>
              <a:buChar char="•"/>
              <a:defRPr sz="900" b="1">
                <a:solidFill>
                  <a:srgbClr val="00B050"/>
                </a:solidFill>
                <a:latin typeface="Nunito" pitchFamily="2" charset="0"/>
              </a:defRPr>
            </a:lvl1pPr>
          </a:lstStyle>
          <a:p>
            <a:r>
              <a:rPr lang="en-IN" dirty="0">
                <a:solidFill>
                  <a:srgbClr val="C00000"/>
                </a:solidFill>
              </a:rPr>
              <a:t>Result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4C06AA-8AC2-E053-4E2D-839AA06C8064}"/>
              </a:ext>
            </a:extLst>
          </p:cNvPr>
          <p:cNvSpPr txBox="1"/>
          <p:nvPr/>
        </p:nvSpPr>
        <p:spPr>
          <a:xfrm>
            <a:off x="-96152" y="3023987"/>
            <a:ext cx="8243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  <a:defRPr sz="900">
                <a:solidFill>
                  <a:schemeClr val="dk2"/>
                </a:solidFill>
                <a:latin typeface="Nunito" pitchFamily="2" charset="0"/>
              </a:defRPr>
            </a:lvl1pPr>
          </a:lstStyle>
          <a:p>
            <a:r>
              <a:rPr lang="en-US" dirty="0"/>
              <a:t>Prepared and balanced dataset ready for model training and evaluation, ensuring each model can effectively learn and predict customer churn.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CCD1A6-8DDA-6EE9-46C9-7492BEE7CE3F}"/>
              </a:ext>
            </a:extLst>
          </p:cNvPr>
          <p:cNvSpPr txBox="1"/>
          <p:nvPr/>
        </p:nvSpPr>
        <p:spPr>
          <a:xfrm>
            <a:off x="852357" y="2234572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00B050"/>
                </a:solidFill>
                <a:latin typeface="Nunito" pitchFamily="2" charset="0"/>
              </a:rPr>
              <a:t>Normalization</a:t>
            </a:r>
            <a:endParaRPr lang="en-IN" sz="900" b="1" dirty="0">
              <a:solidFill>
                <a:srgbClr val="00B050"/>
              </a:solidFill>
              <a:latin typeface="Nuni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61D4A-1483-D97D-8B20-21330E6FEC46}"/>
              </a:ext>
            </a:extLst>
          </p:cNvPr>
          <p:cNvSpPr txBox="1"/>
          <p:nvPr/>
        </p:nvSpPr>
        <p:spPr>
          <a:xfrm>
            <a:off x="302609" y="2491073"/>
            <a:ext cx="98139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Normalized features to ensure they contribute equally to the model.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833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</a:rPr>
              <a:t>Data Preprocessing </a:t>
            </a:r>
            <a:endParaRPr dirty="0">
              <a:solidFill>
                <a:srgbClr val="1974D2"/>
              </a:solidFill>
            </a:endParaRPr>
          </a:p>
        </p:txBody>
      </p:sp>
      <p:sp>
        <p:nvSpPr>
          <p:cNvPr id="138" name="Google Shape;138;p4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 dirty="0">
                <a:solidFill>
                  <a:srgbClr val="2D3B45"/>
                </a:solidFill>
                <a:highlight>
                  <a:srgbClr val="FFFFFF"/>
                </a:highlight>
              </a:rPr>
              <a:t>Duplicate value check</a:t>
            </a: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 dirty="0">
                <a:solidFill>
                  <a:srgbClr val="2D3B45"/>
                </a:solidFill>
                <a:highlight>
                  <a:srgbClr val="FFFFFF"/>
                </a:highlight>
              </a:rPr>
              <a:t>Missing value treatment</a:t>
            </a: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 dirty="0">
                <a:solidFill>
                  <a:srgbClr val="2D3B45"/>
                </a:solidFill>
                <a:highlight>
                  <a:srgbClr val="FFFFFF"/>
                </a:highlight>
              </a:rPr>
              <a:t>Outlier check (</a:t>
            </a:r>
            <a:r>
              <a:rPr lang="en" sz="1400" dirty="0">
                <a:solidFill>
                  <a:srgbClr val="2D3B45"/>
                </a:solidFill>
                <a:highlight>
                  <a:schemeClr val="lt1"/>
                </a:highlight>
              </a:rPr>
              <a:t>treatment </a:t>
            </a:r>
            <a:r>
              <a:rPr lang="en" sz="1400" dirty="0">
                <a:solidFill>
                  <a:srgbClr val="2D3B45"/>
                </a:solidFill>
                <a:highlight>
                  <a:srgbClr val="FFFFFF"/>
                </a:highlight>
              </a:rPr>
              <a:t>if needed)</a:t>
            </a: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 dirty="0">
                <a:solidFill>
                  <a:srgbClr val="2D3B45"/>
                </a:solidFill>
                <a:highlight>
                  <a:srgbClr val="FFFFFF"/>
                </a:highlight>
              </a:rPr>
              <a:t>Feature engineering</a:t>
            </a: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 dirty="0">
                <a:solidFill>
                  <a:srgbClr val="2D3B45"/>
                </a:solidFill>
                <a:highlight>
                  <a:srgbClr val="FFFFFF"/>
                </a:highlight>
              </a:rPr>
              <a:t>Data preparation for modeling</a:t>
            </a: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" sz="1200" b="1" i="1" dirty="0">
                <a:solidFill>
                  <a:srgbClr val="000000"/>
                </a:solidFill>
              </a:rPr>
              <a:t>Note</a:t>
            </a:r>
            <a:r>
              <a:rPr lang="en" sz="1200" i="1" dirty="0">
                <a:solidFill>
                  <a:srgbClr val="000000"/>
                </a:solidFill>
              </a:rPr>
              <a:t>: You can use more than one slide if needed 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43296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</a:rPr>
              <a:t>Data Preprocessing </a:t>
            </a:r>
            <a:endParaRPr dirty="0">
              <a:solidFill>
                <a:srgbClr val="1974D2"/>
              </a:solidFill>
            </a:endParaRPr>
          </a:p>
        </p:txBody>
      </p:sp>
      <p:sp>
        <p:nvSpPr>
          <p:cNvPr id="138" name="Google Shape;138;p4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 dirty="0">
                <a:solidFill>
                  <a:srgbClr val="2D3B45"/>
                </a:solidFill>
                <a:highlight>
                  <a:srgbClr val="FFFFFF"/>
                </a:highlight>
              </a:rPr>
              <a:t>Duplicate value check</a:t>
            </a: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 dirty="0">
                <a:solidFill>
                  <a:srgbClr val="2D3B45"/>
                </a:solidFill>
                <a:highlight>
                  <a:srgbClr val="FFFFFF"/>
                </a:highlight>
              </a:rPr>
              <a:t>Missing value treatment</a:t>
            </a: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 dirty="0">
                <a:solidFill>
                  <a:srgbClr val="2D3B45"/>
                </a:solidFill>
                <a:highlight>
                  <a:srgbClr val="FFFFFF"/>
                </a:highlight>
              </a:rPr>
              <a:t>Outlier check (</a:t>
            </a:r>
            <a:r>
              <a:rPr lang="en" sz="1400" dirty="0">
                <a:solidFill>
                  <a:srgbClr val="2D3B45"/>
                </a:solidFill>
                <a:highlight>
                  <a:schemeClr val="lt1"/>
                </a:highlight>
              </a:rPr>
              <a:t>treatment </a:t>
            </a:r>
            <a:r>
              <a:rPr lang="en" sz="1400" dirty="0">
                <a:solidFill>
                  <a:srgbClr val="2D3B45"/>
                </a:solidFill>
                <a:highlight>
                  <a:srgbClr val="FFFFFF"/>
                </a:highlight>
              </a:rPr>
              <a:t>if needed)</a:t>
            </a: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 dirty="0">
                <a:solidFill>
                  <a:srgbClr val="2D3B45"/>
                </a:solidFill>
                <a:highlight>
                  <a:srgbClr val="FFFFFF"/>
                </a:highlight>
              </a:rPr>
              <a:t>Feature engineering</a:t>
            </a: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 dirty="0">
                <a:solidFill>
                  <a:srgbClr val="2D3B45"/>
                </a:solidFill>
                <a:highlight>
                  <a:srgbClr val="FFFFFF"/>
                </a:highlight>
              </a:rPr>
              <a:t>Data preparation for modeling</a:t>
            </a: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" sz="1200" b="1" i="1" dirty="0">
                <a:solidFill>
                  <a:srgbClr val="000000"/>
                </a:solidFill>
              </a:rPr>
              <a:t>Note</a:t>
            </a:r>
            <a:r>
              <a:rPr lang="en" sz="1200" i="1" dirty="0">
                <a:solidFill>
                  <a:srgbClr val="000000"/>
                </a:solidFill>
              </a:rPr>
              <a:t>: You can use more than one slide if needed 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94623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</a:rPr>
              <a:t>Data Preprocessing </a:t>
            </a:r>
            <a:endParaRPr dirty="0">
              <a:solidFill>
                <a:srgbClr val="1974D2"/>
              </a:solidFill>
            </a:endParaRPr>
          </a:p>
        </p:txBody>
      </p:sp>
      <p:sp>
        <p:nvSpPr>
          <p:cNvPr id="138" name="Google Shape;138;p4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 dirty="0">
                <a:solidFill>
                  <a:srgbClr val="2D3B45"/>
                </a:solidFill>
                <a:highlight>
                  <a:srgbClr val="FFFFFF"/>
                </a:highlight>
              </a:rPr>
              <a:t>Duplicate value check</a:t>
            </a: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 dirty="0">
                <a:solidFill>
                  <a:srgbClr val="2D3B45"/>
                </a:solidFill>
                <a:highlight>
                  <a:srgbClr val="FFFFFF"/>
                </a:highlight>
              </a:rPr>
              <a:t>Missing value treatment</a:t>
            </a: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 dirty="0">
                <a:solidFill>
                  <a:srgbClr val="2D3B45"/>
                </a:solidFill>
                <a:highlight>
                  <a:srgbClr val="FFFFFF"/>
                </a:highlight>
              </a:rPr>
              <a:t>Outlier check (</a:t>
            </a:r>
            <a:r>
              <a:rPr lang="en" sz="1400" dirty="0">
                <a:solidFill>
                  <a:srgbClr val="2D3B45"/>
                </a:solidFill>
                <a:highlight>
                  <a:schemeClr val="lt1"/>
                </a:highlight>
              </a:rPr>
              <a:t>treatment </a:t>
            </a:r>
            <a:r>
              <a:rPr lang="en" sz="1400" dirty="0">
                <a:solidFill>
                  <a:srgbClr val="2D3B45"/>
                </a:solidFill>
                <a:highlight>
                  <a:srgbClr val="FFFFFF"/>
                </a:highlight>
              </a:rPr>
              <a:t>if needed)</a:t>
            </a: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 dirty="0">
                <a:solidFill>
                  <a:srgbClr val="2D3B45"/>
                </a:solidFill>
                <a:highlight>
                  <a:srgbClr val="FFFFFF"/>
                </a:highlight>
              </a:rPr>
              <a:t>Feature engineering</a:t>
            </a: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 dirty="0">
                <a:solidFill>
                  <a:srgbClr val="2D3B45"/>
                </a:solidFill>
                <a:highlight>
                  <a:srgbClr val="FFFFFF"/>
                </a:highlight>
              </a:rPr>
              <a:t>Data preparation for modeling</a:t>
            </a: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" sz="1200" b="1" i="1" dirty="0">
                <a:solidFill>
                  <a:srgbClr val="000000"/>
                </a:solidFill>
              </a:rPr>
              <a:t>Note</a:t>
            </a:r>
            <a:r>
              <a:rPr lang="en" sz="1200" i="1" dirty="0">
                <a:solidFill>
                  <a:srgbClr val="000000"/>
                </a:solidFill>
              </a:rPr>
              <a:t>: You can use more than one slide if needed 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5241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e9006cb6c_1_2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</a:rPr>
              <a:t>Executive Summary </a:t>
            </a:r>
            <a:endParaRPr dirty="0">
              <a:solidFill>
                <a:srgbClr val="1974D2"/>
              </a:solidFill>
            </a:endParaRPr>
          </a:p>
        </p:txBody>
      </p:sp>
      <p:sp>
        <p:nvSpPr>
          <p:cNvPr id="119" name="Google Shape;119;g10e9006cb6c_1_2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5206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-IN" sz="1400" dirty="0">
                <a:solidFill>
                  <a:srgbClr val="000000"/>
                </a:solidFill>
              </a:rPr>
              <a:t>Please mention actionable insights &amp;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900967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</a:rPr>
              <a:t>Data Preprocessing </a:t>
            </a:r>
            <a:endParaRPr dirty="0">
              <a:solidFill>
                <a:srgbClr val="1974D2"/>
              </a:solidFill>
            </a:endParaRPr>
          </a:p>
        </p:txBody>
      </p:sp>
      <p:sp>
        <p:nvSpPr>
          <p:cNvPr id="138" name="Google Shape;138;p4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 dirty="0">
                <a:solidFill>
                  <a:srgbClr val="2D3B45"/>
                </a:solidFill>
                <a:highlight>
                  <a:srgbClr val="FFFFFF"/>
                </a:highlight>
              </a:rPr>
              <a:t>Duplicate value check</a:t>
            </a: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 dirty="0">
                <a:solidFill>
                  <a:srgbClr val="2D3B45"/>
                </a:solidFill>
                <a:highlight>
                  <a:srgbClr val="FFFFFF"/>
                </a:highlight>
              </a:rPr>
              <a:t>Missing value treatment</a:t>
            </a: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 dirty="0">
                <a:solidFill>
                  <a:srgbClr val="2D3B45"/>
                </a:solidFill>
                <a:highlight>
                  <a:srgbClr val="FFFFFF"/>
                </a:highlight>
              </a:rPr>
              <a:t>Outlier check (</a:t>
            </a:r>
            <a:r>
              <a:rPr lang="en" sz="1400" dirty="0">
                <a:solidFill>
                  <a:srgbClr val="2D3B45"/>
                </a:solidFill>
                <a:highlight>
                  <a:schemeClr val="lt1"/>
                </a:highlight>
              </a:rPr>
              <a:t>treatment </a:t>
            </a:r>
            <a:r>
              <a:rPr lang="en" sz="1400" dirty="0">
                <a:solidFill>
                  <a:srgbClr val="2D3B45"/>
                </a:solidFill>
                <a:highlight>
                  <a:srgbClr val="FFFFFF"/>
                </a:highlight>
              </a:rPr>
              <a:t>if needed)</a:t>
            </a: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 dirty="0">
                <a:solidFill>
                  <a:srgbClr val="2D3B45"/>
                </a:solidFill>
                <a:highlight>
                  <a:srgbClr val="FFFFFF"/>
                </a:highlight>
              </a:rPr>
              <a:t>Feature engineering</a:t>
            </a: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 dirty="0">
                <a:solidFill>
                  <a:srgbClr val="2D3B45"/>
                </a:solidFill>
                <a:highlight>
                  <a:srgbClr val="FFFFFF"/>
                </a:highlight>
              </a:rPr>
              <a:t>Data preparation for modeling</a:t>
            </a: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" sz="1200" b="1" i="1" dirty="0">
                <a:solidFill>
                  <a:srgbClr val="000000"/>
                </a:solidFill>
              </a:rPr>
              <a:t>Note</a:t>
            </a:r>
            <a:r>
              <a:rPr lang="en" sz="1200" i="1" dirty="0">
                <a:solidFill>
                  <a:srgbClr val="000000"/>
                </a:solidFill>
              </a:rPr>
              <a:t>: You can use more than one slide if needed 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53022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Model Performance Summary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44" name="Google Shape;144;p6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Overview of model and its parameters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Summary of the </a:t>
            </a:r>
            <a:r>
              <a:rPr lang="en-IN" sz="1400" dirty="0">
                <a:solidFill>
                  <a:schemeClr val="dk1"/>
                </a:solidFill>
              </a:rPr>
              <a:t>final </a:t>
            </a:r>
            <a:r>
              <a:rPr lang="en" sz="1400" dirty="0">
                <a:solidFill>
                  <a:schemeClr val="dk1"/>
                </a:solidFill>
              </a:rPr>
              <a:t>model for prediction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Summary of key performance metrics for training and test data in tabular format for comparison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" sz="1200" b="1" i="1" dirty="0">
                <a:solidFill>
                  <a:srgbClr val="000000"/>
                </a:solidFill>
              </a:rPr>
              <a:t>Note</a:t>
            </a:r>
            <a:r>
              <a:rPr lang="en" sz="1200" i="1" dirty="0">
                <a:solidFill>
                  <a:srgbClr val="000000"/>
                </a:solidFill>
              </a:rPr>
              <a:t>: You can use more than one slide if needed </a:t>
            </a:r>
            <a:endParaRPr sz="1300" i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e9006cb6c_1_20"/>
          <p:cNvSpPr txBox="1">
            <a:spLocks noGrp="1"/>
          </p:cNvSpPr>
          <p:nvPr>
            <p:ph type="ctrTitle"/>
          </p:nvPr>
        </p:nvSpPr>
        <p:spPr>
          <a:xfrm>
            <a:off x="0" y="2820425"/>
            <a:ext cx="9144000" cy="581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300">
                <a:solidFill>
                  <a:schemeClr val="lt1"/>
                </a:solidFill>
              </a:rPr>
              <a:t>APPENDIX</a:t>
            </a:r>
            <a:endParaRPr sz="3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ae355dec7_0_0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Data Background and Contents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56" name="Google Shape;156;g10ae355dec7_0_0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Please mention about the data background and contents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ee00f67ea_0_55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  <p:sp>
        <p:nvSpPr>
          <p:cNvPr id="176" name="Google Shape;176;g10ee00f67ea_0_55"/>
          <p:cNvSpPr txBox="1">
            <a:spLocks noGrp="1"/>
          </p:cNvSpPr>
          <p:nvPr>
            <p:ph type="sldNum" idx="4294967295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e9006cb6c_1_2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</a:rPr>
              <a:t>Executive Summary </a:t>
            </a:r>
            <a:endParaRPr dirty="0">
              <a:solidFill>
                <a:srgbClr val="1974D2"/>
              </a:solidFill>
            </a:endParaRPr>
          </a:p>
        </p:txBody>
      </p:sp>
      <p:sp>
        <p:nvSpPr>
          <p:cNvPr id="119" name="Google Shape;119;g10e9006cb6c_1_2"/>
          <p:cNvSpPr txBox="1">
            <a:spLocks noGrp="1"/>
          </p:cNvSpPr>
          <p:nvPr>
            <p:ph type="body" idx="1"/>
          </p:nvPr>
        </p:nvSpPr>
        <p:spPr>
          <a:xfrm>
            <a:off x="47910" y="861979"/>
            <a:ext cx="5962926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indent="0">
              <a:buNone/>
            </a:pPr>
            <a:r>
              <a:rPr lang="en-US" sz="1600" b="1" dirty="0">
                <a:solidFill>
                  <a:srgbClr val="EF35C7"/>
                </a:solidFill>
              </a:rPr>
              <a:t>Actionable Insights: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000" b="1" dirty="0"/>
              <a:t>Age &amp; Gender: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Older customers show a higher tendency to exit.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Female customers have a higher churn rate compared to males.</a:t>
            </a:r>
          </a:p>
          <a:p>
            <a:pPr marL="914400" lvl="2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000" dirty="0"/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000" b="1" dirty="0"/>
              <a:t>Geography: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Germany has the highest exit rate, followed by Spain and France.</a:t>
            </a:r>
          </a:p>
          <a:p>
            <a:pPr marL="914400" lvl="2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000" dirty="0"/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000" b="1" dirty="0"/>
              <a:t>Customer Behavior: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Lower account balances correlate with higher exit rates.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Customers with fewer products are more likely to exit.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Active members are less likely to churn compared to inactive members.</a:t>
            </a:r>
          </a:p>
          <a:p>
            <a:pPr marL="13970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None/>
            </a:pPr>
            <a:endParaRPr lang="en-IN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11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e9006cb6c_1_2"/>
          <p:cNvSpPr txBox="1">
            <a:spLocks noGrp="1"/>
          </p:cNvSpPr>
          <p:nvPr>
            <p:ph type="title"/>
          </p:nvPr>
        </p:nvSpPr>
        <p:spPr>
          <a:xfrm>
            <a:off x="167566" y="156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</a:rPr>
              <a:t>Executive Summary </a:t>
            </a:r>
            <a:endParaRPr dirty="0">
              <a:solidFill>
                <a:srgbClr val="1974D2"/>
              </a:solidFill>
            </a:endParaRPr>
          </a:p>
        </p:txBody>
      </p:sp>
      <p:sp>
        <p:nvSpPr>
          <p:cNvPr id="119" name="Google Shape;119;g10e9006cb6c_1_2"/>
          <p:cNvSpPr txBox="1">
            <a:spLocks noGrp="1"/>
          </p:cNvSpPr>
          <p:nvPr>
            <p:ph type="body" idx="1"/>
          </p:nvPr>
        </p:nvSpPr>
        <p:spPr>
          <a:xfrm>
            <a:off x="167566" y="871380"/>
            <a:ext cx="8733020" cy="414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indent="0">
              <a:buNone/>
            </a:pPr>
            <a:r>
              <a:rPr lang="en-US" sz="1600" b="1" dirty="0">
                <a:solidFill>
                  <a:srgbClr val="EF35C7"/>
                </a:solidFill>
              </a:rPr>
              <a:t>Business Recommendations: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000" b="1" dirty="0"/>
              <a:t>Targeted Retention Strategies:</a:t>
            </a:r>
            <a:endParaRPr lang="en-US" sz="1000" dirty="0"/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Develop products for older customers and targeted campaigns for female customers.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Address region-specific concerns, focusing on Germany.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000" b="1" dirty="0"/>
              <a:t>Product Bundling: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Offer bundled packages to encourage use of multiple products.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00" b="1" dirty="0"/>
              <a:t>Customer Engagement:</a:t>
            </a:r>
            <a:endParaRPr lang="en-US" sz="1000" dirty="0"/>
          </a:p>
          <a:p>
            <a:pPr marL="1200150" lvl="2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Engage inactive members with personalized communication.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Provide financial advisory services to low balance accounts.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b="1" dirty="0"/>
              <a:t>Feedback &amp; Improvement:</a:t>
            </a:r>
            <a:endParaRPr lang="en-US" sz="1000" dirty="0"/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Collect feedback from exiting customers to refine services and address issues.</a:t>
            </a:r>
          </a:p>
        </p:txBody>
      </p:sp>
    </p:spTree>
    <p:extLst>
      <p:ext uri="{BB962C8B-B14F-4D97-AF65-F5344CB8AC3E}">
        <p14:creationId xmlns:p14="http://schemas.microsoft.com/office/powerpoint/2010/main" val="229245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e9006cb6c_1_2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</a:rPr>
              <a:t>Executive Summary </a:t>
            </a:r>
            <a:endParaRPr dirty="0">
              <a:solidFill>
                <a:srgbClr val="1974D2"/>
              </a:solidFill>
            </a:endParaRPr>
          </a:p>
        </p:txBody>
      </p:sp>
      <p:sp>
        <p:nvSpPr>
          <p:cNvPr id="119" name="Google Shape;119;g10e9006cb6c_1_2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5206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-IN" sz="1400" dirty="0">
                <a:solidFill>
                  <a:srgbClr val="000000"/>
                </a:solidFill>
              </a:rPr>
              <a:t>Please mention actionable insights &amp;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83269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e9006cb6c_1_2"/>
          <p:cNvSpPr txBox="1">
            <a:spLocks noGrp="1"/>
          </p:cNvSpPr>
          <p:nvPr>
            <p:ph type="title"/>
          </p:nvPr>
        </p:nvSpPr>
        <p:spPr>
          <a:xfrm>
            <a:off x="189102" y="0"/>
            <a:ext cx="752278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</a:rPr>
              <a:t>Executive Summary </a:t>
            </a:r>
            <a:endParaRPr dirty="0">
              <a:solidFill>
                <a:srgbClr val="1974D2"/>
              </a:solidFill>
            </a:endParaRPr>
          </a:p>
        </p:txBody>
      </p:sp>
      <p:sp>
        <p:nvSpPr>
          <p:cNvPr id="119" name="Google Shape;119;g10e9006cb6c_1_2"/>
          <p:cNvSpPr txBox="1">
            <a:spLocks noGrp="1"/>
          </p:cNvSpPr>
          <p:nvPr>
            <p:ph type="body" idx="1"/>
          </p:nvPr>
        </p:nvSpPr>
        <p:spPr>
          <a:xfrm>
            <a:off x="158847" y="526835"/>
            <a:ext cx="8826305" cy="428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None/>
            </a:pPr>
            <a:r>
              <a:rPr lang="en-IN" sz="1100" dirty="0">
                <a:solidFill>
                  <a:srgbClr val="000000"/>
                </a:solidFill>
              </a:rPr>
              <a:t>Following are two section like </a:t>
            </a:r>
            <a:r>
              <a:rPr lang="en-IN" sz="1100" dirty="0">
                <a:solidFill>
                  <a:srgbClr val="000000"/>
                </a:solidFill>
                <a:highlight>
                  <a:srgbClr val="FFFF00"/>
                </a:highlight>
              </a:rPr>
              <a:t>actionable insights </a:t>
            </a:r>
            <a:r>
              <a:rPr lang="en-IN" sz="1100" dirty="0">
                <a:solidFill>
                  <a:srgbClr val="000000"/>
                </a:solidFill>
              </a:rPr>
              <a:t>&amp; </a:t>
            </a:r>
            <a:r>
              <a:rPr lang="en-IN" sz="1100" dirty="0">
                <a:solidFill>
                  <a:srgbClr val="000000"/>
                </a:solidFill>
                <a:highlight>
                  <a:srgbClr val="FFFF00"/>
                </a:highlight>
              </a:rPr>
              <a:t>recommendations</a:t>
            </a:r>
            <a:r>
              <a:rPr lang="en-IN" sz="1100" dirty="0">
                <a:solidFill>
                  <a:srgbClr val="000000"/>
                </a:solidFill>
              </a:rPr>
              <a:t> and its sub-category for covering executive summary effectively covering all aspect .</a:t>
            </a:r>
          </a:p>
          <a:p>
            <a:pPr>
              <a:lnSpc>
                <a:spcPct val="100000"/>
              </a:lnSpc>
            </a:pPr>
            <a:r>
              <a:rPr lang="en-IN" sz="1100" b="1" dirty="0"/>
              <a:t>Actionable Insights</a:t>
            </a:r>
            <a:endParaRPr lang="en-IN" sz="1100" b="1" dirty="0">
              <a:solidFill>
                <a:srgbClr val="00B05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rgbClr val="000000"/>
                </a:solidFill>
              </a:rPr>
              <a:t>Customer Demographics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rgbClr val="000000"/>
                </a:solidFill>
              </a:rPr>
              <a:t>Customer Behaviour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-IN" sz="1100" b="1" dirty="0"/>
              <a:t>Business Recommendations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rgbClr val="000000"/>
                </a:solidFill>
              </a:rPr>
              <a:t>Targeted Retention Strategies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rgbClr val="000000"/>
                </a:solidFill>
              </a:rPr>
              <a:t>Product Bundling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rgbClr val="000000"/>
                </a:solidFill>
              </a:rPr>
              <a:t>Customer Engagement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rgbClr val="000000"/>
                </a:solidFill>
              </a:rPr>
              <a:t>Feedback and Improvement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rgbClr val="000000"/>
                </a:solidFill>
              </a:rPr>
              <a:t>Credit Score Improvement Programs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e9006cb6c_1_2"/>
          <p:cNvSpPr txBox="1">
            <a:spLocks noGrp="1"/>
          </p:cNvSpPr>
          <p:nvPr>
            <p:ph type="title"/>
          </p:nvPr>
        </p:nvSpPr>
        <p:spPr>
          <a:xfrm>
            <a:off x="189102" y="0"/>
            <a:ext cx="752278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</a:rPr>
              <a:t>Executive Summary Cont… </a:t>
            </a:r>
            <a:endParaRPr dirty="0">
              <a:solidFill>
                <a:srgbClr val="1974D2"/>
              </a:solidFill>
            </a:endParaRPr>
          </a:p>
        </p:txBody>
      </p:sp>
      <p:sp>
        <p:nvSpPr>
          <p:cNvPr id="119" name="Google Shape;119;g10e9006cb6c_1_2"/>
          <p:cNvSpPr txBox="1">
            <a:spLocks noGrp="1"/>
          </p:cNvSpPr>
          <p:nvPr>
            <p:ph type="body" idx="1"/>
          </p:nvPr>
        </p:nvSpPr>
        <p:spPr>
          <a:xfrm>
            <a:off x="-121024" y="694923"/>
            <a:ext cx="9386047" cy="428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indent="0">
              <a:buNone/>
            </a:pPr>
            <a:endParaRPr lang="en-IN" sz="1600" b="1" dirty="0">
              <a:solidFill>
                <a:srgbClr val="EF35C7"/>
              </a:solidFill>
            </a:endParaRPr>
          </a:p>
          <a:p>
            <a:pPr marL="133350" indent="0">
              <a:buNone/>
            </a:pPr>
            <a:r>
              <a:rPr lang="en-IN" sz="1600" b="1" dirty="0">
                <a:solidFill>
                  <a:srgbClr val="EF35C7"/>
                </a:solidFill>
              </a:rPr>
              <a:t>Actionable Insights </a:t>
            </a:r>
            <a:r>
              <a:rPr lang="en-IN" sz="1600" b="1" dirty="0"/>
              <a:t>based on </a:t>
            </a:r>
            <a:r>
              <a:rPr lang="en-US" sz="1400" b="1" dirty="0">
                <a:highlight>
                  <a:srgbClr val="FFFF00"/>
                </a:highlight>
              </a:rPr>
              <a:t>Customer Demographics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000" b="1" dirty="0"/>
              <a:t>Age: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Customers</a:t>
            </a:r>
            <a:r>
              <a:rPr lang="en-US" sz="1000" b="1" dirty="0"/>
              <a:t> </a:t>
            </a:r>
            <a:r>
              <a:rPr lang="en-US" sz="1000" dirty="0"/>
              <a:t>who exited the bank tend to be older, with a median age higher than those who stayed. 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This suggests that older customers are more prone to churn, highlighting the need for targeted retention strategies for this demographic.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000" b="1" dirty="0"/>
              <a:t>Gender: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A higher percentage of female customers exited compared to male customers. 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This indicates a higher churn risk among female customers, which requires focused engagement and tailored services to improve retention.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000" b="1" dirty="0"/>
              <a:t>Geography: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Customers from Germany exhibit a higher exit rate compared to those from France and Spain. 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This regional disparity in churn rates calls for region-specific interventions to address the unique needs and preferences of customers in Germany.</a:t>
            </a:r>
          </a:p>
          <a:p>
            <a:pPr lvl="1">
              <a:buFont typeface="+mj-lt"/>
              <a:buAutoNum type="arabicPeriod"/>
            </a:pPr>
            <a:endParaRPr lang="en-IN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77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e9006cb6c_1_2"/>
          <p:cNvSpPr txBox="1">
            <a:spLocks noGrp="1"/>
          </p:cNvSpPr>
          <p:nvPr>
            <p:ph type="title"/>
          </p:nvPr>
        </p:nvSpPr>
        <p:spPr>
          <a:xfrm>
            <a:off x="189102" y="0"/>
            <a:ext cx="752278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</a:rPr>
              <a:t>Executive Summary Cont… </a:t>
            </a:r>
            <a:endParaRPr dirty="0">
              <a:solidFill>
                <a:srgbClr val="1974D2"/>
              </a:solidFill>
            </a:endParaRPr>
          </a:p>
        </p:txBody>
      </p:sp>
      <p:sp>
        <p:nvSpPr>
          <p:cNvPr id="119" name="Google Shape;119;g10e9006cb6c_1_2"/>
          <p:cNvSpPr txBox="1">
            <a:spLocks noGrp="1"/>
          </p:cNvSpPr>
          <p:nvPr>
            <p:ph type="body" idx="1"/>
          </p:nvPr>
        </p:nvSpPr>
        <p:spPr>
          <a:xfrm>
            <a:off x="79423" y="358747"/>
            <a:ext cx="8985153" cy="428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indent="0">
              <a:buNone/>
            </a:pPr>
            <a:endParaRPr lang="en-IN" sz="1000" b="1" dirty="0"/>
          </a:p>
          <a:p>
            <a:pPr marL="133350" indent="0">
              <a:buNone/>
            </a:pPr>
            <a:endParaRPr lang="en-IN" sz="1600" b="1" dirty="0">
              <a:solidFill>
                <a:srgbClr val="EF35C7"/>
              </a:solidFill>
            </a:endParaRPr>
          </a:p>
          <a:p>
            <a:pPr marL="133350" indent="0">
              <a:buNone/>
            </a:pPr>
            <a:r>
              <a:rPr lang="en-IN" sz="1600" b="1" dirty="0">
                <a:solidFill>
                  <a:srgbClr val="EF35C7"/>
                </a:solidFill>
              </a:rPr>
              <a:t>Actionable Insights </a:t>
            </a:r>
            <a:r>
              <a:rPr lang="en-IN" sz="1600" b="1" dirty="0"/>
              <a:t>based on </a:t>
            </a:r>
            <a:r>
              <a:rPr lang="en-US" sz="1600" b="1" dirty="0">
                <a:highlight>
                  <a:srgbClr val="FFFF00"/>
                </a:highlight>
              </a:rPr>
              <a:t>Customer Behavior</a:t>
            </a:r>
          </a:p>
          <a:p>
            <a:pPr marL="133350" indent="0">
              <a:buNone/>
            </a:pPr>
            <a:endParaRPr lang="en-US" sz="1000" b="1" dirty="0">
              <a:highlight>
                <a:srgbClr val="FFFF00"/>
              </a:highlight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000" b="1" dirty="0"/>
              <a:t>Credit Score: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There is no significant difference in the credit scores of customers who exited and those who stayed. 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This suggests that credit score alone may not be a strong predictor of customer churn and should be considered alongside other factors.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000" b="1" dirty="0"/>
              <a:t>Balance: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Customers with lower account balances are more likely to exit. 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This implies that increasing account balances through targeted financial products and advisory services could help in retaining customers.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000" b="1" dirty="0"/>
              <a:t>Tenure: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Tenure does not show a significant impact on the likelihood of a customer exiting. 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This indicates that customer loyalty programs should focus on factors other than just tenure to enhance retention.</a:t>
            </a:r>
          </a:p>
          <a:p>
            <a:pPr marL="603250" lvl="1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81445908"/>
      </p:ext>
    </p:extLst>
  </p:cSld>
  <p:clrMapOvr>
    <a:masterClrMapping/>
  </p:clrMapOvr>
</p:sld>
</file>

<file path=ppt/theme/theme1.xml><?xml version="1.0" encoding="utf-8"?>
<a:theme xmlns:a="http://schemas.openxmlformats.org/drawingml/2006/main" name="Just Logo">
  <a:themeElements>
    <a:clrScheme name="Simple Light">
      <a:dk1>
        <a:srgbClr val="222222"/>
      </a:dk1>
      <a:lt1>
        <a:srgbClr val="FFFFFF"/>
      </a:lt1>
      <a:dk2>
        <a:srgbClr val="222222"/>
      </a:dk2>
      <a:lt2>
        <a:srgbClr val="0E39A9"/>
      </a:lt2>
      <a:accent1>
        <a:srgbClr val="FFAB40"/>
      </a:accent1>
      <a:accent2>
        <a:srgbClr val="6F4294"/>
      </a:accent2>
      <a:accent3>
        <a:srgbClr val="FFA000"/>
      </a:accent3>
      <a:accent4>
        <a:srgbClr val="FFAB40"/>
      </a:accent4>
      <a:accent5>
        <a:srgbClr val="FFDF00"/>
      </a:accent5>
      <a:accent6>
        <a:srgbClr val="1974D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2334</Words>
  <Application>Microsoft Office PowerPoint</Application>
  <PresentationFormat>On-screen Show (16:9)</PresentationFormat>
  <Paragraphs>325</Paragraphs>
  <Slides>34</Slides>
  <Notes>34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Nunito ExtraBold</vt:lpstr>
      <vt:lpstr>Arial</vt:lpstr>
      <vt:lpstr>Calibri</vt:lpstr>
      <vt:lpstr>Nunito SemiBold</vt:lpstr>
      <vt:lpstr>Wingdings</vt:lpstr>
      <vt:lpstr>Nunito</vt:lpstr>
      <vt:lpstr>Just Logo</vt:lpstr>
      <vt:lpstr>Just Logo</vt:lpstr>
      <vt:lpstr>Bank Churn Prediction</vt:lpstr>
      <vt:lpstr>Contents / Agenda</vt:lpstr>
      <vt:lpstr>Executive Summary </vt:lpstr>
      <vt:lpstr>Executive Summary </vt:lpstr>
      <vt:lpstr>Executive Summary </vt:lpstr>
      <vt:lpstr>Executive Summary </vt:lpstr>
      <vt:lpstr>Executive Summary </vt:lpstr>
      <vt:lpstr>Executive Summary Cont… </vt:lpstr>
      <vt:lpstr>Executive Summary Cont… </vt:lpstr>
      <vt:lpstr>Executive Summary Cont… </vt:lpstr>
      <vt:lpstr>Executive Summary Cont… </vt:lpstr>
      <vt:lpstr>Executive Summary Cont… </vt:lpstr>
      <vt:lpstr>Business Problem Overview and Solution Approach</vt:lpstr>
      <vt:lpstr>Business Problem Overview and Solution Approach</vt:lpstr>
      <vt:lpstr>Business Problem Overview and Solution Approach</vt:lpstr>
      <vt:lpstr>PowerPoint Presentation</vt:lpstr>
      <vt:lpstr>Business Problem Overview and Solution Approach Cont…</vt:lpstr>
      <vt:lpstr>EDA Results</vt:lpstr>
      <vt:lpstr>EDA Results Cont…</vt:lpstr>
      <vt:lpstr>EDA Results Cont…</vt:lpstr>
      <vt:lpstr>EDA Results Cont…</vt:lpstr>
      <vt:lpstr>Data Preprocessing </vt:lpstr>
      <vt:lpstr>Data Preprocessing </vt:lpstr>
      <vt:lpstr>Data Preprocessing </vt:lpstr>
      <vt:lpstr>Data Preprocessing </vt:lpstr>
      <vt:lpstr>Data Preprocessing </vt:lpstr>
      <vt:lpstr>Data Preprocessing </vt:lpstr>
      <vt:lpstr>Data Preprocessing </vt:lpstr>
      <vt:lpstr>Data Preprocessing </vt:lpstr>
      <vt:lpstr>Data Preprocessing </vt:lpstr>
      <vt:lpstr>Model Performance Summary</vt:lpstr>
      <vt:lpstr>APPENDIX</vt:lpstr>
      <vt:lpstr>Data Background and Contents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cp:lastModifiedBy>Sujeet kumar</cp:lastModifiedBy>
  <cp:revision>370</cp:revision>
  <dcterms:modified xsi:type="dcterms:W3CDTF">2024-06-11T23:53:34Z</dcterms:modified>
</cp:coreProperties>
</file>