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9" r:id="rId2"/>
  </p:sldMasterIdLst>
  <p:notesMasterIdLst>
    <p:notesMasterId r:id="rId38"/>
  </p:notesMasterIdLst>
  <p:sldIdLst>
    <p:sldId id="256" r:id="rId3"/>
    <p:sldId id="257" r:id="rId4"/>
    <p:sldId id="276" r:id="rId5"/>
    <p:sldId id="268" r:id="rId6"/>
    <p:sldId id="275" r:id="rId7"/>
    <p:sldId id="274" r:id="rId8"/>
    <p:sldId id="258" r:id="rId9"/>
    <p:sldId id="269" r:id="rId10"/>
    <p:sldId id="270" r:id="rId11"/>
    <p:sldId id="271" r:id="rId12"/>
    <p:sldId id="272" r:id="rId13"/>
    <p:sldId id="273" r:id="rId14"/>
    <p:sldId id="280" r:id="rId15"/>
    <p:sldId id="279" r:id="rId16"/>
    <p:sldId id="277" r:id="rId17"/>
    <p:sldId id="259" r:id="rId18"/>
    <p:sldId id="278" r:id="rId19"/>
    <p:sldId id="283" r:id="rId20"/>
    <p:sldId id="260" r:id="rId21"/>
    <p:sldId id="282" r:id="rId22"/>
    <p:sldId id="281" r:id="rId23"/>
    <p:sldId id="287" r:id="rId24"/>
    <p:sldId id="261" r:id="rId25"/>
    <p:sldId id="288" r:id="rId26"/>
    <p:sldId id="262" r:id="rId27"/>
    <p:sldId id="292" r:id="rId28"/>
    <p:sldId id="293" r:id="rId29"/>
    <p:sldId id="294" r:id="rId30"/>
    <p:sldId id="295" r:id="rId31"/>
    <p:sldId id="296" r:id="rId32"/>
    <p:sldId id="289" r:id="rId33"/>
    <p:sldId id="290" r:id="rId34"/>
    <p:sldId id="263" r:id="rId35"/>
    <p:sldId id="264" r:id="rId36"/>
    <p:sldId id="267" r:id="rId37"/>
  </p:sldIdLst>
  <p:sldSz cx="9144000" cy="5143500" type="screen16x9"/>
  <p:notesSz cx="6858000" cy="9144000"/>
  <p:embeddedFontLst>
    <p:embeddedFont>
      <p:font typeface="Nunito" pitchFamily="2" charset="0"/>
      <p:regular r:id="rId39"/>
      <p:bold r:id="rId40"/>
      <p:italic r:id="rId41"/>
      <p:boldItalic r:id="rId42"/>
    </p:embeddedFont>
    <p:embeddedFont>
      <p:font typeface="Nunito ExtraBold" pitchFamily="2" charset="0"/>
      <p:bold r:id="rId43"/>
      <p:boldItalic r:id="rId44"/>
    </p:embeddedFont>
    <p:embeddedFont>
      <p:font typeface="Nunito SemiBold" pitchFamily="2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jy58bmnyBVcGyV9EgDb1iunGsK+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jeet kumar" initials="Sk" lastIdx="1" clrIdx="0">
    <p:extLst>
      <p:ext uri="{19B8F6BF-5375-455C-9EA6-DF929625EA0E}">
        <p15:presenceInfo xmlns:p15="http://schemas.microsoft.com/office/powerpoint/2012/main" userId="bbfb29f7204a14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35C7"/>
    <a:srgbClr val="3F05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093109-1B3F-4B30-BEC1-FF3E0166847A}">
  <a:tblStyle styleId="{A4093109-1B3F-4B30-BEC1-FF3E0166847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rgbClr val="5B9BD5">
              <a:alpha val="20000"/>
            </a:srgb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5B9BD5">
              <a:alpha val="20000"/>
            </a:srgb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6.fntdata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8.xml"/><Relationship Id="rId41" Type="http://schemas.openxmlformats.org/officeDocument/2006/relationships/font" Target="fonts/font3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e9006cb6c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0e9006cb6c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309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e9006cb6c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0e9006cb6c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5143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e9006cb6c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0e9006cb6c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531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3661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7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565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1707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e9006cb6c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0e9006cb6c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634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e9006cb6c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0e9006cb6c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e9006cb6c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0e9006cb6c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8464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e9006cb6c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0e9006cb6c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79630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8306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3836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697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7979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8523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461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e9006cb6c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0e9006cb6c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44246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67694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254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1730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e9006cb6c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0e9006cb6c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ae355de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0ae355de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ee00f67ea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g10ee00f67e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0ee00f67ea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0ee00f67ea_0_5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Proprietary content. ©Great Learning. All Rights Reserved. Unauthorized use or distribution prohibited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e9006cb6c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0e9006cb6c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424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e9006cb6c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0e9006cb6c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233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e9006cb6c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0e9006cb6c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07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e9006cb6c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0e9006cb6c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e9006cb6c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0e9006cb6c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600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e9006cb6c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0e9006cb6c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610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e1a9588eba_0_9"/>
          <p:cNvSpPr txBox="1">
            <a:spLocks noGrp="1"/>
          </p:cNvSpPr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6" name="Google Shape;16;ge1a9588eba_0_9"/>
          <p:cNvSpPr txBox="1">
            <a:spLocks noGrp="1"/>
          </p:cNvSpPr>
          <p:nvPr>
            <p:ph type="subTitle" idx="1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e1a9588eba_0_42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ge1a9588eba_0_42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42816" t="18358" r="37296" b="19151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ge1a9588eba_0_42"/>
          <p:cNvSpPr txBox="1">
            <a:spLocks noGrp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5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ge1a9588eba_0_42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sz="3300" b="0" i="0" u="none" strike="noStrike" cap="non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!</a:t>
            </a:r>
            <a:endParaRPr sz="3300" b="0" i="0" u="none" strike="noStrike" cap="non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52" name="Google Shape;52;ge1a9588eba_0_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874" y="683275"/>
            <a:ext cx="3757725" cy="8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ee00f67ea_0_104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g10ee00f67ea_0_104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42816" t="18358" r="37296" b="19151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10ee00f67ea_0_104"/>
          <p:cNvSpPr txBox="1">
            <a:spLocks noGrp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5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g10ee00f67ea_0_104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sz="3300" b="0" i="0" u="none" strike="noStrike" cap="non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!</a:t>
            </a:r>
            <a:endParaRPr sz="3300" b="0" i="0" u="none" strike="noStrike" cap="non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67" name="Google Shape;67;g10ee00f67ea_0_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875" y="769949"/>
            <a:ext cx="3071452" cy="12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ee00f67ea_0_71"/>
          <p:cNvSpPr txBox="1">
            <a:spLocks noGrp="1"/>
          </p:cNvSpPr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0" name="Google Shape;70;g10ee00f67ea_0_71"/>
          <p:cNvSpPr txBox="1">
            <a:spLocks noGrp="1"/>
          </p:cNvSpPr>
          <p:nvPr>
            <p:ph type="subTitle" idx="1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ee00f67ea_0_7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g10ee00f67ea_0_74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ee00f67ea_0_77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10ee00f67ea_0_77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7" name="Google Shape;77;g10ee00f67ea_0_77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CUSTOM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ee00f67ea_0_81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aphicFrame>
        <p:nvGraphicFramePr>
          <p:cNvPr id="80" name="Google Shape;80;g10ee00f67ea_0_81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{A4093109-1B3F-4B30-BEC1-FF3E0166847A}</a:tableStyleId>
              </a:tblPr>
              <a:tblGrid>
                <a:gridCol w="88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 sz="14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sz="14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sz="14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baseline="30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1" name="Google Shape;81;g10ee00f67ea_0_81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ee00f67ea_0_85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g10ee00f67ea_0_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5" name="Google Shape;85;g10ee00f67ea_0_8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" name="Google Shape;86;g10ee00f67ea_0_85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ee00f67ea_0_90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10ee00f67ea_0_90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ee00f67ea_0_9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10ee00f67ea_0_93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ee00f67ea_0_9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10ee00f67ea_0_9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6" name="Google Shape;96;g10ee00f67ea_0_9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7" name="Google Shape;97;g10ee00f67ea_0_9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30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marL="4114800" lvl="8" indent="-2667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g10ee00f67ea_0_96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e1a9588eba_0_15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e1a9588eba_0_15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0" name="Google Shape;20;ge1a9588eba_0_15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ee00f67ea_0_102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e1a9588eba_0_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e1a9588eba_0_12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CUSTOM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e1a9588eba_0_19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aphicFrame>
        <p:nvGraphicFramePr>
          <p:cNvPr id="26" name="Google Shape;26;ge1a9588eba_0_19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{A4093109-1B3F-4B30-BEC1-FF3E0166847A}</a:tableStyleId>
              </a:tblPr>
              <a:tblGrid>
                <a:gridCol w="88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 sz="14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sz="14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sz="14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baseline="30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Google Shape;27;ge1a9588eba_0_19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e1a9588eba_0_23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e1a9588eba_0_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e1a9588eba_0_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e1a9588eba_0_23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e1a9588eba_0_28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e1a9588eba_0_28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e1a9588eba_0_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ge1a9588eba_0_31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e1a9588eba_0_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e1a9588eba_0_3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ge1a9588eba_0_3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ge1a9588eba_0_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30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marL="4114800" lvl="8" indent="-2667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ge1a9588eba_0_34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e1a9588eba_0_40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1a9588eba_0_0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sz="22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7" name="Google Shape;7;ge1a9588eba_0_0"/>
          <p:cNvSpPr txBox="1">
            <a:spLocks noGrp="1"/>
          </p:cNvSpPr>
          <p:nvPr>
            <p:ph type="body" idx="1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667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ge1a9588eba_0_0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marR="0" lvl="0" indent="0" algn="ctr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sz="700" b="1" i="0" u="none" strike="noStrike" cap="none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" name="Google Shape;9;ge1a9588eba_0_0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ge1a9588eba_0_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ge1a9588eba_0_0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12" name="Google Shape;12;ge1a9588eba_0_0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e1a9588eba_0_0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ee00f67ea_0_62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sz="22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55" name="Google Shape;55;g10ee00f67ea_0_62"/>
          <p:cNvSpPr txBox="1">
            <a:spLocks noGrp="1"/>
          </p:cNvSpPr>
          <p:nvPr>
            <p:ph type="body" idx="1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667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6" name="Google Shape;56;g10ee00f67ea_0_62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marR="0" lvl="0" indent="0" algn="ctr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sz="700" b="1" i="0" u="none" strike="noStrike" cap="none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" name="Google Shape;57;g10ee00f67ea_0_62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g10ee00f67ea_0_6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g10ee00f67ea_0_62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60" name="Google Shape;60;g10ee00f67ea_0_62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g10ee00f67ea_0_62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p14:dur="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>
            <a:spLocks noGrp="1"/>
          </p:cNvSpPr>
          <p:nvPr>
            <p:ph type="ctrTitle"/>
          </p:nvPr>
        </p:nvSpPr>
        <p:spPr>
          <a:xfrm>
            <a:off x="1158150" y="1412050"/>
            <a:ext cx="68277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600" dirty="0"/>
              <a:t>Bank Churn Prediction</a:t>
            </a:r>
            <a:endParaRPr sz="3600" dirty="0"/>
          </a:p>
        </p:txBody>
      </p:sp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1153000" y="2038575"/>
            <a:ext cx="6827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3000" b="0" dirty="0"/>
              <a:t>Post Graduate Program-AIML</a:t>
            </a:r>
            <a:endParaRPr sz="3000" b="0" dirty="0"/>
          </a:p>
        </p:txBody>
      </p:sp>
      <p:sp>
        <p:nvSpPr>
          <p:cNvPr id="107" name="Google Shape;107;p1"/>
          <p:cNvSpPr txBox="1">
            <a:spLocks noGrp="1"/>
          </p:cNvSpPr>
          <p:nvPr>
            <p:ph type="ctrTitle"/>
          </p:nvPr>
        </p:nvSpPr>
        <p:spPr>
          <a:xfrm>
            <a:off x="1153000" y="2429300"/>
            <a:ext cx="6827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600" b="0" dirty="0"/>
              <a:t>June 09</a:t>
            </a:r>
            <a:r>
              <a:rPr lang="en" sz="1600" b="0" baseline="30000" dirty="0"/>
              <a:t>th</a:t>
            </a:r>
            <a:r>
              <a:rPr lang="en" sz="1600" b="0" dirty="0"/>
              <a:t> 2024</a:t>
            </a:r>
            <a:endParaRPr sz="16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e9006cb6c_1_2"/>
          <p:cNvSpPr txBox="1">
            <a:spLocks noGrp="1"/>
          </p:cNvSpPr>
          <p:nvPr>
            <p:ph type="title"/>
          </p:nvPr>
        </p:nvSpPr>
        <p:spPr>
          <a:xfrm>
            <a:off x="189102" y="0"/>
            <a:ext cx="752278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1974D2"/>
                </a:solidFill>
              </a:rPr>
              <a:t>Executive Summary Cont… </a:t>
            </a:r>
            <a:endParaRPr dirty="0">
              <a:solidFill>
                <a:srgbClr val="1974D2"/>
              </a:solidFill>
            </a:endParaRPr>
          </a:p>
        </p:txBody>
      </p:sp>
      <p:sp>
        <p:nvSpPr>
          <p:cNvPr id="119" name="Google Shape;119;g10e9006cb6c_1_2"/>
          <p:cNvSpPr txBox="1">
            <a:spLocks noGrp="1"/>
          </p:cNvSpPr>
          <p:nvPr>
            <p:ph type="body" idx="1"/>
          </p:nvPr>
        </p:nvSpPr>
        <p:spPr>
          <a:xfrm>
            <a:off x="79423" y="358747"/>
            <a:ext cx="8985153" cy="428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indent="0">
              <a:buNone/>
            </a:pPr>
            <a:endParaRPr lang="en-IN" sz="1000" b="1" dirty="0"/>
          </a:p>
          <a:p>
            <a:pPr marL="133350" indent="0">
              <a:buNone/>
            </a:pPr>
            <a:r>
              <a:rPr lang="en-IN" sz="1600" b="1" dirty="0">
                <a:solidFill>
                  <a:srgbClr val="EF35C7"/>
                </a:solidFill>
              </a:rPr>
              <a:t>Actionable Insights </a:t>
            </a:r>
            <a:r>
              <a:rPr lang="en-IN" sz="1600" b="1" dirty="0"/>
              <a:t>based on </a:t>
            </a:r>
            <a:r>
              <a:rPr lang="en-US" sz="1600" b="1" dirty="0">
                <a:highlight>
                  <a:srgbClr val="FFFF00"/>
                </a:highlight>
              </a:rPr>
              <a:t>Customer Behavior</a:t>
            </a:r>
          </a:p>
          <a:p>
            <a:pPr marL="133350" indent="0">
              <a:buNone/>
            </a:pPr>
            <a:endParaRPr lang="en-US" sz="1000" b="1" dirty="0">
              <a:highlight>
                <a:srgbClr val="FFFF00"/>
              </a:highlight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000" b="1" dirty="0"/>
              <a:t>Number of Products: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Customers with fewer products are more likely to exit. 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Encouraging customers to utilize multiple products through bundling and cross-selling strategies can enhance customer stickiness.</a:t>
            </a:r>
          </a:p>
          <a:p>
            <a:pPr marL="603250" lvl="1" indent="0">
              <a:buNone/>
            </a:pPr>
            <a:endParaRPr lang="en-US" sz="1000" dirty="0"/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000" b="1" dirty="0"/>
              <a:t>Credit Card Ownership: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Ownership of a credit card does not significantly impact the likelihood of a customer exiting. 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This suggests that other factors are more critical in influencing churn.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000" dirty="0"/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000" b="1" dirty="0"/>
              <a:t>Active Membership: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Active members are less likely to exit compared to inactive members. 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This highlights the importance of customer engagement and regular interactions to maintain an active customer base.</a:t>
            </a:r>
          </a:p>
          <a:p>
            <a:pPr marL="603250" lvl="1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21763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e9006cb6c_1_2"/>
          <p:cNvSpPr txBox="1">
            <a:spLocks noGrp="1"/>
          </p:cNvSpPr>
          <p:nvPr>
            <p:ph type="title"/>
          </p:nvPr>
        </p:nvSpPr>
        <p:spPr>
          <a:xfrm>
            <a:off x="189102" y="0"/>
            <a:ext cx="752278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1974D2"/>
                </a:solidFill>
              </a:rPr>
              <a:t>Executive Summary Cont… </a:t>
            </a:r>
            <a:endParaRPr dirty="0">
              <a:solidFill>
                <a:srgbClr val="1974D2"/>
              </a:solidFill>
            </a:endParaRPr>
          </a:p>
        </p:txBody>
      </p:sp>
      <p:sp>
        <p:nvSpPr>
          <p:cNvPr id="119" name="Google Shape;119;g10e9006cb6c_1_2"/>
          <p:cNvSpPr txBox="1">
            <a:spLocks noGrp="1"/>
          </p:cNvSpPr>
          <p:nvPr>
            <p:ph type="body" idx="1"/>
          </p:nvPr>
        </p:nvSpPr>
        <p:spPr>
          <a:xfrm>
            <a:off x="79424" y="358747"/>
            <a:ext cx="8593930" cy="428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indent="0">
              <a:buNone/>
            </a:pPr>
            <a:endParaRPr lang="en-IN" sz="1000" b="1" dirty="0"/>
          </a:p>
          <a:p>
            <a:pPr marL="133350" indent="0">
              <a:buNone/>
            </a:pPr>
            <a:endParaRPr lang="en-IN" sz="1600" b="1" dirty="0">
              <a:solidFill>
                <a:srgbClr val="EF35C7"/>
              </a:solidFill>
            </a:endParaRPr>
          </a:p>
          <a:p>
            <a:pPr marL="133350" indent="0">
              <a:buNone/>
            </a:pPr>
            <a:endParaRPr lang="en-IN" sz="1600" b="1" dirty="0">
              <a:solidFill>
                <a:srgbClr val="EF35C7"/>
              </a:solidFill>
            </a:endParaRPr>
          </a:p>
          <a:p>
            <a:pPr marL="133350" indent="0">
              <a:buNone/>
            </a:pPr>
            <a:r>
              <a:rPr lang="en-IN" sz="1600" b="1" dirty="0">
                <a:solidFill>
                  <a:srgbClr val="EF35C7"/>
                </a:solidFill>
              </a:rPr>
              <a:t>Business Recommendations :-</a:t>
            </a:r>
            <a:endParaRPr lang="en-US" sz="1600" b="1" dirty="0">
              <a:highlight>
                <a:srgbClr val="FFFF00"/>
              </a:highlight>
            </a:endParaRPr>
          </a:p>
          <a:p>
            <a:pPr marL="133350" indent="0">
              <a:buNone/>
            </a:pPr>
            <a:endParaRPr lang="en-US" sz="1000" b="1" dirty="0">
              <a:highlight>
                <a:srgbClr val="FFFF00"/>
              </a:highlight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Nunito" pitchFamily="2" charset="0"/>
              <a:buChar char="−"/>
            </a:pPr>
            <a:r>
              <a:rPr lang="en-IN" sz="1200" b="1" dirty="0"/>
              <a:t>Targeted Retention Strategies</a:t>
            </a:r>
            <a:endParaRPr lang="en-US" sz="1200" b="1" dirty="0"/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000" b="1" dirty="0"/>
              <a:t>Older Customers: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Develop specialized products and services catering to the needs of older customers to reduce churn in this demographic.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000" b="1" dirty="0"/>
              <a:t>Female Customers: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Implement targeted marketing campaigns and personalized services aimed at retaining female customers.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000" b="1" dirty="0"/>
              <a:t>Customers in Germany: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Conduct a detailed investigation into the reasons for higher exit rates in Germany and address region-specific concerns with tailored solutions..</a:t>
            </a:r>
          </a:p>
          <a:p>
            <a:pPr marL="603250" lvl="1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14868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e9006cb6c_1_2"/>
          <p:cNvSpPr txBox="1">
            <a:spLocks noGrp="1"/>
          </p:cNvSpPr>
          <p:nvPr>
            <p:ph type="title"/>
          </p:nvPr>
        </p:nvSpPr>
        <p:spPr>
          <a:xfrm>
            <a:off x="189102" y="0"/>
            <a:ext cx="752278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1974D2"/>
                </a:solidFill>
              </a:rPr>
              <a:t>Executive Summary Cont… </a:t>
            </a:r>
            <a:endParaRPr dirty="0">
              <a:solidFill>
                <a:srgbClr val="1974D2"/>
              </a:solidFill>
            </a:endParaRPr>
          </a:p>
        </p:txBody>
      </p:sp>
      <p:sp>
        <p:nvSpPr>
          <p:cNvPr id="119" name="Google Shape;119;g10e9006cb6c_1_2"/>
          <p:cNvSpPr txBox="1">
            <a:spLocks noGrp="1"/>
          </p:cNvSpPr>
          <p:nvPr>
            <p:ph type="body" idx="1"/>
          </p:nvPr>
        </p:nvSpPr>
        <p:spPr>
          <a:xfrm>
            <a:off x="59254" y="263418"/>
            <a:ext cx="9084746" cy="488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indent="0">
              <a:buNone/>
            </a:pPr>
            <a:endParaRPr lang="en-IN" sz="1000" b="1" dirty="0"/>
          </a:p>
          <a:p>
            <a:pPr marL="133350" indent="0">
              <a:buNone/>
            </a:pPr>
            <a:endParaRPr lang="en-IN" sz="1200" b="1" dirty="0">
              <a:solidFill>
                <a:srgbClr val="EF35C7"/>
              </a:solidFill>
            </a:endParaRPr>
          </a:p>
          <a:p>
            <a:pPr marL="133350" indent="0">
              <a:buNone/>
            </a:pPr>
            <a:endParaRPr lang="en-IN" sz="1200" b="1" dirty="0">
              <a:solidFill>
                <a:srgbClr val="EF35C7"/>
              </a:solidFill>
            </a:endParaRPr>
          </a:p>
          <a:p>
            <a:pPr marL="133350" indent="0">
              <a:buNone/>
            </a:pPr>
            <a:r>
              <a:rPr lang="en-IN" sz="1200" b="1" dirty="0">
                <a:solidFill>
                  <a:srgbClr val="EF35C7"/>
                </a:solidFill>
              </a:rPr>
              <a:t>Business Recommendations :-</a:t>
            </a:r>
            <a:endParaRPr lang="en-US" sz="1200" b="1" dirty="0">
              <a:highlight>
                <a:srgbClr val="FFFF00"/>
              </a:highlight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IN" sz="1000" b="1" dirty="0"/>
              <a:t>Product Bundling</a:t>
            </a:r>
            <a:endParaRPr lang="en-US" sz="1000" b="1" dirty="0"/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Encourage customers to use multiple products by offering bundled packages and incentives for adopting additional services. 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This can help in increasing product usage per customer and reducing churn.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000" b="1" dirty="0"/>
              <a:t>Feedback and Improvement: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Collect and analyze feedback from customers who exit to understand their reasons for leaving. Use this information to make necessary improvements in services and address customer pain points.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000" b="1" dirty="0"/>
              <a:t>Credit Score Improvement Programs: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Promote financial literacy and credit improvement programs to enhance overall customer satisfaction and loyalty, even though credit score alone was not a significant predictor of churn.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IN" sz="1000" b="1" dirty="0"/>
              <a:t>Customer Engagement</a:t>
            </a:r>
            <a:endParaRPr lang="en-US" sz="1000" b="1" dirty="0"/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000" b="1" dirty="0"/>
              <a:t>Inactive Members: </a:t>
            </a:r>
            <a:r>
              <a:rPr lang="en-US" sz="1000" dirty="0"/>
              <a:t>Design engagement strategies to convert inactive members into active users through personalized communication and incentives.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000" b="1" dirty="0"/>
              <a:t>Low Balance Accounts</a:t>
            </a:r>
            <a:r>
              <a:rPr lang="en-US" sz="1000" b="1" dirty="0"/>
              <a:t>: </a:t>
            </a:r>
            <a:r>
              <a:rPr lang="en-US" sz="1000" dirty="0"/>
              <a:t>Offer financial advisory services and personalized banking solutions to help customers manage their accounts better and increase their balances.</a:t>
            </a:r>
          </a:p>
          <a:p>
            <a:pPr marL="603250" lvl="1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8784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1974D2"/>
                </a:solidFill>
              </a:rPr>
              <a:t>Business Problem Overview and Solution Approach</a:t>
            </a:r>
            <a:endParaRPr dirty="0">
              <a:solidFill>
                <a:srgbClr val="1974D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1CAD5-1D1E-C1A9-D318-024D157895C2}"/>
              </a:ext>
            </a:extLst>
          </p:cNvPr>
          <p:cNvSpPr txBox="1"/>
          <p:nvPr/>
        </p:nvSpPr>
        <p:spPr>
          <a:xfrm>
            <a:off x="202550" y="1177800"/>
            <a:ext cx="8747311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EF35C7"/>
                </a:solidFill>
              </a:rPr>
              <a:t>Business Problem Overview:</a:t>
            </a:r>
          </a:p>
          <a:p>
            <a:endParaRPr lang="en-US" sz="1600" b="1" dirty="0">
              <a:solidFill>
                <a:srgbClr val="EF35C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Nunito" pitchFamily="2" charset="0"/>
              </a:rPr>
              <a:t>The bank is </a:t>
            </a:r>
            <a:r>
              <a:rPr lang="en-US" sz="1600" b="1" dirty="0">
                <a:latin typeface="Nunito" pitchFamily="2" charset="0"/>
              </a:rPr>
              <a:t>experiencing a high rate of customer churn, </a:t>
            </a:r>
            <a:r>
              <a:rPr lang="en-US" sz="1600" dirty="0">
                <a:latin typeface="Nunito" pitchFamily="2" charset="0"/>
              </a:rPr>
              <a:t>which significantly impacts its profitability and growth. </a:t>
            </a:r>
          </a:p>
          <a:p>
            <a:endParaRPr lang="en-US" sz="1600" dirty="0">
              <a:latin typeface="Nuni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Nunito" pitchFamily="2" charset="0"/>
              </a:rPr>
              <a:t>Understanding the reasons behind customer exits and identifying patterns in customer behavior are crucial to developing effective retention strategies.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Nuni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Nunito" pitchFamily="2" charset="0"/>
              </a:rPr>
              <a:t>The primary </a:t>
            </a:r>
            <a:r>
              <a:rPr lang="en-US" sz="1600" b="1" dirty="0">
                <a:latin typeface="Nunito" pitchFamily="2" charset="0"/>
              </a:rPr>
              <a:t>objective is to predict which customers are likely to leave the bank</a:t>
            </a:r>
            <a:r>
              <a:rPr lang="en-US" sz="1600" dirty="0">
                <a:latin typeface="Nunito" pitchFamily="2" charset="0"/>
              </a:rPr>
              <a:t>, allowing for timely interventions to reduce churn rates and enhance customer loyalty.</a:t>
            </a:r>
          </a:p>
          <a:p>
            <a:endParaRPr lang="en-US" sz="1200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750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1974D2"/>
                </a:solidFill>
              </a:rPr>
              <a:t>Business Problem Overview and Solution Approach</a:t>
            </a:r>
            <a:endParaRPr dirty="0">
              <a:solidFill>
                <a:srgbClr val="1974D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1CAD5-1D1E-C1A9-D318-024D157895C2}"/>
              </a:ext>
            </a:extLst>
          </p:cNvPr>
          <p:cNvSpPr txBox="1"/>
          <p:nvPr/>
        </p:nvSpPr>
        <p:spPr>
          <a:xfrm>
            <a:off x="198344" y="955923"/>
            <a:ext cx="8747311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Nunito" pitchFamily="2" charset="0"/>
              </a:rPr>
              <a:t>Solution Approach / Methodology:</a:t>
            </a:r>
          </a:p>
          <a:p>
            <a:pPr>
              <a:buFont typeface="+mj-lt"/>
              <a:buAutoNum type="arabicPeriod"/>
            </a:pPr>
            <a:r>
              <a:rPr lang="en-US" sz="1200" b="1" dirty="0">
                <a:latin typeface="Nunito" pitchFamily="2" charset="0"/>
              </a:rPr>
              <a:t>Data Collection and Preprocessing:</a:t>
            </a:r>
            <a:endParaRPr lang="en-US" sz="1200" dirty="0">
              <a:latin typeface="Nunito" pitchFamily="2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>
                <a:latin typeface="Nunito" pitchFamily="2" charset="0"/>
              </a:rPr>
              <a:t>Gather customer demographics, account information, and transaction history.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>
                <a:latin typeface="Nunito" pitchFamily="2" charset="0"/>
              </a:rPr>
              <a:t>Handle missing values, encode categorical variables, and scale numerical features.</a:t>
            </a:r>
          </a:p>
          <a:p>
            <a:pPr>
              <a:buFont typeface="+mj-lt"/>
              <a:buAutoNum type="arabicPeriod"/>
            </a:pPr>
            <a:r>
              <a:rPr lang="en-US" sz="1200" b="1" dirty="0">
                <a:latin typeface="Nunito" pitchFamily="2" charset="0"/>
              </a:rPr>
              <a:t>Exploratory Data Analysis (EDA):</a:t>
            </a:r>
            <a:endParaRPr lang="en-US" sz="1200" dirty="0">
              <a:latin typeface="Nunito" pitchFamily="2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>
                <a:latin typeface="Nunito" pitchFamily="2" charset="0"/>
              </a:rPr>
              <a:t>Identify key patterns and correlations using visualizations.</a:t>
            </a:r>
          </a:p>
          <a:p>
            <a:pPr>
              <a:buFont typeface="+mj-lt"/>
              <a:buAutoNum type="arabicPeriod"/>
            </a:pPr>
            <a:r>
              <a:rPr lang="en-US" sz="1200" b="1" dirty="0">
                <a:latin typeface="Nunito" pitchFamily="2" charset="0"/>
              </a:rPr>
              <a:t>Feature Engineering:</a:t>
            </a:r>
            <a:endParaRPr lang="en-US" sz="1200" dirty="0">
              <a:latin typeface="Nunito" pitchFamily="2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>
                <a:latin typeface="Nunito" pitchFamily="2" charset="0"/>
              </a:rPr>
              <a:t>Create and select relevant features.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>
                <a:latin typeface="Nunito" pitchFamily="2" charset="0"/>
              </a:rPr>
              <a:t>Address class imbalance with SMOTE.</a:t>
            </a:r>
          </a:p>
          <a:p>
            <a:pPr>
              <a:buFont typeface="+mj-lt"/>
              <a:buAutoNum type="arabicPeriod"/>
            </a:pPr>
            <a:r>
              <a:rPr lang="en-US" sz="1200" b="1" dirty="0">
                <a:latin typeface="Nunito" pitchFamily="2" charset="0"/>
              </a:rPr>
              <a:t>Model Building:</a:t>
            </a:r>
            <a:endParaRPr lang="en-US" sz="1200" dirty="0">
              <a:latin typeface="Nunito" pitchFamily="2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>
                <a:latin typeface="Nunito" pitchFamily="2" charset="0"/>
              </a:rPr>
              <a:t>Use algorithms like Logistic Regression, Decision Trees, Random Forests, and Neural Networks.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>
                <a:latin typeface="Nunito" pitchFamily="2" charset="0"/>
              </a:rPr>
              <a:t>Evaluate models using accuracy, recall, precision, and F1-score.</a:t>
            </a:r>
          </a:p>
          <a:p>
            <a:pPr>
              <a:buFont typeface="+mj-lt"/>
              <a:buAutoNum type="arabicPeriod"/>
            </a:pPr>
            <a:r>
              <a:rPr lang="en-US" sz="1200" b="1" dirty="0">
                <a:latin typeface="Nunito" pitchFamily="2" charset="0"/>
              </a:rPr>
              <a:t>Model Evaluation and Selection:</a:t>
            </a:r>
            <a:endParaRPr lang="en-US" sz="1200" dirty="0">
              <a:latin typeface="Nunito" pitchFamily="2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>
                <a:latin typeface="Nunito" pitchFamily="2" charset="0"/>
              </a:rPr>
              <a:t>Select the best model balancing recall and precision.</a:t>
            </a:r>
          </a:p>
          <a:p>
            <a:pPr>
              <a:buFont typeface="+mj-lt"/>
              <a:buAutoNum type="arabicPeriod"/>
            </a:pPr>
            <a:r>
              <a:rPr lang="en-US" sz="1200" b="1" dirty="0">
                <a:latin typeface="Nunito" pitchFamily="2" charset="0"/>
              </a:rPr>
              <a:t>Implementation:</a:t>
            </a:r>
            <a:endParaRPr lang="en-US" sz="1200" dirty="0">
              <a:latin typeface="Nunito" pitchFamily="2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>
                <a:latin typeface="Nunito" pitchFamily="2" charset="0"/>
              </a:rPr>
              <a:t>Deploy the model for real-time churn prediction.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>
                <a:latin typeface="Nunito" pitchFamily="2" charset="0"/>
              </a:rPr>
              <a:t>Develop dashboards and alerts for monitoring high-risk customers.</a:t>
            </a:r>
          </a:p>
        </p:txBody>
      </p:sp>
    </p:spTree>
    <p:extLst>
      <p:ext uri="{BB962C8B-B14F-4D97-AF65-F5344CB8AC3E}">
        <p14:creationId xmlns:p14="http://schemas.microsoft.com/office/powerpoint/2010/main" val="596038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1974D2"/>
                </a:solidFill>
              </a:rPr>
              <a:t>Business Problem Overview and Solution Approach</a:t>
            </a:r>
            <a:endParaRPr dirty="0">
              <a:solidFill>
                <a:srgbClr val="1974D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63DCD2-AF98-C9A5-5C0D-7D3ED99D5576}"/>
              </a:ext>
            </a:extLst>
          </p:cNvPr>
          <p:cNvSpPr txBox="1"/>
          <p:nvPr/>
        </p:nvSpPr>
        <p:spPr>
          <a:xfrm>
            <a:off x="346335" y="123877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 dirty="0">
                <a:solidFill>
                  <a:srgbClr val="EF35C7"/>
                </a:solidFill>
                <a:latin typeface="Nunito" pitchFamily="2" charset="0"/>
              </a:rPr>
              <a:t>Business Problem </a:t>
            </a:r>
            <a:endParaRPr lang="en-IN" sz="1800" b="1" dirty="0">
              <a:solidFill>
                <a:srgbClr val="EF35C7"/>
              </a:solidFill>
              <a:latin typeface="Nunito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EA8C41-6242-8C5C-59A4-11CFB3B19C3C}"/>
              </a:ext>
            </a:extLst>
          </p:cNvPr>
          <p:cNvSpPr txBox="1"/>
          <p:nvPr/>
        </p:nvSpPr>
        <p:spPr>
          <a:xfrm>
            <a:off x="442181" y="1738666"/>
            <a:ext cx="875060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IN" dirty="0">
                <a:latin typeface="Nunito" pitchFamily="2" charset="0"/>
              </a:rPr>
              <a:t>The bank is facing </a:t>
            </a:r>
            <a:r>
              <a:rPr lang="en-IN" dirty="0">
                <a:highlight>
                  <a:srgbClr val="FFFF00"/>
                </a:highlight>
                <a:latin typeface="Nunito" pitchFamily="2" charset="0"/>
              </a:rPr>
              <a:t>a </a:t>
            </a:r>
            <a:r>
              <a:rPr lang="en-IN" b="1" dirty="0">
                <a:highlight>
                  <a:srgbClr val="FFFF00"/>
                </a:highlight>
                <a:latin typeface="Nunito" pitchFamily="2" charset="0"/>
              </a:rPr>
              <a:t>high customer churn rate</a:t>
            </a:r>
            <a:r>
              <a:rPr lang="en-IN" dirty="0">
                <a:latin typeface="Nunito" pitchFamily="2" charset="0"/>
              </a:rPr>
              <a:t>, impacting profitability. </a:t>
            </a:r>
          </a:p>
          <a:p>
            <a:pPr lvl="2"/>
            <a:endParaRPr lang="en-IN" dirty="0">
              <a:latin typeface="Nunito" pitchFamily="2" charset="0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IN" dirty="0">
                <a:latin typeface="Nunito" pitchFamily="2" charset="0"/>
              </a:rPr>
              <a:t>The goal is to </a:t>
            </a:r>
            <a:r>
              <a:rPr lang="en-IN" b="1" dirty="0">
                <a:solidFill>
                  <a:srgbClr val="C00000"/>
                </a:solidFill>
                <a:latin typeface="Nunito" pitchFamily="2" charset="0"/>
              </a:rPr>
              <a:t>predict which customers are likely to leave the bank </a:t>
            </a:r>
            <a:r>
              <a:rPr lang="en-IN" dirty="0">
                <a:latin typeface="Nunito" pitchFamily="2" charset="0"/>
              </a:rPr>
              <a:t>to </a:t>
            </a:r>
            <a:r>
              <a:rPr lang="en-IN" b="1" dirty="0">
                <a:solidFill>
                  <a:srgbClr val="00B050"/>
                </a:solidFill>
                <a:latin typeface="Nunito" pitchFamily="2" charset="0"/>
              </a:rPr>
              <a:t>implement retention strategies and reduce churn</a:t>
            </a:r>
          </a:p>
        </p:txBody>
      </p:sp>
    </p:spTree>
    <p:extLst>
      <p:ext uri="{BB962C8B-B14F-4D97-AF65-F5344CB8AC3E}">
        <p14:creationId xmlns:p14="http://schemas.microsoft.com/office/powerpoint/2010/main" val="1184600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E81534-EFA0-3AB2-563E-B00E21A96AD5}"/>
              </a:ext>
            </a:extLst>
          </p:cNvPr>
          <p:cNvSpPr txBox="1"/>
          <p:nvPr/>
        </p:nvSpPr>
        <p:spPr>
          <a:xfrm>
            <a:off x="202550" y="88547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solidFill>
                  <a:srgbClr val="EF35C7"/>
                </a:solidFill>
              </a:rPr>
              <a:t>Solution Approach </a:t>
            </a:r>
            <a:r>
              <a:rPr lang="en-IN" b="1" dirty="0">
                <a:solidFill>
                  <a:srgbClr val="EF35C7"/>
                </a:solidFill>
              </a:rPr>
              <a:t>/ Methodology: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DD8B22-1E3D-49B5-4D9B-46B553A95DDC}"/>
              </a:ext>
            </a:extLst>
          </p:cNvPr>
          <p:cNvSpPr txBox="1"/>
          <p:nvPr/>
        </p:nvSpPr>
        <p:spPr>
          <a:xfrm>
            <a:off x="-344475" y="1662508"/>
            <a:ext cx="9614649" cy="52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IN" sz="1000" b="1" dirty="0">
                <a:solidFill>
                  <a:schemeClr val="dk2"/>
                </a:solidFill>
                <a:latin typeface="Nunito"/>
                <a:sym typeface="Nunito"/>
              </a:rPr>
              <a:t>Data Source: </a:t>
            </a:r>
            <a:r>
              <a:rPr lang="en-IN" sz="1000" dirty="0">
                <a:solidFill>
                  <a:schemeClr val="dk2"/>
                </a:solidFill>
                <a:latin typeface="Nunito"/>
                <a:sym typeface="Nunito"/>
              </a:rPr>
              <a:t>Customer data including demographics, account information, and transaction history.</a:t>
            </a:r>
          </a:p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IN" sz="1000" b="1" dirty="0">
                <a:solidFill>
                  <a:schemeClr val="dk2"/>
                </a:solidFill>
                <a:latin typeface="Nunito"/>
                <a:sym typeface="Nunito"/>
              </a:rPr>
              <a:t>Preprocessing Steps: </a:t>
            </a:r>
            <a:r>
              <a:rPr lang="en-IN" sz="1000" dirty="0">
                <a:solidFill>
                  <a:schemeClr val="dk2"/>
                </a:solidFill>
                <a:latin typeface="Nunito"/>
                <a:sym typeface="Nunito"/>
              </a:rPr>
              <a:t>Handling missing values, encoding categorical variables, and scaling numerical features to prepare the data for </a:t>
            </a:r>
            <a:r>
              <a:rPr lang="en-IN" sz="1000" dirty="0" err="1">
                <a:solidFill>
                  <a:schemeClr val="dk2"/>
                </a:solidFill>
                <a:latin typeface="Nunito"/>
                <a:sym typeface="Nunito"/>
              </a:rPr>
              <a:t>modeling</a:t>
            </a:r>
            <a:r>
              <a:rPr lang="en-IN" sz="1000" dirty="0">
                <a:solidFill>
                  <a:schemeClr val="dk2"/>
                </a:solidFill>
                <a:latin typeface="Nunito"/>
                <a:sym typeface="Nunito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0908F3-1537-EFC4-A674-E5728C97AA4D}"/>
              </a:ext>
            </a:extLst>
          </p:cNvPr>
          <p:cNvSpPr txBox="1"/>
          <p:nvPr/>
        </p:nvSpPr>
        <p:spPr>
          <a:xfrm>
            <a:off x="405100" y="1291687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latin typeface="Nunito" pitchFamily="2" charset="0"/>
              </a:rPr>
              <a:t>1. Data Collection and Preprocessing: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098926-0021-5B59-D8C6-6D4CEFFB2DF7}"/>
              </a:ext>
            </a:extLst>
          </p:cNvPr>
          <p:cNvSpPr txBox="1"/>
          <p:nvPr/>
        </p:nvSpPr>
        <p:spPr>
          <a:xfrm>
            <a:off x="405100" y="2413747"/>
            <a:ext cx="48073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200" b="1">
                <a:latin typeface="Nunito" pitchFamily="2" charset="0"/>
              </a:defRPr>
            </a:lvl1pPr>
          </a:lstStyle>
          <a:p>
            <a:r>
              <a:rPr lang="en-IN" dirty="0"/>
              <a:t>2. Exploratory Data Analysis (EDA):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E9F59A-740C-0314-CB5F-5DB553D3EFBB}"/>
              </a:ext>
            </a:extLst>
          </p:cNvPr>
          <p:cNvSpPr txBox="1"/>
          <p:nvPr/>
        </p:nvSpPr>
        <p:spPr>
          <a:xfrm>
            <a:off x="-319255" y="2763589"/>
            <a:ext cx="9614649" cy="52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dk2"/>
                </a:solidFill>
                <a:latin typeface="Nunito"/>
                <a:sym typeface="Nunito"/>
              </a:rPr>
              <a:t>Purpose</a:t>
            </a:r>
            <a:r>
              <a:rPr lang="en-US" sz="1000" dirty="0">
                <a:solidFill>
                  <a:schemeClr val="dk2"/>
                </a:solidFill>
                <a:latin typeface="Nunito"/>
                <a:sym typeface="Nunito"/>
              </a:rPr>
              <a:t>: Identify key patterns and correlations in the data.</a:t>
            </a:r>
          </a:p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dk2"/>
                </a:solidFill>
                <a:latin typeface="Nunito"/>
                <a:sym typeface="Nunito"/>
              </a:rPr>
              <a:t>Techniques</a:t>
            </a:r>
            <a:r>
              <a:rPr lang="en-US" sz="1000" dirty="0">
                <a:solidFill>
                  <a:schemeClr val="dk2"/>
                </a:solidFill>
                <a:latin typeface="Nunito"/>
                <a:sym typeface="Nunito"/>
              </a:rPr>
              <a:t>: Visualizations such as histograms, box plots, and bar charts to understand distributions and relationships between features.</a:t>
            </a:r>
            <a:endParaRPr lang="en-IN" sz="1000" dirty="0">
              <a:solidFill>
                <a:schemeClr val="dk2"/>
              </a:solidFill>
              <a:latin typeface="Nunito"/>
              <a:sym typeface="Nunit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598693-9DBD-3114-6784-C75CEDB6801B}"/>
              </a:ext>
            </a:extLst>
          </p:cNvPr>
          <p:cNvSpPr txBox="1"/>
          <p:nvPr/>
        </p:nvSpPr>
        <p:spPr>
          <a:xfrm>
            <a:off x="405100" y="3484050"/>
            <a:ext cx="48073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/>
              <a:t>3. Feature </a:t>
            </a:r>
            <a:r>
              <a:rPr lang="en-IN" sz="1200" b="1" dirty="0">
                <a:latin typeface="Nunito" pitchFamily="2" charset="0"/>
              </a:rPr>
              <a:t>Engineering</a:t>
            </a:r>
            <a:r>
              <a:rPr lang="en-IN" sz="1200" b="1" dirty="0"/>
              <a:t>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928819-BE5F-100C-2720-433464D679AD}"/>
              </a:ext>
            </a:extLst>
          </p:cNvPr>
          <p:cNvSpPr txBox="1"/>
          <p:nvPr/>
        </p:nvSpPr>
        <p:spPr>
          <a:xfrm>
            <a:off x="608479" y="3853819"/>
            <a:ext cx="853552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latin typeface="Nunito" pitchFamily="2" charset="0"/>
              </a:rPr>
              <a:t>Creating new features and selecting the most relevant ones to improve model performance.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000" dirty="0">
              <a:latin typeface="Nunito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latin typeface="Nunito" pitchFamily="2" charset="0"/>
              </a:rPr>
              <a:t>Addressing class imbalance using SMOTE (Synthetic Minority Over-sampling Technique).</a:t>
            </a:r>
          </a:p>
        </p:txBody>
      </p:sp>
      <p:sp>
        <p:nvSpPr>
          <p:cNvPr id="22" name="Google Shape;124;p3">
            <a:extLst>
              <a:ext uri="{FF2B5EF4-FFF2-40B4-BE49-F238E27FC236}">
                <a16:creationId xmlns:a16="http://schemas.microsoft.com/office/drawing/2014/main" id="{AF42CB60-78C5-BD80-DAB9-E86B4EBEA9D3}"/>
              </a:ext>
            </a:extLst>
          </p:cNvPr>
          <p:cNvSpPr txBox="1">
            <a:spLocks/>
          </p:cNvSpPr>
          <p:nvPr/>
        </p:nvSpPr>
        <p:spPr>
          <a:xfrm>
            <a:off x="202550" y="12525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sz="22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r>
              <a:rPr lang="en-US" sz="1800" dirty="0">
                <a:solidFill>
                  <a:srgbClr val="1974D2"/>
                </a:solidFill>
              </a:rPr>
              <a:t>Business Problem Overview and Solution Approach </a:t>
            </a:r>
            <a:r>
              <a:rPr lang="en-US" sz="1800" dirty="0" err="1">
                <a:solidFill>
                  <a:srgbClr val="1974D2"/>
                </a:solidFill>
              </a:rPr>
              <a:t>Cont</a:t>
            </a:r>
            <a:r>
              <a:rPr lang="en-US" sz="1800" dirty="0">
                <a:solidFill>
                  <a:srgbClr val="1974D2"/>
                </a:solidFill>
              </a:rPr>
              <a:t>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>
            <a:spLocks noGrp="1"/>
          </p:cNvSpPr>
          <p:nvPr>
            <p:ph type="title"/>
          </p:nvPr>
        </p:nvSpPr>
        <p:spPr>
          <a:xfrm>
            <a:off x="202548" y="10487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1800" dirty="0">
                <a:solidFill>
                  <a:srgbClr val="1974D2"/>
                </a:solidFill>
              </a:rPr>
              <a:t>Business Problem Overview and Solution Approach Cont…</a:t>
            </a:r>
            <a:endParaRPr sz="1800" dirty="0">
              <a:solidFill>
                <a:srgbClr val="1974D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81534-EFA0-3AB2-563E-B00E21A96AD5}"/>
              </a:ext>
            </a:extLst>
          </p:cNvPr>
          <p:cNvSpPr txBox="1"/>
          <p:nvPr/>
        </p:nvSpPr>
        <p:spPr>
          <a:xfrm>
            <a:off x="147918" y="81824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solidFill>
                  <a:srgbClr val="EF35C7"/>
                </a:solidFill>
              </a:rPr>
              <a:t>Solution Approach </a:t>
            </a:r>
            <a:r>
              <a:rPr lang="en-IN" b="1" dirty="0">
                <a:solidFill>
                  <a:srgbClr val="EF35C7"/>
                </a:solidFill>
              </a:rPr>
              <a:t>/ Methodology: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DD8B22-1E3D-49B5-4D9B-46B553A95DDC}"/>
              </a:ext>
            </a:extLst>
          </p:cNvPr>
          <p:cNvSpPr txBox="1"/>
          <p:nvPr/>
        </p:nvSpPr>
        <p:spPr>
          <a:xfrm>
            <a:off x="-196557" y="1639976"/>
            <a:ext cx="9614649" cy="52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dk2"/>
                </a:solidFill>
                <a:latin typeface="Nunito"/>
                <a:sym typeface="Nunito"/>
              </a:rPr>
              <a:t>Algorithms Used: </a:t>
            </a:r>
            <a:r>
              <a:rPr lang="en-US" sz="1000" dirty="0">
                <a:solidFill>
                  <a:schemeClr val="dk2"/>
                </a:solidFill>
                <a:latin typeface="Nunito"/>
                <a:sym typeface="Nunito"/>
              </a:rPr>
              <a:t>Several machine learning models including Logistic Regression, Decision Trees, Random Forests, and Neural Networks.</a:t>
            </a:r>
          </a:p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dk2"/>
                </a:solidFill>
                <a:latin typeface="Nunito"/>
                <a:sym typeface="Nunito"/>
              </a:rPr>
              <a:t>Evaluation Metrics: </a:t>
            </a:r>
            <a:r>
              <a:rPr lang="en-US" sz="1000" dirty="0">
                <a:solidFill>
                  <a:schemeClr val="dk2"/>
                </a:solidFill>
                <a:latin typeface="Nunito"/>
                <a:sym typeface="Nunito"/>
              </a:rPr>
              <a:t>Accuracy, Recall, Precision, and F1-score to assess model performance.</a:t>
            </a:r>
            <a:endParaRPr lang="en-IN" sz="1000" dirty="0">
              <a:solidFill>
                <a:schemeClr val="dk2"/>
              </a:solidFill>
              <a:latin typeface="Nunito"/>
              <a:sym typeface="Nuni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0908F3-1537-EFC4-A674-E5728C97AA4D}"/>
              </a:ext>
            </a:extLst>
          </p:cNvPr>
          <p:cNvSpPr txBox="1"/>
          <p:nvPr/>
        </p:nvSpPr>
        <p:spPr>
          <a:xfrm>
            <a:off x="350468" y="1224452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latin typeface="Nunito" pitchFamily="2" charset="0"/>
              </a:rPr>
              <a:t>4. Model Building: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098926-0021-5B59-D8C6-6D4CEFFB2DF7}"/>
              </a:ext>
            </a:extLst>
          </p:cNvPr>
          <p:cNvSpPr txBox="1"/>
          <p:nvPr/>
        </p:nvSpPr>
        <p:spPr>
          <a:xfrm>
            <a:off x="350468" y="2346512"/>
            <a:ext cx="48073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latin typeface="Nunito" pitchFamily="2" charset="0"/>
              </a:rPr>
              <a:t>5. Model Evaluation and Selection: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E9F59A-740C-0314-CB5F-5DB553D3EFBB}"/>
              </a:ext>
            </a:extLst>
          </p:cNvPr>
          <p:cNvSpPr txBox="1"/>
          <p:nvPr/>
        </p:nvSpPr>
        <p:spPr>
          <a:xfrm>
            <a:off x="-196558" y="2709178"/>
            <a:ext cx="9614649" cy="52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dk2"/>
                </a:solidFill>
                <a:latin typeface="Nunito"/>
                <a:sym typeface="Nunito"/>
              </a:rPr>
              <a:t>Comparing model performances to select the best model for predicting customer churn.</a:t>
            </a:r>
          </a:p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dk2"/>
                </a:solidFill>
                <a:latin typeface="Nunito"/>
                <a:sym typeface="Nunito"/>
              </a:rPr>
              <a:t>Ensuring the chosen model balances recall and precision to effectively identify customers at risk of churning.</a:t>
            </a:r>
            <a:endParaRPr lang="en-IN" sz="1000" dirty="0">
              <a:solidFill>
                <a:schemeClr val="dk2"/>
              </a:solidFill>
              <a:latin typeface="Nunito"/>
              <a:sym typeface="Nunit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598693-9DBD-3114-6784-C75CEDB6801B}"/>
              </a:ext>
            </a:extLst>
          </p:cNvPr>
          <p:cNvSpPr txBox="1"/>
          <p:nvPr/>
        </p:nvSpPr>
        <p:spPr>
          <a:xfrm>
            <a:off x="350468" y="3416815"/>
            <a:ext cx="48073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/>
              <a:t>6. Implementation: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928819-BE5F-100C-2720-433464D679AD}"/>
              </a:ext>
            </a:extLst>
          </p:cNvPr>
          <p:cNvSpPr txBox="1"/>
          <p:nvPr/>
        </p:nvSpPr>
        <p:spPr>
          <a:xfrm>
            <a:off x="756396" y="3724592"/>
            <a:ext cx="853552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Nunito" pitchFamily="2" charset="0"/>
              </a:rPr>
              <a:t>Deploying the model to predict churn in real-time.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latin typeface="Nunito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Nunito" pitchFamily="2" charset="0"/>
              </a:rPr>
              <a:t>Developing dashboards and alerts to monitor high-risk customers and facilitate timely interventions.</a:t>
            </a:r>
            <a:endParaRPr lang="en-IN" sz="1000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39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e9006cb6c_1_7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1974D2"/>
                </a:solidFill>
                <a:latin typeface="Nunito" pitchFamily="2" charset="0"/>
              </a:rPr>
              <a:t>EDA Results</a:t>
            </a:r>
            <a:endParaRPr dirty="0">
              <a:solidFill>
                <a:srgbClr val="1974D2"/>
              </a:solidFill>
              <a:latin typeface="Nunito" pitchFamily="2" charset="0"/>
            </a:endParaRPr>
          </a:p>
        </p:txBody>
      </p:sp>
      <p:sp>
        <p:nvSpPr>
          <p:cNvPr id="131" name="Google Shape;131;g10e9006cb6c_1_7"/>
          <p:cNvSpPr txBox="1">
            <a:spLocks noGrp="1"/>
          </p:cNvSpPr>
          <p:nvPr>
            <p:ph type="body" idx="1"/>
          </p:nvPr>
        </p:nvSpPr>
        <p:spPr>
          <a:xfrm>
            <a:off x="0" y="876793"/>
            <a:ext cx="8629800" cy="3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IN" sz="1400" b="1" dirty="0">
                <a:solidFill>
                  <a:srgbClr val="EF35C7"/>
                </a:solidFill>
                <a:latin typeface="Nunito" pitchFamily="2" charset="0"/>
              </a:rPr>
              <a:t>Bivariate Analysis Key Results </a:t>
            </a:r>
            <a:r>
              <a:rPr lang="en" sz="1400" b="1" dirty="0">
                <a:solidFill>
                  <a:srgbClr val="EF35C7"/>
                </a:solidFill>
                <a:latin typeface="Nunito" pitchFamily="2" charset="0"/>
              </a:rPr>
              <a:t>from EDA</a:t>
            </a:r>
            <a:endParaRPr sz="1200" i="1" dirty="0">
              <a:solidFill>
                <a:srgbClr val="000000"/>
              </a:solidFill>
              <a:latin typeface="Nunito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813099-DEAC-626B-42A2-2DFC5EDCB352}"/>
              </a:ext>
            </a:extLst>
          </p:cNvPr>
          <p:cNvSpPr txBox="1"/>
          <p:nvPr/>
        </p:nvSpPr>
        <p:spPr>
          <a:xfrm>
            <a:off x="410980" y="1286932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900" b="1" dirty="0">
                <a:latin typeface="Nunito" pitchFamily="2" charset="0"/>
              </a:rPr>
              <a:t>Age and Churn: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34C6B-1BFA-8727-0DE5-F8DAF6925A17}"/>
              </a:ext>
            </a:extLst>
          </p:cNvPr>
          <p:cNvSpPr txBox="1"/>
          <p:nvPr/>
        </p:nvSpPr>
        <p:spPr>
          <a:xfrm>
            <a:off x="-138768" y="1570973"/>
            <a:ext cx="491919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Older customers show higher churn rates.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C61294-ECCE-490C-179E-4BC850477F4C}"/>
              </a:ext>
            </a:extLst>
          </p:cNvPr>
          <p:cNvSpPr txBox="1"/>
          <p:nvPr/>
        </p:nvSpPr>
        <p:spPr>
          <a:xfrm>
            <a:off x="410980" y="2409633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900" b="1" dirty="0">
                <a:latin typeface="Nunito" pitchFamily="2" charset="0"/>
              </a:rPr>
              <a:t>Geography and Churn: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B44AE0-7EFD-6F8D-C86A-209625D3BC65}"/>
              </a:ext>
            </a:extLst>
          </p:cNvPr>
          <p:cNvSpPr txBox="1"/>
          <p:nvPr/>
        </p:nvSpPr>
        <p:spPr>
          <a:xfrm>
            <a:off x="-138768" y="2087414"/>
            <a:ext cx="742707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Female customers have a higher churn rate than male customers.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748F52-5D87-4871-CDE9-BF48D89D6DDE}"/>
              </a:ext>
            </a:extLst>
          </p:cNvPr>
          <p:cNvSpPr txBox="1"/>
          <p:nvPr/>
        </p:nvSpPr>
        <p:spPr>
          <a:xfrm>
            <a:off x="410980" y="1867069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900" b="1" dirty="0">
                <a:latin typeface="Nunito" pitchFamily="2" charset="0"/>
              </a:rPr>
              <a:t>Gender and Churn: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26C98A-D429-A8EC-AE29-C36DD1C2266B}"/>
              </a:ext>
            </a:extLst>
          </p:cNvPr>
          <p:cNvSpPr txBox="1"/>
          <p:nvPr/>
        </p:nvSpPr>
        <p:spPr>
          <a:xfrm>
            <a:off x="-138768" y="2729706"/>
            <a:ext cx="742707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Higher churn rates observed in customers from Germany.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AC1534-8560-E2EE-8684-400DC3939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churn rates observed in customers from Germany.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589CE-B1B2-A32E-5E6B-DA507D53B0D6}"/>
              </a:ext>
            </a:extLst>
          </p:cNvPr>
          <p:cNvSpPr txBox="1"/>
          <p:nvPr/>
        </p:nvSpPr>
        <p:spPr>
          <a:xfrm>
            <a:off x="410980" y="3065168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latin typeface="Nunito" pitchFamily="2" charset="0"/>
              </a:rPr>
              <a:t>Number of Products and Churn:</a:t>
            </a:r>
            <a:endParaRPr lang="en-IN" sz="900" b="1" dirty="0">
              <a:latin typeface="Nunito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6B7F59-E755-6697-E76C-7D86FB5161DD}"/>
              </a:ext>
            </a:extLst>
          </p:cNvPr>
          <p:cNvSpPr txBox="1"/>
          <p:nvPr/>
        </p:nvSpPr>
        <p:spPr>
          <a:xfrm>
            <a:off x="-138768" y="3385241"/>
            <a:ext cx="742707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Fewer products are associated with higher churn rates.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1A997D-F61F-17DE-CFCA-5A51DD74C832}"/>
              </a:ext>
            </a:extLst>
          </p:cNvPr>
          <p:cNvSpPr txBox="1"/>
          <p:nvPr/>
        </p:nvSpPr>
        <p:spPr>
          <a:xfrm>
            <a:off x="410980" y="3720703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latin typeface="Nunito" pitchFamily="2" charset="0"/>
              </a:rPr>
              <a:t>Active Membership and Churn:</a:t>
            </a:r>
            <a:endParaRPr lang="en-IN" sz="900" b="1" dirty="0">
              <a:latin typeface="Nunito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02C44D-A341-5119-E10C-3302F6A37576}"/>
              </a:ext>
            </a:extLst>
          </p:cNvPr>
          <p:cNvSpPr txBox="1"/>
          <p:nvPr/>
        </p:nvSpPr>
        <p:spPr>
          <a:xfrm>
            <a:off x="-138768" y="4040776"/>
            <a:ext cx="742707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Active members are less likely to churn.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519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e9006cb6c_1_7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1974D2"/>
                </a:solidFill>
                <a:latin typeface="Nunito" pitchFamily="2" charset="0"/>
              </a:rPr>
              <a:t>EDA Results Cont…</a:t>
            </a:r>
            <a:endParaRPr dirty="0">
              <a:solidFill>
                <a:srgbClr val="1974D2"/>
              </a:solidFill>
              <a:latin typeface="Nunito" pitchFamily="2" charset="0"/>
            </a:endParaRPr>
          </a:p>
        </p:txBody>
      </p:sp>
      <p:sp>
        <p:nvSpPr>
          <p:cNvPr id="131" name="Google Shape;131;g10e9006cb6c_1_7"/>
          <p:cNvSpPr txBox="1">
            <a:spLocks noGrp="1"/>
          </p:cNvSpPr>
          <p:nvPr>
            <p:ph type="body" idx="1"/>
          </p:nvPr>
        </p:nvSpPr>
        <p:spPr>
          <a:xfrm>
            <a:off x="-73959" y="870681"/>
            <a:ext cx="8629800" cy="3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IN" sz="1400" b="1" dirty="0">
                <a:solidFill>
                  <a:srgbClr val="EF35C7"/>
                </a:solidFill>
                <a:latin typeface="Nunito" pitchFamily="2" charset="0"/>
              </a:rPr>
              <a:t>Univariate Analysis Key Results </a:t>
            </a:r>
            <a:r>
              <a:rPr lang="en" sz="1400" b="1" dirty="0">
                <a:solidFill>
                  <a:srgbClr val="EF35C7"/>
                </a:solidFill>
                <a:latin typeface="Nunito" pitchFamily="2" charset="0"/>
              </a:rPr>
              <a:t>from EDA</a:t>
            </a:r>
            <a:endParaRPr sz="1200" i="1" dirty="0">
              <a:solidFill>
                <a:srgbClr val="000000"/>
              </a:solidFill>
              <a:latin typeface="Nunito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813099-DEAC-626B-42A2-2DFC5EDCB352}"/>
              </a:ext>
            </a:extLst>
          </p:cNvPr>
          <p:cNvSpPr txBox="1"/>
          <p:nvPr/>
        </p:nvSpPr>
        <p:spPr>
          <a:xfrm>
            <a:off x="404256" y="1274708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900" b="1" dirty="0">
                <a:latin typeface="Nunito" pitchFamily="2" charset="0"/>
              </a:rPr>
              <a:t>Credit Score: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34C6B-1BFA-8727-0DE5-F8DAF6925A17}"/>
              </a:ext>
            </a:extLst>
          </p:cNvPr>
          <p:cNvSpPr txBox="1"/>
          <p:nvPr/>
        </p:nvSpPr>
        <p:spPr>
          <a:xfrm>
            <a:off x="-145491" y="1632800"/>
            <a:ext cx="9813926" cy="497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dk2"/>
                </a:solidFill>
                <a:latin typeface="Nunito" pitchFamily="2" charset="0"/>
              </a:rPr>
              <a:t>Average credit score is approximately 650.53.</a:t>
            </a:r>
          </a:p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dk2"/>
                </a:solidFill>
                <a:latin typeface="Nunito" pitchFamily="2" charset="0"/>
              </a:rPr>
              <a:t>Distribution is fairly normal with a few outliers below 400.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C61294-ECCE-490C-179E-4BC850477F4C}"/>
              </a:ext>
            </a:extLst>
          </p:cNvPr>
          <p:cNvSpPr txBox="1"/>
          <p:nvPr/>
        </p:nvSpPr>
        <p:spPr>
          <a:xfrm>
            <a:off x="404257" y="3195893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900" b="1" dirty="0">
                <a:latin typeface="Nunito" pitchFamily="2" charset="0"/>
              </a:rPr>
              <a:t>Balance: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B44AE0-7EFD-6F8D-C86A-209625D3BC65}"/>
              </a:ext>
            </a:extLst>
          </p:cNvPr>
          <p:cNvSpPr txBox="1"/>
          <p:nvPr/>
        </p:nvSpPr>
        <p:spPr>
          <a:xfrm>
            <a:off x="-145490" y="2524143"/>
            <a:ext cx="5537762" cy="497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Mean age is 38.92 years with a significant spread.</a:t>
            </a:r>
          </a:p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Age ranges from 18 to 92 years.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748F52-5D87-4871-CDE9-BF48D89D6DDE}"/>
              </a:ext>
            </a:extLst>
          </p:cNvPr>
          <p:cNvSpPr txBox="1"/>
          <p:nvPr/>
        </p:nvSpPr>
        <p:spPr>
          <a:xfrm>
            <a:off x="404257" y="2303798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900" b="1" dirty="0">
                <a:latin typeface="Nunito" pitchFamily="2" charset="0"/>
              </a:rPr>
              <a:t>Age: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26C98A-D429-A8EC-AE29-C36DD1C2266B}"/>
              </a:ext>
            </a:extLst>
          </p:cNvPr>
          <p:cNvSpPr txBox="1"/>
          <p:nvPr/>
        </p:nvSpPr>
        <p:spPr>
          <a:xfrm>
            <a:off x="-145491" y="3515966"/>
            <a:ext cx="7427073" cy="497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Mean account balance is 76,485.89 with high variation.</a:t>
            </a:r>
          </a:p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Notable proportion of customers have a balance of 0.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1974D2"/>
                </a:solidFill>
              </a:rPr>
              <a:t>Contents / Agenda</a:t>
            </a:r>
            <a:endParaRPr dirty="0">
              <a:solidFill>
                <a:srgbClr val="1974D2"/>
              </a:solidFill>
            </a:endParaRPr>
          </a:p>
        </p:txBody>
      </p:sp>
      <p:sp>
        <p:nvSpPr>
          <p:cNvPr id="113" name="Google Shape;113;p2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Executive Summary 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Business Problem Overview and Solution Approach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EDA Results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Data Preprocessing 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Model Performance Summary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Appendix</a:t>
            </a:r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e9006cb6c_1_7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1974D2"/>
                </a:solidFill>
                <a:latin typeface="Nunito" pitchFamily="2" charset="0"/>
              </a:rPr>
              <a:t>EDA Results Cont…</a:t>
            </a:r>
            <a:endParaRPr dirty="0">
              <a:solidFill>
                <a:srgbClr val="1974D2"/>
              </a:solidFill>
              <a:latin typeface="Nunito" pitchFamily="2" charset="0"/>
            </a:endParaRPr>
          </a:p>
        </p:txBody>
      </p:sp>
      <p:sp>
        <p:nvSpPr>
          <p:cNvPr id="131" name="Google Shape;131;g10e9006cb6c_1_7"/>
          <p:cNvSpPr txBox="1">
            <a:spLocks noGrp="1"/>
          </p:cNvSpPr>
          <p:nvPr>
            <p:ph type="body" idx="1"/>
          </p:nvPr>
        </p:nvSpPr>
        <p:spPr>
          <a:xfrm>
            <a:off x="0" y="876793"/>
            <a:ext cx="8629800" cy="3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IN" sz="1400" b="1" dirty="0">
                <a:solidFill>
                  <a:srgbClr val="EF35C7"/>
                </a:solidFill>
                <a:latin typeface="Nunito" pitchFamily="2" charset="0"/>
              </a:rPr>
              <a:t>Univariate Analysis Key Results </a:t>
            </a:r>
            <a:r>
              <a:rPr lang="en" sz="1400" b="1" dirty="0">
                <a:solidFill>
                  <a:srgbClr val="EF35C7"/>
                </a:solidFill>
                <a:latin typeface="Nunito" pitchFamily="2" charset="0"/>
              </a:rPr>
              <a:t>from EDA</a:t>
            </a:r>
            <a:endParaRPr sz="1200" i="1" dirty="0">
              <a:solidFill>
                <a:srgbClr val="000000"/>
              </a:solidFill>
              <a:latin typeface="Nunito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813099-DEAC-626B-42A2-2DFC5EDCB352}"/>
              </a:ext>
            </a:extLst>
          </p:cNvPr>
          <p:cNvSpPr txBox="1"/>
          <p:nvPr/>
        </p:nvSpPr>
        <p:spPr>
          <a:xfrm>
            <a:off x="458044" y="1286932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900" b="1" dirty="0">
                <a:latin typeface="Nunito" pitchFamily="2" charset="0"/>
              </a:rPr>
              <a:t>Tenure: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34C6B-1BFA-8727-0DE5-F8DAF6925A17}"/>
              </a:ext>
            </a:extLst>
          </p:cNvPr>
          <p:cNvSpPr txBox="1"/>
          <p:nvPr/>
        </p:nvSpPr>
        <p:spPr>
          <a:xfrm>
            <a:off x="-91704" y="1543433"/>
            <a:ext cx="981392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Average tenure is 5 years, with a range from 0 to 10 years.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C61294-ECCE-490C-179E-4BC850477F4C}"/>
              </a:ext>
            </a:extLst>
          </p:cNvPr>
          <p:cNvSpPr txBox="1"/>
          <p:nvPr/>
        </p:nvSpPr>
        <p:spPr>
          <a:xfrm>
            <a:off x="458044" y="2611200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900" b="1" dirty="0">
                <a:latin typeface="Nunito" pitchFamily="2" charset="0"/>
              </a:rPr>
              <a:t>Has Credit Card: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B44AE0-7EFD-6F8D-C86A-209625D3BC65}"/>
              </a:ext>
            </a:extLst>
          </p:cNvPr>
          <p:cNvSpPr txBox="1"/>
          <p:nvPr/>
        </p:nvSpPr>
        <p:spPr>
          <a:xfrm>
            <a:off x="-91704" y="2215816"/>
            <a:ext cx="607564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Majority of customers hold 1 or 2 products.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748F52-5D87-4871-CDE9-BF48D89D6DDE}"/>
              </a:ext>
            </a:extLst>
          </p:cNvPr>
          <p:cNvSpPr txBox="1"/>
          <p:nvPr/>
        </p:nvSpPr>
        <p:spPr>
          <a:xfrm>
            <a:off x="458044" y="1938433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900" b="1" dirty="0">
                <a:latin typeface="Nunito" pitchFamily="2" charset="0"/>
              </a:rPr>
              <a:t>Number of Products: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26C98A-D429-A8EC-AE29-C36DD1C2266B}"/>
              </a:ext>
            </a:extLst>
          </p:cNvPr>
          <p:cNvSpPr txBox="1"/>
          <p:nvPr/>
        </p:nvSpPr>
        <p:spPr>
          <a:xfrm>
            <a:off x="-91704" y="2911520"/>
            <a:ext cx="742707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71% of customers have a credit card.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155C65-0CC9-4764-33E4-C0F1A3D77670}"/>
              </a:ext>
            </a:extLst>
          </p:cNvPr>
          <p:cNvSpPr txBox="1"/>
          <p:nvPr/>
        </p:nvSpPr>
        <p:spPr>
          <a:xfrm>
            <a:off x="458044" y="3351191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900" b="1" dirty="0">
                <a:latin typeface="Nunito" pitchFamily="2" charset="0"/>
              </a:rPr>
              <a:t>Is Active Member: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2FB6E6-B015-E4D9-F88E-865E30DBEC83}"/>
              </a:ext>
            </a:extLst>
          </p:cNvPr>
          <p:cNvSpPr txBox="1"/>
          <p:nvPr/>
        </p:nvSpPr>
        <p:spPr>
          <a:xfrm>
            <a:off x="-91703" y="3671264"/>
            <a:ext cx="429391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Approximately 52% are active members.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3E829D-BAEE-4DC6-6352-842CB1BC97E8}"/>
              </a:ext>
            </a:extLst>
          </p:cNvPr>
          <p:cNvSpPr txBox="1"/>
          <p:nvPr/>
        </p:nvSpPr>
        <p:spPr>
          <a:xfrm>
            <a:off x="458044" y="3998734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900" b="1" dirty="0">
                <a:latin typeface="Nunito" pitchFamily="2" charset="0"/>
              </a:rPr>
              <a:t>Exited: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2FB596-2B36-9F34-C6AE-09FE0CB23976}"/>
              </a:ext>
            </a:extLst>
          </p:cNvPr>
          <p:cNvSpPr txBox="1"/>
          <p:nvPr/>
        </p:nvSpPr>
        <p:spPr>
          <a:xfrm>
            <a:off x="-91704" y="4318807"/>
            <a:ext cx="742707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About 24% of customers have exited.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745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e9006cb6c_1_7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1974D2"/>
                </a:solidFill>
              </a:rPr>
              <a:t>EDA Results Cont…</a:t>
            </a:r>
            <a:endParaRPr dirty="0">
              <a:solidFill>
                <a:srgbClr val="1974D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7B8E45-CAB3-6A08-6A64-F36F25377266}"/>
              </a:ext>
            </a:extLst>
          </p:cNvPr>
          <p:cNvSpPr txBox="1"/>
          <p:nvPr/>
        </p:nvSpPr>
        <p:spPr>
          <a:xfrm>
            <a:off x="202550" y="88371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EF35C7"/>
                </a:solidFill>
                <a:latin typeface="Nunito" pitchFamily="2" charset="0"/>
              </a:rPr>
              <a:t>Insight-Based Questions and Answers:</a:t>
            </a:r>
            <a:endParaRPr lang="en-IN" b="1" dirty="0">
              <a:solidFill>
                <a:srgbClr val="EF35C7"/>
              </a:solidFill>
              <a:latin typeface="Nunit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FE49F4-0781-711B-DFC3-44EFBD30446D}"/>
              </a:ext>
            </a:extLst>
          </p:cNvPr>
          <p:cNvSpPr txBox="1"/>
          <p:nvPr/>
        </p:nvSpPr>
        <p:spPr>
          <a:xfrm>
            <a:off x="444598" y="1213234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latin typeface="Nunito" pitchFamily="2" charset="0"/>
              </a:rPr>
              <a:t>Which age group is more prone to churn?</a:t>
            </a:r>
            <a:endParaRPr lang="en-IN" sz="900" b="1" dirty="0">
              <a:latin typeface="Nunito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C4978-D93A-EFDE-90CB-49275517C4F1}"/>
              </a:ext>
            </a:extLst>
          </p:cNvPr>
          <p:cNvSpPr txBox="1"/>
          <p:nvPr/>
        </p:nvSpPr>
        <p:spPr>
          <a:xfrm>
            <a:off x="-105150" y="1469735"/>
            <a:ext cx="981392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Older customers, especially those above 45 years, show a higher tendency to churn.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B9DEA-78F5-6B5F-10FB-C131623294CA}"/>
              </a:ext>
            </a:extLst>
          </p:cNvPr>
          <p:cNvSpPr txBox="1"/>
          <p:nvPr/>
        </p:nvSpPr>
        <p:spPr>
          <a:xfrm>
            <a:off x="444598" y="1796917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latin typeface="Nunito" pitchFamily="2" charset="0"/>
              </a:rPr>
              <a:t>Is there a gender disparity in customer churn?</a:t>
            </a:r>
            <a:endParaRPr lang="en-IN" sz="900" b="1" dirty="0">
              <a:latin typeface="Nunito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D04EE1-301C-1BDD-43B4-0BE92254B458}"/>
              </a:ext>
            </a:extLst>
          </p:cNvPr>
          <p:cNvSpPr txBox="1"/>
          <p:nvPr/>
        </p:nvSpPr>
        <p:spPr>
          <a:xfrm>
            <a:off x="-105150" y="2053418"/>
            <a:ext cx="981392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Yes, female customers have a higher churn rate compared to male customers.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BD011-29FA-FC37-4DBD-A493B773F64A}"/>
              </a:ext>
            </a:extLst>
          </p:cNvPr>
          <p:cNvSpPr txBox="1"/>
          <p:nvPr/>
        </p:nvSpPr>
        <p:spPr>
          <a:xfrm>
            <a:off x="444598" y="2379005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latin typeface="Nunito" pitchFamily="2" charset="0"/>
              </a:rPr>
              <a:t>How does geographic location influence churn?</a:t>
            </a:r>
            <a:endParaRPr lang="en-IN" sz="900" b="1" dirty="0">
              <a:latin typeface="Nunito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A632EC-2CCA-652C-56F1-27430B412CFF}"/>
              </a:ext>
            </a:extLst>
          </p:cNvPr>
          <p:cNvSpPr txBox="1"/>
          <p:nvPr/>
        </p:nvSpPr>
        <p:spPr>
          <a:xfrm>
            <a:off x="-105150" y="2635506"/>
            <a:ext cx="981392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Customers from Germany are at a higher risk of churning than those from France and Spain.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17C7F8-BC9C-2AD5-3683-409AA0FF3E76}"/>
              </a:ext>
            </a:extLst>
          </p:cNvPr>
          <p:cNvSpPr txBox="1"/>
          <p:nvPr/>
        </p:nvSpPr>
        <p:spPr>
          <a:xfrm>
            <a:off x="444598" y="2962688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latin typeface="Nunito" pitchFamily="2" charset="0"/>
              </a:rPr>
              <a:t>Does the number of products influence churn?</a:t>
            </a:r>
            <a:endParaRPr lang="en-IN" sz="900" b="1" dirty="0">
              <a:latin typeface="Nunito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281FF0-61B1-0DE6-2E72-AC5EAB180BE3}"/>
              </a:ext>
            </a:extLst>
          </p:cNvPr>
          <p:cNvSpPr txBox="1"/>
          <p:nvPr/>
        </p:nvSpPr>
        <p:spPr>
          <a:xfrm>
            <a:off x="-105150" y="3219189"/>
            <a:ext cx="981392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Yes, customers with fewer products are more likely to churn.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19EA93-6D7C-F57D-C3FD-45B5212E32DE}"/>
              </a:ext>
            </a:extLst>
          </p:cNvPr>
          <p:cNvSpPr txBox="1"/>
          <p:nvPr/>
        </p:nvSpPr>
        <p:spPr>
          <a:xfrm>
            <a:off x="444598" y="3556651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latin typeface="Nunito" pitchFamily="2" charset="0"/>
              </a:rPr>
              <a:t>How does active membership status relate to churn?</a:t>
            </a:r>
            <a:endParaRPr lang="en-IN" sz="900" b="1" dirty="0">
              <a:latin typeface="Nunito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E10144-C7E8-E789-1089-47DAB55EC35F}"/>
              </a:ext>
            </a:extLst>
          </p:cNvPr>
          <p:cNvSpPr txBox="1"/>
          <p:nvPr/>
        </p:nvSpPr>
        <p:spPr>
          <a:xfrm>
            <a:off x="-105150" y="3813152"/>
            <a:ext cx="981392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Active members have a lower churn rate, indicating the importance of customer engagement.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06B9F2-5248-B822-E529-29636A279E08}"/>
              </a:ext>
            </a:extLst>
          </p:cNvPr>
          <p:cNvSpPr txBox="1"/>
          <p:nvPr/>
        </p:nvSpPr>
        <p:spPr>
          <a:xfrm>
            <a:off x="444598" y="4140334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latin typeface="Nunito" pitchFamily="2" charset="0"/>
              </a:rPr>
              <a:t>Which age group is more prone to churn?</a:t>
            </a:r>
            <a:endParaRPr lang="en-IN" sz="900" b="1" dirty="0">
              <a:latin typeface="Nunito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76785B-3987-FEE9-0798-14E8C2FE9310}"/>
              </a:ext>
            </a:extLst>
          </p:cNvPr>
          <p:cNvSpPr txBox="1"/>
          <p:nvPr/>
        </p:nvSpPr>
        <p:spPr>
          <a:xfrm>
            <a:off x="-105150" y="4396835"/>
            <a:ext cx="981392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Older customers, especially those above 45 years, show a higher tendency to churn.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848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1974D2"/>
                </a:solidFill>
              </a:rPr>
              <a:t>Data Preprocessing </a:t>
            </a:r>
            <a:endParaRPr dirty="0">
              <a:solidFill>
                <a:srgbClr val="1974D2"/>
              </a:solidFill>
            </a:endParaRPr>
          </a:p>
        </p:txBody>
      </p:sp>
      <p:sp>
        <p:nvSpPr>
          <p:cNvPr id="138" name="Google Shape;138;p4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 dirty="0">
                <a:solidFill>
                  <a:srgbClr val="2D3B45"/>
                </a:solidFill>
                <a:highlight>
                  <a:srgbClr val="FFFFFF"/>
                </a:highlight>
              </a:rPr>
              <a:t>Duplicate value check</a:t>
            </a:r>
            <a:endParaRPr sz="14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 dirty="0">
                <a:solidFill>
                  <a:srgbClr val="2D3B45"/>
                </a:solidFill>
                <a:highlight>
                  <a:srgbClr val="FFFFFF"/>
                </a:highlight>
              </a:rPr>
              <a:t>Missing value treatment</a:t>
            </a:r>
            <a:endParaRPr sz="14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 dirty="0">
                <a:solidFill>
                  <a:srgbClr val="2D3B45"/>
                </a:solidFill>
                <a:highlight>
                  <a:srgbClr val="FFFFFF"/>
                </a:highlight>
              </a:rPr>
              <a:t>Outlier check (</a:t>
            </a:r>
            <a:r>
              <a:rPr lang="en" sz="1400" dirty="0">
                <a:solidFill>
                  <a:srgbClr val="2D3B45"/>
                </a:solidFill>
                <a:highlight>
                  <a:schemeClr val="lt1"/>
                </a:highlight>
              </a:rPr>
              <a:t>treatment </a:t>
            </a:r>
            <a:r>
              <a:rPr lang="en" sz="1400" dirty="0">
                <a:solidFill>
                  <a:srgbClr val="2D3B45"/>
                </a:solidFill>
                <a:highlight>
                  <a:srgbClr val="FFFFFF"/>
                </a:highlight>
              </a:rPr>
              <a:t>if needed)</a:t>
            </a:r>
            <a:endParaRPr sz="14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 dirty="0">
                <a:solidFill>
                  <a:srgbClr val="2D3B45"/>
                </a:solidFill>
                <a:highlight>
                  <a:srgbClr val="FFFFFF"/>
                </a:highlight>
              </a:rPr>
              <a:t>Feature engineering</a:t>
            </a:r>
            <a:endParaRPr sz="14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 dirty="0">
                <a:solidFill>
                  <a:srgbClr val="2D3B45"/>
                </a:solidFill>
                <a:highlight>
                  <a:srgbClr val="FFFFFF"/>
                </a:highlight>
              </a:rPr>
              <a:t>Data preparation for modeling</a:t>
            </a:r>
            <a:endParaRPr sz="14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endParaRPr sz="14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" sz="1200" b="1" i="1" dirty="0">
                <a:solidFill>
                  <a:srgbClr val="000000"/>
                </a:solidFill>
              </a:rPr>
              <a:t>Note</a:t>
            </a:r>
            <a:r>
              <a:rPr lang="en" sz="1200" i="1" dirty="0">
                <a:solidFill>
                  <a:srgbClr val="000000"/>
                </a:solidFill>
              </a:rPr>
              <a:t>: You can use more than one slide if needed 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endParaRPr sz="1400" dirty="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53022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1974D2"/>
                </a:solidFill>
              </a:rPr>
              <a:t>Data Preprocessing </a:t>
            </a:r>
            <a:endParaRPr dirty="0">
              <a:solidFill>
                <a:srgbClr val="1974D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227D9-305F-EB9F-AF13-AEF3C286EAF0}"/>
              </a:ext>
            </a:extLst>
          </p:cNvPr>
          <p:cNvSpPr txBox="1"/>
          <p:nvPr/>
        </p:nvSpPr>
        <p:spPr>
          <a:xfrm>
            <a:off x="74803" y="934713"/>
            <a:ext cx="4572000" cy="26353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39700" indent="0">
              <a:lnSpc>
                <a:spcPct val="115000"/>
              </a:lnSpc>
              <a:buClr>
                <a:srgbClr val="2D3B45"/>
              </a:buClr>
              <a:buSzPts val="1400"/>
              <a:buNone/>
              <a:defRPr sz="1000" b="1">
                <a:solidFill>
                  <a:srgbClr val="EF35C7"/>
                </a:solidFill>
                <a:highlight>
                  <a:srgbClr val="FFFFFF"/>
                </a:highlight>
                <a:latin typeface="Nunito" pitchFamily="2" charset="0"/>
              </a:defRPr>
            </a:lvl1pPr>
          </a:lstStyle>
          <a:p>
            <a:r>
              <a:rPr lang="en-IN" dirty="0"/>
              <a:t>Duplicate value check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A89FC6-40C2-E8E0-07B3-D01CD2F2AFD4}"/>
              </a:ext>
            </a:extLst>
          </p:cNvPr>
          <p:cNvSpPr txBox="1"/>
          <p:nvPr/>
        </p:nvSpPr>
        <p:spPr>
          <a:xfrm>
            <a:off x="-446944" y="1239082"/>
            <a:ext cx="9382515" cy="902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No duplicate rows found.</a:t>
            </a:r>
          </a:p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The dataset was checked for unique values in each column to identify potential duplicates.</a:t>
            </a:r>
          </a:p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Columns like </a:t>
            </a:r>
            <a:r>
              <a:rPr lang="en-US" sz="900" dirty="0" err="1">
                <a:solidFill>
                  <a:schemeClr val="dk2"/>
                </a:solidFill>
                <a:latin typeface="Nunito" pitchFamily="2" charset="0"/>
              </a:rPr>
              <a:t>RowNumber</a:t>
            </a: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, CustomerId, and Surname were identified as unique identifiers and were removed from the analysis as they do not provide additional predictive power.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56FA10-10F9-6115-399A-C8427C9E5A5A}"/>
              </a:ext>
            </a:extLst>
          </p:cNvPr>
          <p:cNvSpPr txBox="1"/>
          <p:nvPr/>
        </p:nvSpPr>
        <p:spPr>
          <a:xfrm>
            <a:off x="74803" y="2439983"/>
            <a:ext cx="4572000" cy="263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None/>
            </a:pPr>
            <a:r>
              <a:rPr lang="en-IN" sz="1000" b="1" dirty="0">
                <a:solidFill>
                  <a:srgbClr val="EF35C7"/>
                </a:solidFill>
                <a:highlight>
                  <a:srgbClr val="FFFFFF"/>
                </a:highlight>
                <a:latin typeface="Nunito" pitchFamily="2" charset="0"/>
              </a:rPr>
              <a:t>Missing Value Treatment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A7B73E-D54B-0FAC-CD81-DAEF38307AD1}"/>
              </a:ext>
            </a:extLst>
          </p:cNvPr>
          <p:cNvSpPr txBox="1"/>
          <p:nvPr/>
        </p:nvSpPr>
        <p:spPr>
          <a:xfrm>
            <a:off x="406313" y="2781305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latin typeface="Nunito" pitchFamily="2" charset="0"/>
              </a:rPr>
              <a:t>Analysis of Missing Values</a:t>
            </a:r>
            <a:endParaRPr lang="en-IN" sz="900" b="1" dirty="0">
              <a:latin typeface="Nunito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FCEE28-7AB8-4943-E3EA-72A3502310EF}"/>
              </a:ext>
            </a:extLst>
          </p:cNvPr>
          <p:cNvSpPr txBox="1"/>
          <p:nvPr/>
        </p:nvSpPr>
        <p:spPr>
          <a:xfrm>
            <a:off x="-143435" y="3037806"/>
            <a:ext cx="981392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The dataset was checked for missing values in each column to ensure data completeness.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3F08D1-EFF6-13D1-CE1B-0246FF63BE64}"/>
              </a:ext>
            </a:extLst>
          </p:cNvPr>
          <p:cNvSpPr txBox="1"/>
          <p:nvPr/>
        </p:nvSpPr>
        <p:spPr>
          <a:xfrm>
            <a:off x="406313" y="3362767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rgbClr val="00B050"/>
                </a:solidFill>
                <a:latin typeface="Nunito" pitchFamily="2" charset="0"/>
              </a:rPr>
              <a:t>Handling Missing Values: </a:t>
            </a:r>
            <a:endParaRPr lang="en-IN" sz="900" b="1" dirty="0">
              <a:solidFill>
                <a:srgbClr val="00B050"/>
              </a:solidFill>
              <a:latin typeface="Nunito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3BF8F0-4DFD-85D5-26DB-7E4432131318}"/>
              </a:ext>
            </a:extLst>
          </p:cNvPr>
          <p:cNvSpPr txBox="1"/>
          <p:nvPr/>
        </p:nvSpPr>
        <p:spPr>
          <a:xfrm>
            <a:off x="-143435" y="3619268"/>
            <a:ext cx="9813926" cy="497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The dataset was found to be complete with </a:t>
            </a:r>
            <a:r>
              <a:rPr lang="en-US" sz="900" b="1" dirty="0">
                <a:solidFill>
                  <a:schemeClr val="dk2"/>
                </a:solidFill>
                <a:latin typeface="Nunito" pitchFamily="2" charset="0"/>
              </a:rPr>
              <a:t>no missing values</a:t>
            </a: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, ensuring comprehensive data for analysis.</a:t>
            </a:r>
          </a:p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No significant missing values were found, hence no imputation was necessary.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1974D2"/>
                </a:solidFill>
              </a:rPr>
              <a:t>Data Preprocessing </a:t>
            </a:r>
            <a:endParaRPr dirty="0">
              <a:solidFill>
                <a:srgbClr val="1974D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227D9-305F-EB9F-AF13-AEF3C286EAF0}"/>
              </a:ext>
            </a:extLst>
          </p:cNvPr>
          <p:cNvSpPr txBox="1"/>
          <p:nvPr/>
        </p:nvSpPr>
        <p:spPr>
          <a:xfrm>
            <a:off x="73961" y="811871"/>
            <a:ext cx="4572000" cy="26353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39700" indent="0">
              <a:lnSpc>
                <a:spcPct val="115000"/>
              </a:lnSpc>
              <a:buClr>
                <a:srgbClr val="2D3B45"/>
              </a:buClr>
              <a:buSzPts val="1400"/>
              <a:buNone/>
              <a:defRPr sz="1000" b="1">
                <a:solidFill>
                  <a:srgbClr val="EF35C7"/>
                </a:solidFill>
                <a:highlight>
                  <a:srgbClr val="FFFFFF"/>
                </a:highlight>
                <a:latin typeface="Nunito" pitchFamily="2" charset="0"/>
              </a:defRPr>
            </a:lvl1pPr>
          </a:lstStyle>
          <a:p>
            <a:r>
              <a:rPr lang="en-US" dirty="0"/>
              <a:t>Outlier Check (Treatment if Needed)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B33D5B-782A-8F56-BB16-A5C4D26CE126}"/>
              </a:ext>
            </a:extLst>
          </p:cNvPr>
          <p:cNvSpPr txBox="1"/>
          <p:nvPr/>
        </p:nvSpPr>
        <p:spPr>
          <a:xfrm>
            <a:off x="-495190" y="1115234"/>
            <a:ext cx="981392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Outliers were identified using visualizations like box plots and statistical methods in continuous variables like Credit Score, Age, Balance, and Estimated Salary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56FA10-10F9-6115-399A-C8427C9E5A5A}"/>
              </a:ext>
            </a:extLst>
          </p:cNvPr>
          <p:cNvSpPr txBox="1"/>
          <p:nvPr/>
        </p:nvSpPr>
        <p:spPr>
          <a:xfrm>
            <a:off x="73961" y="1597997"/>
            <a:ext cx="4572000" cy="26353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39700" indent="0">
              <a:lnSpc>
                <a:spcPct val="115000"/>
              </a:lnSpc>
              <a:buClr>
                <a:srgbClr val="2D3B45"/>
              </a:buClr>
              <a:buSzPts val="1400"/>
              <a:buNone/>
              <a:defRPr sz="1000" b="1">
                <a:solidFill>
                  <a:srgbClr val="EF35C7"/>
                </a:solidFill>
                <a:highlight>
                  <a:srgbClr val="FFFFFF"/>
                </a:highlight>
                <a:latin typeface="Nunito" pitchFamily="2" charset="0"/>
              </a:defRPr>
            </a:lvl1pPr>
          </a:lstStyle>
          <a:p>
            <a:r>
              <a:rPr lang="en-IN" dirty="0"/>
              <a:t>Data Preparation for Modeling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A7B73E-D54B-0FAC-CD81-DAEF38307AD1}"/>
              </a:ext>
            </a:extLst>
          </p:cNvPr>
          <p:cNvSpPr txBox="1"/>
          <p:nvPr/>
        </p:nvSpPr>
        <p:spPr>
          <a:xfrm>
            <a:off x="459107" y="1957346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>
                <a:latin typeface="Nunito" pitchFamily="2" charset="0"/>
              </a:rPr>
              <a:t>Splitting the Data and </a:t>
            </a:r>
            <a:r>
              <a:rPr lang="en-US" sz="900" b="1" dirty="0">
                <a:solidFill>
                  <a:schemeClr val="tx1"/>
                </a:solidFill>
                <a:latin typeface="Nunito" pitchFamily="2" charset="0"/>
              </a:rPr>
              <a:t>Normalization</a:t>
            </a:r>
            <a:r>
              <a:rPr lang="en-US" sz="900" b="1" dirty="0">
                <a:latin typeface="Nunito" pitchFamily="2" charset="0"/>
              </a:rPr>
              <a:t> </a:t>
            </a:r>
            <a:endParaRPr lang="en-IN" sz="900" b="1" dirty="0">
              <a:latin typeface="Nunito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FCEE28-7AB8-4943-E3EA-72A3502310EF}"/>
              </a:ext>
            </a:extLst>
          </p:cNvPr>
          <p:cNvSpPr txBox="1"/>
          <p:nvPr/>
        </p:nvSpPr>
        <p:spPr>
          <a:xfrm>
            <a:off x="-90641" y="2213847"/>
            <a:ext cx="981392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2"/>
                </a:solidFill>
                <a:latin typeface="Nunito" pitchFamily="2" charset="0"/>
              </a:rPr>
              <a:t>Split the dataset into training and validation sets to ensure robust model evaluation.</a:t>
            </a:r>
            <a:endParaRPr lang="en-IN" sz="900" dirty="0">
              <a:solidFill>
                <a:schemeClr val="dk2"/>
              </a:solidFill>
              <a:latin typeface="Nunito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57C78B-0A0F-98A4-D072-7CC71D5B663E}"/>
              </a:ext>
            </a:extLst>
          </p:cNvPr>
          <p:cNvSpPr txBox="1"/>
          <p:nvPr/>
        </p:nvSpPr>
        <p:spPr>
          <a:xfrm>
            <a:off x="459107" y="3248263"/>
            <a:ext cx="494851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buFont typeface="Arial" panose="020B0604020202020204" pitchFamily="34" charset="0"/>
              <a:buChar char="•"/>
              <a:defRPr sz="900" b="1">
                <a:solidFill>
                  <a:srgbClr val="00B050"/>
                </a:solidFill>
                <a:latin typeface="Nunito" pitchFamily="2" charset="0"/>
              </a:defRPr>
            </a:lvl1pPr>
          </a:lstStyle>
          <a:p>
            <a:r>
              <a:rPr lang="en-IN" dirty="0">
                <a:solidFill>
                  <a:schemeClr val="dk2"/>
                </a:solidFill>
              </a:rPr>
              <a:t>Result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4C06AA-8AC2-E053-4E2D-839AA06C8064}"/>
              </a:ext>
            </a:extLst>
          </p:cNvPr>
          <p:cNvSpPr txBox="1"/>
          <p:nvPr/>
        </p:nvSpPr>
        <p:spPr>
          <a:xfrm>
            <a:off x="-90641" y="3528442"/>
            <a:ext cx="900482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  <a:defRPr sz="900">
                <a:solidFill>
                  <a:schemeClr val="dk2"/>
                </a:solidFill>
                <a:latin typeface="Nunito" pitchFamily="2" charset="0"/>
              </a:defRPr>
            </a:lvl1pPr>
          </a:lstStyle>
          <a:p>
            <a:r>
              <a:rPr lang="en-US" dirty="0"/>
              <a:t>Prepared and balanced dataset ready for model training and evaluation, ensuring each model can effectively learn and predict customer churn.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CCD1A6-8DDA-6EE9-46C9-7492BEE7CE3F}"/>
              </a:ext>
            </a:extLst>
          </p:cNvPr>
          <p:cNvSpPr txBox="1"/>
          <p:nvPr/>
        </p:nvSpPr>
        <p:spPr>
          <a:xfrm>
            <a:off x="-90641" y="2444330"/>
            <a:ext cx="75370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  <a:defRPr sz="900">
                <a:solidFill>
                  <a:schemeClr val="dk2"/>
                </a:solidFill>
                <a:latin typeface="Nunito" pitchFamily="2" charset="0"/>
              </a:defRPr>
            </a:lvl1pPr>
          </a:lstStyle>
          <a:p>
            <a:r>
              <a:rPr lang="en-US" dirty="0"/>
              <a:t> Normalized features to ensure they contribute equally to the model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7CC83A-701C-FA57-3A74-C098B61AA104}"/>
              </a:ext>
            </a:extLst>
          </p:cNvPr>
          <p:cNvSpPr txBox="1"/>
          <p:nvPr/>
        </p:nvSpPr>
        <p:spPr>
          <a:xfrm>
            <a:off x="-463921" y="2731055"/>
            <a:ext cx="510988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  <a:defRPr sz="900">
                <a:solidFill>
                  <a:schemeClr val="dk2"/>
                </a:solidFill>
                <a:latin typeface="Nunito" pitchFamily="2" charset="0"/>
              </a:defRPr>
            </a:lvl1pPr>
          </a:lstStyle>
          <a:p>
            <a:r>
              <a:rPr lang="en-IN" b="1" dirty="0"/>
              <a:t>Balancing the Data: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5A503C-0CBB-85C7-FA7F-A605337CD997}"/>
              </a:ext>
            </a:extLst>
          </p:cNvPr>
          <p:cNvSpPr txBox="1"/>
          <p:nvPr/>
        </p:nvSpPr>
        <p:spPr>
          <a:xfrm>
            <a:off x="-90641" y="2986386"/>
            <a:ext cx="78490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200150" indent="-285750"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  <a:defRPr sz="900">
                <a:solidFill>
                  <a:schemeClr val="dk2"/>
                </a:solidFill>
                <a:latin typeface="Nunito" pitchFamily="2" charset="0"/>
              </a:defRPr>
            </a:lvl1pPr>
          </a:lstStyle>
          <a:p>
            <a:r>
              <a:rPr lang="en-IN" dirty="0"/>
              <a:t>Techniques like SMOTE were applied to address class imbalance in the training set.</a:t>
            </a:r>
          </a:p>
        </p:txBody>
      </p:sp>
    </p:spTree>
    <p:extLst>
      <p:ext uri="{BB962C8B-B14F-4D97-AF65-F5344CB8AC3E}">
        <p14:creationId xmlns:p14="http://schemas.microsoft.com/office/powerpoint/2010/main" val="994727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Model Performance Summary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2EB7FF-97F9-ED08-D376-203D7C2CF4BC}"/>
              </a:ext>
            </a:extLst>
          </p:cNvPr>
          <p:cNvSpPr txBox="1"/>
          <p:nvPr/>
        </p:nvSpPr>
        <p:spPr>
          <a:xfrm>
            <a:off x="135314" y="838419"/>
            <a:ext cx="75429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Overview of model and its parameters : </a:t>
            </a:r>
            <a:r>
              <a:rPr lang="en-IN" b="1" dirty="0">
                <a:solidFill>
                  <a:srgbClr val="EF35C7"/>
                </a:solidFill>
              </a:rPr>
              <a:t>Neural Network with SGD Optimizer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AEB95-A4EB-8059-E5AC-B0CC99E4FB64}"/>
              </a:ext>
            </a:extLst>
          </p:cNvPr>
          <p:cNvSpPr txBox="1"/>
          <p:nvPr/>
        </p:nvSpPr>
        <p:spPr>
          <a:xfrm>
            <a:off x="356347" y="1590605"/>
            <a:ext cx="5325035" cy="1458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5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b="1" dirty="0">
                <a:latin typeface="Nunito" pitchFamily="2" charset="0"/>
                <a:ea typeface="NSimSun" panose="02010609030101010101" pitchFamily="49" charset="-122"/>
              </a:rPr>
              <a:t>Model Type</a:t>
            </a:r>
            <a:r>
              <a:rPr lang="en-IN" sz="1000" dirty="0">
                <a:latin typeface="Nunito" pitchFamily="2" charset="0"/>
                <a:ea typeface="NSimSun" panose="02010609030101010101" pitchFamily="49" charset="-122"/>
              </a:rPr>
              <a:t>: Sequential Neural Network</a:t>
            </a:r>
          </a:p>
          <a:p>
            <a:pPr marL="1714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b="1" dirty="0">
                <a:latin typeface="Nunito" pitchFamily="2" charset="0"/>
                <a:ea typeface="NSimSun" panose="02010609030101010101" pitchFamily="49" charset="-122"/>
              </a:rPr>
              <a:t>Activation Functions</a:t>
            </a:r>
            <a:r>
              <a:rPr lang="en-IN" sz="1000" dirty="0">
                <a:latin typeface="Nunito" pitchFamily="2" charset="0"/>
                <a:ea typeface="NSimSun" panose="02010609030101010101" pitchFamily="49" charset="-122"/>
              </a:rPr>
              <a:t>: </a:t>
            </a:r>
            <a:r>
              <a:rPr lang="en-IN" sz="1000" dirty="0" err="1">
                <a:latin typeface="Nunito" pitchFamily="2" charset="0"/>
                <a:ea typeface="NSimSun" panose="02010609030101010101" pitchFamily="49" charset="-122"/>
              </a:rPr>
              <a:t>ReLU</a:t>
            </a:r>
            <a:r>
              <a:rPr lang="en-IN" sz="1000" dirty="0">
                <a:latin typeface="Nunito" pitchFamily="2" charset="0"/>
                <a:ea typeface="NSimSun" panose="02010609030101010101" pitchFamily="49" charset="-122"/>
              </a:rPr>
              <a:t> for input and hidden layers, Sigmoid for the output layer</a:t>
            </a:r>
          </a:p>
          <a:p>
            <a:pPr marL="1714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b="1" dirty="0">
                <a:latin typeface="Nunito" pitchFamily="2" charset="0"/>
                <a:ea typeface="NSimSun" panose="02010609030101010101" pitchFamily="49" charset="-122"/>
              </a:rPr>
              <a:t>Layers Information</a:t>
            </a:r>
            <a:r>
              <a:rPr lang="en-IN" sz="1000" dirty="0">
                <a:latin typeface="Nunito" pitchFamily="2" charset="0"/>
                <a:ea typeface="NSimSun" panose="02010609030101010101" pitchFamily="49" charset="-122"/>
              </a:rPr>
              <a:t>:</a:t>
            </a:r>
          </a:p>
          <a:p>
            <a:pPr marL="628650" lvl="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Nunito" pitchFamily="2" charset="0"/>
                <a:ea typeface="NSimSun" panose="02010609030101010101" pitchFamily="49" charset="-122"/>
              </a:rPr>
              <a:t>Input Layer: 64 neurons</a:t>
            </a:r>
          </a:p>
          <a:p>
            <a:pPr marL="628650" lvl="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Nunito" pitchFamily="2" charset="0"/>
                <a:ea typeface="NSimSun" panose="02010609030101010101" pitchFamily="49" charset="-122"/>
              </a:rPr>
              <a:t>Hidden Layer: 32 neurons</a:t>
            </a:r>
          </a:p>
          <a:p>
            <a:pPr marL="628650" lvl="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Nunito" pitchFamily="2" charset="0"/>
                <a:ea typeface="NSimSun" panose="02010609030101010101" pitchFamily="49" charset="-122"/>
              </a:rPr>
              <a:t>Output Layer: 1 neuron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72141-180C-A16F-78FF-346D40960505}"/>
              </a:ext>
            </a:extLst>
          </p:cNvPr>
          <p:cNvSpPr txBox="1"/>
          <p:nvPr/>
        </p:nvSpPr>
        <p:spPr>
          <a:xfrm>
            <a:off x="202550" y="1282828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chemeClr val="tx2"/>
                </a:solidFill>
                <a:latin typeface="Nunito" pitchFamily="2" charset="0"/>
                <a:ea typeface="NSimSun" panose="02010609030101010101" pitchFamily="49" charset="-122"/>
              </a:rPr>
              <a:t>Model Overview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5885E3-1463-CBEA-72E4-60BC6E62F088}"/>
              </a:ext>
            </a:extLst>
          </p:cNvPr>
          <p:cNvSpPr txBox="1"/>
          <p:nvPr/>
        </p:nvSpPr>
        <p:spPr>
          <a:xfrm>
            <a:off x="356347" y="3444367"/>
            <a:ext cx="4572000" cy="996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1" dirty="0">
                <a:latin typeface="Nunito" pitchFamily="2" charset="0"/>
                <a:ea typeface="NSimSun" panose="02010609030101010101" pitchFamily="49" charset="-122"/>
              </a:rPr>
              <a:t>Optimizer</a:t>
            </a:r>
            <a:r>
              <a:rPr lang="en-US" sz="1000" dirty="0">
                <a:latin typeface="Nunito" pitchFamily="2" charset="0"/>
                <a:ea typeface="NSimSun" panose="02010609030101010101" pitchFamily="49" charset="-122"/>
              </a:rPr>
              <a:t>: Stochastic Gradient Descent (SGD)</a:t>
            </a:r>
          </a:p>
          <a:p>
            <a:pPr marL="1143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1" dirty="0">
                <a:latin typeface="Nunito" pitchFamily="2" charset="0"/>
                <a:ea typeface="NSimSun" panose="02010609030101010101" pitchFamily="49" charset="-122"/>
              </a:rPr>
              <a:t>Learning Rate</a:t>
            </a:r>
            <a:r>
              <a:rPr lang="en-US" sz="1000" dirty="0">
                <a:latin typeface="Nunito" pitchFamily="2" charset="0"/>
                <a:ea typeface="NSimSun" panose="02010609030101010101" pitchFamily="49" charset="-122"/>
              </a:rPr>
              <a:t>: 0.001</a:t>
            </a:r>
          </a:p>
          <a:p>
            <a:pPr marL="1143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1" dirty="0">
                <a:latin typeface="Nunito" pitchFamily="2" charset="0"/>
                <a:ea typeface="NSimSun" panose="02010609030101010101" pitchFamily="49" charset="-122"/>
              </a:rPr>
              <a:t>Metric Used</a:t>
            </a:r>
            <a:r>
              <a:rPr lang="en-US" sz="1000" dirty="0">
                <a:latin typeface="Nunito" pitchFamily="2" charset="0"/>
                <a:ea typeface="NSimSun" panose="02010609030101010101" pitchFamily="49" charset="-122"/>
              </a:rPr>
              <a:t>: Recall</a:t>
            </a:r>
          </a:p>
          <a:p>
            <a:pPr marL="1143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1" dirty="0">
                <a:latin typeface="Nunito" pitchFamily="2" charset="0"/>
                <a:ea typeface="NSimSun" panose="02010609030101010101" pitchFamily="49" charset="-122"/>
              </a:rPr>
              <a:t>Loss Function</a:t>
            </a:r>
            <a:r>
              <a:rPr lang="en-US" sz="1000" dirty="0">
                <a:latin typeface="Nunito" pitchFamily="2" charset="0"/>
                <a:ea typeface="NSimSun" panose="02010609030101010101" pitchFamily="49" charset="-122"/>
              </a:rPr>
              <a:t>: Binary Crossentropy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78AFEF-6B38-B1E7-A1FD-20784D90E034}"/>
              </a:ext>
            </a:extLst>
          </p:cNvPr>
          <p:cNvSpPr txBox="1"/>
          <p:nvPr/>
        </p:nvSpPr>
        <p:spPr>
          <a:xfrm>
            <a:off x="202550" y="3133546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Nunito" pitchFamily="2" charset="0"/>
              </a:rPr>
              <a:t>Optimizer and Configuration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480140-45B0-9100-D66C-7ABB64318A6A}"/>
              </a:ext>
            </a:extLst>
          </p:cNvPr>
          <p:cNvSpPr txBox="1"/>
          <p:nvPr/>
        </p:nvSpPr>
        <p:spPr>
          <a:xfrm>
            <a:off x="6138583" y="1530170"/>
            <a:ext cx="1606924" cy="534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1" dirty="0">
                <a:latin typeface="Nunito" pitchFamily="2" charset="0"/>
              </a:rPr>
              <a:t>Batch Size</a:t>
            </a:r>
            <a:r>
              <a:rPr lang="en-US" sz="1000" dirty="0">
                <a:latin typeface="Nunito" pitchFamily="2" charset="0"/>
              </a:rPr>
              <a:t>: 32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1" dirty="0">
                <a:latin typeface="Nunito" pitchFamily="2" charset="0"/>
              </a:rPr>
              <a:t>Number of Epochs</a:t>
            </a:r>
            <a:r>
              <a:rPr lang="en-US" sz="1000" dirty="0">
                <a:latin typeface="Nunito" pitchFamily="2" charset="0"/>
              </a:rPr>
              <a:t>: 50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069D2E-2244-8A72-647B-A33C2EA1BF25}"/>
              </a:ext>
            </a:extLst>
          </p:cNvPr>
          <p:cNvSpPr txBox="1"/>
          <p:nvPr/>
        </p:nvSpPr>
        <p:spPr>
          <a:xfrm>
            <a:off x="5983941" y="1282828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Nunito" pitchFamily="2" charset="0"/>
              </a:rPr>
              <a:t>Training Configuration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Model Performance Summary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2EB7FF-97F9-ED08-D376-203D7C2CF4BC}"/>
              </a:ext>
            </a:extLst>
          </p:cNvPr>
          <p:cNvSpPr txBox="1"/>
          <p:nvPr/>
        </p:nvSpPr>
        <p:spPr>
          <a:xfrm>
            <a:off x="108420" y="918515"/>
            <a:ext cx="72941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Overview of model and its parameters : </a:t>
            </a:r>
            <a:r>
              <a:rPr lang="en-US" b="1" dirty="0">
                <a:solidFill>
                  <a:srgbClr val="EF35C7"/>
                </a:solidFill>
              </a:rPr>
              <a:t>Neural Network with Adam Optimizer</a:t>
            </a:r>
            <a:endParaRPr lang="en-IN" b="1" dirty="0">
              <a:solidFill>
                <a:srgbClr val="EF35C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AEB95-A4EB-8059-E5AC-B0CC99E4FB64}"/>
              </a:ext>
            </a:extLst>
          </p:cNvPr>
          <p:cNvSpPr txBox="1"/>
          <p:nvPr/>
        </p:nvSpPr>
        <p:spPr>
          <a:xfrm>
            <a:off x="356347" y="1590605"/>
            <a:ext cx="5325035" cy="1458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5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b="1" dirty="0">
                <a:latin typeface="Nunito" pitchFamily="2" charset="0"/>
                <a:ea typeface="NSimSun" panose="02010609030101010101" pitchFamily="49" charset="-122"/>
              </a:rPr>
              <a:t>Model Type</a:t>
            </a:r>
            <a:r>
              <a:rPr lang="en-IN" sz="1000" dirty="0">
                <a:latin typeface="Nunito" pitchFamily="2" charset="0"/>
                <a:ea typeface="NSimSun" panose="02010609030101010101" pitchFamily="49" charset="-122"/>
              </a:rPr>
              <a:t>: Sequential Neural Network</a:t>
            </a:r>
          </a:p>
          <a:p>
            <a:pPr marL="1714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b="1" dirty="0">
                <a:latin typeface="Nunito" pitchFamily="2" charset="0"/>
                <a:ea typeface="NSimSun" panose="02010609030101010101" pitchFamily="49" charset="-122"/>
              </a:rPr>
              <a:t>Activation Functions</a:t>
            </a:r>
            <a:r>
              <a:rPr lang="en-IN" sz="1000" dirty="0">
                <a:latin typeface="Nunito" pitchFamily="2" charset="0"/>
                <a:ea typeface="NSimSun" panose="02010609030101010101" pitchFamily="49" charset="-122"/>
              </a:rPr>
              <a:t>: </a:t>
            </a:r>
            <a:r>
              <a:rPr lang="en-IN" sz="1000" dirty="0" err="1">
                <a:latin typeface="Nunito" pitchFamily="2" charset="0"/>
                <a:ea typeface="NSimSun" panose="02010609030101010101" pitchFamily="49" charset="-122"/>
              </a:rPr>
              <a:t>ReLU</a:t>
            </a:r>
            <a:r>
              <a:rPr lang="en-IN" sz="1000" dirty="0">
                <a:latin typeface="Nunito" pitchFamily="2" charset="0"/>
                <a:ea typeface="NSimSun" panose="02010609030101010101" pitchFamily="49" charset="-122"/>
              </a:rPr>
              <a:t> for input and hidden layers, Sigmoid for the output layer</a:t>
            </a:r>
          </a:p>
          <a:p>
            <a:pPr marL="1714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b="1" dirty="0">
                <a:latin typeface="Nunito" pitchFamily="2" charset="0"/>
                <a:ea typeface="NSimSun" panose="02010609030101010101" pitchFamily="49" charset="-122"/>
              </a:rPr>
              <a:t>Layers Information</a:t>
            </a:r>
            <a:r>
              <a:rPr lang="en-IN" sz="1000" dirty="0">
                <a:latin typeface="Nunito" pitchFamily="2" charset="0"/>
                <a:ea typeface="NSimSun" panose="02010609030101010101" pitchFamily="49" charset="-122"/>
              </a:rPr>
              <a:t>:</a:t>
            </a:r>
          </a:p>
          <a:p>
            <a:pPr marL="628650" lvl="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Nunito" pitchFamily="2" charset="0"/>
                <a:ea typeface="NSimSun" panose="02010609030101010101" pitchFamily="49" charset="-122"/>
              </a:rPr>
              <a:t>Input Layer: 64 neurons</a:t>
            </a:r>
          </a:p>
          <a:p>
            <a:pPr marL="628650" lvl="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Nunito" pitchFamily="2" charset="0"/>
                <a:ea typeface="NSimSun" panose="02010609030101010101" pitchFamily="49" charset="-122"/>
              </a:rPr>
              <a:t>Hidden Layer: 32 neurons</a:t>
            </a:r>
          </a:p>
          <a:p>
            <a:pPr marL="628650" lvl="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Nunito" pitchFamily="2" charset="0"/>
                <a:ea typeface="NSimSun" panose="02010609030101010101" pitchFamily="49" charset="-122"/>
              </a:rPr>
              <a:t>Output Layer: 1 neuron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72141-180C-A16F-78FF-346D40960505}"/>
              </a:ext>
            </a:extLst>
          </p:cNvPr>
          <p:cNvSpPr txBox="1"/>
          <p:nvPr/>
        </p:nvSpPr>
        <p:spPr>
          <a:xfrm>
            <a:off x="202550" y="1282828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chemeClr val="tx2"/>
                </a:solidFill>
                <a:latin typeface="Nunito" pitchFamily="2" charset="0"/>
                <a:ea typeface="NSimSun" panose="02010609030101010101" pitchFamily="49" charset="-122"/>
              </a:rPr>
              <a:t>Model Overview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5885E3-1463-CBEA-72E4-60BC6E62F088}"/>
              </a:ext>
            </a:extLst>
          </p:cNvPr>
          <p:cNvSpPr txBox="1"/>
          <p:nvPr/>
        </p:nvSpPr>
        <p:spPr>
          <a:xfrm>
            <a:off x="356346" y="3444367"/>
            <a:ext cx="6468035" cy="996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1" dirty="0">
                <a:latin typeface="Nunito" pitchFamily="2" charset="0"/>
                <a:ea typeface="NSimSun" panose="02010609030101010101" pitchFamily="49" charset="-122"/>
              </a:rPr>
              <a:t>Optimizer</a:t>
            </a:r>
            <a:r>
              <a:rPr lang="en-US" sz="1000" dirty="0">
                <a:latin typeface="Nunito" pitchFamily="2" charset="0"/>
                <a:ea typeface="NSimSun" panose="02010609030101010101" pitchFamily="49" charset="-122"/>
              </a:rPr>
              <a:t>: Adam</a:t>
            </a:r>
          </a:p>
          <a:p>
            <a:pPr marL="1143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1" dirty="0">
                <a:latin typeface="Nunito" pitchFamily="2" charset="0"/>
                <a:ea typeface="NSimSun" panose="02010609030101010101" pitchFamily="49" charset="-122"/>
              </a:rPr>
              <a:t>Learning Rate:</a:t>
            </a:r>
            <a:r>
              <a:rPr lang="en-US" sz="1000" dirty="0">
                <a:latin typeface="Nunito" pitchFamily="2" charset="0"/>
                <a:ea typeface="NSimSun" panose="02010609030101010101" pitchFamily="49" charset="-122"/>
              </a:rPr>
              <a:t> Default</a:t>
            </a:r>
          </a:p>
          <a:p>
            <a:pPr marL="1143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1" dirty="0">
                <a:latin typeface="Nunito" pitchFamily="2" charset="0"/>
                <a:ea typeface="NSimSun" panose="02010609030101010101" pitchFamily="49" charset="-122"/>
              </a:rPr>
              <a:t>Metric Used</a:t>
            </a:r>
            <a:r>
              <a:rPr lang="en-US" sz="1000" dirty="0">
                <a:latin typeface="Nunito" pitchFamily="2" charset="0"/>
                <a:ea typeface="NSimSun" panose="02010609030101010101" pitchFamily="49" charset="-122"/>
              </a:rPr>
              <a:t>: Recall</a:t>
            </a:r>
          </a:p>
          <a:p>
            <a:pPr marL="1143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1" dirty="0">
                <a:latin typeface="Nunito" pitchFamily="2" charset="0"/>
                <a:ea typeface="NSimSun" panose="02010609030101010101" pitchFamily="49" charset="-122"/>
              </a:rPr>
              <a:t>Loss Function</a:t>
            </a:r>
            <a:r>
              <a:rPr lang="en-US" sz="1000" dirty="0">
                <a:latin typeface="Nunito" pitchFamily="2" charset="0"/>
                <a:ea typeface="NSimSun" panose="02010609030101010101" pitchFamily="49" charset="-122"/>
              </a:rPr>
              <a:t>: Binary Crossentropy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78AFEF-6B38-B1E7-A1FD-20784D90E034}"/>
              </a:ext>
            </a:extLst>
          </p:cNvPr>
          <p:cNvSpPr txBox="1"/>
          <p:nvPr/>
        </p:nvSpPr>
        <p:spPr>
          <a:xfrm>
            <a:off x="202550" y="3133546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Nunito" pitchFamily="2" charset="0"/>
              </a:rPr>
              <a:t>Optimizer and Configuration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480140-45B0-9100-D66C-7ABB64318A6A}"/>
              </a:ext>
            </a:extLst>
          </p:cNvPr>
          <p:cNvSpPr txBox="1"/>
          <p:nvPr/>
        </p:nvSpPr>
        <p:spPr>
          <a:xfrm>
            <a:off x="6138583" y="1530170"/>
            <a:ext cx="1606924" cy="554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1" dirty="0">
                <a:latin typeface="Nunito" pitchFamily="2" charset="0"/>
              </a:rPr>
              <a:t>Batch Size</a:t>
            </a:r>
            <a:r>
              <a:rPr lang="en-US" sz="1000" dirty="0">
                <a:latin typeface="Nunito" pitchFamily="2" charset="0"/>
              </a:rPr>
              <a:t>: 32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1" dirty="0">
                <a:latin typeface="Nunito" pitchFamily="2" charset="0"/>
              </a:rPr>
              <a:t>Number of Epochs</a:t>
            </a:r>
            <a:r>
              <a:rPr lang="en-US" sz="1000" dirty="0">
                <a:latin typeface="Nunito" pitchFamily="2" charset="0"/>
              </a:rPr>
              <a:t>: </a:t>
            </a:r>
            <a:r>
              <a:rPr lang="en-IN" sz="1100" dirty="0"/>
              <a:t>100</a:t>
            </a:r>
            <a:endParaRPr lang="en-US" sz="1000" dirty="0">
              <a:latin typeface="Nunito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069D2E-2244-8A72-647B-A33C2EA1BF25}"/>
              </a:ext>
            </a:extLst>
          </p:cNvPr>
          <p:cNvSpPr txBox="1"/>
          <p:nvPr/>
        </p:nvSpPr>
        <p:spPr>
          <a:xfrm>
            <a:off x="5983941" y="1282828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Nunito" pitchFamily="2" charset="0"/>
              </a:rPr>
              <a:t>Training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715793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Model Performance Summary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2EB7FF-97F9-ED08-D376-203D7C2CF4BC}"/>
              </a:ext>
            </a:extLst>
          </p:cNvPr>
          <p:cNvSpPr txBox="1"/>
          <p:nvPr/>
        </p:nvSpPr>
        <p:spPr>
          <a:xfrm>
            <a:off x="108420" y="918515"/>
            <a:ext cx="88330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Overview of model and its parameters : </a:t>
            </a:r>
            <a:r>
              <a:rPr lang="en-US" b="1" dirty="0">
                <a:solidFill>
                  <a:srgbClr val="EF35C7"/>
                </a:solidFill>
              </a:rPr>
              <a:t>Neural Network with Adam Optimizer and Dropout</a:t>
            </a:r>
            <a:endParaRPr lang="en-IN" b="1" dirty="0">
              <a:solidFill>
                <a:srgbClr val="EF35C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AEB95-A4EB-8059-E5AC-B0CC99E4FB64}"/>
              </a:ext>
            </a:extLst>
          </p:cNvPr>
          <p:cNvSpPr txBox="1"/>
          <p:nvPr/>
        </p:nvSpPr>
        <p:spPr>
          <a:xfrm>
            <a:off x="356347" y="1590605"/>
            <a:ext cx="5325035" cy="788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5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b="1" dirty="0">
                <a:latin typeface="Nunito" pitchFamily="2" charset="0"/>
                <a:ea typeface="NSimSun" panose="02010609030101010101" pitchFamily="49" charset="-122"/>
              </a:rPr>
              <a:t>Type</a:t>
            </a:r>
            <a:r>
              <a:rPr lang="en-IN" sz="1000" dirty="0">
                <a:latin typeface="Nunito" pitchFamily="2" charset="0"/>
                <a:ea typeface="NSimSun" panose="02010609030101010101" pitchFamily="49" charset="-122"/>
              </a:rPr>
              <a:t>: Sequential Neural Network</a:t>
            </a:r>
          </a:p>
          <a:p>
            <a:pPr marL="1714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b="1" dirty="0">
                <a:latin typeface="Nunito" pitchFamily="2" charset="0"/>
              </a:rPr>
              <a:t>Input Layer:</a:t>
            </a:r>
            <a:r>
              <a:rPr lang="en-IN" sz="1000" dirty="0">
                <a:latin typeface="Nunito" pitchFamily="2" charset="0"/>
              </a:rPr>
              <a:t> </a:t>
            </a:r>
            <a:r>
              <a:rPr lang="en-IN" sz="1100" dirty="0"/>
              <a:t>32 neurons, Activation function: </a:t>
            </a:r>
            <a:r>
              <a:rPr lang="en-IN" sz="1100" dirty="0" err="1"/>
              <a:t>ReLU</a:t>
            </a:r>
            <a:r>
              <a:rPr lang="en-IN" sz="1100" dirty="0"/>
              <a:t> </a:t>
            </a:r>
          </a:p>
          <a:p>
            <a:pPr marL="1714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1" dirty="0">
                <a:latin typeface="Nunito" pitchFamily="2" charset="0"/>
                <a:ea typeface="NSimSun" panose="02010609030101010101" pitchFamily="49" charset="-122"/>
              </a:rPr>
              <a:t>Dropout Layers:</a:t>
            </a:r>
            <a:endParaRPr lang="en-IN" sz="1000" dirty="0">
              <a:latin typeface="Nunito" pitchFamily="2" charset="0"/>
              <a:ea typeface="NSimSun" panose="02010609030101010101" pitchFamily="49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72141-180C-A16F-78FF-346D40960505}"/>
              </a:ext>
            </a:extLst>
          </p:cNvPr>
          <p:cNvSpPr txBox="1"/>
          <p:nvPr/>
        </p:nvSpPr>
        <p:spPr>
          <a:xfrm>
            <a:off x="108420" y="1289313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chemeClr val="tx2"/>
                </a:solidFill>
                <a:latin typeface="Nunito" pitchFamily="2" charset="0"/>
                <a:ea typeface="NSimSun" panose="02010609030101010101" pitchFamily="49" charset="-122"/>
              </a:rPr>
              <a:t>Model Overview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5885E3-1463-CBEA-72E4-60BC6E62F088}"/>
              </a:ext>
            </a:extLst>
          </p:cNvPr>
          <p:cNvSpPr txBox="1"/>
          <p:nvPr/>
        </p:nvSpPr>
        <p:spPr>
          <a:xfrm>
            <a:off x="6292379" y="3240299"/>
            <a:ext cx="2851621" cy="996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1" dirty="0">
                <a:latin typeface="Nunito" pitchFamily="2" charset="0"/>
                <a:ea typeface="NSimSun" panose="02010609030101010101" pitchFamily="49" charset="-122"/>
              </a:rPr>
              <a:t>Optimizer</a:t>
            </a:r>
            <a:r>
              <a:rPr lang="en-US" sz="1000" dirty="0">
                <a:latin typeface="Nunito" pitchFamily="2" charset="0"/>
                <a:ea typeface="NSimSun" panose="02010609030101010101" pitchFamily="49" charset="-122"/>
              </a:rPr>
              <a:t>: Adam</a:t>
            </a:r>
          </a:p>
          <a:p>
            <a:pPr marL="1143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1" dirty="0">
                <a:latin typeface="Nunito" pitchFamily="2" charset="0"/>
                <a:ea typeface="NSimSun" panose="02010609030101010101" pitchFamily="49" charset="-122"/>
              </a:rPr>
              <a:t>Learning Rate:</a:t>
            </a:r>
            <a:r>
              <a:rPr lang="en-US" sz="1000" dirty="0">
                <a:latin typeface="Nunito" pitchFamily="2" charset="0"/>
                <a:ea typeface="NSimSun" panose="02010609030101010101" pitchFamily="49" charset="-122"/>
              </a:rPr>
              <a:t> Default</a:t>
            </a:r>
          </a:p>
          <a:p>
            <a:pPr marL="1143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1" dirty="0">
                <a:latin typeface="Nunito" pitchFamily="2" charset="0"/>
                <a:ea typeface="NSimSun" panose="02010609030101010101" pitchFamily="49" charset="-122"/>
              </a:rPr>
              <a:t>Metric Used</a:t>
            </a:r>
            <a:r>
              <a:rPr lang="en-US" sz="1000" dirty="0">
                <a:latin typeface="Nunito" pitchFamily="2" charset="0"/>
                <a:ea typeface="NSimSun" panose="02010609030101010101" pitchFamily="49" charset="-122"/>
              </a:rPr>
              <a:t>: Recall</a:t>
            </a:r>
          </a:p>
          <a:p>
            <a:pPr marL="1143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1" dirty="0">
                <a:latin typeface="Nunito" pitchFamily="2" charset="0"/>
                <a:ea typeface="NSimSun" panose="02010609030101010101" pitchFamily="49" charset="-122"/>
              </a:rPr>
              <a:t>Loss Function</a:t>
            </a:r>
            <a:r>
              <a:rPr lang="en-US" sz="1000" dirty="0">
                <a:latin typeface="Nunito" pitchFamily="2" charset="0"/>
                <a:ea typeface="NSimSun" panose="02010609030101010101" pitchFamily="49" charset="-122"/>
              </a:rPr>
              <a:t>: Binary Crossentropy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78AFEF-6B38-B1E7-A1FD-20784D90E034}"/>
              </a:ext>
            </a:extLst>
          </p:cNvPr>
          <p:cNvSpPr txBox="1"/>
          <p:nvPr/>
        </p:nvSpPr>
        <p:spPr>
          <a:xfrm>
            <a:off x="5997388" y="3046976"/>
            <a:ext cx="28516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Nunito" pitchFamily="2" charset="0"/>
              </a:rPr>
              <a:t>Optimizer and Configuration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480140-45B0-9100-D66C-7ABB64318A6A}"/>
              </a:ext>
            </a:extLst>
          </p:cNvPr>
          <p:cNvSpPr txBox="1"/>
          <p:nvPr/>
        </p:nvSpPr>
        <p:spPr>
          <a:xfrm>
            <a:off x="6138583" y="1530170"/>
            <a:ext cx="1606924" cy="554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1" dirty="0">
                <a:latin typeface="Nunito" pitchFamily="2" charset="0"/>
              </a:rPr>
              <a:t>Batch Size</a:t>
            </a:r>
            <a:r>
              <a:rPr lang="en-US" sz="1000" dirty="0">
                <a:latin typeface="Nunito" pitchFamily="2" charset="0"/>
              </a:rPr>
              <a:t>: 32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1" dirty="0">
                <a:latin typeface="Nunito" pitchFamily="2" charset="0"/>
              </a:rPr>
              <a:t>Number of Epochs</a:t>
            </a:r>
            <a:r>
              <a:rPr lang="en-US" sz="1000" dirty="0">
                <a:latin typeface="Nunito" pitchFamily="2" charset="0"/>
              </a:rPr>
              <a:t>: </a:t>
            </a:r>
            <a:r>
              <a:rPr lang="en-IN" sz="1100" dirty="0"/>
              <a:t>100</a:t>
            </a:r>
            <a:endParaRPr lang="en-US" sz="1000" dirty="0">
              <a:latin typeface="Nunito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069D2E-2244-8A72-647B-A33C2EA1BF25}"/>
              </a:ext>
            </a:extLst>
          </p:cNvPr>
          <p:cNvSpPr txBox="1"/>
          <p:nvPr/>
        </p:nvSpPr>
        <p:spPr>
          <a:xfrm>
            <a:off x="5923430" y="1282828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Nunito" pitchFamily="2" charset="0"/>
              </a:rPr>
              <a:t>Training Configuration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40E076-34E5-CDC1-F9E8-709EBFB89100}"/>
              </a:ext>
            </a:extLst>
          </p:cNvPr>
          <p:cNvSpPr txBox="1"/>
          <p:nvPr/>
        </p:nvSpPr>
        <p:spPr>
          <a:xfrm>
            <a:off x="719419" y="2371130"/>
            <a:ext cx="6629399" cy="534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Nunito" pitchFamily="2" charset="0"/>
              </a:rPr>
              <a:t>First Dropout: Ratio 0.2, after the input layer to reduce overfitting.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Nunito" pitchFamily="2" charset="0"/>
              </a:rPr>
              <a:t>Second Dropout: Ratio 0.1, further along in the network to enhance model generalization.</a:t>
            </a:r>
            <a:endParaRPr lang="en-IN" sz="1000" dirty="0">
              <a:latin typeface="Nunito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ABFD17-0AEA-70ED-FE3F-DD0470FB5141}"/>
              </a:ext>
            </a:extLst>
          </p:cNvPr>
          <p:cNvSpPr txBox="1"/>
          <p:nvPr/>
        </p:nvSpPr>
        <p:spPr>
          <a:xfrm>
            <a:off x="719419" y="3203750"/>
            <a:ext cx="6629399" cy="765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Nunito" pitchFamily="2" charset="0"/>
              </a:rPr>
              <a:t>First Hidden Layer: 64 neurons, Activation function: </a:t>
            </a:r>
            <a:r>
              <a:rPr lang="en-US" sz="1000" dirty="0" err="1">
                <a:latin typeface="Nunito" pitchFamily="2" charset="0"/>
              </a:rPr>
              <a:t>ReLU</a:t>
            </a:r>
            <a:endParaRPr lang="en-US" sz="1000" dirty="0">
              <a:latin typeface="Nunito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Nunito" pitchFamily="2" charset="0"/>
              </a:rPr>
              <a:t>Second Hidden Layer: 32 neurons, Activation function: </a:t>
            </a:r>
            <a:r>
              <a:rPr lang="en-US" sz="1000" dirty="0" err="1">
                <a:latin typeface="Nunito" pitchFamily="2" charset="0"/>
              </a:rPr>
              <a:t>ReLU</a:t>
            </a:r>
            <a:endParaRPr lang="en-US" sz="1000" dirty="0">
              <a:latin typeface="Nunito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Nunito" pitchFamily="2" charset="0"/>
              </a:rPr>
              <a:t>Third Hidden Layer: 16 neurons, Activation function: </a:t>
            </a:r>
            <a:r>
              <a:rPr lang="en-US" sz="1000" dirty="0" err="1">
                <a:latin typeface="Nunito" pitchFamily="2" charset="0"/>
              </a:rPr>
              <a:t>ReLU</a:t>
            </a:r>
            <a:endParaRPr lang="en-IN" sz="1000" dirty="0">
              <a:latin typeface="Nunito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3E936E-2768-B7F7-71BF-0D9E9BF7C5D6}"/>
              </a:ext>
            </a:extLst>
          </p:cNvPr>
          <p:cNvSpPr txBox="1"/>
          <p:nvPr/>
        </p:nvSpPr>
        <p:spPr>
          <a:xfrm>
            <a:off x="356347" y="2930185"/>
            <a:ext cx="52779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00" b="1" dirty="0">
                <a:latin typeface="Nunito" pitchFamily="2" charset="0"/>
                <a:ea typeface="NSimSun" panose="02010609030101010101" pitchFamily="49" charset="-122"/>
              </a:rPr>
              <a:t>Hidden</a:t>
            </a:r>
            <a:r>
              <a:rPr lang="en-IN" sz="1000" b="1" dirty="0">
                <a:latin typeface="Nunito" pitchFamily="2" charset="0"/>
              </a:rPr>
              <a:t> Layers: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5C6814-4421-9B60-5A3F-6FD21420FC29}"/>
              </a:ext>
            </a:extLst>
          </p:cNvPr>
          <p:cNvSpPr txBox="1"/>
          <p:nvPr/>
        </p:nvSpPr>
        <p:spPr>
          <a:xfrm>
            <a:off x="379879" y="4036890"/>
            <a:ext cx="52779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00" b="1" dirty="0">
                <a:latin typeface="Nunito" pitchFamily="2" charset="0"/>
              </a:rPr>
              <a:t>Output Layer: </a:t>
            </a:r>
            <a:r>
              <a:rPr lang="en-IN" sz="1000" dirty="0">
                <a:latin typeface="Nunito" pitchFamily="2" charset="0"/>
              </a:rPr>
              <a:t>1 neuron, Activation function: Sigmoid (for binary classification)</a:t>
            </a:r>
          </a:p>
        </p:txBody>
      </p:sp>
    </p:spTree>
    <p:extLst>
      <p:ext uri="{BB962C8B-B14F-4D97-AF65-F5344CB8AC3E}">
        <p14:creationId xmlns:p14="http://schemas.microsoft.com/office/powerpoint/2010/main" val="1874962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Model Performance Summary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2EB7FF-97F9-ED08-D376-203D7C2CF4BC}"/>
              </a:ext>
            </a:extLst>
          </p:cNvPr>
          <p:cNvSpPr txBox="1"/>
          <p:nvPr/>
        </p:nvSpPr>
        <p:spPr>
          <a:xfrm>
            <a:off x="108420" y="918515"/>
            <a:ext cx="90893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Overview of model and its parameters : </a:t>
            </a:r>
            <a:r>
              <a:rPr lang="en-US" b="1" dirty="0">
                <a:solidFill>
                  <a:srgbClr val="EF35C7"/>
                </a:solidFill>
              </a:rPr>
              <a:t>NN with Balanced Data (by applying SMOTE) &amp; SGD Optimizer</a:t>
            </a:r>
            <a:endParaRPr lang="en-IN" b="1" dirty="0">
              <a:solidFill>
                <a:srgbClr val="EF35C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AEB95-A4EB-8059-E5AC-B0CC99E4FB64}"/>
              </a:ext>
            </a:extLst>
          </p:cNvPr>
          <p:cNvSpPr txBox="1"/>
          <p:nvPr/>
        </p:nvSpPr>
        <p:spPr>
          <a:xfrm>
            <a:off x="356347" y="1590605"/>
            <a:ext cx="5325035" cy="788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5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b="1" dirty="0">
                <a:latin typeface="Nunito" pitchFamily="2" charset="0"/>
                <a:ea typeface="NSimSun" panose="02010609030101010101" pitchFamily="49" charset="-122"/>
              </a:rPr>
              <a:t>Type</a:t>
            </a:r>
            <a:r>
              <a:rPr lang="en-IN" sz="1000" dirty="0">
                <a:latin typeface="Nunito" pitchFamily="2" charset="0"/>
                <a:ea typeface="NSimSun" panose="02010609030101010101" pitchFamily="49" charset="-122"/>
              </a:rPr>
              <a:t>: Sequential Neural Network</a:t>
            </a:r>
          </a:p>
          <a:p>
            <a:pPr marL="1714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b="1" dirty="0">
                <a:latin typeface="Nunito" pitchFamily="2" charset="0"/>
              </a:rPr>
              <a:t>Input Layer:</a:t>
            </a:r>
            <a:r>
              <a:rPr lang="en-IN" sz="1000" dirty="0">
                <a:latin typeface="Nunito" pitchFamily="2" charset="0"/>
              </a:rPr>
              <a:t> </a:t>
            </a:r>
            <a:r>
              <a:rPr lang="en-IN" sz="1100" dirty="0"/>
              <a:t>64 neurons, Activation function: </a:t>
            </a:r>
            <a:r>
              <a:rPr lang="en-IN" sz="1100" dirty="0" err="1"/>
              <a:t>ReLU</a:t>
            </a:r>
            <a:r>
              <a:rPr lang="en-IN" sz="1100" dirty="0"/>
              <a:t> </a:t>
            </a:r>
          </a:p>
          <a:p>
            <a:pPr marL="1714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1" dirty="0">
                <a:latin typeface="Nunito" pitchFamily="2" charset="0"/>
                <a:ea typeface="NSimSun" panose="02010609030101010101" pitchFamily="49" charset="-122"/>
              </a:rPr>
              <a:t>Dropout Layers:</a:t>
            </a:r>
            <a:endParaRPr lang="en-IN" sz="1000" dirty="0">
              <a:latin typeface="Nunito" pitchFamily="2" charset="0"/>
              <a:ea typeface="NSimSun" panose="02010609030101010101" pitchFamily="49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72141-180C-A16F-78FF-346D40960505}"/>
              </a:ext>
            </a:extLst>
          </p:cNvPr>
          <p:cNvSpPr txBox="1"/>
          <p:nvPr/>
        </p:nvSpPr>
        <p:spPr>
          <a:xfrm>
            <a:off x="108420" y="1289313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chemeClr val="tx2"/>
                </a:solidFill>
                <a:latin typeface="Nunito" pitchFamily="2" charset="0"/>
                <a:ea typeface="NSimSun" panose="02010609030101010101" pitchFamily="49" charset="-122"/>
              </a:rPr>
              <a:t>Model Overview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5885E3-1463-CBEA-72E4-60BC6E62F088}"/>
              </a:ext>
            </a:extLst>
          </p:cNvPr>
          <p:cNvSpPr txBox="1"/>
          <p:nvPr/>
        </p:nvSpPr>
        <p:spPr>
          <a:xfrm>
            <a:off x="6292379" y="3240299"/>
            <a:ext cx="2851621" cy="1019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1" dirty="0">
                <a:latin typeface="Nunito" pitchFamily="2" charset="0"/>
                <a:ea typeface="NSimSun" panose="02010609030101010101" pitchFamily="49" charset="-122"/>
              </a:rPr>
              <a:t>Optimizer</a:t>
            </a:r>
            <a:r>
              <a:rPr lang="en-US" sz="1000" dirty="0">
                <a:latin typeface="Nunito" pitchFamily="2" charset="0"/>
                <a:ea typeface="NSimSun" panose="02010609030101010101" pitchFamily="49" charset="-122"/>
              </a:rPr>
              <a:t>: </a:t>
            </a:r>
            <a:r>
              <a:rPr lang="en-IN" sz="1100" dirty="0"/>
              <a:t>SGD</a:t>
            </a:r>
            <a:endParaRPr lang="en-US" sz="1000" dirty="0">
              <a:latin typeface="Nunito" pitchFamily="2" charset="0"/>
              <a:ea typeface="NSimSun" panose="02010609030101010101" pitchFamily="49" charset="-122"/>
            </a:endParaRPr>
          </a:p>
          <a:p>
            <a:pPr marL="1143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1" dirty="0">
                <a:latin typeface="Nunito" pitchFamily="2" charset="0"/>
                <a:ea typeface="NSimSun" panose="02010609030101010101" pitchFamily="49" charset="-122"/>
              </a:rPr>
              <a:t>Learning Rate:</a:t>
            </a:r>
            <a:r>
              <a:rPr lang="en-US" sz="1000" dirty="0">
                <a:latin typeface="Nunito" pitchFamily="2" charset="0"/>
                <a:ea typeface="NSimSun" panose="02010609030101010101" pitchFamily="49" charset="-122"/>
              </a:rPr>
              <a:t> 0.001</a:t>
            </a:r>
          </a:p>
          <a:p>
            <a:pPr marL="1143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1" dirty="0">
                <a:latin typeface="Nunito" pitchFamily="2" charset="0"/>
                <a:ea typeface="NSimSun" panose="02010609030101010101" pitchFamily="49" charset="-122"/>
              </a:rPr>
              <a:t>Metric Used</a:t>
            </a:r>
            <a:r>
              <a:rPr lang="en-US" sz="1000" dirty="0">
                <a:latin typeface="Nunito" pitchFamily="2" charset="0"/>
                <a:ea typeface="NSimSun" panose="02010609030101010101" pitchFamily="49" charset="-122"/>
              </a:rPr>
              <a:t>: Recall</a:t>
            </a:r>
          </a:p>
          <a:p>
            <a:pPr marL="1143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1" dirty="0">
                <a:latin typeface="Nunito" pitchFamily="2" charset="0"/>
                <a:ea typeface="NSimSun" panose="02010609030101010101" pitchFamily="49" charset="-122"/>
              </a:rPr>
              <a:t>Loss Function</a:t>
            </a:r>
            <a:r>
              <a:rPr lang="en-US" sz="1000" dirty="0">
                <a:latin typeface="Nunito" pitchFamily="2" charset="0"/>
                <a:ea typeface="NSimSun" panose="02010609030101010101" pitchFamily="49" charset="-122"/>
              </a:rPr>
              <a:t>: Binary Crossentropy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78AFEF-6B38-B1E7-A1FD-20784D90E034}"/>
              </a:ext>
            </a:extLst>
          </p:cNvPr>
          <p:cNvSpPr txBox="1"/>
          <p:nvPr/>
        </p:nvSpPr>
        <p:spPr>
          <a:xfrm>
            <a:off x="5997388" y="3046976"/>
            <a:ext cx="28516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Nunito" pitchFamily="2" charset="0"/>
              </a:rPr>
              <a:t>Optimizer and Configuration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480140-45B0-9100-D66C-7ABB64318A6A}"/>
              </a:ext>
            </a:extLst>
          </p:cNvPr>
          <p:cNvSpPr txBox="1"/>
          <p:nvPr/>
        </p:nvSpPr>
        <p:spPr>
          <a:xfrm>
            <a:off x="6138583" y="1530170"/>
            <a:ext cx="1606924" cy="554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1" dirty="0">
                <a:latin typeface="Nunito" pitchFamily="2" charset="0"/>
              </a:rPr>
              <a:t>Batch Size</a:t>
            </a:r>
            <a:r>
              <a:rPr lang="en-US" sz="1000" dirty="0">
                <a:latin typeface="Nunito" pitchFamily="2" charset="0"/>
              </a:rPr>
              <a:t>: 32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1" dirty="0">
                <a:latin typeface="Nunito" pitchFamily="2" charset="0"/>
              </a:rPr>
              <a:t>Number of Epochs</a:t>
            </a:r>
            <a:r>
              <a:rPr lang="en-US" sz="1000" dirty="0">
                <a:latin typeface="Nunito" pitchFamily="2" charset="0"/>
              </a:rPr>
              <a:t>: </a:t>
            </a:r>
            <a:r>
              <a:rPr lang="en-IN" sz="1100" dirty="0"/>
              <a:t>100</a:t>
            </a:r>
            <a:endParaRPr lang="en-US" sz="1000" dirty="0">
              <a:latin typeface="Nunito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069D2E-2244-8A72-647B-A33C2EA1BF25}"/>
              </a:ext>
            </a:extLst>
          </p:cNvPr>
          <p:cNvSpPr txBox="1"/>
          <p:nvPr/>
        </p:nvSpPr>
        <p:spPr>
          <a:xfrm>
            <a:off x="5923430" y="1282828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Nunito" pitchFamily="2" charset="0"/>
              </a:rPr>
              <a:t>Training Configuration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40E076-34E5-CDC1-F9E8-709EBFB89100}"/>
              </a:ext>
            </a:extLst>
          </p:cNvPr>
          <p:cNvSpPr txBox="1"/>
          <p:nvPr/>
        </p:nvSpPr>
        <p:spPr>
          <a:xfrm>
            <a:off x="719419" y="2371130"/>
            <a:ext cx="6629399" cy="534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Nunito" pitchFamily="2" charset="0"/>
              </a:rPr>
              <a:t>First Dropout: Ratio 0.2, after the input layer to reduce overfitting.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Nunito" pitchFamily="2" charset="0"/>
              </a:rPr>
              <a:t>Second Dropout: Ratio 0.1, further along in the network to enhance model generalization.</a:t>
            </a:r>
            <a:endParaRPr lang="en-IN" sz="1000" dirty="0">
              <a:latin typeface="Nunito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ABFD17-0AEA-70ED-FE3F-DD0470FB5141}"/>
              </a:ext>
            </a:extLst>
          </p:cNvPr>
          <p:cNvSpPr txBox="1"/>
          <p:nvPr/>
        </p:nvSpPr>
        <p:spPr>
          <a:xfrm>
            <a:off x="719419" y="3203750"/>
            <a:ext cx="6629399" cy="534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Nunito" pitchFamily="2" charset="0"/>
              </a:rPr>
              <a:t>First Hidden Layer: 32 neurons, Activation function: </a:t>
            </a:r>
            <a:r>
              <a:rPr lang="en-US" sz="1000" dirty="0" err="1">
                <a:latin typeface="Nunito" pitchFamily="2" charset="0"/>
              </a:rPr>
              <a:t>ReLU</a:t>
            </a:r>
            <a:endParaRPr lang="en-US" sz="1000" dirty="0">
              <a:latin typeface="Nunito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Nunito" pitchFamily="2" charset="0"/>
              </a:rPr>
              <a:t>Second Hidden Layer: 16 neurons, Activation function: </a:t>
            </a:r>
            <a:r>
              <a:rPr lang="en-US" sz="1000" dirty="0" err="1">
                <a:latin typeface="Nunito" pitchFamily="2" charset="0"/>
              </a:rPr>
              <a:t>ReLU</a:t>
            </a:r>
            <a:endParaRPr lang="en-IN" sz="1000" dirty="0">
              <a:latin typeface="Nunito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3E936E-2768-B7F7-71BF-0D9E9BF7C5D6}"/>
              </a:ext>
            </a:extLst>
          </p:cNvPr>
          <p:cNvSpPr txBox="1"/>
          <p:nvPr/>
        </p:nvSpPr>
        <p:spPr>
          <a:xfrm>
            <a:off x="356347" y="2930185"/>
            <a:ext cx="52779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00" b="1" dirty="0">
                <a:latin typeface="Nunito" pitchFamily="2" charset="0"/>
                <a:ea typeface="NSimSun" panose="02010609030101010101" pitchFamily="49" charset="-122"/>
              </a:rPr>
              <a:t>Hidden</a:t>
            </a:r>
            <a:r>
              <a:rPr lang="en-IN" sz="1000" b="1" dirty="0">
                <a:latin typeface="Nunito" pitchFamily="2" charset="0"/>
              </a:rPr>
              <a:t> Layers: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5C6814-4421-9B60-5A3F-6FD21420FC29}"/>
              </a:ext>
            </a:extLst>
          </p:cNvPr>
          <p:cNvSpPr txBox="1"/>
          <p:nvPr/>
        </p:nvSpPr>
        <p:spPr>
          <a:xfrm>
            <a:off x="356347" y="3895286"/>
            <a:ext cx="52779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00" b="1" dirty="0">
                <a:latin typeface="Nunito" pitchFamily="2" charset="0"/>
              </a:rPr>
              <a:t>Output Layer: </a:t>
            </a:r>
            <a:r>
              <a:rPr lang="en-IN" sz="1000" dirty="0">
                <a:latin typeface="Nunito" pitchFamily="2" charset="0"/>
              </a:rPr>
              <a:t>1 neuron, Activation function: Sigmoid (for binary classification)</a:t>
            </a:r>
          </a:p>
        </p:txBody>
      </p:sp>
    </p:spTree>
    <p:extLst>
      <p:ext uri="{BB962C8B-B14F-4D97-AF65-F5344CB8AC3E}">
        <p14:creationId xmlns:p14="http://schemas.microsoft.com/office/powerpoint/2010/main" val="3173803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Model Performance Summary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2EB7FF-97F9-ED08-D376-203D7C2CF4BC}"/>
              </a:ext>
            </a:extLst>
          </p:cNvPr>
          <p:cNvSpPr txBox="1"/>
          <p:nvPr/>
        </p:nvSpPr>
        <p:spPr>
          <a:xfrm>
            <a:off x="54632" y="851380"/>
            <a:ext cx="90893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Overview of model and its parameters : </a:t>
            </a:r>
            <a:r>
              <a:rPr lang="en-US" b="1" dirty="0">
                <a:solidFill>
                  <a:srgbClr val="EF35C7"/>
                </a:solidFill>
              </a:rPr>
              <a:t>NN with Balanced Data (by applying SMOTE) &amp; Adam Optimizer</a:t>
            </a:r>
            <a:endParaRPr lang="en-IN" b="1" dirty="0">
              <a:solidFill>
                <a:srgbClr val="EF35C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AEB95-A4EB-8059-E5AC-B0CC99E4FB64}"/>
              </a:ext>
            </a:extLst>
          </p:cNvPr>
          <p:cNvSpPr txBox="1"/>
          <p:nvPr/>
        </p:nvSpPr>
        <p:spPr>
          <a:xfrm>
            <a:off x="356347" y="1590605"/>
            <a:ext cx="5325035" cy="1227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5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b="1" dirty="0">
                <a:latin typeface="Nunito" pitchFamily="2" charset="0"/>
                <a:ea typeface="NSimSun" panose="02010609030101010101" pitchFamily="49" charset="-122"/>
              </a:rPr>
              <a:t>Type</a:t>
            </a:r>
            <a:r>
              <a:rPr lang="en-IN" sz="1000" dirty="0">
                <a:latin typeface="Nunito" pitchFamily="2" charset="0"/>
                <a:ea typeface="NSimSun" panose="02010609030101010101" pitchFamily="49" charset="-122"/>
              </a:rPr>
              <a:t>: Sequential Neural Network</a:t>
            </a:r>
          </a:p>
          <a:p>
            <a:pPr marL="171450" lvl="5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b="1" dirty="0">
                <a:latin typeface="Nunito" pitchFamily="2" charset="0"/>
                <a:ea typeface="NSimSun" panose="02010609030101010101" pitchFamily="49" charset="-122"/>
              </a:rPr>
              <a:t>Input Layer: </a:t>
            </a:r>
            <a:r>
              <a:rPr lang="en-IN" sz="1000" dirty="0">
                <a:latin typeface="Nunito" pitchFamily="2" charset="0"/>
                <a:ea typeface="NSimSun" panose="02010609030101010101" pitchFamily="49" charset="-122"/>
              </a:rPr>
              <a:t>64 neurons, </a:t>
            </a:r>
            <a:r>
              <a:rPr lang="en-IN" sz="1000" dirty="0" err="1">
                <a:latin typeface="Nunito" pitchFamily="2" charset="0"/>
                <a:ea typeface="NSimSun" panose="02010609030101010101" pitchFamily="49" charset="-122"/>
              </a:rPr>
              <a:t>ReLU</a:t>
            </a:r>
            <a:r>
              <a:rPr lang="en-IN" sz="1000" dirty="0">
                <a:latin typeface="Nunito" pitchFamily="2" charset="0"/>
                <a:ea typeface="NSimSun" panose="02010609030101010101" pitchFamily="49" charset="-122"/>
              </a:rPr>
              <a:t> activation</a:t>
            </a:r>
          </a:p>
          <a:p>
            <a:pPr marL="171450" lvl="5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b="1" dirty="0">
                <a:latin typeface="Nunito" pitchFamily="2" charset="0"/>
                <a:ea typeface="NSimSun" panose="02010609030101010101" pitchFamily="49" charset="-122"/>
              </a:rPr>
              <a:t>Hidden Layer 1: </a:t>
            </a:r>
            <a:r>
              <a:rPr lang="en-IN" sz="1000" dirty="0">
                <a:latin typeface="Nunito" pitchFamily="2" charset="0"/>
                <a:ea typeface="NSimSun" panose="02010609030101010101" pitchFamily="49" charset="-122"/>
              </a:rPr>
              <a:t>32 neurons, </a:t>
            </a:r>
            <a:r>
              <a:rPr lang="en-IN" sz="1000" dirty="0" err="1">
                <a:latin typeface="Nunito" pitchFamily="2" charset="0"/>
                <a:ea typeface="NSimSun" panose="02010609030101010101" pitchFamily="49" charset="-122"/>
              </a:rPr>
              <a:t>ReLU</a:t>
            </a:r>
            <a:r>
              <a:rPr lang="en-IN" sz="1000" dirty="0">
                <a:latin typeface="Nunito" pitchFamily="2" charset="0"/>
                <a:ea typeface="NSimSun" panose="02010609030101010101" pitchFamily="49" charset="-122"/>
              </a:rPr>
              <a:t> activation</a:t>
            </a:r>
          </a:p>
          <a:p>
            <a:pPr marL="171450" lvl="5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b="1" dirty="0">
                <a:latin typeface="Nunito" pitchFamily="2" charset="0"/>
                <a:ea typeface="NSimSun" panose="02010609030101010101" pitchFamily="49" charset="-122"/>
              </a:rPr>
              <a:t>Hidden Layer 2: </a:t>
            </a:r>
            <a:r>
              <a:rPr lang="en-IN" sz="1000" dirty="0">
                <a:latin typeface="Nunito" pitchFamily="2" charset="0"/>
                <a:ea typeface="NSimSun" panose="02010609030101010101" pitchFamily="49" charset="-122"/>
              </a:rPr>
              <a:t>16 neurons, </a:t>
            </a:r>
            <a:r>
              <a:rPr lang="en-IN" sz="1000" dirty="0" err="1">
                <a:latin typeface="Nunito" pitchFamily="2" charset="0"/>
                <a:ea typeface="NSimSun" panose="02010609030101010101" pitchFamily="49" charset="-122"/>
              </a:rPr>
              <a:t>ReLU</a:t>
            </a:r>
            <a:r>
              <a:rPr lang="en-IN" sz="1000" dirty="0">
                <a:latin typeface="Nunito" pitchFamily="2" charset="0"/>
                <a:ea typeface="NSimSun" panose="02010609030101010101" pitchFamily="49" charset="-122"/>
              </a:rPr>
              <a:t> activation</a:t>
            </a:r>
          </a:p>
          <a:p>
            <a:pPr marL="171450" lvl="5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b="1" dirty="0">
                <a:latin typeface="Nunito" pitchFamily="2" charset="0"/>
                <a:ea typeface="NSimSun" panose="02010609030101010101" pitchFamily="49" charset="-122"/>
              </a:rPr>
              <a:t>Output Layer: </a:t>
            </a:r>
            <a:r>
              <a:rPr lang="en-IN" sz="1000" dirty="0">
                <a:latin typeface="Nunito" pitchFamily="2" charset="0"/>
                <a:ea typeface="NSimSun" panose="02010609030101010101" pitchFamily="49" charset="-122"/>
              </a:rPr>
              <a:t>1 neuron, Sigmoid activation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72141-180C-A16F-78FF-346D40960505}"/>
              </a:ext>
            </a:extLst>
          </p:cNvPr>
          <p:cNvSpPr txBox="1"/>
          <p:nvPr/>
        </p:nvSpPr>
        <p:spPr>
          <a:xfrm>
            <a:off x="108420" y="1289313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chemeClr val="tx2"/>
                </a:solidFill>
                <a:latin typeface="Nunito" pitchFamily="2" charset="0"/>
                <a:ea typeface="NSimSun" panose="02010609030101010101" pitchFamily="49" charset="-122"/>
              </a:rPr>
              <a:t>Model Overview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5885E3-1463-CBEA-72E4-60BC6E62F088}"/>
              </a:ext>
            </a:extLst>
          </p:cNvPr>
          <p:cNvSpPr txBox="1"/>
          <p:nvPr/>
        </p:nvSpPr>
        <p:spPr>
          <a:xfrm>
            <a:off x="497541" y="3237000"/>
            <a:ext cx="2851621" cy="1042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1" dirty="0">
                <a:latin typeface="Nunito" pitchFamily="2" charset="0"/>
                <a:ea typeface="NSimSun" panose="02010609030101010101" pitchFamily="49" charset="-122"/>
              </a:rPr>
              <a:t>Optimizer</a:t>
            </a:r>
            <a:r>
              <a:rPr lang="en-US" sz="1000" dirty="0">
                <a:latin typeface="Nunito" pitchFamily="2" charset="0"/>
                <a:ea typeface="NSimSun" panose="02010609030101010101" pitchFamily="49" charset="-122"/>
              </a:rPr>
              <a:t>: </a:t>
            </a:r>
            <a:r>
              <a:rPr lang="en-IN" sz="1100" dirty="0"/>
              <a:t>Adam</a:t>
            </a:r>
            <a:endParaRPr lang="en-US" sz="1000" dirty="0">
              <a:latin typeface="Nunito" pitchFamily="2" charset="0"/>
              <a:ea typeface="NSimSun" panose="02010609030101010101" pitchFamily="49" charset="-122"/>
            </a:endParaRPr>
          </a:p>
          <a:p>
            <a:pPr marL="1143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1" dirty="0">
                <a:latin typeface="Nunito" pitchFamily="2" charset="0"/>
                <a:ea typeface="NSimSun" panose="02010609030101010101" pitchFamily="49" charset="-122"/>
              </a:rPr>
              <a:t>Learning Rate:</a:t>
            </a:r>
            <a:r>
              <a:rPr lang="en-US" sz="1000" dirty="0">
                <a:latin typeface="Nunito" pitchFamily="2" charset="0"/>
                <a:ea typeface="NSimSun" panose="02010609030101010101" pitchFamily="49" charset="-122"/>
              </a:rPr>
              <a:t> </a:t>
            </a:r>
            <a:r>
              <a:rPr lang="en-IN" sz="1100" dirty="0"/>
              <a:t>Default </a:t>
            </a:r>
            <a:endParaRPr lang="en-US" sz="1000" dirty="0">
              <a:latin typeface="Nunito" pitchFamily="2" charset="0"/>
              <a:ea typeface="NSimSun" panose="02010609030101010101" pitchFamily="49" charset="-122"/>
            </a:endParaRPr>
          </a:p>
          <a:p>
            <a:pPr marL="1143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1" dirty="0">
                <a:latin typeface="Nunito" pitchFamily="2" charset="0"/>
                <a:ea typeface="NSimSun" panose="02010609030101010101" pitchFamily="49" charset="-122"/>
              </a:rPr>
              <a:t>Metric Used</a:t>
            </a:r>
            <a:r>
              <a:rPr lang="en-US" sz="1000" dirty="0">
                <a:latin typeface="Nunito" pitchFamily="2" charset="0"/>
                <a:ea typeface="NSimSun" panose="02010609030101010101" pitchFamily="49" charset="-122"/>
              </a:rPr>
              <a:t>: Recall</a:t>
            </a:r>
          </a:p>
          <a:p>
            <a:pPr marL="1143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1" dirty="0">
                <a:latin typeface="Nunito" pitchFamily="2" charset="0"/>
                <a:ea typeface="NSimSun" panose="02010609030101010101" pitchFamily="49" charset="-122"/>
              </a:rPr>
              <a:t>Loss Function</a:t>
            </a:r>
            <a:r>
              <a:rPr lang="en-US" sz="1000" dirty="0">
                <a:latin typeface="Nunito" pitchFamily="2" charset="0"/>
                <a:ea typeface="NSimSun" panose="02010609030101010101" pitchFamily="49" charset="-122"/>
              </a:rPr>
              <a:t>: Binary Crossentropy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78AFEF-6B38-B1E7-A1FD-20784D90E034}"/>
              </a:ext>
            </a:extLst>
          </p:cNvPr>
          <p:cNvSpPr txBox="1"/>
          <p:nvPr/>
        </p:nvSpPr>
        <p:spPr>
          <a:xfrm>
            <a:off x="202550" y="3043677"/>
            <a:ext cx="28516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Nunito" pitchFamily="2" charset="0"/>
              </a:rPr>
              <a:t>Optimizer and Configuration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480140-45B0-9100-D66C-7ABB64318A6A}"/>
              </a:ext>
            </a:extLst>
          </p:cNvPr>
          <p:cNvSpPr txBox="1"/>
          <p:nvPr/>
        </p:nvSpPr>
        <p:spPr>
          <a:xfrm>
            <a:off x="4390465" y="1530170"/>
            <a:ext cx="1606924" cy="554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1" dirty="0">
                <a:latin typeface="Nunito" pitchFamily="2" charset="0"/>
              </a:rPr>
              <a:t>Batch Size</a:t>
            </a:r>
            <a:r>
              <a:rPr lang="en-US" sz="1000" dirty="0">
                <a:latin typeface="Nunito" pitchFamily="2" charset="0"/>
              </a:rPr>
              <a:t>: 32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1" dirty="0">
                <a:latin typeface="Nunito" pitchFamily="2" charset="0"/>
              </a:rPr>
              <a:t>Number of Epochs</a:t>
            </a:r>
            <a:r>
              <a:rPr lang="en-US" sz="1000" dirty="0">
                <a:latin typeface="Nunito" pitchFamily="2" charset="0"/>
              </a:rPr>
              <a:t>: </a:t>
            </a:r>
            <a:r>
              <a:rPr lang="en-IN" sz="1100" dirty="0"/>
              <a:t>100</a:t>
            </a:r>
            <a:endParaRPr lang="en-US" sz="1000" dirty="0">
              <a:latin typeface="Nunito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069D2E-2244-8A72-647B-A33C2EA1BF25}"/>
              </a:ext>
            </a:extLst>
          </p:cNvPr>
          <p:cNvSpPr txBox="1"/>
          <p:nvPr/>
        </p:nvSpPr>
        <p:spPr>
          <a:xfrm>
            <a:off x="4175312" y="1282828"/>
            <a:ext cx="25482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Nunito" pitchFamily="2" charset="0"/>
              </a:rPr>
              <a:t>Training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255093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e9006cb6c_1_2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1974D2"/>
                </a:solidFill>
              </a:rPr>
              <a:t>Executive Summary </a:t>
            </a:r>
            <a:endParaRPr dirty="0">
              <a:solidFill>
                <a:srgbClr val="1974D2"/>
              </a:solidFill>
            </a:endParaRPr>
          </a:p>
        </p:txBody>
      </p:sp>
      <p:sp>
        <p:nvSpPr>
          <p:cNvPr id="119" name="Google Shape;119;g10e9006cb6c_1_2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5206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-IN" sz="1400" dirty="0">
                <a:solidFill>
                  <a:srgbClr val="000000"/>
                </a:solidFill>
              </a:rPr>
              <a:t>Please mention actionable insights &amp;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900967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Model Performance Summary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2EB7FF-97F9-ED08-D376-203D7C2CF4BC}"/>
              </a:ext>
            </a:extLst>
          </p:cNvPr>
          <p:cNvSpPr txBox="1"/>
          <p:nvPr/>
        </p:nvSpPr>
        <p:spPr>
          <a:xfrm>
            <a:off x="108420" y="920021"/>
            <a:ext cx="90893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Overview of model and its parameters : </a:t>
            </a:r>
            <a:r>
              <a:rPr lang="en-US" sz="1200" b="1" dirty="0">
                <a:solidFill>
                  <a:srgbClr val="EF35C7"/>
                </a:solidFill>
              </a:rPr>
              <a:t>NN with Balanced Data (by applying SMOTE), Adam Optimizer, and Dropout</a:t>
            </a:r>
            <a:endParaRPr lang="en-IN" sz="1200" b="1" dirty="0">
              <a:solidFill>
                <a:srgbClr val="EF35C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AEB95-A4EB-8059-E5AC-B0CC99E4FB64}"/>
              </a:ext>
            </a:extLst>
          </p:cNvPr>
          <p:cNvSpPr txBox="1"/>
          <p:nvPr/>
        </p:nvSpPr>
        <p:spPr>
          <a:xfrm>
            <a:off x="565623" y="1761117"/>
            <a:ext cx="5325035" cy="1688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5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b="1" dirty="0">
                <a:latin typeface="Nunito" pitchFamily="2" charset="0"/>
                <a:ea typeface="NSimSun" panose="02010609030101010101" pitchFamily="49" charset="-122"/>
              </a:rPr>
              <a:t>Type</a:t>
            </a:r>
            <a:r>
              <a:rPr lang="en-IN" sz="1000" dirty="0">
                <a:latin typeface="Nunito" pitchFamily="2" charset="0"/>
                <a:ea typeface="NSimSun" panose="02010609030101010101" pitchFamily="49" charset="-122"/>
              </a:rPr>
              <a:t>: Sequential Neural Network</a:t>
            </a:r>
          </a:p>
          <a:p>
            <a:pPr marL="171450" lvl="5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b="1" dirty="0">
                <a:latin typeface="Nunito" pitchFamily="2" charset="0"/>
                <a:ea typeface="NSimSun" panose="02010609030101010101" pitchFamily="49" charset="-122"/>
              </a:rPr>
              <a:t>Input Layer: </a:t>
            </a:r>
            <a:r>
              <a:rPr lang="en-IN" sz="1000" dirty="0">
                <a:latin typeface="Nunito" pitchFamily="2" charset="0"/>
                <a:ea typeface="NSimSun" panose="02010609030101010101" pitchFamily="49" charset="-122"/>
              </a:rPr>
              <a:t>32 neurons, </a:t>
            </a:r>
            <a:r>
              <a:rPr lang="en-IN" sz="1000" dirty="0" err="1">
                <a:latin typeface="Nunito" pitchFamily="2" charset="0"/>
                <a:ea typeface="NSimSun" panose="02010609030101010101" pitchFamily="49" charset="-122"/>
              </a:rPr>
              <a:t>ReLU</a:t>
            </a:r>
            <a:r>
              <a:rPr lang="en-IN" sz="1000" dirty="0">
                <a:latin typeface="Nunito" pitchFamily="2" charset="0"/>
                <a:ea typeface="NSimSun" panose="02010609030101010101" pitchFamily="49" charset="-122"/>
              </a:rPr>
              <a:t> activation</a:t>
            </a:r>
          </a:p>
          <a:p>
            <a:pPr marL="171450" lvl="5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1" dirty="0">
                <a:latin typeface="Nunito" pitchFamily="2" charset="0"/>
                <a:ea typeface="NSimSun" panose="02010609030101010101" pitchFamily="49" charset="-122"/>
              </a:rPr>
              <a:t>Dropout Layer 1: </a:t>
            </a:r>
            <a:r>
              <a:rPr lang="en-US" sz="1000" dirty="0">
                <a:latin typeface="Nunito" pitchFamily="2" charset="0"/>
                <a:ea typeface="NSimSun" panose="02010609030101010101" pitchFamily="49" charset="-122"/>
              </a:rPr>
              <a:t>Dropout rate of 20% to reduce overfitting</a:t>
            </a:r>
            <a:endParaRPr lang="en-IN" sz="1000" dirty="0">
              <a:latin typeface="Nunito" pitchFamily="2" charset="0"/>
              <a:ea typeface="NSimSun" panose="02010609030101010101" pitchFamily="49" charset="-122"/>
            </a:endParaRPr>
          </a:p>
          <a:p>
            <a:pPr marL="171450" lvl="5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b="1" dirty="0">
                <a:latin typeface="Nunito" pitchFamily="2" charset="0"/>
                <a:ea typeface="NSimSun" panose="02010609030101010101" pitchFamily="49" charset="-122"/>
              </a:rPr>
              <a:t>Hidden Layer 1: </a:t>
            </a:r>
            <a:r>
              <a:rPr lang="en-IN" sz="1000" dirty="0">
                <a:latin typeface="Nunito" pitchFamily="2" charset="0"/>
                <a:ea typeface="NSimSun" panose="02010609030101010101" pitchFamily="49" charset="-122"/>
              </a:rPr>
              <a:t>16 neurons, </a:t>
            </a:r>
            <a:r>
              <a:rPr lang="en-IN" sz="1000" dirty="0" err="1">
                <a:latin typeface="Nunito" pitchFamily="2" charset="0"/>
                <a:ea typeface="NSimSun" panose="02010609030101010101" pitchFamily="49" charset="-122"/>
              </a:rPr>
              <a:t>ReLU</a:t>
            </a:r>
            <a:r>
              <a:rPr lang="en-IN" sz="1000" dirty="0">
                <a:latin typeface="Nunito" pitchFamily="2" charset="0"/>
                <a:ea typeface="NSimSun" panose="02010609030101010101" pitchFamily="49" charset="-122"/>
              </a:rPr>
              <a:t> activation</a:t>
            </a:r>
          </a:p>
          <a:p>
            <a:pPr marL="171450" lvl="5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1" dirty="0">
                <a:latin typeface="Nunito" pitchFamily="2" charset="0"/>
                <a:ea typeface="NSimSun" panose="02010609030101010101" pitchFamily="49" charset="-122"/>
              </a:rPr>
              <a:t>Dropout Layer 2: </a:t>
            </a:r>
            <a:r>
              <a:rPr lang="en-US" sz="1000" dirty="0">
                <a:latin typeface="Nunito" pitchFamily="2" charset="0"/>
                <a:ea typeface="NSimSun" panose="02010609030101010101" pitchFamily="49" charset="-122"/>
              </a:rPr>
              <a:t>Dropout rate of 10% to further ensure generalization</a:t>
            </a:r>
            <a:endParaRPr lang="en-IN" sz="1000" dirty="0">
              <a:latin typeface="Nunito" pitchFamily="2" charset="0"/>
              <a:ea typeface="NSimSun" panose="02010609030101010101" pitchFamily="49" charset="-122"/>
            </a:endParaRPr>
          </a:p>
          <a:p>
            <a:pPr marL="171450" lvl="5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b="1" dirty="0">
                <a:latin typeface="Nunito" pitchFamily="2" charset="0"/>
                <a:ea typeface="NSimSun" panose="02010609030101010101" pitchFamily="49" charset="-122"/>
              </a:rPr>
              <a:t>Hidden Layer 2: 8</a:t>
            </a:r>
            <a:r>
              <a:rPr lang="en-IN" sz="1000" dirty="0">
                <a:latin typeface="Nunito" pitchFamily="2" charset="0"/>
                <a:ea typeface="NSimSun" panose="02010609030101010101" pitchFamily="49" charset="-122"/>
              </a:rPr>
              <a:t> neurons, </a:t>
            </a:r>
            <a:r>
              <a:rPr lang="en-IN" sz="1000" dirty="0" err="1">
                <a:latin typeface="Nunito" pitchFamily="2" charset="0"/>
                <a:ea typeface="NSimSun" panose="02010609030101010101" pitchFamily="49" charset="-122"/>
              </a:rPr>
              <a:t>ReLU</a:t>
            </a:r>
            <a:r>
              <a:rPr lang="en-IN" sz="1000" dirty="0">
                <a:latin typeface="Nunito" pitchFamily="2" charset="0"/>
                <a:ea typeface="NSimSun" panose="02010609030101010101" pitchFamily="49" charset="-122"/>
              </a:rPr>
              <a:t> activation</a:t>
            </a:r>
          </a:p>
          <a:p>
            <a:pPr marL="171450" lvl="5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b="1" dirty="0">
                <a:latin typeface="Nunito" pitchFamily="2" charset="0"/>
                <a:ea typeface="NSimSun" panose="02010609030101010101" pitchFamily="49" charset="-122"/>
              </a:rPr>
              <a:t>Output Layer: </a:t>
            </a:r>
            <a:r>
              <a:rPr lang="en-IN" sz="1000" dirty="0">
                <a:latin typeface="Nunito" pitchFamily="2" charset="0"/>
                <a:ea typeface="NSimSun" panose="02010609030101010101" pitchFamily="49" charset="-122"/>
              </a:rPr>
              <a:t>1 neuron, Sigmoid activation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72141-180C-A16F-78FF-346D40960505}"/>
              </a:ext>
            </a:extLst>
          </p:cNvPr>
          <p:cNvSpPr txBox="1"/>
          <p:nvPr/>
        </p:nvSpPr>
        <p:spPr>
          <a:xfrm>
            <a:off x="282390" y="1459658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chemeClr val="tx2"/>
                </a:solidFill>
                <a:latin typeface="Nunito" pitchFamily="2" charset="0"/>
                <a:ea typeface="NSimSun" panose="02010609030101010101" pitchFamily="49" charset="-122"/>
              </a:rPr>
              <a:t>Model Overview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5885E3-1463-CBEA-72E4-60BC6E62F088}"/>
              </a:ext>
            </a:extLst>
          </p:cNvPr>
          <p:cNvSpPr txBox="1"/>
          <p:nvPr/>
        </p:nvSpPr>
        <p:spPr>
          <a:xfrm>
            <a:off x="5626751" y="2936685"/>
            <a:ext cx="2851621" cy="1042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1" dirty="0">
                <a:latin typeface="Nunito" pitchFamily="2" charset="0"/>
                <a:ea typeface="NSimSun" panose="02010609030101010101" pitchFamily="49" charset="-122"/>
              </a:rPr>
              <a:t>Optimizer</a:t>
            </a:r>
            <a:r>
              <a:rPr lang="en-US" sz="1000" dirty="0">
                <a:latin typeface="Nunito" pitchFamily="2" charset="0"/>
                <a:ea typeface="NSimSun" panose="02010609030101010101" pitchFamily="49" charset="-122"/>
              </a:rPr>
              <a:t>: </a:t>
            </a:r>
            <a:r>
              <a:rPr lang="en-IN" sz="1100" dirty="0"/>
              <a:t>Adam</a:t>
            </a:r>
            <a:endParaRPr lang="en-US" sz="1000" dirty="0">
              <a:latin typeface="Nunito" pitchFamily="2" charset="0"/>
              <a:ea typeface="NSimSun" panose="02010609030101010101" pitchFamily="49" charset="-122"/>
            </a:endParaRPr>
          </a:p>
          <a:p>
            <a:pPr marL="1143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1" dirty="0">
                <a:latin typeface="Nunito" pitchFamily="2" charset="0"/>
                <a:ea typeface="NSimSun" panose="02010609030101010101" pitchFamily="49" charset="-122"/>
              </a:rPr>
              <a:t>Learning Rate:</a:t>
            </a:r>
            <a:r>
              <a:rPr lang="en-US" sz="1000" dirty="0">
                <a:latin typeface="Nunito" pitchFamily="2" charset="0"/>
                <a:ea typeface="NSimSun" panose="02010609030101010101" pitchFamily="49" charset="-122"/>
              </a:rPr>
              <a:t> </a:t>
            </a:r>
            <a:r>
              <a:rPr lang="en-IN" sz="1100" dirty="0"/>
              <a:t>Default </a:t>
            </a:r>
            <a:endParaRPr lang="en-US" sz="1000" dirty="0">
              <a:latin typeface="Nunito" pitchFamily="2" charset="0"/>
              <a:ea typeface="NSimSun" panose="02010609030101010101" pitchFamily="49" charset="-122"/>
            </a:endParaRPr>
          </a:p>
          <a:p>
            <a:pPr marL="1143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1" dirty="0">
                <a:latin typeface="Nunito" pitchFamily="2" charset="0"/>
                <a:ea typeface="NSimSun" panose="02010609030101010101" pitchFamily="49" charset="-122"/>
              </a:rPr>
              <a:t>Metric Used</a:t>
            </a:r>
            <a:r>
              <a:rPr lang="en-US" sz="1000" dirty="0">
                <a:latin typeface="Nunito" pitchFamily="2" charset="0"/>
                <a:ea typeface="NSimSun" panose="02010609030101010101" pitchFamily="49" charset="-122"/>
              </a:rPr>
              <a:t>: Recall</a:t>
            </a:r>
          </a:p>
          <a:p>
            <a:pPr marL="1143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1" dirty="0">
                <a:latin typeface="Nunito" pitchFamily="2" charset="0"/>
                <a:ea typeface="NSimSun" panose="02010609030101010101" pitchFamily="49" charset="-122"/>
              </a:rPr>
              <a:t>Loss Function</a:t>
            </a:r>
            <a:r>
              <a:rPr lang="en-US" sz="1000" dirty="0">
                <a:latin typeface="Nunito" pitchFamily="2" charset="0"/>
                <a:ea typeface="NSimSun" panose="02010609030101010101" pitchFamily="49" charset="-122"/>
              </a:rPr>
              <a:t>: Binary Crossentropy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78AFEF-6B38-B1E7-A1FD-20784D90E034}"/>
              </a:ext>
            </a:extLst>
          </p:cNvPr>
          <p:cNvSpPr txBox="1"/>
          <p:nvPr/>
        </p:nvSpPr>
        <p:spPr>
          <a:xfrm>
            <a:off x="5331760" y="2743362"/>
            <a:ext cx="28516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Nunito" pitchFamily="2" charset="0"/>
              </a:rPr>
              <a:t>Optimizer and Configuration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480140-45B0-9100-D66C-7ABB64318A6A}"/>
              </a:ext>
            </a:extLst>
          </p:cNvPr>
          <p:cNvSpPr txBox="1"/>
          <p:nvPr/>
        </p:nvSpPr>
        <p:spPr>
          <a:xfrm>
            <a:off x="5520018" y="1707000"/>
            <a:ext cx="1606924" cy="554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1" dirty="0">
                <a:latin typeface="Nunito" pitchFamily="2" charset="0"/>
              </a:rPr>
              <a:t>Batch Size</a:t>
            </a:r>
            <a:r>
              <a:rPr lang="en-US" sz="1000" dirty="0">
                <a:latin typeface="Nunito" pitchFamily="2" charset="0"/>
              </a:rPr>
              <a:t>: 32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1" dirty="0">
                <a:latin typeface="Nunito" pitchFamily="2" charset="0"/>
              </a:rPr>
              <a:t>Number of Epochs</a:t>
            </a:r>
            <a:r>
              <a:rPr lang="en-US" sz="1000" dirty="0">
                <a:latin typeface="Nunito" pitchFamily="2" charset="0"/>
              </a:rPr>
              <a:t>: </a:t>
            </a:r>
            <a:r>
              <a:rPr lang="en-IN" sz="1100" dirty="0"/>
              <a:t>100</a:t>
            </a:r>
            <a:endParaRPr lang="en-US" sz="1000" dirty="0">
              <a:latin typeface="Nunito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069D2E-2244-8A72-647B-A33C2EA1BF25}"/>
              </a:ext>
            </a:extLst>
          </p:cNvPr>
          <p:cNvSpPr txBox="1"/>
          <p:nvPr/>
        </p:nvSpPr>
        <p:spPr>
          <a:xfrm>
            <a:off x="5304865" y="1459658"/>
            <a:ext cx="25482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Nunito" pitchFamily="2" charset="0"/>
              </a:rPr>
              <a:t>Training Configuration</a:t>
            </a:r>
          </a:p>
        </p:txBody>
      </p:sp>
    </p:spTree>
    <p:extLst>
      <p:ext uri="{BB962C8B-B14F-4D97-AF65-F5344CB8AC3E}">
        <p14:creationId xmlns:p14="http://schemas.microsoft.com/office/powerpoint/2010/main" val="606133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>
            <a:spLocks noGrp="1"/>
          </p:cNvSpPr>
          <p:nvPr>
            <p:ph type="title"/>
          </p:nvPr>
        </p:nvSpPr>
        <p:spPr>
          <a:xfrm>
            <a:off x="202550" y="14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1974D2"/>
                </a:solidFill>
                <a:latin typeface="Nunito" pitchFamily="2" charset="0"/>
              </a:rPr>
              <a:t>Model Performance Summary</a:t>
            </a:r>
            <a:endParaRPr dirty="0">
              <a:solidFill>
                <a:srgbClr val="1974D2"/>
              </a:solidFill>
              <a:latin typeface="Nunito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AFCCD2-0B03-D1DA-23B0-A2EFFA9C3B66}"/>
              </a:ext>
            </a:extLst>
          </p:cNvPr>
          <p:cNvSpPr txBox="1"/>
          <p:nvPr/>
        </p:nvSpPr>
        <p:spPr>
          <a:xfrm>
            <a:off x="169776" y="868631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rgbClr val="EF35C7"/>
                </a:solidFill>
                <a:latin typeface="Nunito" pitchFamily="2" charset="0"/>
              </a:rPr>
              <a:t>Summary of the final model for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1D28E7-2604-E246-891A-772EDAFD1D4E}"/>
              </a:ext>
            </a:extLst>
          </p:cNvPr>
          <p:cNvSpPr txBox="1"/>
          <p:nvPr/>
        </p:nvSpPr>
        <p:spPr>
          <a:xfrm>
            <a:off x="169776" y="1192899"/>
            <a:ext cx="5747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latin typeface="Nunito" pitchFamily="2" charset="0"/>
              </a:rPr>
              <a:t>The final model is NN with Balanced Data (by applying SMOTE) &amp;  SGD Optimizer</a:t>
            </a:r>
            <a:endParaRPr lang="en-IN" sz="1100" b="1" dirty="0">
              <a:latin typeface="Nunito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8D6CAA-96BE-E2DE-2EB9-9E6CED417A6C}"/>
              </a:ext>
            </a:extLst>
          </p:cNvPr>
          <p:cNvSpPr txBox="1"/>
          <p:nvPr/>
        </p:nvSpPr>
        <p:spPr>
          <a:xfrm>
            <a:off x="169776" y="1701798"/>
            <a:ext cx="1491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b="1" dirty="0">
                <a:solidFill>
                  <a:srgbClr val="0070C0"/>
                </a:solidFill>
                <a:latin typeface="Nunito" pitchFamily="2" charset="0"/>
              </a:rPr>
              <a:t>Key Features: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6AA95-D8FE-268D-DA59-A413A09D89EE}"/>
              </a:ext>
            </a:extLst>
          </p:cNvPr>
          <p:cNvSpPr txBox="1"/>
          <p:nvPr/>
        </p:nvSpPr>
        <p:spPr>
          <a:xfrm>
            <a:off x="323573" y="1948019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00" b="1" dirty="0">
                <a:latin typeface="Nunito" pitchFamily="2" charset="0"/>
              </a:rPr>
              <a:t>Model Type: </a:t>
            </a:r>
            <a:r>
              <a:rPr lang="en-IN" sz="1000" dirty="0">
                <a:latin typeface="Nunito" pitchFamily="2" charset="0"/>
              </a:rPr>
              <a:t>Sequential Neural 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469494-6B1B-C987-FAF9-F75B3F9DE620}"/>
              </a:ext>
            </a:extLst>
          </p:cNvPr>
          <p:cNvSpPr txBox="1"/>
          <p:nvPr/>
        </p:nvSpPr>
        <p:spPr>
          <a:xfrm>
            <a:off x="337020" y="2202791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00" b="1" dirty="0">
                <a:latin typeface="Nunito" pitchFamily="2" charset="0"/>
              </a:rPr>
              <a:t>Layers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AFBDFA-4F4D-3FF5-C3C7-DF042337A6DC}"/>
              </a:ext>
            </a:extLst>
          </p:cNvPr>
          <p:cNvSpPr txBox="1"/>
          <p:nvPr/>
        </p:nvSpPr>
        <p:spPr>
          <a:xfrm>
            <a:off x="636162" y="2381638"/>
            <a:ext cx="3207174" cy="99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b="1" dirty="0">
                <a:latin typeface="Nunito" pitchFamily="2" charset="0"/>
              </a:rPr>
              <a:t>Input Layer: </a:t>
            </a:r>
            <a:r>
              <a:rPr lang="en-IN" sz="1000" dirty="0">
                <a:latin typeface="Nunito" pitchFamily="2" charset="0"/>
              </a:rPr>
              <a:t>64 neurons, </a:t>
            </a:r>
            <a:r>
              <a:rPr lang="en-IN" sz="1000" dirty="0" err="1">
                <a:latin typeface="Nunito" pitchFamily="2" charset="0"/>
              </a:rPr>
              <a:t>ReLU</a:t>
            </a:r>
            <a:r>
              <a:rPr lang="en-IN" sz="1000" dirty="0">
                <a:latin typeface="Nunito" pitchFamily="2" charset="0"/>
              </a:rPr>
              <a:t> activation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b="1" dirty="0">
                <a:latin typeface="Nunito" pitchFamily="2" charset="0"/>
              </a:rPr>
              <a:t>Hidden Layer 1: </a:t>
            </a:r>
            <a:r>
              <a:rPr lang="en-IN" sz="1000" dirty="0">
                <a:latin typeface="Nunito" pitchFamily="2" charset="0"/>
              </a:rPr>
              <a:t>32 neurons, </a:t>
            </a:r>
            <a:r>
              <a:rPr lang="en-IN" sz="1000" dirty="0" err="1">
                <a:latin typeface="Nunito" pitchFamily="2" charset="0"/>
              </a:rPr>
              <a:t>ReLU</a:t>
            </a:r>
            <a:r>
              <a:rPr lang="en-IN" sz="1000" dirty="0">
                <a:latin typeface="Nunito" pitchFamily="2" charset="0"/>
              </a:rPr>
              <a:t> activation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b="1" dirty="0">
                <a:latin typeface="Nunito" pitchFamily="2" charset="0"/>
              </a:rPr>
              <a:t>Hidden Layer 2: </a:t>
            </a:r>
            <a:r>
              <a:rPr lang="en-IN" sz="1000" dirty="0">
                <a:latin typeface="Nunito" pitchFamily="2" charset="0"/>
              </a:rPr>
              <a:t>16 neurons, </a:t>
            </a:r>
            <a:r>
              <a:rPr lang="en-IN" sz="1000" dirty="0" err="1">
                <a:latin typeface="Nunito" pitchFamily="2" charset="0"/>
              </a:rPr>
              <a:t>ReLU</a:t>
            </a:r>
            <a:r>
              <a:rPr lang="en-IN" sz="1000" dirty="0">
                <a:latin typeface="Nunito" pitchFamily="2" charset="0"/>
              </a:rPr>
              <a:t> activation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b="1" dirty="0">
                <a:latin typeface="Nunito" pitchFamily="2" charset="0"/>
              </a:rPr>
              <a:t>Output Layer: </a:t>
            </a:r>
            <a:r>
              <a:rPr lang="en-IN" sz="1000" dirty="0">
                <a:latin typeface="Nunito" pitchFamily="2" charset="0"/>
              </a:rPr>
              <a:t>1 neuron, Sigmoid </a:t>
            </a:r>
            <a:r>
              <a:rPr lang="en-IN" sz="1000" dirty="0" err="1">
                <a:latin typeface="Nunito" pitchFamily="2" charset="0"/>
              </a:rPr>
              <a:t>activatio</a:t>
            </a:r>
            <a:endParaRPr lang="en-IN" sz="1000" dirty="0">
              <a:latin typeface="Nunito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084349-5E3F-D9F0-D18E-DA04258EC508}"/>
              </a:ext>
            </a:extLst>
          </p:cNvPr>
          <p:cNvSpPr txBox="1"/>
          <p:nvPr/>
        </p:nvSpPr>
        <p:spPr>
          <a:xfrm>
            <a:off x="323573" y="3398572"/>
            <a:ext cx="4572000" cy="996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b="1" dirty="0">
                <a:latin typeface="Nunito" pitchFamily="2" charset="0"/>
              </a:rPr>
              <a:t>Optimizer: </a:t>
            </a:r>
            <a:r>
              <a:rPr lang="en-IN" sz="1000" dirty="0">
                <a:latin typeface="Nunito" pitchFamily="2" charset="0"/>
              </a:rPr>
              <a:t>Stochastic Gradient Descent (SGD)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b="1" dirty="0">
                <a:latin typeface="Nunito" pitchFamily="2" charset="0"/>
              </a:rPr>
              <a:t>Learning Rate: </a:t>
            </a:r>
            <a:r>
              <a:rPr lang="en-IN" sz="1000" dirty="0">
                <a:latin typeface="Nunito" pitchFamily="2" charset="0"/>
              </a:rPr>
              <a:t>0.001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b="1" dirty="0">
                <a:latin typeface="Nunito" pitchFamily="2" charset="0"/>
              </a:rPr>
              <a:t>Loss Function: </a:t>
            </a:r>
            <a:r>
              <a:rPr lang="en-IN" sz="1000" dirty="0">
                <a:latin typeface="Nunito" pitchFamily="2" charset="0"/>
              </a:rPr>
              <a:t>Binary Cross-Entropy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b="1" dirty="0">
                <a:latin typeface="Nunito" pitchFamily="2" charset="0"/>
              </a:rPr>
              <a:t>Metric : </a:t>
            </a:r>
            <a:r>
              <a:rPr lang="en-IN" sz="1000" dirty="0">
                <a:latin typeface="Nunito" pitchFamily="2" charset="0"/>
              </a:rPr>
              <a:t>Recall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F4408C-C4C9-541E-40E8-EB5FB710B8D1}"/>
              </a:ext>
            </a:extLst>
          </p:cNvPr>
          <p:cNvSpPr txBox="1"/>
          <p:nvPr/>
        </p:nvSpPr>
        <p:spPr>
          <a:xfrm>
            <a:off x="3447665" y="1701798"/>
            <a:ext cx="19985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b="1" dirty="0">
                <a:solidFill>
                  <a:srgbClr val="0070C0"/>
                </a:solidFill>
                <a:latin typeface="Nunito" pitchFamily="2" charset="0"/>
              </a:rPr>
              <a:t>Performance Summary: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9563F6-F953-0ADA-D40F-60F4D2112C39}"/>
              </a:ext>
            </a:extLst>
          </p:cNvPr>
          <p:cNvSpPr txBox="1"/>
          <p:nvPr/>
        </p:nvSpPr>
        <p:spPr>
          <a:xfrm>
            <a:off x="3770394" y="1978797"/>
            <a:ext cx="109089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b="1" dirty="0">
                <a:solidFill>
                  <a:schemeClr val="tx1"/>
                </a:solidFill>
                <a:latin typeface="Nunito" pitchFamily="2" charset="0"/>
              </a:rPr>
              <a:t>Recall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F7C64A-DADF-28E0-6DE8-81E262A74B4D}"/>
              </a:ext>
            </a:extLst>
          </p:cNvPr>
          <p:cNvSpPr txBox="1"/>
          <p:nvPr/>
        </p:nvSpPr>
        <p:spPr>
          <a:xfrm>
            <a:off x="3819090" y="2734778"/>
            <a:ext cx="109089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b="1" dirty="0">
                <a:solidFill>
                  <a:schemeClr val="tx1"/>
                </a:solidFill>
                <a:latin typeface="Nunito" pitchFamily="2" charset="0"/>
              </a:rPr>
              <a:t>Accuracy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4E6D05-24CE-79EA-723F-1BABD5002F4D}"/>
              </a:ext>
            </a:extLst>
          </p:cNvPr>
          <p:cNvSpPr txBox="1"/>
          <p:nvPr/>
        </p:nvSpPr>
        <p:spPr>
          <a:xfrm>
            <a:off x="3823069" y="3541380"/>
            <a:ext cx="20702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b="1" dirty="0">
                <a:solidFill>
                  <a:schemeClr val="tx1"/>
                </a:solidFill>
                <a:latin typeface="Nunito" pitchFamily="2" charset="0"/>
              </a:rPr>
              <a:t>Generalization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C08566-F409-5CC8-1D33-FF6DE07A4C25}"/>
              </a:ext>
            </a:extLst>
          </p:cNvPr>
          <p:cNvSpPr txBox="1"/>
          <p:nvPr/>
        </p:nvSpPr>
        <p:spPr>
          <a:xfrm>
            <a:off x="6041459" y="1669521"/>
            <a:ext cx="286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50" indent="-171450">
              <a:buFont typeface="Arial" panose="020B0604020202020204" pitchFamily="34" charset="0"/>
              <a:buChar char="•"/>
              <a:defRPr sz="1200" b="1">
                <a:solidFill>
                  <a:srgbClr val="0070C0"/>
                </a:solidFill>
                <a:latin typeface="Nunito" pitchFamily="2" charset="0"/>
              </a:defRPr>
            </a:lvl1pPr>
          </a:lstStyle>
          <a:p>
            <a:r>
              <a:rPr lang="en-IN" sz="1000" dirty="0"/>
              <a:t>Model Prediction on Test Set: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EC29F8-9435-0655-6EB1-B2C73DEFA935}"/>
              </a:ext>
            </a:extLst>
          </p:cNvPr>
          <p:cNvSpPr txBox="1"/>
          <p:nvPr/>
        </p:nvSpPr>
        <p:spPr>
          <a:xfrm>
            <a:off x="6467280" y="1888304"/>
            <a:ext cx="2519179" cy="996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b="1" dirty="0">
                <a:latin typeface="Nunito" pitchFamily="2" charset="0"/>
              </a:rPr>
              <a:t>Recall:</a:t>
            </a:r>
            <a:r>
              <a:rPr lang="en-IN" sz="1000" dirty="0">
                <a:latin typeface="Nunito" pitchFamily="2" charset="0"/>
              </a:rPr>
              <a:t> 71%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b="1" dirty="0">
                <a:latin typeface="Nunito" pitchFamily="2" charset="0"/>
              </a:rPr>
              <a:t>Precision: </a:t>
            </a:r>
            <a:r>
              <a:rPr lang="en-IN" sz="1000" dirty="0">
                <a:latin typeface="Nunito" pitchFamily="2" charset="0"/>
              </a:rPr>
              <a:t>43%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b="1" dirty="0">
                <a:latin typeface="Nunito" pitchFamily="2" charset="0"/>
              </a:rPr>
              <a:t>Accuracy: </a:t>
            </a:r>
            <a:r>
              <a:rPr lang="en-IN" sz="1000" dirty="0">
                <a:latin typeface="Nunito" pitchFamily="2" charset="0"/>
              </a:rPr>
              <a:t>75%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b="1" dirty="0">
                <a:latin typeface="Nunito" pitchFamily="2" charset="0"/>
              </a:rPr>
              <a:t>Confusion Matrix Insight: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AA6AD2-CF14-C440-196D-DB177C26E3BD}"/>
              </a:ext>
            </a:extLst>
          </p:cNvPr>
          <p:cNvSpPr txBox="1"/>
          <p:nvPr/>
        </p:nvSpPr>
        <p:spPr>
          <a:xfrm>
            <a:off x="3970884" y="2161539"/>
            <a:ext cx="1686680" cy="534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Nunito" pitchFamily="2" charset="0"/>
              </a:rPr>
              <a:t>Training Set: 72.86%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Nunito" pitchFamily="2" charset="0"/>
              </a:rPr>
              <a:t>Validation Set: 71.58%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3AFF3D-ED72-7810-797E-14CC5DAA8FA4}"/>
              </a:ext>
            </a:extLst>
          </p:cNvPr>
          <p:cNvSpPr txBox="1"/>
          <p:nvPr/>
        </p:nvSpPr>
        <p:spPr>
          <a:xfrm>
            <a:off x="3991103" y="2961574"/>
            <a:ext cx="1503938" cy="534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Nunito" pitchFamily="2" charset="0"/>
              </a:rPr>
              <a:t>Training Set: 74%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Nunito" pitchFamily="2" charset="0"/>
              </a:rPr>
              <a:t>Validation Set: 74%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D47568-AD1D-616E-91E1-52BCBC05A89A}"/>
              </a:ext>
            </a:extLst>
          </p:cNvPr>
          <p:cNvSpPr txBox="1"/>
          <p:nvPr/>
        </p:nvSpPr>
        <p:spPr>
          <a:xfrm>
            <a:off x="3967810" y="3787601"/>
            <a:ext cx="251917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Nunito" pitchFamily="2" charset="0"/>
              </a:rPr>
              <a:t>Minimal overfitting,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Nunito" pitchFamily="2" charset="0"/>
              </a:rPr>
              <a:t>with only a 0.0128 difference </a:t>
            </a:r>
          </a:p>
          <a:p>
            <a:pPr lvl="1"/>
            <a:r>
              <a:rPr lang="en-IN" sz="900" dirty="0">
                <a:latin typeface="Nunito" pitchFamily="2" charset="0"/>
              </a:rPr>
              <a:t>      between training &amp; validation recall.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4A9F04-15FF-6833-1FAC-F327D81B9D32}"/>
              </a:ext>
            </a:extLst>
          </p:cNvPr>
          <p:cNvSpPr txBox="1"/>
          <p:nvPr/>
        </p:nvSpPr>
        <p:spPr>
          <a:xfrm>
            <a:off x="6610787" y="2808062"/>
            <a:ext cx="2519179" cy="765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Nunito" pitchFamily="2" charset="0"/>
              </a:rPr>
              <a:t>Higher true positive rate, </a:t>
            </a: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Nunito" pitchFamily="2" charset="0"/>
              </a:rPr>
              <a:t>indicating effectiveness in identifying </a:t>
            </a:r>
          </a:p>
          <a:p>
            <a:pPr lvl="1">
              <a:lnSpc>
                <a:spcPct val="150000"/>
              </a:lnSpc>
            </a:pPr>
            <a:r>
              <a:rPr lang="en-IN" sz="1000" dirty="0">
                <a:latin typeface="Nunito" pitchFamily="2" charset="0"/>
              </a:rPr>
              <a:t>      exited customers.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AE4666-61A2-73E8-C96D-B09E7DACEEA4}"/>
              </a:ext>
            </a:extLst>
          </p:cNvPr>
          <p:cNvSpPr txBox="1"/>
          <p:nvPr/>
        </p:nvSpPr>
        <p:spPr>
          <a:xfrm>
            <a:off x="6166504" y="3650251"/>
            <a:ext cx="20702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50" indent="-171450">
              <a:buFont typeface="Arial" panose="020B0604020202020204" pitchFamily="34" charset="0"/>
              <a:buChar char="•"/>
              <a:defRPr sz="1200" b="1">
                <a:solidFill>
                  <a:srgbClr val="0070C0"/>
                </a:solidFill>
                <a:latin typeface="Nunito" pitchFamily="2" charset="0"/>
              </a:defRPr>
            </a:lvl1pPr>
          </a:lstStyle>
          <a:p>
            <a:r>
              <a:rPr lang="en-IN" sz="1000" dirty="0"/>
              <a:t>Insight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D35D6D-F277-A4C7-FD08-8C69C1C8FCE2}"/>
              </a:ext>
            </a:extLst>
          </p:cNvPr>
          <p:cNvSpPr txBox="1"/>
          <p:nvPr/>
        </p:nvSpPr>
        <p:spPr>
          <a:xfrm>
            <a:off x="6321789" y="3864084"/>
            <a:ext cx="282221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Nunito" pitchFamily="2" charset="0"/>
              </a:rPr>
              <a:t>The model effectively identifies the majority </a:t>
            </a:r>
          </a:p>
          <a:p>
            <a:r>
              <a:rPr lang="en-IN" sz="900" dirty="0">
                <a:latin typeface="Nunito" pitchFamily="2" charset="0"/>
              </a:rPr>
              <a:t>        of customers who are likely to churn,</a:t>
            </a:r>
          </a:p>
          <a:p>
            <a:endParaRPr lang="en-IN" sz="900" dirty="0">
              <a:latin typeface="Nunito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Nunito" pitchFamily="2" charset="0"/>
              </a:rPr>
              <a:t>Enhanced minority class learning from balanced data via SMOTE improves churn predictions.</a:t>
            </a:r>
            <a:endParaRPr lang="en-IN" sz="900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0860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Model Performance Summary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5BB14-5CEE-C698-FAF6-B700B72861ED}"/>
              </a:ext>
            </a:extLst>
          </p:cNvPr>
          <p:cNvSpPr txBox="1"/>
          <p:nvPr/>
        </p:nvSpPr>
        <p:spPr>
          <a:xfrm>
            <a:off x="0" y="761355"/>
            <a:ext cx="8659906" cy="318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400" b="1" dirty="0">
                <a:solidFill>
                  <a:srgbClr val="EF35C7"/>
                </a:solidFill>
              </a:rPr>
              <a:t>Summary of key performance metrics for training and test data in tabular format for comparison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52974-3003-F0EE-D8EB-ECB6CE028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69" y="1010613"/>
            <a:ext cx="4369867" cy="39275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F67B47-AD87-5D37-B99C-F79062906C4B}"/>
              </a:ext>
            </a:extLst>
          </p:cNvPr>
          <p:cNvSpPr txBox="1"/>
          <p:nvPr/>
        </p:nvSpPr>
        <p:spPr>
          <a:xfrm>
            <a:off x="4740517" y="1090763"/>
            <a:ext cx="41891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  <a:latin typeface="Nunito" pitchFamily="2" charset="0"/>
              </a:rPr>
              <a:t>Insights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4093D3-5AFB-5330-A2C9-A16783B8EE4A}"/>
              </a:ext>
            </a:extLst>
          </p:cNvPr>
          <p:cNvSpPr txBox="1"/>
          <p:nvPr/>
        </p:nvSpPr>
        <p:spPr>
          <a:xfrm>
            <a:off x="4814476" y="1398540"/>
            <a:ext cx="43295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b="1" dirty="0">
                <a:latin typeface="Nunito" pitchFamily="2" charset="0"/>
              </a:rPr>
              <a:t>Recall: </a:t>
            </a:r>
            <a:r>
              <a:rPr lang="en-IN" sz="1000" dirty="0">
                <a:latin typeface="Nunito" pitchFamily="2" charset="0"/>
              </a:rPr>
              <a:t>Prioritized for models dealing with churn, as it indicates the ability to identify true positive cases (customers who might churn).</a:t>
            </a:r>
          </a:p>
          <a:p>
            <a:endParaRPr lang="en-IN" sz="1000" dirty="0">
              <a:latin typeface="Nunito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latin typeface="Nunito" pitchFamily="2" charset="0"/>
              </a:rPr>
              <a:t>Accuracy vs. Recall Trade-offs: </a:t>
            </a:r>
            <a:r>
              <a:rPr lang="en-US" sz="1000" dirty="0">
                <a:latin typeface="Nunito" pitchFamily="2" charset="0"/>
              </a:rPr>
              <a:t>Some models have high accuracy but lower recall for class 1, which might reduce their effectiveness in predicting churn correctly.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latin typeface="Nunito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latin typeface="Nunito" pitchFamily="2" charset="0"/>
              </a:rPr>
              <a:t>Balancing: </a:t>
            </a:r>
            <a:r>
              <a:rPr lang="en-US" sz="1000" dirty="0">
                <a:latin typeface="Nunito" pitchFamily="2" charset="0"/>
              </a:rPr>
              <a:t>Models trained with SMOTE show a better balance in recall between classes, improving their reliability in identifying churn.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latin typeface="Nunito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latin typeface="Nunito" pitchFamily="2" charset="0"/>
              </a:rPr>
              <a:t>Dropout Inclusion: </a:t>
            </a:r>
            <a:r>
              <a:rPr lang="en-US" sz="1000" dirty="0">
                <a:latin typeface="Nunito" pitchFamily="2" charset="0"/>
              </a:rPr>
              <a:t>Adding dropout layers tends to decrease the recall for class 1 slightly but can help in reducing overfitting, as seen in the Adam optimizer with dropout model.</a:t>
            </a:r>
            <a:endParaRPr lang="en-IN" sz="1000" dirty="0">
              <a:latin typeface="Nunito" pitchFamily="2" charset="0"/>
            </a:endParaRPr>
          </a:p>
          <a:p>
            <a:endParaRPr lang="en-IN" sz="1000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067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e9006cb6c_1_20"/>
          <p:cNvSpPr txBox="1">
            <a:spLocks noGrp="1"/>
          </p:cNvSpPr>
          <p:nvPr>
            <p:ph type="ctrTitle"/>
          </p:nvPr>
        </p:nvSpPr>
        <p:spPr>
          <a:xfrm>
            <a:off x="0" y="3647419"/>
            <a:ext cx="9144000" cy="581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300" dirty="0">
                <a:solidFill>
                  <a:schemeClr val="lt1"/>
                </a:solidFill>
              </a:rPr>
              <a:t>APPENDIX</a:t>
            </a:r>
            <a:endParaRPr sz="33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ae355dec7_0_0"/>
          <p:cNvSpPr txBox="1">
            <a:spLocks noGrp="1"/>
          </p:cNvSpPr>
          <p:nvPr>
            <p:ph type="title"/>
          </p:nvPr>
        </p:nvSpPr>
        <p:spPr>
          <a:xfrm>
            <a:off x="155485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1974D2"/>
                </a:solidFill>
              </a:rPr>
              <a:t>Data Background and Contents</a:t>
            </a:r>
            <a:endParaRPr dirty="0">
              <a:solidFill>
                <a:srgbClr val="1974D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E29B97-5612-E5AF-F0F6-E8CA8C136B61}"/>
              </a:ext>
            </a:extLst>
          </p:cNvPr>
          <p:cNvSpPr txBox="1"/>
          <p:nvPr/>
        </p:nvSpPr>
        <p:spPr>
          <a:xfrm>
            <a:off x="0" y="564832"/>
            <a:ext cx="6246159" cy="318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</a:pPr>
            <a:r>
              <a:rPr lang="en-US" sz="1400" dirty="0">
                <a:solidFill>
                  <a:srgbClr val="EF35C7"/>
                </a:solidFill>
              </a:rPr>
              <a:t>Please mention about the data background and 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AE71B-A203-3AF2-0DD1-EC82C746CD8E}"/>
              </a:ext>
            </a:extLst>
          </p:cNvPr>
          <p:cNvSpPr txBox="1"/>
          <p:nvPr/>
        </p:nvSpPr>
        <p:spPr>
          <a:xfrm>
            <a:off x="155485" y="891311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b="1" dirty="0">
                <a:solidFill>
                  <a:srgbClr val="0070C0"/>
                </a:solidFill>
                <a:latin typeface="Nunito" pitchFamily="2" charset="0"/>
              </a:rPr>
              <a:t>Introduction to the Dataset: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7A3859-1B85-EEF2-F99C-CAB5A883E96F}"/>
              </a:ext>
            </a:extLst>
          </p:cNvPr>
          <p:cNvSpPr txBox="1"/>
          <p:nvPr/>
        </p:nvSpPr>
        <p:spPr>
          <a:xfrm>
            <a:off x="367757" y="1113693"/>
            <a:ext cx="8775513" cy="534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1" dirty="0">
                <a:latin typeface="Nunito" pitchFamily="2" charset="0"/>
              </a:rPr>
              <a:t>Source: </a:t>
            </a:r>
            <a:r>
              <a:rPr lang="en-US" sz="1000" dirty="0">
                <a:latin typeface="Nunito" pitchFamily="2" charset="0"/>
              </a:rPr>
              <a:t>The data originates from a large financial institution tracking customer interactions and churn rates.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1" dirty="0">
                <a:latin typeface="Nunito" pitchFamily="2" charset="0"/>
              </a:rPr>
              <a:t>Scope: </a:t>
            </a:r>
            <a:r>
              <a:rPr lang="en-US" sz="1000" dirty="0">
                <a:latin typeface="Nunito" pitchFamily="2" charset="0"/>
              </a:rPr>
              <a:t>The dataset encompasses a wide range of demographic, financial, and behavioral customer attributes across various geographic locations.</a:t>
            </a:r>
            <a:endParaRPr lang="en-IN" sz="1000" dirty="0">
              <a:latin typeface="Nunito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799091-1E1D-D7A6-53B4-F29F7E78C4BB}"/>
              </a:ext>
            </a:extLst>
          </p:cNvPr>
          <p:cNvSpPr txBox="1"/>
          <p:nvPr/>
        </p:nvSpPr>
        <p:spPr>
          <a:xfrm>
            <a:off x="215996" y="1648455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b="1" dirty="0">
                <a:solidFill>
                  <a:srgbClr val="0070C0"/>
                </a:solidFill>
                <a:latin typeface="Nunito" pitchFamily="2" charset="0"/>
              </a:rPr>
              <a:t>Key Attributes: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3C6931-2696-8699-5DB7-0FC844C8E914}"/>
              </a:ext>
            </a:extLst>
          </p:cNvPr>
          <p:cNvSpPr txBox="1"/>
          <p:nvPr/>
        </p:nvSpPr>
        <p:spPr>
          <a:xfrm>
            <a:off x="262093" y="1802908"/>
            <a:ext cx="4387467" cy="277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b="1" i="0" dirty="0">
                <a:effectLst/>
                <a:highlight>
                  <a:srgbClr val="FFFFFF"/>
                </a:highlight>
                <a:latin typeface="Nunito" pitchFamily="2" charset="0"/>
              </a:rPr>
              <a:t>CustomerId: </a:t>
            </a:r>
            <a:r>
              <a:rPr lang="en-US" sz="900" b="0" i="0" dirty="0">
                <a:effectLst/>
                <a:highlight>
                  <a:srgbClr val="FFFFFF"/>
                </a:highlight>
                <a:latin typeface="Nunito" pitchFamily="2" charset="0"/>
              </a:rPr>
              <a:t>Unique ID which is assigned to each customer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b="1" i="0" dirty="0">
                <a:effectLst/>
                <a:highlight>
                  <a:srgbClr val="FFFFFF"/>
                </a:highlight>
                <a:latin typeface="Nunito" pitchFamily="2" charset="0"/>
              </a:rPr>
              <a:t>Surname: </a:t>
            </a:r>
            <a:r>
              <a:rPr lang="en-US" sz="900" b="0" i="0" dirty="0">
                <a:effectLst/>
                <a:highlight>
                  <a:srgbClr val="FFFFFF"/>
                </a:highlight>
                <a:latin typeface="Nunito" pitchFamily="2" charset="0"/>
              </a:rPr>
              <a:t>Last name of the customer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b="1" i="0" dirty="0" err="1">
                <a:effectLst/>
                <a:highlight>
                  <a:srgbClr val="FFFFFF"/>
                </a:highlight>
                <a:latin typeface="Nunito" pitchFamily="2" charset="0"/>
              </a:rPr>
              <a:t>CreditScore</a:t>
            </a:r>
            <a:r>
              <a:rPr lang="en-US" sz="900" b="1" i="0" dirty="0">
                <a:effectLst/>
                <a:highlight>
                  <a:srgbClr val="FFFFFF"/>
                </a:highlight>
                <a:latin typeface="Nunito" pitchFamily="2" charset="0"/>
              </a:rPr>
              <a:t>: </a:t>
            </a:r>
            <a:r>
              <a:rPr lang="en-US" sz="900" b="0" i="0" dirty="0">
                <a:effectLst/>
                <a:highlight>
                  <a:srgbClr val="FFFFFF"/>
                </a:highlight>
                <a:latin typeface="Nunito" pitchFamily="2" charset="0"/>
              </a:rPr>
              <a:t>It defines the credit history of the customer.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b="1" i="0" dirty="0">
                <a:effectLst/>
                <a:highlight>
                  <a:srgbClr val="FFFFFF"/>
                </a:highlight>
                <a:latin typeface="Nunito" pitchFamily="2" charset="0"/>
              </a:rPr>
              <a:t>Geography: </a:t>
            </a:r>
            <a:r>
              <a:rPr lang="en-US" sz="900" b="0" i="0" dirty="0">
                <a:effectLst/>
                <a:highlight>
                  <a:srgbClr val="FFFFFF"/>
                </a:highlight>
                <a:latin typeface="Nunito" pitchFamily="2" charset="0"/>
              </a:rPr>
              <a:t>A customer’s location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b="1" i="0" dirty="0">
                <a:effectLst/>
                <a:highlight>
                  <a:srgbClr val="FFFFFF"/>
                </a:highlight>
                <a:latin typeface="Nunito" pitchFamily="2" charset="0"/>
              </a:rPr>
              <a:t>Gender: </a:t>
            </a:r>
            <a:r>
              <a:rPr lang="en-US" sz="900" b="0" i="0" dirty="0">
                <a:effectLst/>
                <a:highlight>
                  <a:srgbClr val="FFFFFF"/>
                </a:highlight>
                <a:latin typeface="Nunito" pitchFamily="2" charset="0"/>
              </a:rPr>
              <a:t>It defines the Gender of the customer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b="1" i="0" dirty="0">
                <a:effectLst/>
                <a:highlight>
                  <a:srgbClr val="FFFFFF"/>
                </a:highlight>
                <a:latin typeface="Nunito" pitchFamily="2" charset="0"/>
              </a:rPr>
              <a:t>Age: </a:t>
            </a:r>
            <a:r>
              <a:rPr lang="en-US" sz="900" b="0" i="0" dirty="0">
                <a:effectLst/>
                <a:highlight>
                  <a:srgbClr val="FFFFFF"/>
                </a:highlight>
                <a:latin typeface="Nunito" pitchFamily="2" charset="0"/>
              </a:rPr>
              <a:t>Age of the customer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b="1" i="0" dirty="0">
                <a:effectLst/>
                <a:highlight>
                  <a:srgbClr val="FFFFFF"/>
                </a:highlight>
                <a:latin typeface="Nunito" pitchFamily="2" charset="0"/>
              </a:rPr>
              <a:t>Tenure: </a:t>
            </a:r>
            <a:r>
              <a:rPr lang="en-US" sz="900" b="0" i="0" dirty="0">
                <a:effectLst/>
                <a:highlight>
                  <a:srgbClr val="FFFFFF"/>
                </a:highlight>
                <a:latin typeface="Nunito" pitchFamily="2" charset="0"/>
              </a:rPr>
              <a:t>Number of years for which the customer has been with the bank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b="1" i="0" dirty="0" err="1">
                <a:effectLst/>
                <a:highlight>
                  <a:srgbClr val="FFFFFF"/>
                </a:highlight>
                <a:latin typeface="Nunito" pitchFamily="2" charset="0"/>
              </a:rPr>
              <a:t>NumOfProducts</a:t>
            </a:r>
            <a:r>
              <a:rPr lang="en-US" sz="900" b="1" i="0" dirty="0">
                <a:effectLst/>
                <a:highlight>
                  <a:srgbClr val="FFFFFF"/>
                </a:highlight>
                <a:latin typeface="Nunito" pitchFamily="2" charset="0"/>
              </a:rPr>
              <a:t>: </a:t>
            </a:r>
            <a:r>
              <a:rPr lang="en-US" sz="900" b="0" i="0" dirty="0">
                <a:effectLst/>
                <a:highlight>
                  <a:srgbClr val="FFFFFF"/>
                </a:highlight>
                <a:latin typeface="Nunito" pitchFamily="2" charset="0"/>
              </a:rPr>
              <a:t>refers to the number of products that a customer has purchased through the bank.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b="1" i="0" dirty="0">
                <a:effectLst/>
                <a:highlight>
                  <a:srgbClr val="FFFFFF"/>
                </a:highlight>
                <a:latin typeface="Nunito" pitchFamily="2" charset="0"/>
              </a:rPr>
              <a:t>Balance: </a:t>
            </a:r>
            <a:r>
              <a:rPr lang="en-US" sz="900" b="0" i="0" dirty="0">
                <a:effectLst/>
                <a:highlight>
                  <a:srgbClr val="FFFFFF"/>
                </a:highlight>
                <a:latin typeface="Nunito" pitchFamily="2" charset="0"/>
              </a:rPr>
              <a:t>Account balance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b="1" i="0" dirty="0" err="1">
                <a:effectLst/>
                <a:highlight>
                  <a:srgbClr val="FFFFFF"/>
                </a:highlight>
                <a:latin typeface="Nunito" pitchFamily="2" charset="0"/>
              </a:rPr>
              <a:t>HasCrCard</a:t>
            </a:r>
            <a:r>
              <a:rPr lang="en-US" sz="900" b="1" i="0" dirty="0">
                <a:effectLst/>
                <a:highlight>
                  <a:srgbClr val="FFFFFF"/>
                </a:highlight>
                <a:latin typeface="Nunito" pitchFamily="2" charset="0"/>
              </a:rPr>
              <a:t>: </a:t>
            </a:r>
            <a:r>
              <a:rPr lang="en-US" sz="900" b="0" i="0" dirty="0">
                <a:effectLst/>
                <a:highlight>
                  <a:srgbClr val="FFFFFF"/>
                </a:highlight>
                <a:latin typeface="Nunito" pitchFamily="2" charset="0"/>
              </a:rPr>
              <a:t>It is a categorical variable which decides whether the customer has credit card or not.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b="1" i="0" dirty="0" err="1">
                <a:effectLst/>
                <a:highlight>
                  <a:srgbClr val="FFFFFF"/>
                </a:highlight>
                <a:latin typeface="Nunito" pitchFamily="2" charset="0"/>
              </a:rPr>
              <a:t>EstimatedSalary</a:t>
            </a:r>
            <a:r>
              <a:rPr lang="en-US" sz="900" b="1" i="0" dirty="0">
                <a:effectLst/>
                <a:highlight>
                  <a:srgbClr val="FFFFFF"/>
                </a:highlight>
                <a:latin typeface="Nunito" pitchFamily="2" charset="0"/>
              </a:rPr>
              <a:t>: </a:t>
            </a:r>
            <a:r>
              <a:rPr lang="en-US" sz="900" b="0" i="0" dirty="0">
                <a:effectLst/>
                <a:highlight>
                  <a:srgbClr val="FFFFFF"/>
                </a:highlight>
                <a:latin typeface="Nunito" pitchFamily="2" charset="0"/>
              </a:rPr>
              <a:t>Estimated salary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DCEA4F-84E0-C812-225C-1D08A19F581D}"/>
              </a:ext>
            </a:extLst>
          </p:cNvPr>
          <p:cNvSpPr txBox="1"/>
          <p:nvPr/>
        </p:nvSpPr>
        <p:spPr>
          <a:xfrm>
            <a:off x="4430929" y="1744841"/>
            <a:ext cx="4450978" cy="1321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b="1" i="0" dirty="0" err="1">
                <a:effectLst/>
                <a:highlight>
                  <a:srgbClr val="FFFFFF"/>
                </a:highlight>
                <a:latin typeface="Nunito" pitchFamily="2" charset="0"/>
              </a:rPr>
              <a:t>IsActiveMember</a:t>
            </a:r>
            <a:r>
              <a:rPr lang="en-US" sz="900" b="1" i="0" dirty="0">
                <a:effectLst/>
                <a:highlight>
                  <a:srgbClr val="FFFFFF"/>
                </a:highlight>
                <a:latin typeface="Nunito" pitchFamily="2" charset="0"/>
              </a:rPr>
              <a:t>: </a:t>
            </a:r>
            <a:r>
              <a:rPr lang="en-US" sz="900" b="0" i="0" dirty="0">
                <a:effectLst/>
                <a:highlight>
                  <a:srgbClr val="FFFFFF"/>
                </a:highlight>
                <a:latin typeface="Nunito" pitchFamily="2" charset="0"/>
              </a:rPr>
              <a:t>Is </a:t>
            </a:r>
            <a:r>
              <a:rPr lang="en-US" sz="900" b="0" i="0" dirty="0" err="1">
                <a:effectLst/>
                <a:highlight>
                  <a:srgbClr val="FFFFFF"/>
                </a:highlight>
                <a:latin typeface="Nunito" pitchFamily="2" charset="0"/>
              </a:rPr>
              <a:t>is</a:t>
            </a:r>
            <a:r>
              <a:rPr lang="en-US" sz="900" b="0" i="0" dirty="0">
                <a:effectLst/>
                <a:highlight>
                  <a:srgbClr val="FFFFFF"/>
                </a:highlight>
                <a:latin typeface="Nunito" pitchFamily="2" charset="0"/>
              </a:rPr>
              <a:t> a categorical variable which decides whether the customer is active member of the bank or not </a:t>
            </a:r>
            <a:endParaRPr lang="en-US" sz="900" dirty="0">
              <a:highlight>
                <a:srgbClr val="FFFFFF"/>
              </a:highlight>
              <a:latin typeface="Nunito" pitchFamily="2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b="1" i="0" dirty="0">
                <a:effectLst/>
                <a:highlight>
                  <a:srgbClr val="FFFFFF"/>
                </a:highlight>
                <a:latin typeface="Nunito" pitchFamily="2" charset="0"/>
              </a:rPr>
              <a:t>Exited : </a:t>
            </a:r>
            <a:r>
              <a:rPr lang="en-US" sz="900" b="0" i="0" dirty="0">
                <a:effectLst/>
                <a:highlight>
                  <a:srgbClr val="FFFFFF"/>
                </a:highlight>
                <a:latin typeface="Nunito" pitchFamily="2" charset="0"/>
              </a:rPr>
              <a:t>whether or not the customer left the bank within six month. It can take two values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b="0" i="0" dirty="0">
                <a:effectLst/>
                <a:highlight>
                  <a:srgbClr val="FFFFFF"/>
                </a:highlight>
                <a:latin typeface="Nunito" pitchFamily="2" charset="0"/>
              </a:rPr>
              <a:t>0 = No ( Customer did not leave the bank )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b="0" i="0" dirty="0">
                <a:effectLst/>
                <a:highlight>
                  <a:srgbClr val="FFFFFF"/>
                </a:highlight>
                <a:latin typeface="Nunito" pitchFamily="2" charset="0"/>
              </a:rPr>
              <a:t>1 = Yes ( Customer left the bank 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F2572D-E3E6-AE5C-9FAB-42E9666576F6}"/>
              </a:ext>
            </a:extLst>
          </p:cNvPr>
          <p:cNvSpPr txBox="1"/>
          <p:nvPr/>
        </p:nvSpPr>
        <p:spPr>
          <a:xfrm>
            <a:off x="4463122" y="3039632"/>
            <a:ext cx="43552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b="1" dirty="0">
                <a:solidFill>
                  <a:srgbClr val="0070C0"/>
                </a:solidFill>
                <a:latin typeface="Nunito" pitchFamily="2" charset="0"/>
              </a:rPr>
              <a:t>Data Characteristics: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81D96F-F792-A76B-747C-6E40BF502791}"/>
              </a:ext>
            </a:extLst>
          </p:cNvPr>
          <p:cNvSpPr txBox="1"/>
          <p:nvPr/>
        </p:nvSpPr>
        <p:spPr>
          <a:xfrm>
            <a:off x="4618972" y="3285853"/>
            <a:ext cx="422810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900" b="1" dirty="0">
                <a:latin typeface="Nunito" pitchFamily="2" charset="0"/>
              </a:rPr>
              <a:t>Size of the Dataset: </a:t>
            </a:r>
            <a:r>
              <a:rPr lang="en-IN" sz="900" dirty="0">
                <a:latin typeface="Nunito" pitchFamily="2" charset="0"/>
              </a:rPr>
              <a:t>Consists of 10,000 records and 13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900" dirty="0">
              <a:latin typeface="Nuni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latin typeface="Nunito" pitchFamily="2" charset="0"/>
              </a:rPr>
              <a:t>Target Variable: </a:t>
            </a:r>
            <a:r>
              <a:rPr lang="en-US" sz="900" dirty="0">
                <a:latin typeface="Nunito" pitchFamily="2" charset="0"/>
              </a:rPr>
              <a:t>'Exited' — whether the customer left the bank (churn).</a:t>
            </a:r>
            <a:endParaRPr lang="en-IN" sz="900" dirty="0">
              <a:latin typeface="Nunito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EDC948-D210-7832-C198-4252312C6AC6}"/>
              </a:ext>
            </a:extLst>
          </p:cNvPr>
          <p:cNvSpPr txBox="1"/>
          <p:nvPr/>
        </p:nvSpPr>
        <p:spPr>
          <a:xfrm>
            <a:off x="4470905" y="3838822"/>
            <a:ext cx="43552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b="1" dirty="0">
                <a:solidFill>
                  <a:srgbClr val="0070C0"/>
                </a:solidFill>
                <a:latin typeface="Nunito" pitchFamily="2" charset="0"/>
              </a:rPr>
              <a:t>Data Utilization: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54BF82-4E01-39C2-44AD-26C072B88294}"/>
              </a:ext>
            </a:extLst>
          </p:cNvPr>
          <p:cNvSpPr txBox="1"/>
          <p:nvPr/>
        </p:nvSpPr>
        <p:spPr>
          <a:xfrm>
            <a:off x="4626755" y="4085043"/>
            <a:ext cx="45165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latin typeface="Nunito" pitchFamily="2" charset="0"/>
              </a:rPr>
              <a:t>Purpose: </a:t>
            </a:r>
            <a:r>
              <a:rPr lang="en-US" sz="900" dirty="0">
                <a:latin typeface="Nunito" pitchFamily="2" charset="0"/>
              </a:rPr>
              <a:t>To analyze factors contributing to customer churn and to develop a predictive model that identifies at-risk customers before they exit.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900" dirty="0">
              <a:latin typeface="Nuni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latin typeface="Nunito" pitchFamily="2" charset="0"/>
              </a:rPr>
              <a:t>Analysis Techniques: </a:t>
            </a:r>
            <a:r>
              <a:rPr lang="en-US" sz="900" dirty="0">
                <a:latin typeface="Nunito" pitchFamily="2" charset="0"/>
              </a:rPr>
              <a:t>Employed techniques include Exploratory Data Analysis (EDA), feature engineering, and predictive modeling using various neural network architectures.</a:t>
            </a:r>
            <a:endParaRPr lang="en-IN" sz="900" dirty="0">
              <a:latin typeface="Nunito" pitchFamily="2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ee00f67ea_0_55"/>
          <p:cNvSpPr txBox="1">
            <a:spLocks noGrp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5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  <p:sp>
        <p:nvSpPr>
          <p:cNvPr id="176" name="Google Shape;176;g10ee00f67ea_0_55"/>
          <p:cNvSpPr txBox="1">
            <a:spLocks noGrp="1"/>
          </p:cNvSpPr>
          <p:nvPr>
            <p:ph type="sldNum" idx="4294967295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e9006cb6c_1_2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1974D2"/>
                </a:solidFill>
              </a:rPr>
              <a:t>Executive Summary </a:t>
            </a:r>
            <a:endParaRPr dirty="0">
              <a:solidFill>
                <a:srgbClr val="1974D2"/>
              </a:solidFill>
            </a:endParaRPr>
          </a:p>
        </p:txBody>
      </p:sp>
      <p:sp>
        <p:nvSpPr>
          <p:cNvPr id="119" name="Google Shape;119;g10e9006cb6c_1_2"/>
          <p:cNvSpPr txBox="1">
            <a:spLocks noGrp="1"/>
          </p:cNvSpPr>
          <p:nvPr>
            <p:ph type="body" idx="1"/>
          </p:nvPr>
        </p:nvSpPr>
        <p:spPr>
          <a:xfrm>
            <a:off x="47910" y="861979"/>
            <a:ext cx="5962926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indent="0">
              <a:buNone/>
            </a:pPr>
            <a:r>
              <a:rPr lang="en-US" sz="1600" b="1" dirty="0">
                <a:solidFill>
                  <a:srgbClr val="EF35C7"/>
                </a:solidFill>
              </a:rPr>
              <a:t>Actionable Insights: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000" b="1" dirty="0"/>
              <a:t>Age &amp; Gender: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Older customers show a higher tendency to exit.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Female customers have a higher churn rate compared to males.</a:t>
            </a:r>
          </a:p>
          <a:p>
            <a:pPr marL="914400" lvl="2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1000" dirty="0"/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000" b="1" dirty="0"/>
              <a:t>Geography: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Germany has the highest exit rate, followed by Spain and France.</a:t>
            </a:r>
          </a:p>
          <a:p>
            <a:pPr marL="914400" lvl="2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1000" dirty="0"/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000" b="1" dirty="0"/>
              <a:t>Customer Behavior: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Lower account balances correlate with higher exit rates.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Customers with fewer products are more likely to exit.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Active members are less likely to churn compared to inactive members.</a:t>
            </a:r>
          </a:p>
          <a:p>
            <a:pPr marL="13970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None/>
            </a:pPr>
            <a:endParaRPr lang="en-IN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11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e9006cb6c_1_2"/>
          <p:cNvSpPr txBox="1">
            <a:spLocks noGrp="1"/>
          </p:cNvSpPr>
          <p:nvPr>
            <p:ph type="title"/>
          </p:nvPr>
        </p:nvSpPr>
        <p:spPr>
          <a:xfrm>
            <a:off x="167566" y="156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1974D2"/>
                </a:solidFill>
              </a:rPr>
              <a:t>Executive Summary </a:t>
            </a:r>
            <a:endParaRPr dirty="0">
              <a:solidFill>
                <a:srgbClr val="1974D2"/>
              </a:solidFill>
            </a:endParaRPr>
          </a:p>
        </p:txBody>
      </p:sp>
      <p:sp>
        <p:nvSpPr>
          <p:cNvPr id="119" name="Google Shape;119;g10e9006cb6c_1_2"/>
          <p:cNvSpPr txBox="1">
            <a:spLocks noGrp="1"/>
          </p:cNvSpPr>
          <p:nvPr>
            <p:ph type="body" idx="1"/>
          </p:nvPr>
        </p:nvSpPr>
        <p:spPr>
          <a:xfrm>
            <a:off x="167566" y="871380"/>
            <a:ext cx="8733020" cy="4140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indent="0">
              <a:buNone/>
            </a:pPr>
            <a:r>
              <a:rPr lang="en-US" sz="1600" b="1" dirty="0">
                <a:solidFill>
                  <a:srgbClr val="EF35C7"/>
                </a:solidFill>
              </a:rPr>
              <a:t>Business Recommendations: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000" b="1" dirty="0"/>
              <a:t>Targeted Retention Strategies:</a:t>
            </a:r>
            <a:endParaRPr lang="en-US" sz="1000" dirty="0"/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Develop products for older customers and targeted campaigns for female customers.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Address region-specific concerns, focusing on Germany.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000" b="1" dirty="0"/>
              <a:t>Product Bundling: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Offer bundled packages to encourage use of multiple products.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000" b="1" dirty="0"/>
              <a:t>Customer Engagement:</a:t>
            </a:r>
            <a:endParaRPr lang="en-US" sz="1000" dirty="0"/>
          </a:p>
          <a:p>
            <a:pPr marL="1200150" lvl="2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Engage inactive members with personalized communication.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Provide financial advisory services to low balance accounts.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b="1" dirty="0"/>
              <a:t>Feedback &amp; Improvement:</a:t>
            </a:r>
            <a:endParaRPr lang="en-US" sz="1000" dirty="0"/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Collect feedback from exiting customers to refine services and address issues.</a:t>
            </a:r>
          </a:p>
        </p:txBody>
      </p:sp>
    </p:spTree>
    <p:extLst>
      <p:ext uri="{BB962C8B-B14F-4D97-AF65-F5344CB8AC3E}">
        <p14:creationId xmlns:p14="http://schemas.microsoft.com/office/powerpoint/2010/main" val="229245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e9006cb6c_1_2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1974D2"/>
                </a:solidFill>
              </a:rPr>
              <a:t>Executive Summary </a:t>
            </a:r>
            <a:endParaRPr dirty="0">
              <a:solidFill>
                <a:srgbClr val="1974D2"/>
              </a:solidFill>
            </a:endParaRPr>
          </a:p>
        </p:txBody>
      </p:sp>
      <p:sp>
        <p:nvSpPr>
          <p:cNvPr id="119" name="Google Shape;119;g10e9006cb6c_1_2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5206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-IN" sz="1400" dirty="0">
                <a:solidFill>
                  <a:srgbClr val="000000"/>
                </a:solidFill>
              </a:rPr>
              <a:t>Please mention actionable insights &amp;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83269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e9006cb6c_1_2"/>
          <p:cNvSpPr txBox="1">
            <a:spLocks noGrp="1"/>
          </p:cNvSpPr>
          <p:nvPr>
            <p:ph type="title"/>
          </p:nvPr>
        </p:nvSpPr>
        <p:spPr>
          <a:xfrm>
            <a:off x="189102" y="0"/>
            <a:ext cx="752278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1974D2"/>
                </a:solidFill>
              </a:rPr>
              <a:t>Executive Summary </a:t>
            </a:r>
            <a:endParaRPr dirty="0">
              <a:solidFill>
                <a:srgbClr val="1974D2"/>
              </a:solidFill>
            </a:endParaRPr>
          </a:p>
        </p:txBody>
      </p:sp>
      <p:sp>
        <p:nvSpPr>
          <p:cNvPr id="119" name="Google Shape;119;g10e9006cb6c_1_2"/>
          <p:cNvSpPr txBox="1">
            <a:spLocks noGrp="1"/>
          </p:cNvSpPr>
          <p:nvPr>
            <p:ph type="body" idx="1"/>
          </p:nvPr>
        </p:nvSpPr>
        <p:spPr>
          <a:xfrm>
            <a:off x="158847" y="526835"/>
            <a:ext cx="8826305" cy="428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None/>
            </a:pPr>
            <a:r>
              <a:rPr lang="en-IN" sz="1100" dirty="0">
                <a:solidFill>
                  <a:srgbClr val="000000"/>
                </a:solidFill>
              </a:rPr>
              <a:t>Following are two section like </a:t>
            </a:r>
            <a:r>
              <a:rPr lang="en-IN" sz="1100" dirty="0">
                <a:solidFill>
                  <a:srgbClr val="000000"/>
                </a:solidFill>
                <a:highlight>
                  <a:srgbClr val="FFFF00"/>
                </a:highlight>
              </a:rPr>
              <a:t>actionable insights </a:t>
            </a:r>
            <a:r>
              <a:rPr lang="en-IN" sz="1100" dirty="0">
                <a:solidFill>
                  <a:srgbClr val="000000"/>
                </a:solidFill>
              </a:rPr>
              <a:t>&amp; </a:t>
            </a:r>
            <a:r>
              <a:rPr lang="en-IN" sz="1100" dirty="0">
                <a:solidFill>
                  <a:srgbClr val="000000"/>
                </a:solidFill>
                <a:highlight>
                  <a:srgbClr val="FFFF00"/>
                </a:highlight>
              </a:rPr>
              <a:t>recommendations</a:t>
            </a:r>
            <a:r>
              <a:rPr lang="en-IN" sz="1100" dirty="0">
                <a:solidFill>
                  <a:srgbClr val="000000"/>
                </a:solidFill>
              </a:rPr>
              <a:t> and its sub-category for covering executive summary effectively covering all aspect .</a:t>
            </a:r>
          </a:p>
          <a:p>
            <a:pPr>
              <a:lnSpc>
                <a:spcPct val="100000"/>
              </a:lnSpc>
            </a:pPr>
            <a:r>
              <a:rPr lang="en-IN" sz="1100" b="1" dirty="0"/>
              <a:t>Actionable Insights</a:t>
            </a:r>
            <a:endParaRPr lang="en-IN" sz="1100" b="1" dirty="0">
              <a:solidFill>
                <a:srgbClr val="00B05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rgbClr val="000000"/>
                </a:solidFill>
              </a:rPr>
              <a:t>Customer Demographics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rgbClr val="000000"/>
                </a:solidFill>
              </a:rPr>
              <a:t>Customer Behaviour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-IN" sz="1100" b="1" dirty="0"/>
              <a:t>Business Recommendations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rgbClr val="000000"/>
                </a:solidFill>
              </a:rPr>
              <a:t>Targeted Retention Strategies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rgbClr val="000000"/>
                </a:solidFill>
              </a:rPr>
              <a:t>Product Bundling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rgbClr val="000000"/>
                </a:solidFill>
              </a:rPr>
              <a:t>Customer Engagement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rgbClr val="000000"/>
                </a:solidFill>
              </a:rPr>
              <a:t>Feedback and Improvement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rgbClr val="000000"/>
                </a:solidFill>
              </a:rPr>
              <a:t>Credit Score Improvement Programs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e9006cb6c_1_2"/>
          <p:cNvSpPr txBox="1">
            <a:spLocks noGrp="1"/>
          </p:cNvSpPr>
          <p:nvPr>
            <p:ph type="title"/>
          </p:nvPr>
        </p:nvSpPr>
        <p:spPr>
          <a:xfrm>
            <a:off x="189102" y="0"/>
            <a:ext cx="752278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1974D2"/>
                </a:solidFill>
              </a:rPr>
              <a:t>Executive Summary Cont… </a:t>
            </a:r>
            <a:endParaRPr dirty="0">
              <a:solidFill>
                <a:srgbClr val="1974D2"/>
              </a:solidFill>
            </a:endParaRPr>
          </a:p>
        </p:txBody>
      </p:sp>
      <p:sp>
        <p:nvSpPr>
          <p:cNvPr id="119" name="Google Shape;119;g10e9006cb6c_1_2"/>
          <p:cNvSpPr txBox="1">
            <a:spLocks noGrp="1"/>
          </p:cNvSpPr>
          <p:nvPr>
            <p:ph type="body" idx="1"/>
          </p:nvPr>
        </p:nvSpPr>
        <p:spPr>
          <a:xfrm>
            <a:off x="-121024" y="694923"/>
            <a:ext cx="9386047" cy="428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indent="0">
              <a:buNone/>
            </a:pPr>
            <a:endParaRPr lang="en-IN" sz="1600" b="1" dirty="0">
              <a:solidFill>
                <a:srgbClr val="EF35C7"/>
              </a:solidFill>
            </a:endParaRPr>
          </a:p>
          <a:p>
            <a:pPr marL="133350" indent="0">
              <a:buNone/>
            </a:pPr>
            <a:r>
              <a:rPr lang="en-IN" sz="1600" b="1" dirty="0">
                <a:solidFill>
                  <a:srgbClr val="EF35C7"/>
                </a:solidFill>
              </a:rPr>
              <a:t>Actionable Insights </a:t>
            </a:r>
            <a:r>
              <a:rPr lang="en-IN" sz="1600" b="1" dirty="0"/>
              <a:t>based on </a:t>
            </a:r>
            <a:r>
              <a:rPr lang="en-US" sz="1400" b="1" dirty="0">
                <a:highlight>
                  <a:srgbClr val="FFFF00"/>
                </a:highlight>
              </a:rPr>
              <a:t>Customer Demographics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000" b="1" dirty="0"/>
              <a:t>Age: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Customers</a:t>
            </a:r>
            <a:r>
              <a:rPr lang="en-US" sz="1000" b="1" dirty="0"/>
              <a:t> </a:t>
            </a:r>
            <a:r>
              <a:rPr lang="en-US" sz="1000" dirty="0"/>
              <a:t>who exited the bank tend to be older, with a median age higher than those who stayed. 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This suggests that older customers are more prone to churn, highlighting the need for targeted retention strategies for this demographic.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000" b="1" dirty="0"/>
              <a:t>Gender: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A higher percentage of female customers exited compared to male customers. 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This indicates a higher churn risk among female customers, which requires focused engagement and tailored services to improve retention.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000" b="1" dirty="0"/>
              <a:t>Geography: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Customers from Germany exhibit a higher exit rate compared to those from France and Spain. 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This regional disparity in churn rates calls for region-specific interventions to address the unique needs and preferences of customers in Germany.</a:t>
            </a:r>
          </a:p>
          <a:p>
            <a:pPr lvl="1">
              <a:buFont typeface="+mj-lt"/>
              <a:buAutoNum type="arabicPeriod"/>
            </a:pPr>
            <a:endParaRPr lang="en-IN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77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e9006cb6c_1_2"/>
          <p:cNvSpPr txBox="1">
            <a:spLocks noGrp="1"/>
          </p:cNvSpPr>
          <p:nvPr>
            <p:ph type="title"/>
          </p:nvPr>
        </p:nvSpPr>
        <p:spPr>
          <a:xfrm>
            <a:off x="189102" y="0"/>
            <a:ext cx="752278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1974D2"/>
                </a:solidFill>
              </a:rPr>
              <a:t>Executive Summary Cont… </a:t>
            </a:r>
            <a:endParaRPr dirty="0">
              <a:solidFill>
                <a:srgbClr val="1974D2"/>
              </a:solidFill>
            </a:endParaRPr>
          </a:p>
        </p:txBody>
      </p:sp>
      <p:sp>
        <p:nvSpPr>
          <p:cNvPr id="119" name="Google Shape;119;g10e9006cb6c_1_2"/>
          <p:cNvSpPr txBox="1">
            <a:spLocks noGrp="1"/>
          </p:cNvSpPr>
          <p:nvPr>
            <p:ph type="body" idx="1"/>
          </p:nvPr>
        </p:nvSpPr>
        <p:spPr>
          <a:xfrm>
            <a:off x="79423" y="358747"/>
            <a:ext cx="8985153" cy="428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indent="0">
              <a:buNone/>
            </a:pPr>
            <a:endParaRPr lang="en-IN" sz="1000" b="1" dirty="0"/>
          </a:p>
          <a:p>
            <a:pPr marL="133350" indent="0">
              <a:buNone/>
            </a:pPr>
            <a:endParaRPr lang="en-IN" sz="1600" b="1" dirty="0">
              <a:solidFill>
                <a:srgbClr val="EF35C7"/>
              </a:solidFill>
            </a:endParaRPr>
          </a:p>
          <a:p>
            <a:pPr marL="133350" indent="0">
              <a:buNone/>
            </a:pPr>
            <a:r>
              <a:rPr lang="en-IN" sz="1600" b="1" dirty="0">
                <a:solidFill>
                  <a:srgbClr val="EF35C7"/>
                </a:solidFill>
              </a:rPr>
              <a:t>Actionable Insights </a:t>
            </a:r>
            <a:r>
              <a:rPr lang="en-IN" sz="1600" b="1" dirty="0"/>
              <a:t>based on </a:t>
            </a:r>
            <a:r>
              <a:rPr lang="en-US" sz="1600" b="1" dirty="0">
                <a:highlight>
                  <a:srgbClr val="FFFF00"/>
                </a:highlight>
              </a:rPr>
              <a:t>Customer Behavior</a:t>
            </a:r>
          </a:p>
          <a:p>
            <a:pPr marL="133350" indent="0">
              <a:buNone/>
            </a:pPr>
            <a:endParaRPr lang="en-US" sz="1000" b="1" dirty="0">
              <a:highlight>
                <a:srgbClr val="FFFF00"/>
              </a:highlight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000" b="1" dirty="0"/>
              <a:t>Credit Score: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There is no significant difference in the credit scores of customers who exited and those who stayed. 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This suggests that credit score alone may not be a strong predictor of customer churn and should be considered alongside other factors.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000" b="1" dirty="0"/>
              <a:t>Balance: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Customers with lower account balances are more likely to exit. 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This implies that increasing account balances through targeted financial products and advisory services could help in retaining customers.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000" b="1" dirty="0"/>
              <a:t>Tenure: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Tenure does not show a significant impact on the likelihood of a customer exiting. </a:t>
            </a:r>
          </a:p>
          <a:p>
            <a:pPr marL="1200150" lvl="2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This indicates that customer loyalty programs should focus on factors other than just tenure to enhance retention.</a:t>
            </a:r>
          </a:p>
          <a:p>
            <a:pPr marL="603250" lvl="1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81445908"/>
      </p:ext>
    </p:extLst>
  </p:cSld>
  <p:clrMapOvr>
    <a:masterClrMapping/>
  </p:clrMapOvr>
</p:sld>
</file>

<file path=ppt/theme/theme1.xml><?xml version="1.0" encoding="utf-8"?>
<a:theme xmlns:a="http://schemas.openxmlformats.org/drawingml/2006/main" name="Just Logo">
  <a:themeElements>
    <a:clrScheme name="Simple Light">
      <a:dk1>
        <a:srgbClr val="222222"/>
      </a:dk1>
      <a:lt1>
        <a:srgbClr val="FFFFFF"/>
      </a:lt1>
      <a:dk2>
        <a:srgbClr val="222222"/>
      </a:dk2>
      <a:lt2>
        <a:srgbClr val="0E39A9"/>
      </a:lt2>
      <a:accent1>
        <a:srgbClr val="FFAB40"/>
      </a:accent1>
      <a:accent2>
        <a:srgbClr val="6F4294"/>
      </a:accent2>
      <a:accent3>
        <a:srgbClr val="FFA000"/>
      </a:accent3>
      <a:accent4>
        <a:srgbClr val="FFAB40"/>
      </a:accent4>
      <a:accent5>
        <a:srgbClr val="FFDF00"/>
      </a:accent5>
      <a:accent6>
        <a:srgbClr val="1974D5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ust Lo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</TotalTime>
  <Words>3274</Words>
  <Application>Microsoft Office PowerPoint</Application>
  <PresentationFormat>On-screen Show (16:9)</PresentationFormat>
  <Paragraphs>444</Paragraphs>
  <Slides>35</Slides>
  <Notes>35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Nunito ExtraBold</vt:lpstr>
      <vt:lpstr>Nunito</vt:lpstr>
      <vt:lpstr>Nunito SemiBold</vt:lpstr>
      <vt:lpstr>Wingdings</vt:lpstr>
      <vt:lpstr>Just Logo</vt:lpstr>
      <vt:lpstr>Just Logo</vt:lpstr>
      <vt:lpstr>Bank Churn Prediction</vt:lpstr>
      <vt:lpstr>Contents / Agenda</vt:lpstr>
      <vt:lpstr>Executive Summary </vt:lpstr>
      <vt:lpstr>Executive Summary </vt:lpstr>
      <vt:lpstr>Executive Summary </vt:lpstr>
      <vt:lpstr>Executive Summary </vt:lpstr>
      <vt:lpstr>Executive Summary </vt:lpstr>
      <vt:lpstr>Executive Summary Cont… </vt:lpstr>
      <vt:lpstr>Executive Summary Cont… </vt:lpstr>
      <vt:lpstr>Executive Summary Cont… </vt:lpstr>
      <vt:lpstr>Executive Summary Cont… </vt:lpstr>
      <vt:lpstr>Executive Summary Cont… </vt:lpstr>
      <vt:lpstr>Business Problem Overview and Solution Approach</vt:lpstr>
      <vt:lpstr>Business Problem Overview and Solution Approach</vt:lpstr>
      <vt:lpstr>Business Problem Overview and Solution Approach</vt:lpstr>
      <vt:lpstr>PowerPoint Presentation</vt:lpstr>
      <vt:lpstr>Business Problem Overview and Solution Approach Cont…</vt:lpstr>
      <vt:lpstr>EDA Results</vt:lpstr>
      <vt:lpstr>EDA Results Cont…</vt:lpstr>
      <vt:lpstr>EDA Results Cont…</vt:lpstr>
      <vt:lpstr>EDA Results Cont…</vt:lpstr>
      <vt:lpstr>Data Preprocessing </vt:lpstr>
      <vt:lpstr>Data Preprocessing </vt:lpstr>
      <vt:lpstr>Data Preprocessing </vt:lpstr>
      <vt:lpstr>Model Performance Summary</vt:lpstr>
      <vt:lpstr>Model Performance Summary</vt:lpstr>
      <vt:lpstr>Model Performance Summary</vt:lpstr>
      <vt:lpstr>Model Performance Summary</vt:lpstr>
      <vt:lpstr>Model Performance Summary</vt:lpstr>
      <vt:lpstr>Model Performance Summary</vt:lpstr>
      <vt:lpstr>Model Performance Summary</vt:lpstr>
      <vt:lpstr>Model Performance Summary</vt:lpstr>
      <vt:lpstr>APPENDIX</vt:lpstr>
      <vt:lpstr>Data Background and Contents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cp:lastModifiedBy>Sujeet kumar</cp:lastModifiedBy>
  <cp:revision>588</cp:revision>
  <dcterms:modified xsi:type="dcterms:W3CDTF">2024-06-13T01:15:51Z</dcterms:modified>
</cp:coreProperties>
</file>