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26" autoAdjust="0"/>
    <p:restoredTop sz="94660"/>
  </p:normalViewPr>
  <p:slideViewPr>
    <p:cSldViewPr snapToGrid="0">
      <p:cViewPr varScale="1">
        <p:scale>
          <a:sx n="69" d="100"/>
          <a:sy n="69"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582C6C-6554-45FA-BE40-E9D5854F3DF8}" type="datetimeFigureOut">
              <a:rPr lang="en-US" smtClean="0"/>
              <a:t>4/27/2023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B46DE5-137E-4965-9248-567663744563}" type="slidenum">
              <a:rPr lang="en-US" smtClean="0"/>
              <a:t>‹#›</a:t>
            </a:fld>
            <a:endParaRPr lang="en-US"/>
          </a:p>
        </p:txBody>
      </p:sp>
    </p:spTree>
    <p:extLst>
      <p:ext uri="{BB962C8B-B14F-4D97-AF65-F5344CB8AC3E}">
        <p14:creationId xmlns:p14="http://schemas.microsoft.com/office/powerpoint/2010/main" val="3590417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The selected brand is Samsung. The company is leading in chip making. The company is ahead of its competitors in the performance of Smartphones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Haizar</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et al.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2020). The generation of new chips, allows fast processing, reduced consumption of power, and also the sustainable type of performance over a long time period. The company is successful due to its innovations that are mostly oriented toward the customers. Huge investments are made by the company in the R&amp;D sector.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2</a:t>
            </a:fld>
            <a:endParaRPr lang="en-US"/>
          </a:p>
        </p:txBody>
      </p:sp>
    </p:spTree>
    <p:extLst>
      <p:ext uri="{BB962C8B-B14F-4D97-AF65-F5344CB8AC3E}">
        <p14:creationId xmlns:p14="http://schemas.microsoft.com/office/powerpoint/2010/main" val="4130237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The Company has the capability of multitasking as it has preferred Galaxy devices. The Galaxy devices leverage crisp and expansive screens that provide users with a wide variety of options to work with multiple apps (Han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et al. </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2022). There are different features of Samsung smartphones, such as Galaxy Note II. This has allowed for multitasking experiences. It has a wider range of ecosystems of apps on the Android device. This also enhances office productivity by provisioning easy access to Google Workspace and MS Office. </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3</a:t>
            </a:fld>
            <a:endParaRPr lang="en-US"/>
          </a:p>
        </p:txBody>
      </p:sp>
    </p:spTree>
    <p:extLst>
      <p:ext uri="{BB962C8B-B14F-4D97-AF65-F5344CB8AC3E}">
        <p14:creationId xmlns:p14="http://schemas.microsoft.com/office/powerpoint/2010/main" val="1055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The target audience of Samsung varies from the age group of 15 - 45 who is following the latest trends in technology. The lifestyle of the customers is based on huge consumption of TV and other digital media as they are engaged with local series of TV along with celebrities and other aspirational lifestyles. Mobile phones have power sharing and a battery that is long-lasting.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4</a:t>
            </a:fld>
            <a:endParaRPr lang="en-US"/>
          </a:p>
        </p:txBody>
      </p:sp>
    </p:spTree>
    <p:extLst>
      <p:ext uri="{BB962C8B-B14F-4D97-AF65-F5344CB8AC3E}">
        <p14:creationId xmlns:p14="http://schemas.microsoft.com/office/powerpoint/2010/main" val="2630686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The strategy of the Samsung Company is the development of the marketing trends by adapting the dynamic changes and different products are produced to satisfy the target demands. The company is a brand that is customer-centric that offers a diversified product to its customers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Abdelshafie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et al</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2021). The product range of the company varies from smartphones and other related accessories like watch, smart TV, memory storage, and monitor.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5</a:t>
            </a:fld>
            <a:endParaRPr lang="en-US"/>
          </a:p>
        </p:txBody>
      </p:sp>
    </p:spTree>
    <p:extLst>
      <p:ext uri="{BB962C8B-B14F-4D97-AF65-F5344CB8AC3E}">
        <p14:creationId xmlns:p14="http://schemas.microsoft.com/office/powerpoint/2010/main" val="41303734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The Company is focused on the new technology of foldable phones. The company is popular for the wide range of products that the company has manufactured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Siriram</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2022). This includes Galaxy S23 Ultra, Galaxy Tab S8, etc. The competitive advantage of the company is technology cutting edge, innovative research, cost-effectiveness, and also unparalleled features of the product. </a:t>
            </a:r>
          </a:p>
          <a:p>
            <a:pPr algn="just"/>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6</a:t>
            </a:fld>
            <a:endParaRPr lang="en-US"/>
          </a:p>
        </p:txBody>
      </p:sp>
    </p:spTree>
    <p:extLst>
      <p:ext uri="{BB962C8B-B14F-4D97-AF65-F5344CB8AC3E}">
        <p14:creationId xmlns:p14="http://schemas.microsoft.com/office/powerpoint/2010/main" val="9147954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Haizar</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N.F.B.M.,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Kee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D.M.H., Chong, L.M. and Chong, J.H., 2020. The impact of innovation strategy on organizational success: A study of Samsung.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Asia Pacific Journal of Management and Education (APJME)</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3</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(2), pp.93-104.</a:t>
            </a:r>
          </a:p>
          <a:p>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Han, F., Yoon, S., </a:t>
            </a:r>
            <a:r>
              <a:rPr lang="en-US" sz="1200" kern="1200" dirty="0" err="1" smtClean="0">
                <a:solidFill>
                  <a:schemeClr val="tx1"/>
                </a:solidFill>
                <a:effectLst/>
                <a:latin typeface="Times New Roman" panose="02020603050405020304" pitchFamily="18" charset="0"/>
                <a:ea typeface="+mn-ea"/>
                <a:cs typeface="Times New Roman" panose="02020603050405020304" pitchFamily="18" charset="0"/>
              </a:rPr>
              <a:t>Raghavan</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N. and Park, H., 2022. Investigating Company’s Technical Development Directions Based on Internal Knowledge Inheritance and Inventor Capabilities: The Case of Samsung Electronics.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Sustainability</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200" i="1" kern="1200" dirty="0" smtClean="0">
                <a:solidFill>
                  <a:schemeClr val="tx1"/>
                </a:solidFill>
                <a:effectLst/>
                <a:latin typeface="Times New Roman" panose="02020603050405020304" pitchFamily="18" charset="0"/>
                <a:ea typeface="+mn-ea"/>
                <a:cs typeface="Times New Roman" panose="02020603050405020304" pitchFamily="18" charset="0"/>
              </a:rPr>
              <a:t>14</a:t>
            </a:r>
            <a:r>
              <a:rPr lang="en-US" sz="1200" kern="1200" dirty="0" smtClean="0">
                <a:solidFill>
                  <a:schemeClr val="tx1"/>
                </a:solidFill>
                <a:effectLst/>
                <a:latin typeface="Times New Roman" panose="02020603050405020304" pitchFamily="18" charset="0"/>
                <a:ea typeface="+mn-ea"/>
                <a:cs typeface="Times New Roman" panose="02020603050405020304" pitchFamily="18" charset="0"/>
              </a:rPr>
              <a:t>(5), p.3117.</a:t>
            </a:r>
          </a:p>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9CB46DE5-137E-4965-9248-567663744563}" type="slidenum">
              <a:rPr lang="en-US" smtClean="0"/>
              <a:t>7</a:t>
            </a:fld>
            <a:endParaRPr lang="en-US"/>
          </a:p>
        </p:txBody>
      </p:sp>
    </p:spTree>
    <p:extLst>
      <p:ext uri="{BB962C8B-B14F-4D97-AF65-F5344CB8AC3E}">
        <p14:creationId xmlns:p14="http://schemas.microsoft.com/office/powerpoint/2010/main" val="309164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2F6ADA8-FE94-4C24-BFDB-40F2D9698B3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118299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ADA8-FE94-4C24-BFDB-40F2D9698B3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336169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ADA8-FE94-4C24-BFDB-40F2D9698B3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43397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2F6ADA8-FE94-4C24-BFDB-40F2D9698B3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903337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2F6ADA8-FE94-4C24-BFDB-40F2D9698B33}" type="datetimeFigureOut">
              <a:rPr lang="en-US" smtClean="0"/>
              <a:t>4/27/2023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2833158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2F6ADA8-FE94-4C24-BFDB-40F2D9698B3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73959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2F6ADA8-FE94-4C24-BFDB-40F2D9698B33}" type="datetimeFigureOut">
              <a:rPr lang="en-US" smtClean="0"/>
              <a:t>4/27/2023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144054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2F6ADA8-FE94-4C24-BFDB-40F2D9698B33}" type="datetimeFigureOut">
              <a:rPr lang="en-US" smtClean="0"/>
              <a:t>4/27/2023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003904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F6ADA8-FE94-4C24-BFDB-40F2D9698B33}" type="datetimeFigureOut">
              <a:rPr lang="en-US" smtClean="0"/>
              <a:t>4/27/2023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1914939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F6ADA8-FE94-4C24-BFDB-40F2D9698B3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1637960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2F6ADA8-FE94-4C24-BFDB-40F2D9698B33}" type="datetimeFigureOut">
              <a:rPr lang="en-US" smtClean="0"/>
              <a:t>4/27/2023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615523-CE10-4113-A4A2-55EF66C460DF}" type="slidenum">
              <a:rPr lang="en-US" smtClean="0"/>
              <a:t>‹#›</a:t>
            </a:fld>
            <a:endParaRPr lang="en-US"/>
          </a:p>
        </p:txBody>
      </p:sp>
    </p:spTree>
    <p:extLst>
      <p:ext uri="{BB962C8B-B14F-4D97-AF65-F5344CB8AC3E}">
        <p14:creationId xmlns:p14="http://schemas.microsoft.com/office/powerpoint/2010/main" val="3476977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1000"/>
            <a:lum/>
          </a:blip>
          <a:srcRect/>
          <a:stretch>
            <a:fillRect l="-6000" r="-6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F6ADA8-FE94-4C24-BFDB-40F2D9698B33}" type="datetimeFigureOut">
              <a:rPr lang="en-US" smtClean="0"/>
              <a:t>4/27/2023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615523-CE10-4113-A4A2-55EF66C460DF}" type="slidenum">
              <a:rPr lang="en-US" smtClean="0"/>
              <a:t>‹#›</a:t>
            </a:fld>
            <a:endParaRPr lang="en-US"/>
          </a:p>
        </p:txBody>
      </p:sp>
    </p:spTree>
    <p:extLst>
      <p:ext uri="{BB962C8B-B14F-4D97-AF65-F5344CB8AC3E}">
        <p14:creationId xmlns:p14="http://schemas.microsoft.com/office/powerpoint/2010/main" val="2035296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9000"/>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126512" y="1122363"/>
            <a:ext cx="8654902" cy="3726084"/>
          </a:xfrm>
        </p:spPr>
        <p:txBody>
          <a:bodyPr>
            <a:normAutofit/>
          </a:bodyPr>
          <a:lstStyle/>
          <a:p>
            <a:r>
              <a:rPr lang="en-US" sz="5000" b="1" dirty="0">
                <a:latin typeface="Times New Roman" panose="02020603050405020304" pitchFamily="18" charset="0"/>
                <a:cs typeface="Times New Roman" panose="02020603050405020304" pitchFamily="18" charset="0"/>
              </a:rPr>
              <a:t>UNDERSTANDING TRENDS &amp; FORECASTING</a:t>
            </a:r>
            <a:r>
              <a:rPr lang="en-US" sz="5000" dirty="0">
                <a:latin typeface="Times New Roman" panose="02020603050405020304" pitchFamily="18" charset="0"/>
                <a:cs typeface="Times New Roman" panose="02020603050405020304" pitchFamily="18" charset="0"/>
              </a:rPr>
              <a:t/>
            </a:r>
            <a:br>
              <a:rPr lang="en-US" sz="5000" dirty="0">
                <a:latin typeface="Times New Roman" panose="02020603050405020304" pitchFamily="18" charset="0"/>
                <a:cs typeface="Times New Roman" panose="02020603050405020304" pitchFamily="18" charset="0"/>
              </a:rPr>
            </a:br>
            <a:endParaRPr lang="en-US" sz="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758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SAMSUNG COMPANY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200553" cy="4638970"/>
          </a:xfrm>
        </p:spPr>
        <p:txBody>
          <a:bodyPr/>
          <a:lstStyle/>
          <a:p>
            <a:pPr lvl="0" algn="just"/>
            <a:r>
              <a:rPr lang="en-US" dirty="0">
                <a:latin typeface="Times New Roman" panose="02020603050405020304" pitchFamily="18" charset="0"/>
                <a:cs typeface="Times New Roman" panose="02020603050405020304" pitchFamily="18" charset="0"/>
              </a:rPr>
              <a:t>Samsung is leading in chip making.</a:t>
            </a:r>
          </a:p>
          <a:p>
            <a:pPr lvl="0" algn="just"/>
            <a:r>
              <a:rPr lang="en-US" dirty="0">
                <a:latin typeface="Times New Roman" panose="02020603050405020304" pitchFamily="18" charset="0"/>
                <a:cs typeface="Times New Roman" panose="02020603050405020304" pitchFamily="18" charset="0"/>
              </a:rPr>
              <a:t>The chips are sustainable, fast processing, and consume less power.</a:t>
            </a:r>
          </a:p>
          <a:p>
            <a:pPr algn="just"/>
            <a:r>
              <a:rPr lang="en-US" dirty="0">
                <a:latin typeface="Times New Roman" panose="02020603050405020304" pitchFamily="18" charset="0"/>
                <a:cs typeface="Times New Roman" panose="02020603050405020304" pitchFamily="18" charset="0"/>
              </a:rPr>
              <a:t>The company is focused on customer-oriented innovations.</a:t>
            </a:r>
          </a:p>
        </p:txBody>
      </p:sp>
    </p:spTree>
    <p:extLst>
      <p:ext uri="{BB962C8B-B14F-4D97-AF65-F5344CB8AC3E}">
        <p14:creationId xmlns:p14="http://schemas.microsoft.com/office/powerpoint/2010/main" val="213525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TRENDS OF SAMSUNG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4163" y="1690688"/>
            <a:ext cx="5860312" cy="4234933"/>
          </a:xfrm>
        </p:spPr>
        <p:txBody>
          <a:bodyPr/>
          <a:lstStyle/>
          <a:p>
            <a:pPr lvl="0" algn="just"/>
            <a:r>
              <a:rPr lang="en-US" dirty="0">
                <a:latin typeface="Times New Roman" panose="02020603050405020304" pitchFamily="18" charset="0"/>
                <a:cs typeface="Times New Roman" panose="02020603050405020304" pitchFamily="18" charset="0"/>
              </a:rPr>
              <a:t>The company has trending Galaxy devices that have multitasking capability.</a:t>
            </a:r>
          </a:p>
          <a:p>
            <a:pPr lvl="0" algn="just"/>
            <a:r>
              <a:rPr lang="en-US" dirty="0">
                <a:latin typeface="Times New Roman" panose="02020603050405020304" pitchFamily="18" charset="0"/>
                <a:cs typeface="Times New Roman" panose="02020603050405020304" pitchFamily="18" charset="0"/>
              </a:rPr>
              <a:t>The expansive and leverage crisp screen that provides options for using multiple apps.</a:t>
            </a:r>
          </a:p>
          <a:p>
            <a:pPr algn="just"/>
            <a:r>
              <a:rPr lang="en-US" dirty="0">
                <a:latin typeface="Times New Roman" panose="02020603050405020304" pitchFamily="18" charset="0"/>
                <a:cs typeface="Times New Roman" panose="02020603050405020304" pitchFamily="18" charset="0"/>
              </a:rPr>
              <a:t>Office productivity is enhanced as it allows easy access to MS Office and Google </a:t>
            </a:r>
            <a:r>
              <a:rPr lang="en-US" dirty="0" smtClean="0">
                <a:latin typeface="Times New Roman" panose="02020603050405020304" pitchFamily="18" charset="0"/>
                <a:cs typeface="Times New Roman" panose="02020603050405020304" pitchFamily="18" charset="0"/>
              </a:rPr>
              <a:t>Workspace.</a:t>
            </a:r>
            <a:endParaRPr lang="en-US" dirty="0">
              <a:latin typeface="Times New Roman" panose="02020603050405020304" pitchFamily="18" charset="0"/>
              <a:cs typeface="Times New Roman" panose="02020603050405020304" pitchFamily="18" charset="0"/>
            </a:endParaRPr>
          </a:p>
        </p:txBody>
      </p:sp>
      <p:pic>
        <p:nvPicPr>
          <p:cNvPr id="1026" name="Picture 2" descr="Price trend of the Samsung Galaxy S5 in the last 5 month | Download  Scientific Di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3940" y="1825625"/>
            <a:ext cx="5060666" cy="409999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017488" y="6337005"/>
            <a:ext cx="4847118" cy="215444"/>
          </a:xfrm>
          <a:prstGeom prst="rect">
            <a:avLst/>
          </a:prstGeom>
          <a:noFill/>
        </p:spPr>
        <p:txBody>
          <a:bodyPr wrap="square" rtlCol="0">
            <a:spAutoFit/>
          </a:bodyPr>
          <a:lstStyle/>
          <a:p>
            <a:pPr algn="ctr"/>
            <a:r>
              <a:rPr lang="en-US" sz="800" dirty="0">
                <a:latin typeface="Times New Roman" panose="02020603050405020304" pitchFamily="18" charset="0"/>
                <a:cs typeface="Times New Roman" panose="02020603050405020304" pitchFamily="18" charset="0"/>
              </a:rPr>
              <a:t>(Source: https://</a:t>
            </a:r>
            <a:r>
              <a:rPr lang="en-US" sz="800" dirty="0" smtClean="0">
                <a:latin typeface="Times New Roman" panose="02020603050405020304" pitchFamily="18" charset="0"/>
                <a:cs typeface="Times New Roman" panose="02020603050405020304" pitchFamily="18" charset="0"/>
              </a:rPr>
              <a:t>www.researchgate.net)</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1491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TARGET CUSTOMER</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6243084" cy="4405054"/>
          </a:xfrm>
        </p:spPr>
        <p:txBody>
          <a:bodyPr/>
          <a:lstStyle/>
          <a:p>
            <a:pPr lvl="0" algn="just"/>
            <a:r>
              <a:rPr lang="en-US" dirty="0">
                <a:latin typeface="Times New Roman" panose="02020603050405020304" pitchFamily="18" charset="0"/>
                <a:cs typeface="Times New Roman" panose="02020603050405020304" pitchFamily="18" charset="0"/>
              </a:rPr>
              <a:t>The target audience of Samsung varies from the 15- 45 age group.</a:t>
            </a:r>
          </a:p>
          <a:p>
            <a:pPr lvl="0" algn="just"/>
            <a:r>
              <a:rPr lang="en-US" dirty="0">
                <a:latin typeface="Times New Roman" panose="02020603050405020304" pitchFamily="18" charset="0"/>
                <a:cs typeface="Times New Roman" panose="02020603050405020304" pitchFamily="18" charset="0"/>
              </a:rPr>
              <a:t>The audience follows the latest technologies and trends.</a:t>
            </a:r>
          </a:p>
          <a:p>
            <a:pPr lvl="0" algn="just"/>
            <a:r>
              <a:rPr lang="en-US" dirty="0">
                <a:latin typeface="Times New Roman" panose="02020603050405020304" pitchFamily="18" charset="0"/>
                <a:cs typeface="Times New Roman" panose="02020603050405020304" pitchFamily="18" charset="0"/>
              </a:rPr>
              <a:t>The mobile has unique features that attract customers. </a:t>
            </a:r>
          </a:p>
          <a:p>
            <a:pPr algn="just"/>
            <a:endParaRPr lang="en-US" dirty="0">
              <a:latin typeface="Times New Roman" panose="02020603050405020304" pitchFamily="18" charset="0"/>
              <a:cs typeface="Times New Roman" panose="02020603050405020304" pitchFamily="18" charset="0"/>
            </a:endParaRPr>
          </a:p>
        </p:txBody>
      </p:sp>
      <p:pic>
        <p:nvPicPr>
          <p:cNvPr id="2052" name="Picture 4" descr="Samsung Galaxy Trend GT-S7392 (Ceramic White) : Amazon.in: Electronic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78456" y="1690688"/>
            <a:ext cx="2975343" cy="42238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8378456" y="6023344"/>
            <a:ext cx="3657600" cy="215444"/>
          </a:xfrm>
          <a:prstGeom prst="rect">
            <a:avLst/>
          </a:prstGeom>
          <a:noFill/>
        </p:spPr>
        <p:txBody>
          <a:bodyPr wrap="square" rtlCol="0">
            <a:spAutoFit/>
          </a:bodyPr>
          <a:lstStyle/>
          <a:p>
            <a:pPr algn="ctr"/>
            <a:r>
              <a:rPr lang="en-US" sz="800" dirty="0">
                <a:latin typeface="Times New Roman" panose="02020603050405020304" pitchFamily="18" charset="0"/>
                <a:cs typeface="Times New Roman" panose="02020603050405020304" pitchFamily="18" charset="0"/>
              </a:rPr>
              <a:t>(Source: https://</a:t>
            </a:r>
            <a:r>
              <a:rPr lang="en-US" sz="800" dirty="0" smtClean="0">
                <a:latin typeface="Times New Roman" panose="02020603050405020304" pitchFamily="18" charset="0"/>
                <a:cs typeface="Times New Roman" panose="02020603050405020304" pitchFamily="18" charset="0"/>
              </a:rPr>
              <a:t>m.media-amazon.com)</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8293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STRATEGY OF SAMSUNG COMPANY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6693" y="1644982"/>
            <a:ext cx="6391940" cy="4660235"/>
          </a:xfrm>
        </p:spPr>
        <p:txBody>
          <a:bodyPr/>
          <a:lstStyle/>
          <a:p>
            <a:pPr lvl="0" algn="just"/>
            <a:r>
              <a:rPr lang="en-US" dirty="0">
                <a:latin typeface="Times New Roman" panose="02020603050405020304" pitchFamily="18" charset="0"/>
                <a:cs typeface="Times New Roman" panose="02020603050405020304" pitchFamily="18" charset="0"/>
              </a:rPr>
              <a:t>The company adopt dynamic changes and produce a diverse range of product for customer satisfaction.</a:t>
            </a:r>
          </a:p>
          <a:p>
            <a:pPr lvl="0" algn="just"/>
            <a:r>
              <a:rPr lang="en-US" dirty="0">
                <a:latin typeface="Times New Roman" panose="02020603050405020304" pitchFamily="18" charset="0"/>
                <a:cs typeface="Times New Roman" panose="02020603050405020304" pitchFamily="18" charset="0"/>
              </a:rPr>
              <a:t>The competitive advantage of the company is innovative research, cost-effectiveness, and unparalleled features.</a:t>
            </a:r>
          </a:p>
          <a:p>
            <a:pPr lvl="0" algn="just"/>
            <a:r>
              <a:rPr lang="en-US" dirty="0">
                <a:latin typeface="Times New Roman" panose="02020603050405020304" pitchFamily="18" charset="0"/>
                <a:cs typeface="Times New Roman" panose="02020603050405020304" pitchFamily="18" charset="0"/>
              </a:rPr>
              <a:t>A wide range of electronic product is produced like smart TV, watch, monitor, memory storage, etc. </a:t>
            </a:r>
          </a:p>
          <a:p>
            <a:pPr algn="just"/>
            <a:endParaRPr lang="en-US" dirty="0">
              <a:latin typeface="Times New Roman" panose="02020603050405020304" pitchFamily="18" charset="0"/>
              <a:cs typeface="Times New Roman" panose="02020603050405020304" pitchFamily="18" charset="0"/>
            </a:endParaRPr>
          </a:p>
        </p:txBody>
      </p:sp>
      <p:pic>
        <p:nvPicPr>
          <p:cNvPr id="3074" name="Picture 2" descr="Galaxy S8 Adoption Trends: May 2017 Update | ScientiaMobi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0140" y="1690688"/>
            <a:ext cx="4584929" cy="35192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7230140" y="5968115"/>
            <a:ext cx="4359348" cy="215444"/>
          </a:xfrm>
          <a:prstGeom prst="rect">
            <a:avLst/>
          </a:prstGeom>
          <a:noFill/>
        </p:spPr>
        <p:txBody>
          <a:bodyPr wrap="square" rtlCol="0">
            <a:spAutoFit/>
          </a:bodyPr>
          <a:lstStyle/>
          <a:p>
            <a:pPr algn="ctr"/>
            <a:r>
              <a:rPr lang="en-US" sz="800" dirty="0">
                <a:latin typeface="Times New Roman" panose="02020603050405020304" pitchFamily="18" charset="0"/>
                <a:cs typeface="Times New Roman" panose="02020603050405020304" pitchFamily="18" charset="0"/>
              </a:rPr>
              <a:t>(Source: https://</a:t>
            </a:r>
            <a:r>
              <a:rPr lang="en-US" sz="800" dirty="0" smtClean="0">
                <a:latin typeface="Times New Roman" panose="02020603050405020304" pitchFamily="18" charset="0"/>
                <a:cs typeface="Times New Roman" panose="02020603050405020304" pitchFamily="18" charset="0"/>
              </a:rPr>
              <a:t>www.scientiamobile.com)</a:t>
            </a: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183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FUTURE TECHNOLOGY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5605130" cy="4490115"/>
          </a:xfrm>
        </p:spPr>
        <p:txBody>
          <a:bodyPr/>
          <a:lstStyle/>
          <a:p>
            <a:pPr lvl="0" algn="just"/>
            <a:r>
              <a:rPr lang="en-US" dirty="0">
                <a:latin typeface="Times New Roman" panose="02020603050405020304" pitchFamily="18" charset="0"/>
                <a:cs typeface="Times New Roman" panose="02020603050405020304" pitchFamily="18" charset="0"/>
              </a:rPr>
              <a:t>The company is focused on introducing foldable phones.</a:t>
            </a:r>
          </a:p>
          <a:p>
            <a:pPr lvl="0" algn="just"/>
            <a:r>
              <a:rPr lang="en-US" dirty="0">
                <a:latin typeface="Times New Roman" panose="02020603050405020304" pitchFamily="18" charset="0"/>
                <a:cs typeface="Times New Roman" panose="02020603050405020304" pitchFamily="18" charset="0"/>
              </a:rPr>
              <a:t>Different technological innovations are adopted to bring new products to its customers.</a:t>
            </a:r>
          </a:p>
          <a:p>
            <a:pPr lvl="0" algn="just"/>
            <a:r>
              <a:rPr lang="en-US" dirty="0">
                <a:latin typeface="Times New Roman" panose="02020603050405020304" pitchFamily="18" charset="0"/>
                <a:cs typeface="Times New Roman" panose="02020603050405020304" pitchFamily="18" charset="0"/>
              </a:rPr>
              <a:t>A wide range of mobile phones are manufactured by the company with different features. </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5100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REFERENCE LIST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err="1"/>
              <a:t>Singhal</a:t>
            </a:r>
            <a:r>
              <a:rPr lang="en-US" dirty="0"/>
              <a:t>, S., </a:t>
            </a:r>
            <a:r>
              <a:rPr lang="en-US" dirty="0" err="1"/>
              <a:t>Anand</a:t>
            </a:r>
            <a:r>
              <a:rPr lang="en-US" dirty="0"/>
              <a:t>, A. and Singh, O., 2020. Studying dynamic market size-based adoption modeling &amp; product diffusion under stochastic environment. </a:t>
            </a:r>
            <a:r>
              <a:rPr lang="en-US" i="1" dirty="0"/>
              <a:t>Technological Forecasting and Social Change</a:t>
            </a:r>
            <a:r>
              <a:rPr lang="en-US" dirty="0"/>
              <a:t>, </a:t>
            </a:r>
            <a:r>
              <a:rPr lang="en-US" i="1" dirty="0"/>
              <a:t>161</a:t>
            </a:r>
            <a:r>
              <a:rPr lang="en-US" dirty="0"/>
              <a:t>, p.120285.</a:t>
            </a:r>
          </a:p>
          <a:p>
            <a:pPr algn="just"/>
            <a:r>
              <a:rPr lang="en-US" dirty="0" err="1" smtClean="0">
                <a:latin typeface="Times New Roman" panose="02020603050405020304" pitchFamily="18" charset="0"/>
                <a:cs typeface="Times New Roman" panose="02020603050405020304" pitchFamily="18" charset="0"/>
              </a:rPr>
              <a:t>Chumnumpan</a:t>
            </a:r>
            <a:r>
              <a:rPr lang="en-US" dirty="0">
                <a:latin typeface="Times New Roman" panose="02020603050405020304" pitchFamily="18" charset="0"/>
                <a:cs typeface="Times New Roman" panose="02020603050405020304" pitchFamily="18" charset="0"/>
              </a:rPr>
              <a:t>, P. and Shi, X., 2019. Understanding new products’ market performance using Google Trends. </a:t>
            </a:r>
            <a:r>
              <a:rPr lang="en-US" i="1" dirty="0">
                <a:latin typeface="Times New Roman" panose="02020603050405020304" pitchFamily="18" charset="0"/>
                <a:cs typeface="Times New Roman" panose="02020603050405020304" pitchFamily="18" charset="0"/>
              </a:rPr>
              <a:t>Australasian marketing journal</a:t>
            </a:r>
            <a:r>
              <a:rPr lang="en-US" dirty="0">
                <a:latin typeface="Times New Roman" panose="02020603050405020304" pitchFamily="18" charset="0"/>
                <a:cs typeface="Times New Roman" panose="02020603050405020304" pitchFamily="18" charset="0"/>
              </a:rPr>
              <a:t>, </a:t>
            </a:r>
            <a:r>
              <a:rPr lang="en-US" i="1" dirty="0">
                <a:latin typeface="Times New Roman" panose="02020603050405020304" pitchFamily="18" charset="0"/>
                <a:cs typeface="Times New Roman" panose="02020603050405020304" pitchFamily="18" charset="0"/>
              </a:rPr>
              <a:t>27</a:t>
            </a:r>
            <a:r>
              <a:rPr lang="en-US" dirty="0">
                <a:latin typeface="Times New Roman" panose="02020603050405020304" pitchFamily="18" charset="0"/>
                <a:cs typeface="Times New Roman" panose="02020603050405020304" pitchFamily="18" charset="0"/>
              </a:rPr>
              <a:t>(2), pp.91-103.</a:t>
            </a:r>
          </a:p>
          <a:p>
            <a:pPr algn="just"/>
            <a:r>
              <a:rPr lang="en-US" dirty="0">
                <a:latin typeface="Times New Roman" panose="02020603050405020304" pitchFamily="18" charset="0"/>
                <a:cs typeface="Times New Roman" panose="02020603050405020304" pitchFamily="18" charset="0"/>
              </a:rPr>
              <a:t>de Medeiros, A.H.G., 2020. </a:t>
            </a:r>
            <a:r>
              <a:rPr lang="en-US" i="1" dirty="0">
                <a:latin typeface="Times New Roman" panose="02020603050405020304" pitchFamily="18" charset="0"/>
                <a:cs typeface="Times New Roman" panose="02020603050405020304" pitchFamily="18" charset="0"/>
              </a:rPr>
              <a:t>Equity Research-Samsung Electronics Co., LTD</a:t>
            </a:r>
            <a:r>
              <a:rPr lang="en-US" dirty="0">
                <a:latin typeface="Times New Roman" panose="02020603050405020304" pitchFamily="18" charset="0"/>
                <a:cs typeface="Times New Roman" panose="02020603050405020304" pitchFamily="18" charset="0"/>
              </a:rPr>
              <a:t> (Doctoral dissertation, </a:t>
            </a:r>
            <a:r>
              <a:rPr lang="en-US" dirty="0" err="1">
                <a:latin typeface="Times New Roman" panose="02020603050405020304" pitchFamily="18" charset="0"/>
                <a:cs typeface="Times New Roman" panose="02020603050405020304" pitchFamily="18" charset="0"/>
              </a:rPr>
              <a:t>Universidade</a:t>
            </a:r>
            <a:r>
              <a:rPr lang="en-US" dirty="0">
                <a:latin typeface="Times New Roman" panose="02020603050405020304" pitchFamily="18" charset="0"/>
                <a:cs typeface="Times New Roman" panose="02020603050405020304" pitchFamily="18" charset="0"/>
              </a:rPr>
              <a:t> de </a:t>
            </a:r>
            <a:r>
              <a:rPr lang="en-US" dirty="0" err="1">
                <a:latin typeface="Times New Roman" panose="02020603050405020304" pitchFamily="18" charset="0"/>
                <a:cs typeface="Times New Roman" panose="02020603050405020304" pitchFamily="18" charset="0"/>
              </a:rPr>
              <a:t>Lisboa</a:t>
            </a:r>
            <a:r>
              <a:rPr lang="en-US" dirty="0">
                <a:latin typeface="Times New Roman" panose="02020603050405020304" pitchFamily="18" charset="0"/>
                <a:cs typeface="Times New Roman" panose="02020603050405020304" pitchFamily="18" charset="0"/>
              </a:rPr>
              <a:t> (Portugal)).</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485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825</Words>
  <Application>Microsoft Office PowerPoint</Application>
  <PresentationFormat>Widescreen</PresentationFormat>
  <Paragraphs>41</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UNDERSTANDING TRENDS &amp; FORECASTING </vt:lpstr>
      <vt:lpstr>SAMSUNG COMPANY</vt:lpstr>
      <vt:lpstr>TRENDS OF SAMSUNG</vt:lpstr>
      <vt:lpstr>TARGET CUSTOMER</vt:lpstr>
      <vt:lpstr>STRATEGY OF SAMSUNG COMPANY</vt:lpstr>
      <vt:lpstr>FUTURE TECHNOLOGY</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TRENDS &amp; FORECASTING</dc:title>
  <cp:revision>13</cp:revision>
  <dcterms:created xsi:type="dcterms:W3CDTF">2023-04-27T07:42:30Z</dcterms:created>
  <dcterms:modified xsi:type="dcterms:W3CDTF">2023-04-27T07:56:42Z</dcterms:modified>
</cp:coreProperties>
</file>