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48" d="100"/>
          <a:sy n="48" d="100"/>
        </p:scale>
        <p:origin x="43" y="6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0844A1F3-1D29-476B-9627-C2298CD31139}"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34928180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44A1F3-1D29-476B-9627-C2298CD31139}"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1184242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44A1F3-1D29-476B-9627-C2298CD31139}"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1851199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0844A1F3-1D29-476B-9627-C2298CD31139}"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462395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4A1F3-1D29-476B-9627-C2298CD31139}" type="datetimeFigureOut">
              <a:rPr lang="en-IN" smtClean="0"/>
              <a:t>10-04-2023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3681679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0844A1F3-1D29-476B-9627-C2298CD31139}"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344136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0844A1F3-1D29-476B-9627-C2298CD31139}" type="datetimeFigureOut">
              <a:rPr lang="en-IN" smtClean="0"/>
              <a:t>10-04-2023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198132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0844A1F3-1D29-476B-9627-C2298CD31139}" type="datetimeFigureOut">
              <a:rPr lang="en-IN" smtClean="0"/>
              <a:t>10-04-2023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38746806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4A1F3-1D29-476B-9627-C2298CD31139}" type="datetimeFigureOut">
              <a:rPr lang="en-IN" smtClean="0"/>
              <a:t>10-04-2023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1947587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4A1F3-1D29-476B-9627-C2298CD31139}"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3688109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4A1F3-1D29-476B-9627-C2298CD31139}" type="datetimeFigureOut">
              <a:rPr lang="en-IN" smtClean="0"/>
              <a:t>10-04-2023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6F3B79-4050-46C0-A536-7354ECDF3DB4}" type="slidenum">
              <a:rPr lang="en-IN" smtClean="0"/>
              <a:t>‹#›</a:t>
            </a:fld>
            <a:endParaRPr lang="en-IN"/>
          </a:p>
        </p:txBody>
      </p:sp>
    </p:spTree>
    <p:extLst>
      <p:ext uri="{BB962C8B-B14F-4D97-AF65-F5344CB8AC3E}">
        <p14:creationId xmlns:p14="http://schemas.microsoft.com/office/powerpoint/2010/main" val="1053526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4A1F3-1D29-476B-9627-C2298CD31139}" type="datetimeFigureOut">
              <a:rPr lang="en-IN" smtClean="0"/>
              <a:t>10-04-2023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6F3B79-4050-46C0-A536-7354ECDF3DB4}" type="slidenum">
              <a:rPr lang="en-IN" smtClean="0"/>
              <a:t>‹#›</a:t>
            </a:fld>
            <a:endParaRPr lang="en-IN"/>
          </a:p>
        </p:txBody>
      </p:sp>
    </p:spTree>
    <p:extLst>
      <p:ext uri="{BB962C8B-B14F-4D97-AF65-F5344CB8AC3E}">
        <p14:creationId xmlns:p14="http://schemas.microsoft.com/office/powerpoint/2010/main" val="21903579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025869" y="665163"/>
            <a:ext cx="8140262" cy="548782"/>
          </a:xfrm>
        </p:spPr>
        <p:txBody>
          <a:bodyPr>
            <a:noAutofit/>
          </a:bodyPr>
          <a:lstStyle/>
          <a:p>
            <a:r>
              <a:rPr lang="en-IN" sz="2400" b="1" dirty="0"/>
              <a:t/>
            </a:r>
            <a:br>
              <a:rPr lang="en-IN" sz="2400" b="1" dirty="0"/>
            </a:br>
            <a:endParaRPr lang="en-IN" sz="2400" dirty="0"/>
          </a:p>
        </p:txBody>
      </p:sp>
      <p:sp>
        <p:nvSpPr>
          <p:cNvPr id="4" name="Rectangle 3"/>
          <p:cNvSpPr/>
          <p:nvPr/>
        </p:nvSpPr>
        <p:spPr>
          <a:xfrm>
            <a:off x="2130972" y="88216"/>
            <a:ext cx="7930055" cy="851338"/>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smtClean="0"/>
              <a:t>INTRODUCTION ON ROLE OF LEADERSHIP IN EFFECTIVE CRISIS MANAGEMENT IN THE HEALTHCARE SETTING</a:t>
            </a:r>
            <a:endParaRPr lang="en-IN" dirty="0"/>
          </a:p>
        </p:txBody>
      </p:sp>
      <p:sp>
        <p:nvSpPr>
          <p:cNvPr id="5" name="Rectangle 4"/>
          <p:cNvSpPr/>
          <p:nvPr/>
        </p:nvSpPr>
        <p:spPr>
          <a:xfrm>
            <a:off x="64374" y="967898"/>
            <a:ext cx="3241123" cy="2065282"/>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rPr>
              <a:t>Rationale</a:t>
            </a:r>
            <a:endParaRPr lang="en-IN" sz="1000" dirty="0">
              <a:solidFill>
                <a:schemeClr val="tx1"/>
              </a:solidFill>
            </a:endParaRPr>
          </a:p>
          <a:p>
            <a:pPr lvl="0"/>
            <a:r>
              <a:rPr lang="en-IN" sz="1000" dirty="0">
                <a:solidFill>
                  <a:schemeClr val="tx1"/>
                </a:solidFill>
              </a:rPr>
              <a:t>The role of leadership in effective crisis management in the healthcare setting is critical to ensure the safety and well-being of patients, staff, and the community. </a:t>
            </a:r>
          </a:p>
          <a:p>
            <a:pPr lvl="0"/>
            <a:r>
              <a:rPr lang="en-IN" sz="1000" dirty="0">
                <a:solidFill>
                  <a:schemeClr val="tx1"/>
                </a:solidFill>
              </a:rPr>
              <a:t>Leaders must ensure that there is a plan in place to respond to a crisis and that all stakeholders are aware of the plan (McCombs &amp; Williams, 2021). </a:t>
            </a:r>
          </a:p>
          <a:p>
            <a:pPr lvl="0"/>
            <a:r>
              <a:rPr lang="en-IN" sz="1000" dirty="0">
                <a:solidFill>
                  <a:schemeClr val="tx1"/>
                </a:solidFill>
              </a:rPr>
              <a:t>Leaders should also ensure that everyone involved in the crisis is properly informed and trained to respond appropriately. </a:t>
            </a:r>
          </a:p>
          <a:p>
            <a:pPr lvl="0"/>
            <a:r>
              <a:rPr lang="en-IN" sz="1000" dirty="0">
                <a:solidFill>
                  <a:schemeClr val="tx1"/>
                </a:solidFill>
              </a:rPr>
              <a:t>This research can assist pinpoint areas where leadership should be strengthened to strengthen crisis management capabilities</a:t>
            </a:r>
          </a:p>
        </p:txBody>
      </p:sp>
      <p:sp>
        <p:nvSpPr>
          <p:cNvPr id="6" name="Rectangle 5"/>
          <p:cNvSpPr/>
          <p:nvPr/>
        </p:nvSpPr>
        <p:spPr>
          <a:xfrm>
            <a:off x="64374" y="3061524"/>
            <a:ext cx="3241123" cy="2037882"/>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dirty="0">
                <a:solidFill>
                  <a:schemeClr val="tx1"/>
                </a:solidFill>
              </a:rPr>
              <a:t>-Potential for insightful outcomes</a:t>
            </a:r>
            <a:endParaRPr lang="en-IN" sz="1000" dirty="0">
              <a:solidFill>
                <a:schemeClr val="tx1"/>
              </a:solidFill>
            </a:endParaRPr>
          </a:p>
          <a:p>
            <a:r>
              <a:rPr lang="en-IN" sz="1000" dirty="0">
                <a:solidFill>
                  <a:schemeClr val="tx1"/>
                </a:solidFill>
              </a:rPr>
              <a:t>The following are some insightful findings from studies on the role of leadership in efficient crisis management in the healthcare setting: </a:t>
            </a:r>
          </a:p>
          <a:p>
            <a:r>
              <a:rPr lang="en-IN" sz="1000" dirty="0">
                <a:solidFill>
                  <a:schemeClr val="tx1"/>
                </a:solidFill>
              </a:rPr>
              <a:t>1. Identifying effective crisis management techniques that leaders may utilise to guarantee successful crisis management, such as preparation and communication. </a:t>
            </a:r>
          </a:p>
          <a:p>
            <a:r>
              <a:rPr lang="en-IN" sz="1000" dirty="0">
                <a:solidFill>
                  <a:schemeClr val="tx1"/>
                </a:solidFill>
              </a:rPr>
              <a:t>2. </a:t>
            </a:r>
            <a:r>
              <a:rPr lang="en-IN" sz="1000" dirty="0" err="1">
                <a:solidFill>
                  <a:schemeClr val="tx1"/>
                </a:solidFill>
              </a:rPr>
              <a:t>Analyzing</a:t>
            </a:r>
            <a:r>
              <a:rPr lang="en-IN" sz="1000" dirty="0">
                <a:solidFill>
                  <a:schemeClr val="tx1"/>
                </a:solidFill>
              </a:rPr>
              <a:t> how different leadership philosophies, such as collaborative or authoritarian ones, affect crisis management. </a:t>
            </a:r>
          </a:p>
          <a:p>
            <a:r>
              <a:rPr lang="en-IN" sz="1000" dirty="0">
                <a:solidFill>
                  <a:schemeClr val="tx1"/>
                </a:solidFill>
              </a:rPr>
              <a:t>3. </a:t>
            </a:r>
            <a:r>
              <a:rPr lang="en-IN" sz="1000" dirty="0" err="1">
                <a:solidFill>
                  <a:schemeClr val="tx1"/>
                </a:solidFill>
              </a:rPr>
              <a:t>Analyzing</a:t>
            </a:r>
            <a:r>
              <a:rPr lang="en-IN" sz="1000" dirty="0">
                <a:solidFill>
                  <a:schemeClr val="tx1"/>
                </a:solidFill>
              </a:rPr>
              <a:t> the connection between the organisation's general culture and environment and crisis management effectiveness. </a:t>
            </a:r>
          </a:p>
        </p:txBody>
      </p:sp>
      <p:sp>
        <p:nvSpPr>
          <p:cNvPr id="7" name="Rectangle 6"/>
          <p:cNvSpPr/>
          <p:nvPr/>
        </p:nvSpPr>
        <p:spPr>
          <a:xfrm>
            <a:off x="8839195" y="1733729"/>
            <a:ext cx="3316015" cy="1363146"/>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i="1" dirty="0">
                <a:solidFill>
                  <a:schemeClr val="tx1"/>
                </a:solidFill>
              </a:rPr>
              <a:t>Transformational Leadership: </a:t>
            </a:r>
            <a:r>
              <a:rPr lang="en-IN" sz="1000" dirty="0">
                <a:solidFill>
                  <a:schemeClr val="tx1"/>
                </a:solidFill>
              </a:rPr>
              <a:t>Transformational leadership is a highly effective approach to crisis management, as it focuses on the long-term vision and encourages employees to take initiative and take ownership of the situation (McCombs &amp; Williams, 2021). Transformational leaders motivate and inspire people to take action and come up with creative solutions to the crisis. </a:t>
            </a:r>
          </a:p>
        </p:txBody>
      </p:sp>
      <p:sp>
        <p:nvSpPr>
          <p:cNvPr id="8" name="Rectangle 7"/>
          <p:cNvSpPr/>
          <p:nvPr/>
        </p:nvSpPr>
        <p:spPr>
          <a:xfrm>
            <a:off x="8839195" y="3155797"/>
            <a:ext cx="3316015" cy="1450427"/>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i="1" dirty="0">
                <a:solidFill>
                  <a:schemeClr val="tx1"/>
                </a:solidFill>
              </a:rPr>
              <a:t>Systems Theory: </a:t>
            </a:r>
            <a:r>
              <a:rPr lang="en-IN" sz="1000" dirty="0">
                <a:solidFill>
                  <a:schemeClr val="tx1"/>
                </a:solidFill>
              </a:rPr>
              <a:t>A healthcare crisis that is caused by a lack of coordination between healthcare providers, leading to a lack of access to care or inadequate services.  This can be solved through a Systems Theory that can help to identify the causes of this lack of coordination and to develop strategies for improving communication and collaboration among healthcare providers (</a:t>
            </a:r>
            <a:r>
              <a:rPr lang="en-IN" sz="1000" dirty="0" err="1">
                <a:solidFill>
                  <a:schemeClr val="tx1"/>
                </a:solidFill>
              </a:rPr>
              <a:t>Curnin</a:t>
            </a:r>
            <a:r>
              <a:rPr lang="en-IN" sz="1000" dirty="0">
                <a:solidFill>
                  <a:schemeClr val="tx1"/>
                </a:solidFill>
              </a:rPr>
              <a:t> </a:t>
            </a:r>
            <a:r>
              <a:rPr lang="en-IN" sz="1000" i="1" dirty="0">
                <a:solidFill>
                  <a:schemeClr val="tx1"/>
                </a:solidFill>
              </a:rPr>
              <a:t>et al</a:t>
            </a:r>
            <a:r>
              <a:rPr lang="en-IN" sz="1000" dirty="0">
                <a:solidFill>
                  <a:schemeClr val="tx1"/>
                </a:solidFill>
              </a:rPr>
              <a:t>., 2022).</a:t>
            </a:r>
          </a:p>
        </p:txBody>
      </p:sp>
      <p:sp>
        <p:nvSpPr>
          <p:cNvPr id="9" name="Rounded Rectangle 8"/>
          <p:cNvSpPr/>
          <p:nvPr/>
        </p:nvSpPr>
        <p:spPr>
          <a:xfrm>
            <a:off x="5228343" y="2272000"/>
            <a:ext cx="3559616" cy="28388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t>-</a:t>
            </a:r>
            <a:r>
              <a:rPr lang="en-IN" sz="900" b="1" dirty="0" smtClean="0">
                <a:solidFill>
                  <a:schemeClr val="tx1"/>
                </a:solidFill>
              </a:rPr>
              <a:t>Scope, aim and objectives</a:t>
            </a:r>
            <a:endParaRPr lang="en-IN" sz="900" dirty="0" smtClean="0">
              <a:solidFill>
                <a:schemeClr val="tx1"/>
              </a:solidFill>
            </a:endParaRPr>
          </a:p>
          <a:p>
            <a:r>
              <a:rPr lang="en-IN" sz="900" dirty="0" smtClean="0">
                <a:solidFill>
                  <a:schemeClr val="tx1"/>
                </a:solidFill>
              </a:rPr>
              <a:t>Scope: This research will focus on the role of leadership in managing healthcare crises in the healthcare setting. It will explore how leadership can be used to effectively manage healthcare crises and the impact that this has on the healthcare setting. </a:t>
            </a:r>
          </a:p>
          <a:p>
            <a:r>
              <a:rPr lang="en-IN" sz="900" dirty="0" smtClean="0">
                <a:solidFill>
                  <a:schemeClr val="tx1"/>
                </a:solidFill>
              </a:rPr>
              <a:t>Aim: The aim of this research is to investigate how effective leadership can be used to manage healthcare crises in the healthcare setting. </a:t>
            </a:r>
          </a:p>
          <a:p>
            <a:r>
              <a:rPr lang="en-IN" sz="900" dirty="0" smtClean="0">
                <a:solidFill>
                  <a:schemeClr val="tx1"/>
                </a:solidFill>
              </a:rPr>
              <a:t>Objectives: </a:t>
            </a:r>
          </a:p>
          <a:p>
            <a:r>
              <a:rPr lang="en-IN" sz="900" dirty="0" smtClean="0">
                <a:solidFill>
                  <a:schemeClr val="tx1"/>
                </a:solidFill>
              </a:rPr>
              <a:t>1.To analyse the roles and responsibilities of leadership in the healthcare setting during a crisis. </a:t>
            </a:r>
          </a:p>
          <a:p>
            <a:r>
              <a:rPr lang="en-IN" sz="900" dirty="0" smtClean="0">
                <a:solidFill>
                  <a:schemeClr val="tx1"/>
                </a:solidFill>
              </a:rPr>
              <a:t>2. To identify factors that influence the success of healthcare leaders in crisis management.</a:t>
            </a:r>
          </a:p>
          <a:p>
            <a:r>
              <a:rPr lang="en-IN" sz="900" dirty="0" smtClean="0">
                <a:solidFill>
                  <a:schemeClr val="tx1"/>
                </a:solidFill>
              </a:rPr>
              <a:t>3. To assess the impact of leadership on effective crisis management within the healthcare setting. </a:t>
            </a:r>
          </a:p>
          <a:p>
            <a:r>
              <a:rPr lang="en-IN" sz="900" dirty="0" smtClean="0">
                <a:solidFill>
                  <a:schemeClr val="tx1"/>
                </a:solidFill>
              </a:rPr>
              <a:t>4. To identify strategies that increase the effectiveness of healthcare leaders in crisis management.</a:t>
            </a:r>
            <a:endParaRPr lang="en-IN" sz="900" dirty="0">
              <a:solidFill>
                <a:schemeClr val="tx1"/>
              </a:solidFill>
            </a:endParaRPr>
          </a:p>
        </p:txBody>
      </p:sp>
      <p:sp>
        <p:nvSpPr>
          <p:cNvPr id="10" name="Rectangle 9"/>
          <p:cNvSpPr/>
          <p:nvPr/>
        </p:nvSpPr>
        <p:spPr>
          <a:xfrm>
            <a:off x="63060" y="5127751"/>
            <a:ext cx="3242437" cy="1541064"/>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b="1" dirty="0">
                <a:solidFill>
                  <a:schemeClr val="tx1"/>
                </a:solidFill>
              </a:rPr>
              <a:t>-Evidence</a:t>
            </a:r>
            <a:endParaRPr lang="en-IN" sz="1200" dirty="0">
              <a:solidFill>
                <a:schemeClr val="tx1"/>
              </a:solidFill>
            </a:endParaRPr>
          </a:p>
          <a:p>
            <a:r>
              <a:rPr lang="en-IN" sz="1200" dirty="0">
                <a:solidFill>
                  <a:schemeClr val="tx1"/>
                </a:solidFill>
              </a:rPr>
              <a:t>Evidence is to be gathered from a variety of sources, such as Journals. Articles, crisis management case studies in healthcare and evaluating real-life crisis management activities in healthcare. </a:t>
            </a:r>
          </a:p>
        </p:txBody>
      </p:sp>
      <p:sp>
        <p:nvSpPr>
          <p:cNvPr id="12" name="Rectangle 11"/>
          <p:cNvSpPr/>
          <p:nvPr/>
        </p:nvSpPr>
        <p:spPr>
          <a:xfrm>
            <a:off x="8867146" y="4803445"/>
            <a:ext cx="3288063" cy="1939898"/>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000" b="1" i="1" dirty="0">
                <a:solidFill>
                  <a:schemeClr val="tx1"/>
                </a:solidFill>
              </a:rPr>
              <a:t>Social Exchange Theory: </a:t>
            </a:r>
            <a:r>
              <a:rPr lang="en-IN" sz="1000" dirty="0">
                <a:solidFill>
                  <a:schemeClr val="tx1"/>
                </a:solidFill>
              </a:rPr>
              <a:t>The power relationships between various healthcare stakeholders, including hospitals, insurance providers, and pharmaceutical firms, as well as how these parties interact with patients, may be identified using the social exchange theory (</a:t>
            </a:r>
            <a:r>
              <a:rPr lang="en-IN" sz="1000" dirty="0" err="1">
                <a:solidFill>
                  <a:schemeClr val="tx1"/>
                </a:solidFill>
              </a:rPr>
              <a:t>Mykhailova</a:t>
            </a:r>
            <a:r>
              <a:rPr lang="en-IN" sz="1000" dirty="0">
                <a:solidFill>
                  <a:schemeClr val="tx1"/>
                </a:solidFill>
              </a:rPr>
              <a:t> and </a:t>
            </a:r>
            <a:r>
              <a:rPr lang="en-IN" sz="1000" dirty="0" err="1">
                <a:solidFill>
                  <a:schemeClr val="tx1"/>
                </a:solidFill>
              </a:rPr>
              <a:t>Mykhailov</a:t>
            </a:r>
            <a:r>
              <a:rPr lang="en-IN" sz="1000" dirty="0">
                <a:solidFill>
                  <a:schemeClr val="tx1"/>
                </a:solidFill>
              </a:rPr>
              <a:t>, 2022). This might be helpful in creating crisis management strategies that are adapted to the exact requirements of the individual healthcare situation. </a:t>
            </a:r>
          </a:p>
        </p:txBody>
      </p:sp>
      <p:sp>
        <p:nvSpPr>
          <p:cNvPr id="13" name="TextBox 12"/>
          <p:cNvSpPr txBox="1"/>
          <p:nvPr/>
        </p:nvSpPr>
        <p:spPr>
          <a:xfrm>
            <a:off x="9553901" y="1363244"/>
            <a:ext cx="2601308" cy="276999"/>
          </a:xfrm>
          <a:prstGeom prst="rect">
            <a:avLst/>
          </a:prstGeom>
          <a:noFill/>
        </p:spPr>
        <p:txBody>
          <a:bodyPr wrap="square" rtlCol="0">
            <a:spAutoFit/>
          </a:bodyPr>
          <a:lstStyle/>
          <a:p>
            <a:r>
              <a:rPr lang="en-IN" sz="1200" dirty="0" smtClean="0">
                <a:latin typeface="Arial Black" panose="020B0A04020102020204" pitchFamily="34" charset="0"/>
              </a:rPr>
              <a:t>Applicable Theories</a:t>
            </a:r>
            <a:endParaRPr lang="en-IN" sz="1200" dirty="0">
              <a:latin typeface="Arial Black" panose="020B0A04020102020204" pitchFamily="34" charset="0"/>
            </a:endParaRPr>
          </a:p>
        </p:txBody>
      </p:sp>
      <p:sp>
        <p:nvSpPr>
          <p:cNvPr id="14" name="Rectangle 13"/>
          <p:cNvSpPr/>
          <p:nvPr/>
        </p:nvSpPr>
        <p:spPr>
          <a:xfrm>
            <a:off x="3329035" y="5268082"/>
            <a:ext cx="3587314" cy="143867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r>
              <a:rPr lang="en-IN" sz="1000" b="1" dirty="0"/>
              <a:t>-Method of Analysis</a:t>
            </a:r>
            <a:endParaRPr lang="en-IN" sz="1000" dirty="0"/>
          </a:p>
          <a:p>
            <a:r>
              <a:rPr lang="en-IN" sz="1000" dirty="0"/>
              <a:t>The process of analysis chosen for the leadership role in effective crisis management in the healthcare environment is known as secondary data analysis. It requires obtaining and interpreting current data from a variety of sources in order to respond to a particular study issue. Journals, focus groups, media reports, old studies, and other sources can all be used as secondary data sources. (Pandey and Pandey, 2021).</a:t>
            </a:r>
          </a:p>
        </p:txBody>
      </p:sp>
      <p:pic>
        <p:nvPicPr>
          <p:cNvPr id="1028" name="Picture 4" descr="Crisis Management: The Overlooked Leadership Skill - CF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3329034" y="967899"/>
            <a:ext cx="1822200" cy="12431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ow telehealth could help mitigate the healthcare crisis amidst COVID-19"/>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438" r="13024"/>
          <a:stretch/>
        </p:blipFill>
        <p:spPr bwMode="auto">
          <a:xfrm>
            <a:off x="6995538" y="5275697"/>
            <a:ext cx="1792420" cy="143106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Transformational Leadership: How to Inspire and Motivat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95538" y="1034613"/>
            <a:ext cx="1859424" cy="117641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Crisis Management Models &amp; Theories l Smartsheet"/>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12980" r="456"/>
          <a:stretch/>
        </p:blipFill>
        <p:spPr bwMode="auto">
          <a:xfrm flipV="1">
            <a:off x="3398940" y="2684866"/>
            <a:ext cx="1700687" cy="176546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eadership and its Importanc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998115" y="955254"/>
            <a:ext cx="1918234" cy="127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951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References</a:t>
            </a:r>
            <a:endParaRPr lang="en-IN" b="1" dirty="0"/>
          </a:p>
        </p:txBody>
      </p:sp>
      <p:sp>
        <p:nvSpPr>
          <p:cNvPr id="3" name="Content Placeholder 2"/>
          <p:cNvSpPr>
            <a:spLocks noGrp="1"/>
          </p:cNvSpPr>
          <p:nvPr>
            <p:ph idx="1"/>
          </p:nvPr>
        </p:nvSpPr>
        <p:spPr/>
        <p:txBody>
          <a:bodyPr>
            <a:normAutofit fontScale="92500" lnSpcReduction="20000"/>
          </a:bodyPr>
          <a:lstStyle/>
          <a:p>
            <a:r>
              <a:rPr lang="en-IN" dirty="0" err="1"/>
              <a:t>Curnin</a:t>
            </a:r>
            <a:r>
              <a:rPr lang="en-IN" dirty="0"/>
              <a:t>, S., Brooks, B., Owen, C. and Brooks, O., 2022. Perceptions of strategic decision‐making by crisis management teams during exercising: Establishing key dimensions. Journal of Contingencies and Crisis Management.</a:t>
            </a:r>
          </a:p>
          <a:p>
            <a:r>
              <a:rPr lang="en-IN" dirty="0"/>
              <a:t>McCombs, K., &amp; Williams, E. (2021). The resilient effects of transformational leadership on well-being: examining the moderating effects of anxiety during the COVID-19 crisis. Leadership &amp; Organization Development Journal, 42(8), 1254-1266.</a:t>
            </a:r>
          </a:p>
          <a:p>
            <a:r>
              <a:rPr lang="en-IN" dirty="0" err="1"/>
              <a:t>Mykhailova</a:t>
            </a:r>
            <a:r>
              <a:rPr lang="en-IN" dirty="0"/>
              <a:t>, Y. and </a:t>
            </a:r>
            <a:r>
              <a:rPr lang="en-IN" dirty="0" err="1"/>
              <a:t>Mykhailov</a:t>
            </a:r>
            <a:r>
              <a:rPr lang="en-IN" dirty="0"/>
              <a:t>, S., 2022. THEORETICAL APPROACHES TO CRISIS MANAGEMENT DURING THE INFORMATION WAR. Three Seas Economic Journal, 3(1), pp.129-132.</a:t>
            </a:r>
          </a:p>
          <a:p>
            <a:r>
              <a:rPr lang="en-IN" dirty="0"/>
              <a:t>Pandey, P. and Pandey, M.M., 2021. Research methodology tools and techniques. Bridge </a:t>
            </a:r>
            <a:r>
              <a:rPr lang="en-IN" dirty="0" err="1"/>
              <a:t>Center</a:t>
            </a:r>
            <a:r>
              <a:rPr lang="en-IN" dirty="0" smtClean="0"/>
              <a:t>.</a:t>
            </a:r>
            <a:endParaRPr lang="en-IN" dirty="0"/>
          </a:p>
        </p:txBody>
      </p:sp>
    </p:spTree>
    <p:extLst>
      <p:ext uri="{BB962C8B-B14F-4D97-AF65-F5344CB8AC3E}">
        <p14:creationId xmlns:p14="http://schemas.microsoft.com/office/powerpoint/2010/main" val="28802865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TotalTime>
  <Words>784</Words>
  <Application>Microsoft Office PowerPoint</Application>
  <PresentationFormat>Widescreen</PresentationFormat>
  <Paragraphs>33</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Arial Black</vt:lpstr>
      <vt:lpstr>Calibri</vt:lpstr>
      <vt:lpstr>Calibri Light</vt:lpstr>
      <vt:lpstr>Office Theme</vt:lpstr>
      <vt:lpstr> </vt:lpstr>
      <vt:lpstr>References</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User</dc:creator>
  <cp:lastModifiedBy>User</cp:lastModifiedBy>
  <cp:revision>4</cp:revision>
  <dcterms:created xsi:type="dcterms:W3CDTF">2023-04-10T11:11:38Z</dcterms:created>
  <dcterms:modified xsi:type="dcterms:W3CDTF">2023-04-10T11:31:58Z</dcterms:modified>
</cp:coreProperties>
</file>