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p:scale>
          <a:sx n="110" d="100"/>
          <a:sy n="110"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173233-8067-4A5F-AD23-CD8704850C2D}" type="datetimeFigureOut">
              <a:rPr lang="en-IN" smtClean="0"/>
              <a:t>20-04-2023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4F6DD3-DD9D-4F28-BAAE-61BD6837F710}" type="slidenum">
              <a:rPr lang="en-IN" smtClean="0"/>
              <a:t>‹#›</a:t>
            </a:fld>
            <a:endParaRPr lang="en-IN"/>
          </a:p>
        </p:txBody>
      </p:sp>
    </p:spTree>
    <p:extLst>
      <p:ext uri="{BB962C8B-B14F-4D97-AF65-F5344CB8AC3E}">
        <p14:creationId xmlns:p14="http://schemas.microsoft.com/office/powerpoint/2010/main" val="2359092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Technology is changing the whole world, and so is the hotel industry, as the process of technology can be used to help in the process and speeds up the operations, which has a direct effect on the provinces for the satisfaction of the guest. Hotel Managers are aware of the requirement of technological features required for the industry and keep up the needs of the ever-evolving customer needs. The context of the study will cover the state of the research from where the research is left to collect the data. Any such initial situations for the research will be highlighted for the impact of technology on the first performance in the hotel industry. The research goal and the approach of the research defining the research methods will also be made.</a:t>
            </a:r>
            <a:endParaRPr lang="en-IN" sz="1200" kern="1200" dirty="0" smtClean="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B14F6DD3-DD9D-4F28-BAAE-61BD6837F710}" type="slidenum">
              <a:rPr lang="en-IN" smtClean="0"/>
              <a:t>2</a:t>
            </a:fld>
            <a:endParaRPr lang="en-IN"/>
          </a:p>
        </p:txBody>
      </p:sp>
    </p:spTree>
    <p:extLst>
      <p:ext uri="{BB962C8B-B14F-4D97-AF65-F5344CB8AC3E}">
        <p14:creationId xmlns:p14="http://schemas.microsoft.com/office/powerpoint/2010/main" val="29988555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kern="1200" dirty="0" smtClean="0">
                <a:solidFill>
                  <a:schemeClr val="tx1"/>
                </a:solidFill>
                <a:effectLst/>
                <a:latin typeface="+mn-lt"/>
                <a:ea typeface="+mn-ea"/>
                <a:cs typeface="+mn-cs"/>
              </a:rPr>
              <a:t>Hameed, W.U., </a:t>
            </a:r>
            <a:r>
              <a:rPr lang="en-IN" sz="1200" kern="1200" dirty="0" err="1" smtClean="0">
                <a:solidFill>
                  <a:schemeClr val="tx1"/>
                </a:solidFill>
                <a:effectLst/>
                <a:latin typeface="+mn-lt"/>
                <a:ea typeface="+mn-ea"/>
                <a:cs typeface="+mn-cs"/>
              </a:rPr>
              <a:t>Nisar</a:t>
            </a:r>
            <a:r>
              <a:rPr lang="en-IN" sz="1200" kern="1200" dirty="0" smtClean="0">
                <a:solidFill>
                  <a:schemeClr val="tx1"/>
                </a:solidFill>
                <a:effectLst/>
                <a:latin typeface="+mn-lt"/>
                <a:ea typeface="+mn-ea"/>
                <a:cs typeface="+mn-cs"/>
              </a:rPr>
              <a:t>, Q.A. and Wu, H.C., 2021. Relationships between external knowledge, internal innovation, firms' open innovation performance, service innovation, and business performance in the Pakistani hotel industry. </a:t>
            </a:r>
            <a:r>
              <a:rPr lang="en-IN" sz="1200" i="1" kern="1200" dirty="0" smtClean="0">
                <a:solidFill>
                  <a:schemeClr val="tx1"/>
                </a:solidFill>
                <a:effectLst/>
                <a:latin typeface="+mn-lt"/>
                <a:ea typeface="+mn-ea"/>
                <a:cs typeface="+mn-cs"/>
              </a:rPr>
              <a:t>International Journal of Hospitality Management</a:t>
            </a:r>
            <a:r>
              <a:rPr lang="en-IN" sz="1200" kern="1200" dirty="0" smtClean="0">
                <a:solidFill>
                  <a:schemeClr val="tx1"/>
                </a:solidFill>
                <a:effectLst/>
                <a:latin typeface="+mn-lt"/>
                <a:ea typeface="+mn-ea"/>
                <a:cs typeface="+mn-cs"/>
              </a:rPr>
              <a:t>, </a:t>
            </a:r>
            <a:r>
              <a:rPr lang="en-IN" sz="1200" i="1" kern="1200" dirty="0" smtClean="0">
                <a:solidFill>
                  <a:schemeClr val="tx1"/>
                </a:solidFill>
                <a:effectLst/>
                <a:latin typeface="+mn-lt"/>
                <a:ea typeface="+mn-ea"/>
                <a:cs typeface="+mn-cs"/>
              </a:rPr>
              <a:t>92</a:t>
            </a:r>
            <a:r>
              <a:rPr lang="en-IN" sz="1200" kern="1200" dirty="0" smtClean="0">
                <a:solidFill>
                  <a:schemeClr val="tx1"/>
                </a:solidFill>
                <a:effectLst/>
                <a:latin typeface="+mn-lt"/>
                <a:ea typeface="+mn-ea"/>
                <a:cs typeface="+mn-cs"/>
              </a:rPr>
              <a:t>, p.102745.</a:t>
            </a:r>
          </a:p>
          <a:p>
            <a:r>
              <a:rPr lang="en-IN" sz="1200" kern="1200" dirty="0" smtClean="0">
                <a:solidFill>
                  <a:schemeClr val="tx1"/>
                </a:solidFill>
                <a:effectLst/>
                <a:latin typeface="+mn-lt"/>
                <a:ea typeface="+mn-ea"/>
                <a:cs typeface="+mn-cs"/>
              </a:rPr>
              <a:t>Pandey, P. and Pandey, M.M., 2021. </a:t>
            </a:r>
            <a:r>
              <a:rPr lang="en-IN" sz="1200" i="1" kern="1200" dirty="0" smtClean="0">
                <a:solidFill>
                  <a:schemeClr val="tx1"/>
                </a:solidFill>
                <a:effectLst/>
                <a:latin typeface="+mn-lt"/>
                <a:ea typeface="+mn-ea"/>
                <a:cs typeface="+mn-cs"/>
              </a:rPr>
              <a:t>Research methodology tools and techniques</a:t>
            </a:r>
            <a:r>
              <a:rPr lang="en-IN" sz="1200" kern="1200" dirty="0" smtClean="0">
                <a:solidFill>
                  <a:schemeClr val="tx1"/>
                </a:solidFill>
                <a:effectLst/>
                <a:latin typeface="+mn-lt"/>
                <a:ea typeface="+mn-ea"/>
                <a:cs typeface="+mn-cs"/>
              </a:rPr>
              <a:t>. Bridge </a:t>
            </a:r>
            <a:r>
              <a:rPr lang="en-IN" sz="1200" kern="1200" dirty="0" err="1" smtClean="0">
                <a:solidFill>
                  <a:schemeClr val="tx1"/>
                </a:solidFill>
                <a:effectLst/>
                <a:latin typeface="+mn-lt"/>
                <a:ea typeface="+mn-ea"/>
                <a:cs typeface="+mn-cs"/>
              </a:rPr>
              <a:t>Center</a:t>
            </a:r>
            <a:r>
              <a:rPr lang="en-IN" sz="1200" kern="1200" dirty="0" smtClean="0">
                <a:solidFill>
                  <a:schemeClr val="tx1"/>
                </a:solidFill>
                <a:effectLst/>
                <a:latin typeface="+mn-lt"/>
                <a:ea typeface="+mn-ea"/>
                <a:cs typeface="+mn-cs"/>
              </a:rPr>
              <a:t>.</a:t>
            </a:r>
          </a:p>
          <a:p>
            <a:r>
              <a:rPr lang="en-IN" sz="1200" kern="1200" dirty="0" smtClean="0">
                <a:solidFill>
                  <a:schemeClr val="tx1"/>
                </a:solidFill>
                <a:effectLst/>
                <a:latin typeface="+mn-lt"/>
                <a:ea typeface="+mn-ea"/>
                <a:cs typeface="+mn-cs"/>
              </a:rPr>
              <a:t>Zhou, Y. and </a:t>
            </a:r>
            <a:r>
              <a:rPr lang="en-IN" sz="1200" kern="1200" dirty="0" err="1" smtClean="0">
                <a:solidFill>
                  <a:schemeClr val="tx1"/>
                </a:solidFill>
                <a:effectLst/>
                <a:latin typeface="+mn-lt"/>
                <a:ea typeface="+mn-ea"/>
                <a:cs typeface="+mn-cs"/>
              </a:rPr>
              <a:t>Singal</a:t>
            </a:r>
            <a:r>
              <a:rPr lang="en-IN" sz="1200" kern="1200" dirty="0" smtClean="0">
                <a:solidFill>
                  <a:schemeClr val="tx1"/>
                </a:solidFill>
                <a:effectLst/>
                <a:latin typeface="+mn-lt"/>
                <a:ea typeface="+mn-ea"/>
                <a:cs typeface="+mn-cs"/>
              </a:rPr>
              <a:t>, M., 2020. A review of the business case for CSR in the hospitality industry. </a:t>
            </a:r>
            <a:r>
              <a:rPr lang="en-IN" sz="1200" i="1" kern="1200" dirty="0" smtClean="0">
                <a:solidFill>
                  <a:schemeClr val="tx1"/>
                </a:solidFill>
                <a:effectLst/>
                <a:latin typeface="+mn-lt"/>
                <a:ea typeface="+mn-ea"/>
                <a:cs typeface="+mn-cs"/>
              </a:rPr>
              <a:t>International Journal of Hospitality Management</a:t>
            </a:r>
            <a:r>
              <a:rPr lang="en-IN" sz="1200" kern="1200" dirty="0" smtClean="0">
                <a:solidFill>
                  <a:schemeClr val="tx1"/>
                </a:solidFill>
                <a:effectLst/>
                <a:latin typeface="+mn-lt"/>
                <a:ea typeface="+mn-ea"/>
                <a:cs typeface="+mn-cs"/>
              </a:rPr>
              <a:t>, </a:t>
            </a:r>
            <a:r>
              <a:rPr lang="en-IN" sz="1200" i="1" kern="1200" dirty="0" smtClean="0">
                <a:solidFill>
                  <a:schemeClr val="tx1"/>
                </a:solidFill>
                <a:effectLst/>
                <a:latin typeface="+mn-lt"/>
                <a:ea typeface="+mn-ea"/>
                <a:cs typeface="+mn-cs"/>
              </a:rPr>
              <a:t>84</a:t>
            </a:r>
            <a:r>
              <a:rPr lang="en-IN" sz="1200" kern="1200" dirty="0" smtClean="0">
                <a:solidFill>
                  <a:schemeClr val="tx1"/>
                </a:solidFill>
                <a:effectLst/>
                <a:latin typeface="+mn-lt"/>
                <a:ea typeface="+mn-ea"/>
                <a:cs typeface="+mn-cs"/>
              </a:rPr>
              <a:t>, p.102330.</a:t>
            </a:r>
          </a:p>
          <a:p>
            <a:r>
              <a:rPr lang="en-IN" sz="1200" kern="1200" dirty="0" smtClean="0">
                <a:solidFill>
                  <a:schemeClr val="tx1"/>
                </a:solidFill>
                <a:effectLst/>
                <a:latin typeface="+mn-lt"/>
                <a:ea typeface="+mn-ea"/>
                <a:cs typeface="+mn-cs"/>
              </a:rPr>
              <a:t>Ribeiro-Navarrete, S., </a:t>
            </a:r>
            <a:r>
              <a:rPr lang="en-IN" sz="1200" kern="1200" dirty="0" err="1" smtClean="0">
                <a:solidFill>
                  <a:schemeClr val="tx1"/>
                </a:solidFill>
                <a:effectLst/>
                <a:latin typeface="+mn-lt"/>
                <a:ea typeface="+mn-ea"/>
                <a:cs typeface="+mn-cs"/>
              </a:rPr>
              <a:t>Botella-Carrubi</a:t>
            </a:r>
            <a:r>
              <a:rPr lang="en-IN" sz="1200" kern="1200" dirty="0" smtClean="0">
                <a:solidFill>
                  <a:schemeClr val="tx1"/>
                </a:solidFill>
                <a:effectLst/>
                <a:latin typeface="+mn-lt"/>
                <a:ea typeface="+mn-ea"/>
                <a:cs typeface="+mn-cs"/>
              </a:rPr>
              <a:t>, D., Palacios-</a:t>
            </a:r>
            <a:r>
              <a:rPr lang="en-IN" sz="1200" kern="1200" dirty="0" err="1" smtClean="0">
                <a:solidFill>
                  <a:schemeClr val="tx1"/>
                </a:solidFill>
                <a:effectLst/>
                <a:latin typeface="+mn-lt"/>
                <a:ea typeface="+mn-ea"/>
                <a:cs typeface="+mn-cs"/>
              </a:rPr>
              <a:t>Marqués</a:t>
            </a:r>
            <a:r>
              <a:rPr lang="en-IN" sz="1200" kern="1200" dirty="0" smtClean="0">
                <a:solidFill>
                  <a:schemeClr val="tx1"/>
                </a:solidFill>
                <a:effectLst/>
                <a:latin typeface="+mn-lt"/>
                <a:ea typeface="+mn-ea"/>
                <a:cs typeface="+mn-cs"/>
              </a:rPr>
              <a:t>, D. and </a:t>
            </a:r>
            <a:r>
              <a:rPr lang="en-IN" sz="1200" kern="1200" dirty="0" err="1" smtClean="0">
                <a:solidFill>
                  <a:schemeClr val="tx1"/>
                </a:solidFill>
                <a:effectLst/>
                <a:latin typeface="+mn-lt"/>
                <a:ea typeface="+mn-ea"/>
                <a:cs typeface="+mn-cs"/>
              </a:rPr>
              <a:t>Orero-Blat</a:t>
            </a:r>
            <a:r>
              <a:rPr lang="en-IN" sz="1200" kern="1200" dirty="0" smtClean="0">
                <a:solidFill>
                  <a:schemeClr val="tx1"/>
                </a:solidFill>
                <a:effectLst/>
                <a:latin typeface="+mn-lt"/>
                <a:ea typeface="+mn-ea"/>
                <a:cs typeface="+mn-cs"/>
              </a:rPr>
              <a:t>, M., 2021. The effect of digitalization on business performance: An applied study of KIBS. </a:t>
            </a:r>
            <a:r>
              <a:rPr lang="en-IN" sz="1200" i="1" kern="1200" dirty="0" smtClean="0">
                <a:solidFill>
                  <a:schemeClr val="tx1"/>
                </a:solidFill>
                <a:effectLst/>
                <a:latin typeface="+mn-lt"/>
                <a:ea typeface="+mn-ea"/>
                <a:cs typeface="+mn-cs"/>
              </a:rPr>
              <a:t>Journal of Business Research</a:t>
            </a:r>
            <a:r>
              <a:rPr lang="en-IN" sz="1200" kern="1200" dirty="0" smtClean="0">
                <a:solidFill>
                  <a:schemeClr val="tx1"/>
                </a:solidFill>
                <a:effectLst/>
                <a:latin typeface="+mn-lt"/>
                <a:ea typeface="+mn-ea"/>
                <a:cs typeface="+mn-cs"/>
              </a:rPr>
              <a:t>, </a:t>
            </a:r>
            <a:r>
              <a:rPr lang="en-IN" sz="1200" i="1" kern="1200" dirty="0" smtClean="0">
                <a:solidFill>
                  <a:schemeClr val="tx1"/>
                </a:solidFill>
                <a:effectLst/>
                <a:latin typeface="+mn-lt"/>
                <a:ea typeface="+mn-ea"/>
                <a:cs typeface="+mn-cs"/>
              </a:rPr>
              <a:t>126</a:t>
            </a:r>
            <a:r>
              <a:rPr lang="en-IN" sz="1200" kern="1200" dirty="0" smtClean="0">
                <a:solidFill>
                  <a:schemeClr val="tx1"/>
                </a:solidFill>
                <a:effectLst/>
                <a:latin typeface="+mn-lt"/>
                <a:ea typeface="+mn-ea"/>
                <a:cs typeface="+mn-cs"/>
              </a:rPr>
              <a:t>, pp.319-326. </a:t>
            </a:r>
          </a:p>
          <a:p>
            <a:r>
              <a:rPr lang="en-IN" sz="1200" kern="1200" dirty="0" err="1" smtClean="0">
                <a:solidFill>
                  <a:schemeClr val="tx1"/>
                </a:solidFill>
                <a:effectLst/>
                <a:latin typeface="+mn-lt"/>
                <a:ea typeface="+mn-ea"/>
                <a:cs typeface="+mn-cs"/>
              </a:rPr>
              <a:t>Tajeddini</a:t>
            </a:r>
            <a:r>
              <a:rPr lang="en-IN" sz="1200" kern="1200" dirty="0" smtClean="0">
                <a:solidFill>
                  <a:schemeClr val="tx1"/>
                </a:solidFill>
                <a:effectLst/>
                <a:latin typeface="+mn-lt"/>
                <a:ea typeface="+mn-ea"/>
                <a:cs typeface="+mn-cs"/>
              </a:rPr>
              <a:t>, K., Martin, E. and Ali, A., 2020. Enhancing hospitality business performance: The role of entrepreneurial orientation and networking ties in a dynamic environment. </a:t>
            </a:r>
            <a:r>
              <a:rPr lang="en-IN" sz="1200" i="1" kern="1200" dirty="0" smtClean="0">
                <a:solidFill>
                  <a:schemeClr val="tx1"/>
                </a:solidFill>
                <a:effectLst/>
                <a:latin typeface="+mn-lt"/>
                <a:ea typeface="+mn-ea"/>
                <a:cs typeface="+mn-cs"/>
              </a:rPr>
              <a:t>International Journal of Hospitality Management</a:t>
            </a:r>
            <a:r>
              <a:rPr lang="en-IN" sz="1200" kern="1200" dirty="0" smtClean="0">
                <a:solidFill>
                  <a:schemeClr val="tx1"/>
                </a:solidFill>
                <a:effectLst/>
                <a:latin typeface="+mn-lt"/>
                <a:ea typeface="+mn-ea"/>
                <a:cs typeface="+mn-cs"/>
              </a:rPr>
              <a:t>, </a:t>
            </a:r>
            <a:r>
              <a:rPr lang="en-IN" sz="1200" i="1" kern="1200" dirty="0" smtClean="0">
                <a:solidFill>
                  <a:schemeClr val="tx1"/>
                </a:solidFill>
                <a:effectLst/>
                <a:latin typeface="+mn-lt"/>
                <a:ea typeface="+mn-ea"/>
                <a:cs typeface="+mn-cs"/>
              </a:rPr>
              <a:t>90</a:t>
            </a:r>
            <a:r>
              <a:rPr lang="en-IN" sz="1200" kern="1200" dirty="0" smtClean="0">
                <a:solidFill>
                  <a:schemeClr val="tx1"/>
                </a:solidFill>
                <a:effectLst/>
                <a:latin typeface="+mn-lt"/>
                <a:ea typeface="+mn-ea"/>
                <a:cs typeface="+mn-cs"/>
              </a:rPr>
              <a:t>, p.102605.</a:t>
            </a:r>
          </a:p>
          <a:p>
            <a:r>
              <a:rPr lang="en-IN" sz="1200" kern="1200" dirty="0" err="1" smtClean="0">
                <a:solidFill>
                  <a:schemeClr val="tx1"/>
                </a:solidFill>
                <a:effectLst/>
                <a:latin typeface="+mn-lt"/>
                <a:ea typeface="+mn-ea"/>
                <a:cs typeface="+mn-cs"/>
              </a:rPr>
              <a:t>Tarsakoo</a:t>
            </a:r>
            <a:r>
              <a:rPr lang="en-IN" sz="1200" kern="1200" dirty="0" smtClean="0">
                <a:solidFill>
                  <a:schemeClr val="tx1"/>
                </a:solidFill>
                <a:effectLst/>
                <a:latin typeface="+mn-lt"/>
                <a:ea typeface="+mn-ea"/>
                <a:cs typeface="+mn-cs"/>
              </a:rPr>
              <a:t>, P. and </a:t>
            </a:r>
            <a:r>
              <a:rPr lang="en-IN" sz="1200" kern="1200" dirty="0" err="1" smtClean="0">
                <a:solidFill>
                  <a:schemeClr val="tx1"/>
                </a:solidFill>
                <a:effectLst/>
                <a:latin typeface="+mn-lt"/>
                <a:ea typeface="+mn-ea"/>
                <a:cs typeface="+mn-cs"/>
              </a:rPr>
              <a:t>Charoensukmongkol</a:t>
            </a:r>
            <a:r>
              <a:rPr lang="en-IN" sz="1200" kern="1200" dirty="0" smtClean="0">
                <a:solidFill>
                  <a:schemeClr val="tx1"/>
                </a:solidFill>
                <a:effectLst/>
                <a:latin typeface="+mn-lt"/>
                <a:ea typeface="+mn-ea"/>
                <a:cs typeface="+mn-cs"/>
              </a:rPr>
              <a:t>, P., 2020. Dimensions of social media marketing capabilities and their contribution to the business performance of firms in Thailand. </a:t>
            </a:r>
            <a:r>
              <a:rPr lang="en-IN" sz="1200" i="1" kern="1200" dirty="0" smtClean="0">
                <a:solidFill>
                  <a:schemeClr val="tx1"/>
                </a:solidFill>
                <a:effectLst/>
                <a:latin typeface="+mn-lt"/>
                <a:ea typeface="+mn-ea"/>
                <a:cs typeface="+mn-cs"/>
              </a:rPr>
              <a:t>Journal of Asia Business Studies</a:t>
            </a:r>
            <a:r>
              <a:rPr lang="en-IN" sz="1200" kern="1200" dirty="0" smtClean="0">
                <a:solidFill>
                  <a:schemeClr val="tx1"/>
                </a:solidFill>
                <a:effectLst/>
                <a:latin typeface="+mn-lt"/>
                <a:ea typeface="+mn-ea"/>
                <a:cs typeface="+mn-cs"/>
              </a:rPr>
              <a:t>, </a:t>
            </a:r>
            <a:r>
              <a:rPr lang="en-IN" sz="1200" i="1" kern="1200" dirty="0" smtClean="0">
                <a:solidFill>
                  <a:schemeClr val="tx1"/>
                </a:solidFill>
                <a:effectLst/>
                <a:latin typeface="+mn-lt"/>
                <a:ea typeface="+mn-ea"/>
                <a:cs typeface="+mn-cs"/>
              </a:rPr>
              <a:t>14</a:t>
            </a:r>
            <a:r>
              <a:rPr lang="en-IN" sz="1200" kern="1200" dirty="0" smtClean="0">
                <a:solidFill>
                  <a:schemeClr val="tx1"/>
                </a:solidFill>
                <a:effectLst/>
                <a:latin typeface="+mn-lt"/>
                <a:ea typeface="+mn-ea"/>
                <a:cs typeface="+mn-cs"/>
              </a:rPr>
              <a:t>(4), pp.441-461. </a:t>
            </a:r>
          </a:p>
          <a:p>
            <a:r>
              <a:rPr lang="en-IN" sz="1200" kern="1200" dirty="0" err="1" smtClean="0">
                <a:solidFill>
                  <a:schemeClr val="tx1"/>
                </a:solidFill>
                <a:effectLst/>
                <a:latin typeface="+mn-lt"/>
                <a:ea typeface="+mn-ea"/>
                <a:cs typeface="+mn-cs"/>
              </a:rPr>
              <a:t>Úbeda-García</a:t>
            </a:r>
            <a:r>
              <a:rPr lang="en-IN" sz="1200" kern="1200" dirty="0" smtClean="0">
                <a:solidFill>
                  <a:schemeClr val="tx1"/>
                </a:solidFill>
                <a:effectLst/>
                <a:latin typeface="+mn-lt"/>
                <a:ea typeface="+mn-ea"/>
                <a:cs typeface="+mn-cs"/>
              </a:rPr>
              <a:t>, M., Claver-Cortés, E., Marco-</a:t>
            </a:r>
            <a:r>
              <a:rPr lang="en-IN" sz="1200" kern="1200" dirty="0" err="1" smtClean="0">
                <a:solidFill>
                  <a:schemeClr val="tx1"/>
                </a:solidFill>
                <a:effectLst/>
                <a:latin typeface="+mn-lt"/>
                <a:ea typeface="+mn-ea"/>
                <a:cs typeface="+mn-cs"/>
              </a:rPr>
              <a:t>Lajara</a:t>
            </a:r>
            <a:r>
              <a:rPr lang="en-IN" sz="1200" kern="1200" dirty="0" smtClean="0">
                <a:solidFill>
                  <a:schemeClr val="tx1"/>
                </a:solidFill>
                <a:effectLst/>
                <a:latin typeface="+mn-lt"/>
                <a:ea typeface="+mn-ea"/>
                <a:cs typeface="+mn-cs"/>
              </a:rPr>
              <a:t>, B. and Zaragoza-</a:t>
            </a:r>
            <a:r>
              <a:rPr lang="en-IN" sz="1200" kern="1200" dirty="0" err="1" smtClean="0">
                <a:solidFill>
                  <a:schemeClr val="tx1"/>
                </a:solidFill>
                <a:effectLst/>
                <a:latin typeface="+mn-lt"/>
                <a:ea typeface="+mn-ea"/>
                <a:cs typeface="+mn-cs"/>
              </a:rPr>
              <a:t>Sáez</a:t>
            </a:r>
            <a:r>
              <a:rPr lang="en-IN" sz="1200" kern="1200" dirty="0" smtClean="0">
                <a:solidFill>
                  <a:schemeClr val="tx1"/>
                </a:solidFill>
                <a:effectLst/>
                <a:latin typeface="+mn-lt"/>
                <a:ea typeface="+mn-ea"/>
                <a:cs typeface="+mn-cs"/>
              </a:rPr>
              <a:t>, P., 2021. Corporate social responsibility and firm performance in the hotel industry. The mediating role of green human resource management and environmental outcomes. </a:t>
            </a:r>
            <a:r>
              <a:rPr lang="en-IN" sz="1200" i="1" kern="1200" dirty="0" smtClean="0">
                <a:solidFill>
                  <a:schemeClr val="tx1"/>
                </a:solidFill>
                <a:effectLst/>
                <a:latin typeface="+mn-lt"/>
                <a:ea typeface="+mn-ea"/>
                <a:cs typeface="+mn-cs"/>
              </a:rPr>
              <a:t>Journal of Business Research</a:t>
            </a:r>
            <a:r>
              <a:rPr lang="en-IN" sz="1200" kern="1200" dirty="0" smtClean="0">
                <a:solidFill>
                  <a:schemeClr val="tx1"/>
                </a:solidFill>
                <a:effectLst/>
                <a:latin typeface="+mn-lt"/>
                <a:ea typeface="+mn-ea"/>
                <a:cs typeface="+mn-cs"/>
              </a:rPr>
              <a:t>, </a:t>
            </a:r>
            <a:r>
              <a:rPr lang="en-IN" sz="1200" i="1" kern="1200" dirty="0" smtClean="0">
                <a:solidFill>
                  <a:schemeClr val="tx1"/>
                </a:solidFill>
                <a:effectLst/>
                <a:latin typeface="+mn-lt"/>
                <a:ea typeface="+mn-ea"/>
                <a:cs typeface="+mn-cs"/>
              </a:rPr>
              <a:t>123</a:t>
            </a:r>
            <a:r>
              <a:rPr lang="en-IN" sz="1200" kern="1200" dirty="0" smtClean="0">
                <a:solidFill>
                  <a:schemeClr val="tx1"/>
                </a:solidFill>
                <a:effectLst/>
                <a:latin typeface="+mn-lt"/>
                <a:ea typeface="+mn-ea"/>
                <a:cs typeface="+mn-cs"/>
              </a:rPr>
              <a:t>, pp.57-69. </a:t>
            </a:r>
          </a:p>
          <a:p>
            <a:r>
              <a:rPr lang="en-IN" sz="1200" kern="1200" dirty="0" smtClean="0">
                <a:solidFill>
                  <a:schemeClr val="tx1"/>
                </a:solidFill>
                <a:effectLst/>
                <a:latin typeface="+mn-lt"/>
                <a:ea typeface="+mn-ea"/>
                <a:cs typeface="+mn-cs"/>
              </a:rPr>
              <a:t>Wilke, E.P., Costa, B.K., Freire, O.B.D.L. and Ferreira, M.P., 2019. </a:t>
            </a:r>
            <a:r>
              <a:rPr lang="en-IN" sz="1200" kern="1200" dirty="0" err="1" smtClean="0">
                <a:solidFill>
                  <a:schemeClr val="tx1"/>
                </a:solidFill>
                <a:effectLst/>
                <a:latin typeface="+mn-lt"/>
                <a:ea typeface="+mn-ea"/>
                <a:cs typeface="+mn-cs"/>
              </a:rPr>
              <a:t>Interorganizational</a:t>
            </a:r>
            <a:r>
              <a:rPr lang="en-IN" sz="1200" kern="1200" dirty="0" smtClean="0">
                <a:solidFill>
                  <a:schemeClr val="tx1"/>
                </a:solidFill>
                <a:effectLst/>
                <a:latin typeface="+mn-lt"/>
                <a:ea typeface="+mn-ea"/>
                <a:cs typeface="+mn-cs"/>
              </a:rPr>
              <a:t> cooperation in a tourist destination: Building performance in the hotel industry. </a:t>
            </a:r>
            <a:r>
              <a:rPr lang="en-IN" sz="1200" i="1" kern="1200" dirty="0" smtClean="0">
                <a:solidFill>
                  <a:schemeClr val="tx1"/>
                </a:solidFill>
                <a:effectLst/>
                <a:latin typeface="+mn-lt"/>
                <a:ea typeface="+mn-ea"/>
                <a:cs typeface="+mn-cs"/>
              </a:rPr>
              <a:t>Tourism Management</a:t>
            </a:r>
            <a:r>
              <a:rPr lang="en-IN" sz="1200" kern="1200" dirty="0" smtClean="0">
                <a:solidFill>
                  <a:schemeClr val="tx1"/>
                </a:solidFill>
                <a:effectLst/>
                <a:latin typeface="+mn-lt"/>
                <a:ea typeface="+mn-ea"/>
                <a:cs typeface="+mn-cs"/>
              </a:rPr>
              <a:t>, </a:t>
            </a:r>
            <a:r>
              <a:rPr lang="en-IN" sz="1200" i="1" kern="1200" dirty="0" smtClean="0">
                <a:solidFill>
                  <a:schemeClr val="tx1"/>
                </a:solidFill>
                <a:effectLst/>
                <a:latin typeface="+mn-lt"/>
                <a:ea typeface="+mn-ea"/>
                <a:cs typeface="+mn-cs"/>
              </a:rPr>
              <a:t>72</a:t>
            </a:r>
            <a:r>
              <a:rPr lang="en-IN" sz="1200" kern="1200" dirty="0" smtClean="0">
                <a:solidFill>
                  <a:schemeClr val="tx1"/>
                </a:solidFill>
                <a:effectLst/>
                <a:latin typeface="+mn-lt"/>
                <a:ea typeface="+mn-ea"/>
                <a:cs typeface="+mn-cs"/>
              </a:rPr>
              <a:t>, pp.340-351.</a:t>
            </a:r>
          </a:p>
          <a:p>
            <a:endParaRPr lang="en-IN" dirty="0"/>
          </a:p>
        </p:txBody>
      </p:sp>
      <p:sp>
        <p:nvSpPr>
          <p:cNvPr id="4" name="Slide Number Placeholder 3"/>
          <p:cNvSpPr>
            <a:spLocks noGrp="1"/>
          </p:cNvSpPr>
          <p:nvPr>
            <p:ph type="sldNum" sz="quarter" idx="10"/>
          </p:nvPr>
        </p:nvSpPr>
        <p:spPr/>
        <p:txBody>
          <a:bodyPr/>
          <a:lstStyle/>
          <a:p>
            <a:fld id="{B14F6DD3-DD9D-4F28-BAAE-61BD6837F710}" type="slidenum">
              <a:rPr lang="en-IN" smtClean="0"/>
              <a:t>11</a:t>
            </a:fld>
            <a:endParaRPr lang="en-IN"/>
          </a:p>
        </p:txBody>
      </p:sp>
    </p:spTree>
    <p:extLst>
      <p:ext uri="{BB962C8B-B14F-4D97-AF65-F5344CB8AC3E}">
        <p14:creationId xmlns:p14="http://schemas.microsoft.com/office/powerpoint/2010/main" val="2914622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The impact of technology on the firm performance in the hotel industry thus attracts a lot of guests from various places. The hotels are booked online by seeing the relevant features of the hotel and the facilities they are offering. The hotel industry is also called the hospitality industry and they face several issues due to the impact of technology on the operation of their organization. The management introduces special technological features for their automation and smooth running of performance to book orders from the customers (</a:t>
            </a:r>
            <a:r>
              <a:rPr lang="en-GB" sz="1200" kern="1200" dirty="0" err="1" smtClean="0">
                <a:solidFill>
                  <a:schemeClr val="tx1"/>
                </a:solidFill>
                <a:effectLst/>
                <a:latin typeface="+mn-lt"/>
                <a:ea typeface="+mn-ea"/>
                <a:cs typeface="+mn-cs"/>
              </a:rPr>
              <a:t>Tarsakoo</a:t>
            </a:r>
            <a:r>
              <a:rPr lang="en-GB" sz="1200" kern="1200" dirty="0" smtClean="0">
                <a:solidFill>
                  <a:schemeClr val="tx1"/>
                </a:solidFill>
                <a:effectLst/>
                <a:latin typeface="+mn-lt"/>
                <a:ea typeface="+mn-ea"/>
                <a:cs typeface="+mn-cs"/>
              </a:rPr>
              <a:t> and </a:t>
            </a:r>
            <a:r>
              <a:rPr lang="en-GB" sz="1200" kern="1200" dirty="0" err="1" smtClean="0">
                <a:solidFill>
                  <a:schemeClr val="tx1"/>
                </a:solidFill>
                <a:effectLst/>
                <a:latin typeface="+mn-lt"/>
                <a:ea typeface="+mn-ea"/>
                <a:cs typeface="+mn-cs"/>
              </a:rPr>
              <a:t>Charoensukmongkol</a:t>
            </a:r>
            <a:r>
              <a:rPr lang="en-GB" sz="1200" kern="1200" dirty="0" smtClean="0">
                <a:solidFill>
                  <a:schemeClr val="tx1"/>
                </a:solidFill>
                <a:effectLst/>
                <a:latin typeface="+mn-lt"/>
                <a:ea typeface="+mn-ea"/>
                <a:cs typeface="+mn-cs"/>
              </a:rPr>
              <a:t>, 2020). Automation check-in process by face recognition thus creates issues by capturing the exact face of the customers and it might be morphed by reapplying the picture. Robot assistants are used for check-in purposes thus creating issues while robots do not understand every language and cannot communicate like human beings. The customization of choosing the hotel rooms as per the guest's comfort and the number of guests thus follow some uniqueness while booking the hotels online. </a:t>
            </a:r>
            <a:endParaRPr lang="en-IN"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The customers thus face various challenges when they arrive at the hotel to stay as they might not get the similar rooms that they have booked online. The images that are shown for the hotel rooms are found differently when the customer arrives for a stay in the hotel. The chat-bots that the hotel industry has fixed in the booking system to do the chatting-related purpose with the customer and accept the booking from the customer are controlled. AI features have also lagged in the automation of hotel booking and thus similar features and rooms that are booked are being given to the customers as per the availability of the rooms (Ribeiro-Navarrete </a:t>
            </a:r>
            <a:r>
              <a:rPr lang="en-GB" sz="1200" i="1" kern="1200" dirty="0" smtClean="0">
                <a:solidFill>
                  <a:schemeClr val="tx1"/>
                </a:solidFill>
                <a:effectLst/>
                <a:latin typeface="+mn-lt"/>
                <a:ea typeface="+mn-ea"/>
                <a:cs typeface="+mn-cs"/>
              </a:rPr>
              <a:t>et al</a:t>
            </a:r>
            <a:r>
              <a:rPr lang="en-GB" sz="1200" kern="1200" dirty="0" smtClean="0">
                <a:solidFill>
                  <a:schemeClr val="tx1"/>
                </a:solidFill>
                <a:effectLst/>
                <a:latin typeface="+mn-lt"/>
                <a:ea typeface="+mn-ea"/>
                <a:cs typeface="+mn-cs"/>
              </a:rPr>
              <a:t>., 2021). Touch-free hotel keys are used as a major technological jump for the broader public to open their room with just a hotel key card and must keep that safe while they enter and take exit from the rooms. If the card is lost and the broader public has locked them out by reaming the </a:t>
            </a:r>
            <a:r>
              <a:rPr lang="en-GB" sz="1200" kern="1200" dirty="0" err="1" smtClean="0">
                <a:solidFill>
                  <a:schemeClr val="tx1"/>
                </a:solidFill>
                <a:effectLst/>
                <a:latin typeface="+mn-lt"/>
                <a:ea typeface="+mn-ea"/>
                <a:cs typeface="+mn-cs"/>
              </a:rPr>
              <a:t>keycard</a:t>
            </a:r>
            <a:r>
              <a:rPr lang="en-GB" sz="1200" kern="1200" dirty="0" smtClean="0">
                <a:solidFill>
                  <a:schemeClr val="tx1"/>
                </a:solidFill>
                <a:effectLst/>
                <a:latin typeface="+mn-lt"/>
                <a:ea typeface="+mn-ea"/>
                <a:cs typeface="+mn-cs"/>
              </a:rPr>
              <a:t> inside the room then they need to get access to another </a:t>
            </a:r>
            <a:r>
              <a:rPr lang="en-GB" sz="1200" kern="1200" dirty="0" err="1" smtClean="0">
                <a:solidFill>
                  <a:schemeClr val="tx1"/>
                </a:solidFill>
                <a:effectLst/>
                <a:latin typeface="+mn-lt"/>
                <a:ea typeface="+mn-ea"/>
                <a:cs typeface="+mn-cs"/>
              </a:rPr>
              <a:t>keycard</a:t>
            </a:r>
            <a:r>
              <a:rPr lang="en-GB" sz="1200" kern="1200" dirty="0" smtClean="0">
                <a:solidFill>
                  <a:schemeClr val="tx1"/>
                </a:solidFill>
                <a:effectLst/>
                <a:latin typeface="+mn-lt"/>
                <a:ea typeface="+mn-ea"/>
                <a:cs typeface="+mn-cs"/>
              </a:rPr>
              <a:t> from the hotel management to open the room again. </a:t>
            </a:r>
            <a:endParaRPr lang="en-IN"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Technology thus needs to be used by the hotel industry with utmost care so that the client, as well as the management, need not face any challenges regarding the technological dialect of using the hotel industry. Technology thus affects and speeds up operations that thus have a direct effect on guest satisfaction. </a:t>
            </a:r>
            <a:endParaRPr lang="en-IN" sz="1200" kern="1200" dirty="0" smtClean="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B14F6DD3-DD9D-4F28-BAAE-61BD6837F710}" type="slidenum">
              <a:rPr lang="en-IN" smtClean="0"/>
              <a:t>3</a:t>
            </a:fld>
            <a:endParaRPr lang="en-IN"/>
          </a:p>
        </p:txBody>
      </p:sp>
    </p:spTree>
    <p:extLst>
      <p:ext uri="{BB962C8B-B14F-4D97-AF65-F5344CB8AC3E}">
        <p14:creationId xmlns:p14="http://schemas.microsoft.com/office/powerpoint/2010/main" val="1728495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Technology plays an important role in the hospitality and tourism industry, where both the business owners and customers get full advantage and benefits of using the technology. It is the advances of the guest serving system and reservation policy required to be utilized in the process of business operations. Technology thus allows smooth communication with the broads from booking the hotels till they check out from the hotels. It thus serves as a streamline for guest experiences and their stay in the hotel. Hotels directly get connected with the guests by offering any such personalized experience and leisure taken from the hotel. Likewise, any such business from the hotel would be required to cut down on the experiences for the coast by enhancing the efficiency of the staff notably in using online reservations. </a:t>
            </a:r>
            <a:endParaRPr lang="en-IN" sz="1200" kern="1200" dirty="0" smtClean="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B14F6DD3-DD9D-4F28-BAAE-61BD6837F710}" type="slidenum">
              <a:rPr lang="en-IN" smtClean="0"/>
              <a:t>4</a:t>
            </a:fld>
            <a:endParaRPr lang="en-IN"/>
          </a:p>
        </p:txBody>
      </p:sp>
    </p:spTree>
    <p:extLst>
      <p:ext uri="{BB962C8B-B14F-4D97-AF65-F5344CB8AC3E}">
        <p14:creationId xmlns:p14="http://schemas.microsoft.com/office/powerpoint/2010/main" val="33479835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This can enhance properly with the guest experience for the streamline operations and manage the post-COVID-19 impact protocols. The technology thus helps top remain the guests maintain social distancing and sanitize their hands and body with the automation of robots. It thus improves the commutation between the staff of the hotels and the guests that are arriving. Technology has positively changed the hotel industry by making room services available with the billing to be seamless. It is of obvious condition that when the hotel management system becomes automated then the technology deployed would play an important role to provide seamless effort in serving positive customers. </a:t>
            </a:r>
            <a:endParaRPr lang="en-IN" dirty="0"/>
          </a:p>
        </p:txBody>
      </p:sp>
      <p:sp>
        <p:nvSpPr>
          <p:cNvPr id="4" name="Slide Number Placeholder 3"/>
          <p:cNvSpPr>
            <a:spLocks noGrp="1"/>
          </p:cNvSpPr>
          <p:nvPr>
            <p:ph type="sldNum" sz="quarter" idx="10"/>
          </p:nvPr>
        </p:nvSpPr>
        <p:spPr/>
        <p:txBody>
          <a:bodyPr/>
          <a:lstStyle/>
          <a:p>
            <a:fld id="{B14F6DD3-DD9D-4F28-BAAE-61BD6837F710}" type="slidenum">
              <a:rPr lang="en-IN" smtClean="0"/>
              <a:t>5</a:t>
            </a:fld>
            <a:endParaRPr lang="en-IN"/>
          </a:p>
        </p:txBody>
      </p:sp>
    </p:spTree>
    <p:extLst>
      <p:ext uri="{BB962C8B-B14F-4D97-AF65-F5344CB8AC3E}">
        <p14:creationId xmlns:p14="http://schemas.microsoft.com/office/powerpoint/2010/main" val="289597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Mobile technology and robotic operations of hotel booking and taking bookings from the customers help to connect a bonding between the hotel management and the customers. However, the hotel needs to strike a balance that needs to be used between personal interactions and the use of technology. Using the hotel technology software thus needs to keep track of everything that is used for the kind of pillows used and the food that is served in the hotels along with the rooms that are served to the guests. The Automatic Database system of the hotel thus helps to keep a track of the guests that are coming to the hotels and thus their faces are being captured parallel with their booking to be made completely while staying at the hotel when they arrived for the stay. It's the opportunity to let the guests be known for what they have value and simply not just get another entry in the booking ledger.</a:t>
            </a:r>
            <a:endParaRPr lang="en-IN" sz="1200" kern="1200" dirty="0" smtClean="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B14F6DD3-DD9D-4F28-BAAE-61BD6837F710}" type="slidenum">
              <a:rPr lang="en-IN" smtClean="0"/>
              <a:t>6</a:t>
            </a:fld>
            <a:endParaRPr lang="en-IN"/>
          </a:p>
        </p:txBody>
      </p:sp>
    </p:spTree>
    <p:extLst>
      <p:ext uri="{BB962C8B-B14F-4D97-AF65-F5344CB8AC3E}">
        <p14:creationId xmlns:p14="http://schemas.microsoft.com/office/powerpoint/2010/main" val="2743285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The gap of the research is to define or identify the unexplored parts that have remained in the research. By researching through various journals and online articles, the researchers still felt that there might be some information missing regarding the impact of technology on the firm performance in the hotel industry (Wilke </a:t>
            </a:r>
            <a:r>
              <a:rPr lang="en-GB" sz="1200" i="1" kern="1200" dirty="0" smtClean="0">
                <a:solidFill>
                  <a:schemeClr val="tx1"/>
                </a:solidFill>
                <a:effectLst/>
                <a:latin typeface="+mn-lt"/>
                <a:ea typeface="+mn-ea"/>
                <a:cs typeface="+mn-cs"/>
              </a:rPr>
              <a:t>et al</a:t>
            </a:r>
            <a:r>
              <a:rPr lang="en-GB" sz="1200" kern="1200" dirty="0" smtClean="0">
                <a:solidFill>
                  <a:schemeClr val="tx1"/>
                </a:solidFill>
                <a:effectLst/>
                <a:latin typeface="+mn-lt"/>
                <a:ea typeface="+mn-ea"/>
                <a:cs typeface="+mn-cs"/>
              </a:rPr>
              <a:t>., 2019). Due to the sequentially of the information in the article and the lack of information due to the proper research, there is a gap in the research. By acknowledging the article the information is being rigged with the Research gap that needs to be fulfilled to complete the research etiquette completely.</a:t>
            </a:r>
            <a:endParaRPr lang="en-IN" sz="1200" kern="1200" dirty="0" smtClean="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B14F6DD3-DD9D-4F28-BAAE-61BD6837F710}" type="slidenum">
              <a:rPr lang="en-IN" smtClean="0"/>
              <a:t>7</a:t>
            </a:fld>
            <a:endParaRPr lang="en-IN"/>
          </a:p>
        </p:txBody>
      </p:sp>
    </p:spTree>
    <p:extLst>
      <p:ext uri="{BB962C8B-B14F-4D97-AF65-F5344CB8AC3E}">
        <p14:creationId xmlns:p14="http://schemas.microsoft.com/office/powerpoint/2010/main" val="19516133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GB" sz="1200" u="none" strike="noStrike" kern="1200" dirty="0" smtClean="0">
                <a:solidFill>
                  <a:schemeClr val="tx1"/>
                </a:solidFill>
                <a:effectLst/>
                <a:latin typeface="+mn-lt"/>
                <a:ea typeface="+mn-ea"/>
                <a:cs typeface="+mn-cs"/>
              </a:rPr>
              <a:t>What technology must be used on the firm performance by the hotel industry?</a:t>
            </a:r>
            <a:endParaRPr lang="en-IN" sz="1200" u="none" strike="noStrike" kern="1200" dirty="0" smtClean="0">
              <a:solidFill>
                <a:schemeClr val="tx1"/>
              </a:solidFill>
              <a:effectLst/>
              <a:latin typeface="+mn-lt"/>
              <a:ea typeface="+mn-ea"/>
              <a:cs typeface="+mn-cs"/>
            </a:endParaRPr>
          </a:p>
          <a:p>
            <a:pPr lvl="0"/>
            <a:r>
              <a:rPr lang="en-GB" sz="1200" u="none" strike="noStrike" kern="1200" dirty="0" smtClean="0">
                <a:solidFill>
                  <a:schemeClr val="tx1"/>
                </a:solidFill>
                <a:effectLst/>
                <a:latin typeface="+mn-lt"/>
                <a:ea typeface="+mn-ea"/>
                <a:cs typeface="+mn-cs"/>
              </a:rPr>
              <a:t>How can the technology be used by the management of the hotel to execute the firm performance successfully?</a:t>
            </a:r>
            <a:endParaRPr lang="en-IN" sz="1200" u="none" strike="noStrike" kern="1200" dirty="0" smtClean="0">
              <a:solidFill>
                <a:schemeClr val="tx1"/>
              </a:solidFill>
              <a:effectLst/>
              <a:latin typeface="+mn-lt"/>
              <a:ea typeface="+mn-ea"/>
              <a:cs typeface="+mn-cs"/>
            </a:endParaRPr>
          </a:p>
          <a:p>
            <a:pPr lvl="0"/>
            <a:r>
              <a:rPr lang="en-GB" sz="1200" u="none" strike="noStrike" kern="1200" dirty="0" smtClean="0">
                <a:solidFill>
                  <a:schemeClr val="tx1"/>
                </a:solidFill>
                <a:effectLst/>
                <a:latin typeface="+mn-lt"/>
                <a:ea typeface="+mn-ea"/>
                <a:cs typeface="+mn-cs"/>
              </a:rPr>
              <a:t>What are the challenges faced by the management of the hotel industry as well as clients for booking hotels through technological means?</a:t>
            </a:r>
            <a:endParaRPr lang="en-IN" sz="1200" u="none" strike="noStrike" kern="1200" dirty="0" smtClean="0">
              <a:solidFill>
                <a:schemeClr val="tx1"/>
              </a:solidFill>
              <a:effectLst/>
              <a:latin typeface="+mn-lt"/>
              <a:ea typeface="+mn-ea"/>
              <a:cs typeface="+mn-cs"/>
            </a:endParaRPr>
          </a:p>
          <a:p>
            <a:pPr lvl="0"/>
            <a:r>
              <a:rPr lang="en-GB" sz="1200" u="none" strike="noStrike" kern="1200" dirty="0" smtClean="0">
                <a:solidFill>
                  <a:schemeClr val="tx1"/>
                </a:solidFill>
                <a:effectLst/>
                <a:latin typeface="+mn-lt"/>
                <a:ea typeface="+mn-ea"/>
                <a:cs typeface="+mn-cs"/>
              </a:rPr>
              <a:t>How can the challenges be mitigated by the management of the hotel industry to improve their firm performance?</a:t>
            </a:r>
            <a:endParaRPr lang="en-IN" sz="1200" u="none" strike="noStrike" kern="1200" dirty="0" smtClean="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B14F6DD3-DD9D-4F28-BAAE-61BD6837F710}" type="slidenum">
              <a:rPr lang="en-IN" smtClean="0"/>
              <a:t>8</a:t>
            </a:fld>
            <a:endParaRPr lang="en-IN"/>
          </a:p>
        </p:txBody>
      </p:sp>
    </p:spTree>
    <p:extLst>
      <p:ext uri="{BB962C8B-B14F-4D97-AF65-F5344CB8AC3E}">
        <p14:creationId xmlns:p14="http://schemas.microsoft.com/office/powerpoint/2010/main" val="41984554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mn-lt"/>
                <a:ea typeface="+mn-ea"/>
                <a:cs typeface="+mn-cs"/>
              </a:rPr>
              <a:t>The research approach can guide the process of research development in a particular field of study (Pandey and Pandey, 2021). In this research to </a:t>
            </a:r>
            <a:r>
              <a:rPr lang="en-GB" sz="1200" kern="1200" dirty="0" err="1" smtClean="0">
                <a:solidFill>
                  <a:schemeClr val="tx1"/>
                </a:solidFill>
                <a:effectLst/>
                <a:latin typeface="+mn-lt"/>
                <a:ea typeface="+mn-ea"/>
                <a:cs typeface="+mn-cs"/>
              </a:rPr>
              <a:t>analyze</a:t>
            </a:r>
            <a:r>
              <a:rPr lang="en-GB" sz="1200" kern="1200" dirty="0" smtClean="0">
                <a:solidFill>
                  <a:schemeClr val="tx1"/>
                </a:solidFill>
                <a:effectLst/>
                <a:latin typeface="+mn-lt"/>
                <a:ea typeface="+mn-ea"/>
                <a:cs typeface="+mn-cs"/>
              </a:rPr>
              <a:t> the impact of technology on the firm performance of the hotel industry </a:t>
            </a:r>
            <a:r>
              <a:rPr lang="en-GB" sz="1200" b="1" i="1" kern="1200" dirty="0" err="1" smtClean="0">
                <a:solidFill>
                  <a:schemeClr val="tx1"/>
                </a:solidFill>
                <a:effectLst/>
                <a:latin typeface="+mn-lt"/>
                <a:ea typeface="+mn-ea"/>
                <a:cs typeface="+mn-cs"/>
              </a:rPr>
              <a:t>interpretivism</a:t>
            </a:r>
            <a:r>
              <a:rPr lang="en-GB" sz="1200" b="1" i="1" kern="1200" dirty="0" smtClean="0">
                <a:solidFill>
                  <a:schemeClr val="tx1"/>
                </a:solidFill>
                <a:effectLst/>
                <a:latin typeface="+mn-lt"/>
                <a:ea typeface="+mn-ea"/>
                <a:cs typeface="+mn-cs"/>
              </a:rPr>
              <a:t> philosophy</a:t>
            </a:r>
            <a:r>
              <a:rPr lang="en-GB" sz="1200" kern="1200" dirty="0" smtClean="0">
                <a:solidFill>
                  <a:schemeClr val="tx1"/>
                </a:solidFill>
                <a:effectLst/>
                <a:latin typeface="+mn-lt"/>
                <a:ea typeface="+mn-ea"/>
                <a:cs typeface="+mn-cs"/>
              </a:rPr>
              <a:t> will be adopted. The use of the </a:t>
            </a:r>
            <a:r>
              <a:rPr lang="en-GB" sz="1200" kern="1200" dirty="0" err="1" smtClean="0">
                <a:solidFill>
                  <a:schemeClr val="tx1"/>
                </a:solidFill>
                <a:effectLst/>
                <a:latin typeface="+mn-lt"/>
                <a:ea typeface="+mn-ea"/>
                <a:cs typeface="+mn-cs"/>
              </a:rPr>
              <a:t>interpretivism</a:t>
            </a:r>
            <a:r>
              <a:rPr lang="en-GB" sz="1200" kern="1200" dirty="0" smtClean="0">
                <a:solidFill>
                  <a:schemeClr val="tx1"/>
                </a:solidFill>
                <a:effectLst/>
                <a:latin typeface="+mn-lt"/>
                <a:ea typeface="+mn-ea"/>
                <a:cs typeface="+mn-cs"/>
              </a:rPr>
              <a:t> philosophy can be effective to interpret the way hotel operational technologies such as AI solutions can be implemented in the service process of the firms. The interpretation of data regarding the process of </a:t>
            </a:r>
            <a:r>
              <a:rPr lang="en-GB" sz="1200" kern="1200" dirty="0" err="1" smtClean="0">
                <a:solidFill>
                  <a:schemeClr val="tx1"/>
                </a:solidFill>
                <a:effectLst/>
                <a:latin typeface="+mn-lt"/>
                <a:ea typeface="+mn-ea"/>
                <a:cs typeface="+mn-cs"/>
              </a:rPr>
              <a:t>analyzing</a:t>
            </a:r>
            <a:r>
              <a:rPr lang="en-GB" sz="1200" kern="1200" dirty="0" smtClean="0">
                <a:solidFill>
                  <a:schemeClr val="tx1"/>
                </a:solidFill>
                <a:effectLst/>
                <a:latin typeface="+mn-lt"/>
                <a:ea typeface="+mn-ea"/>
                <a:cs typeface="+mn-cs"/>
              </a:rPr>
              <a:t> the firm performance to satisfy the clients coming into the hotels can be effectively presented in this research.</a:t>
            </a:r>
            <a:endParaRPr lang="en-IN" sz="1200" kern="1200" dirty="0" smtClean="0">
              <a:solidFill>
                <a:schemeClr val="tx1"/>
              </a:solidFill>
              <a:effectLst/>
              <a:latin typeface="+mn-lt"/>
              <a:ea typeface="+mn-ea"/>
              <a:cs typeface="+mn-cs"/>
            </a:endParaRPr>
          </a:p>
          <a:p>
            <a:r>
              <a:rPr lang="en-GB" sz="1200" b="1" i="1" kern="1200" dirty="0" smtClean="0">
                <a:solidFill>
                  <a:schemeClr val="tx1"/>
                </a:solidFill>
                <a:effectLst/>
                <a:latin typeface="+mn-lt"/>
                <a:ea typeface="+mn-ea"/>
                <a:cs typeface="+mn-cs"/>
              </a:rPr>
              <a:t>An inductive approach</a:t>
            </a:r>
            <a:r>
              <a:rPr lang="en-GB" sz="1200" kern="1200" dirty="0" smtClean="0">
                <a:solidFill>
                  <a:schemeClr val="tx1"/>
                </a:solidFill>
                <a:effectLst/>
                <a:latin typeface="+mn-lt"/>
                <a:ea typeface="+mn-ea"/>
                <a:cs typeface="+mn-cs"/>
              </a:rPr>
              <a:t> will be selected for this research to develop the use of secondary research data and theoretical implementation of the performance management of the hotel industry. The service development of the operational process of the hotel industry can be evaluated by </a:t>
            </a:r>
            <a:r>
              <a:rPr lang="en-GB" sz="1200" kern="1200" dirty="0" err="1" smtClean="0">
                <a:solidFill>
                  <a:schemeClr val="tx1"/>
                </a:solidFill>
                <a:effectLst/>
                <a:latin typeface="+mn-lt"/>
                <a:ea typeface="+mn-ea"/>
                <a:cs typeface="+mn-cs"/>
              </a:rPr>
              <a:t>analyzing</a:t>
            </a:r>
            <a:r>
              <a:rPr lang="en-GB" sz="1200" kern="1200" dirty="0" smtClean="0">
                <a:solidFill>
                  <a:schemeClr val="tx1"/>
                </a:solidFill>
                <a:effectLst/>
                <a:latin typeface="+mn-lt"/>
                <a:ea typeface="+mn-ea"/>
                <a:cs typeface="+mn-cs"/>
              </a:rPr>
              <a:t> the secondary data using an inductive method. </a:t>
            </a:r>
            <a:r>
              <a:rPr lang="en-GB" sz="1200" b="1" i="1" kern="1200" dirty="0" smtClean="0">
                <a:solidFill>
                  <a:schemeClr val="tx1"/>
                </a:solidFill>
                <a:effectLst/>
                <a:latin typeface="+mn-lt"/>
                <a:ea typeface="+mn-ea"/>
                <a:cs typeface="+mn-cs"/>
              </a:rPr>
              <a:t>The descriptive research design</a:t>
            </a:r>
            <a:r>
              <a:rPr lang="en-GB" sz="1200" kern="1200" dirty="0" smtClean="0">
                <a:solidFill>
                  <a:schemeClr val="tx1"/>
                </a:solidFill>
                <a:effectLst/>
                <a:latin typeface="+mn-lt"/>
                <a:ea typeface="+mn-ea"/>
                <a:cs typeface="+mn-cs"/>
              </a:rPr>
              <a:t> will be adopted in this research to assess the firm performance and customer satisfaction approach of the hotel industry using technology such as service automation, and cashless transactions. The data collection method will be used in this research to </a:t>
            </a:r>
            <a:r>
              <a:rPr lang="en-GB" sz="1200" kern="1200" dirty="0" err="1" smtClean="0">
                <a:solidFill>
                  <a:schemeClr val="tx1"/>
                </a:solidFill>
                <a:effectLst/>
                <a:latin typeface="+mn-lt"/>
                <a:ea typeface="+mn-ea"/>
                <a:cs typeface="+mn-cs"/>
              </a:rPr>
              <a:t>analyze</a:t>
            </a:r>
            <a:r>
              <a:rPr lang="en-GB" sz="1200" kern="1200" dirty="0" smtClean="0">
                <a:solidFill>
                  <a:schemeClr val="tx1"/>
                </a:solidFill>
                <a:effectLst/>
                <a:latin typeface="+mn-lt"/>
                <a:ea typeface="+mn-ea"/>
                <a:cs typeface="+mn-cs"/>
              </a:rPr>
              <a:t> the data regarding the development of technological implications in the business performance of the hotel industry. </a:t>
            </a:r>
            <a:r>
              <a:rPr lang="en-GB" sz="1200" b="1" i="1" kern="1200" dirty="0" smtClean="0">
                <a:solidFill>
                  <a:schemeClr val="tx1"/>
                </a:solidFill>
                <a:effectLst/>
                <a:latin typeface="+mn-lt"/>
                <a:ea typeface="+mn-ea"/>
                <a:cs typeface="+mn-cs"/>
              </a:rPr>
              <a:t>The secondary data collection method </a:t>
            </a:r>
            <a:r>
              <a:rPr lang="en-GB" sz="1200" kern="1200" dirty="0" smtClean="0">
                <a:solidFill>
                  <a:schemeClr val="tx1"/>
                </a:solidFill>
                <a:effectLst/>
                <a:latin typeface="+mn-lt"/>
                <a:ea typeface="+mn-ea"/>
                <a:cs typeface="+mn-cs"/>
              </a:rPr>
              <a:t>will be adopted in this research by studying authentic research journals from Google Scholar and Science Direct to </a:t>
            </a:r>
            <a:r>
              <a:rPr lang="en-GB" sz="1200" kern="1200" dirty="0" err="1" smtClean="0">
                <a:solidFill>
                  <a:schemeClr val="tx1"/>
                </a:solidFill>
                <a:effectLst/>
                <a:latin typeface="+mn-lt"/>
                <a:ea typeface="+mn-ea"/>
                <a:cs typeface="+mn-cs"/>
              </a:rPr>
              <a:t>analyze</a:t>
            </a:r>
            <a:r>
              <a:rPr lang="en-GB" sz="1200" kern="1200" dirty="0" smtClean="0">
                <a:solidFill>
                  <a:schemeClr val="tx1"/>
                </a:solidFill>
                <a:effectLst/>
                <a:latin typeface="+mn-lt"/>
                <a:ea typeface="+mn-ea"/>
                <a:cs typeface="+mn-cs"/>
              </a:rPr>
              <a:t> the firm performance of the hotel industry.</a:t>
            </a:r>
            <a:endParaRPr lang="en-IN" sz="1200" kern="1200" dirty="0" smtClean="0">
              <a:solidFill>
                <a:schemeClr val="tx1"/>
              </a:solidFill>
              <a:effectLst/>
              <a:latin typeface="+mn-lt"/>
              <a:ea typeface="+mn-ea"/>
              <a:cs typeface="+mn-cs"/>
            </a:endParaRPr>
          </a:p>
          <a:p>
            <a:r>
              <a:rPr lang="en-GB" sz="1200" b="1" i="1" kern="1200" dirty="0" smtClean="0">
                <a:solidFill>
                  <a:schemeClr val="tx1"/>
                </a:solidFill>
                <a:effectLst/>
                <a:latin typeface="+mn-lt"/>
                <a:ea typeface="+mn-ea"/>
                <a:cs typeface="+mn-cs"/>
              </a:rPr>
              <a:t>Thematic analysis</a:t>
            </a:r>
            <a:r>
              <a:rPr lang="en-GB" sz="1200" kern="1200" dirty="0" smtClean="0">
                <a:solidFill>
                  <a:schemeClr val="tx1"/>
                </a:solidFill>
                <a:effectLst/>
                <a:latin typeface="+mn-lt"/>
                <a:ea typeface="+mn-ea"/>
                <a:cs typeface="+mn-cs"/>
              </a:rPr>
              <a:t> of the secondary data will be developed in this research to evaluate the collected secondary qualitative data for this research. A few themes will be developed to assess the secondary data regarding the development of technological implementation in hotel performance development (</a:t>
            </a:r>
            <a:r>
              <a:rPr lang="en-GB" sz="1200" kern="1200" dirty="0" err="1" smtClean="0">
                <a:solidFill>
                  <a:schemeClr val="tx1"/>
                </a:solidFill>
                <a:effectLst/>
                <a:latin typeface="+mn-lt"/>
                <a:ea typeface="+mn-ea"/>
                <a:cs typeface="+mn-cs"/>
              </a:rPr>
              <a:t>Rhou</a:t>
            </a:r>
            <a:r>
              <a:rPr lang="en-GB" sz="1200" kern="1200" dirty="0" smtClean="0">
                <a:solidFill>
                  <a:schemeClr val="tx1"/>
                </a:solidFill>
                <a:effectLst/>
                <a:latin typeface="+mn-lt"/>
                <a:ea typeface="+mn-ea"/>
                <a:cs typeface="+mn-cs"/>
              </a:rPr>
              <a:t> and </a:t>
            </a:r>
            <a:r>
              <a:rPr lang="en-GB" sz="1200" kern="1200" dirty="0" err="1" smtClean="0">
                <a:solidFill>
                  <a:schemeClr val="tx1"/>
                </a:solidFill>
                <a:effectLst/>
                <a:latin typeface="+mn-lt"/>
                <a:ea typeface="+mn-ea"/>
                <a:cs typeface="+mn-cs"/>
              </a:rPr>
              <a:t>Singal</a:t>
            </a:r>
            <a:r>
              <a:rPr lang="en-GB" sz="1200" kern="1200" dirty="0" smtClean="0">
                <a:solidFill>
                  <a:schemeClr val="tx1"/>
                </a:solidFill>
                <a:effectLst/>
                <a:latin typeface="+mn-lt"/>
                <a:ea typeface="+mn-ea"/>
                <a:cs typeface="+mn-cs"/>
              </a:rPr>
              <a:t>, 2020). The reliability and validity of the research data will be maintained by the researcher in the data analysis process to evaluate the performance management of the hotel industry. </a:t>
            </a:r>
            <a:endParaRPr lang="en-IN" sz="1200" kern="1200" dirty="0" smtClean="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B14F6DD3-DD9D-4F28-BAAE-61BD6837F710}" type="slidenum">
              <a:rPr lang="en-IN" smtClean="0"/>
              <a:t>9</a:t>
            </a:fld>
            <a:endParaRPr lang="en-IN"/>
          </a:p>
        </p:txBody>
      </p:sp>
    </p:spTree>
    <p:extLst>
      <p:ext uri="{BB962C8B-B14F-4D97-AF65-F5344CB8AC3E}">
        <p14:creationId xmlns:p14="http://schemas.microsoft.com/office/powerpoint/2010/main" val="1538463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From the above topic and discussion made so far, it can be concluded that the research is a proposal about the impact of technology on firm performance in the hotel industry. Thus the advancement of information technology and services has transformed the hotel and hospitality industry to be leveraged in several ways like making everything automated and using AI features. Services such as wireless internet, booking, and billing can be used to leverage taking the hotel industry to a new level. This has improved the safety of hotels making the customers that would be considered to be more comfortable. Based on the context of the study the challenges faced by using the technology have been discussed in the research. The state of the research literature has been discussed, with proper gap analysis. Research questions have been discussed and also proper methodological approaches for the research have been discussed.</a:t>
            </a:r>
            <a:endParaRPr lang="en-IN" sz="1200" kern="1200" dirty="0" smtClean="0">
              <a:solidFill>
                <a:schemeClr val="tx1"/>
              </a:solidFill>
              <a:effectLst/>
              <a:latin typeface="+mn-lt"/>
              <a:ea typeface="+mn-ea"/>
              <a:cs typeface="+mn-cs"/>
            </a:endParaRPr>
          </a:p>
          <a:p>
            <a:endParaRPr lang="en-IN" dirty="0"/>
          </a:p>
        </p:txBody>
      </p:sp>
      <p:sp>
        <p:nvSpPr>
          <p:cNvPr id="4" name="Slide Number Placeholder 3"/>
          <p:cNvSpPr>
            <a:spLocks noGrp="1"/>
          </p:cNvSpPr>
          <p:nvPr>
            <p:ph type="sldNum" sz="quarter" idx="10"/>
          </p:nvPr>
        </p:nvSpPr>
        <p:spPr/>
        <p:txBody>
          <a:bodyPr/>
          <a:lstStyle/>
          <a:p>
            <a:fld id="{B14F6DD3-DD9D-4F28-BAAE-61BD6837F710}" type="slidenum">
              <a:rPr lang="en-IN" smtClean="0"/>
              <a:t>10</a:t>
            </a:fld>
            <a:endParaRPr lang="en-IN"/>
          </a:p>
        </p:txBody>
      </p:sp>
    </p:spTree>
    <p:extLst>
      <p:ext uri="{BB962C8B-B14F-4D97-AF65-F5344CB8AC3E}">
        <p14:creationId xmlns:p14="http://schemas.microsoft.com/office/powerpoint/2010/main" val="3821793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32FD164-A059-411A-BE38-D7E4D76E47C8}"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2598EE-A841-4973-8BBC-9B5AEFE93B3C}" type="slidenum">
              <a:rPr lang="en-IN" smtClean="0"/>
              <a:t>‹#›</a:t>
            </a:fld>
            <a:endParaRPr lang="en-IN"/>
          </a:p>
        </p:txBody>
      </p:sp>
    </p:spTree>
    <p:extLst>
      <p:ext uri="{BB962C8B-B14F-4D97-AF65-F5344CB8AC3E}">
        <p14:creationId xmlns:p14="http://schemas.microsoft.com/office/powerpoint/2010/main" val="3274076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32FD164-A059-411A-BE38-D7E4D76E47C8}"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2598EE-A841-4973-8BBC-9B5AEFE93B3C}" type="slidenum">
              <a:rPr lang="en-IN" smtClean="0"/>
              <a:t>‹#›</a:t>
            </a:fld>
            <a:endParaRPr lang="en-IN"/>
          </a:p>
        </p:txBody>
      </p:sp>
    </p:spTree>
    <p:extLst>
      <p:ext uri="{BB962C8B-B14F-4D97-AF65-F5344CB8AC3E}">
        <p14:creationId xmlns:p14="http://schemas.microsoft.com/office/powerpoint/2010/main" val="2070314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32FD164-A059-411A-BE38-D7E4D76E47C8}"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2598EE-A841-4973-8BBC-9B5AEFE93B3C}" type="slidenum">
              <a:rPr lang="en-IN" smtClean="0"/>
              <a:t>‹#›</a:t>
            </a:fld>
            <a:endParaRPr lang="en-IN"/>
          </a:p>
        </p:txBody>
      </p:sp>
    </p:spTree>
    <p:extLst>
      <p:ext uri="{BB962C8B-B14F-4D97-AF65-F5344CB8AC3E}">
        <p14:creationId xmlns:p14="http://schemas.microsoft.com/office/powerpoint/2010/main" val="2689100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32FD164-A059-411A-BE38-D7E4D76E47C8}"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2598EE-A841-4973-8BBC-9B5AEFE93B3C}" type="slidenum">
              <a:rPr lang="en-IN" smtClean="0"/>
              <a:t>‹#›</a:t>
            </a:fld>
            <a:endParaRPr lang="en-IN"/>
          </a:p>
        </p:txBody>
      </p:sp>
    </p:spTree>
    <p:extLst>
      <p:ext uri="{BB962C8B-B14F-4D97-AF65-F5344CB8AC3E}">
        <p14:creationId xmlns:p14="http://schemas.microsoft.com/office/powerpoint/2010/main" val="2709543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32FD164-A059-411A-BE38-D7E4D76E47C8}"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2598EE-A841-4973-8BBC-9B5AEFE93B3C}" type="slidenum">
              <a:rPr lang="en-IN" smtClean="0"/>
              <a:t>‹#›</a:t>
            </a:fld>
            <a:endParaRPr lang="en-IN"/>
          </a:p>
        </p:txBody>
      </p:sp>
    </p:spTree>
    <p:extLst>
      <p:ext uri="{BB962C8B-B14F-4D97-AF65-F5344CB8AC3E}">
        <p14:creationId xmlns:p14="http://schemas.microsoft.com/office/powerpoint/2010/main" val="271384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32FD164-A059-411A-BE38-D7E4D76E47C8}" type="datetimeFigureOut">
              <a:rPr lang="en-IN" smtClean="0"/>
              <a:t>20-04-2023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2598EE-A841-4973-8BBC-9B5AEFE93B3C}" type="slidenum">
              <a:rPr lang="en-IN" smtClean="0"/>
              <a:t>‹#›</a:t>
            </a:fld>
            <a:endParaRPr lang="en-IN"/>
          </a:p>
        </p:txBody>
      </p:sp>
    </p:spTree>
    <p:extLst>
      <p:ext uri="{BB962C8B-B14F-4D97-AF65-F5344CB8AC3E}">
        <p14:creationId xmlns:p14="http://schemas.microsoft.com/office/powerpoint/2010/main" val="2270368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32FD164-A059-411A-BE38-D7E4D76E47C8}" type="datetimeFigureOut">
              <a:rPr lang="en-IN" smtClean="0"/>
              <a:t>20-04-2023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A2598EE-A841-4973-8BBC-9B5AEFE93B3C}" type="slidenum">
              <a:rPr lang="en-IN" smtClean="0"/>
              <a:t>‹#›</a:t>
            </a:fld>
            <a:endParaRPr lang="en-IN"/>
          </a:p>
        </p:txBody>
      </p:sp>
    </p:spTree>
    <p:extLst>
      <p:ext uri="{BB962C8B-B14F-4D97-AF65-F5344CB8AC3E}">
        <p14:creationId xmlns:p14="http://schemas.microsoft.com/office/powerpoint/2010/main" val="3043782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32FD164-A059-411A-BE38-D7E4D76E47C8}" type="datetimeFigureOut">
              <a:rPr lang="en-IN" smtClean="0"/>
              <a:t>20-04-2023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A2598EE-A841-4973-8BBC-9B5AEFE93B3C}" type="slidenum">
              <a:rPr lang="en-IN" smtClean="0"/>
              <a:t>‹#›</a:t>
            </a:fld>
            <a:endParaRPr lang="en-IN"/>
          </a:p>
        </p:txBody>
      </p:sp>
    </p:spTree>
    <p:extLst>
      <p:ext uri="{BB962C8B-B14F-4D97-AF65-F5344CB8AC3E}">
        <p14:creationId xmlns:p14="http://schemas.microsoft.com/office/powerpoint/2010/main" val="1427057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2FD164-A059-411A-BE38-D7E4D76E47C8}" type="datetimeFigureOut">
              <a:rPr lang="en-IN" smtClean="0"/>
              <a:t>20-04-2023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A2598EE-A841-4973-8BBC-9B5AEFE93B3C}" type="slidenum">
              <a:rPr lang="en-IN" smtClean="0"/>
              <a:t>‹#›</a:t>
            </a:fld>
            <a:endParaRPr lang="en-IN"/>
          </a:p>
        </p:txBody>
      </p:sp>
    </p:spTree>
    <p:extLst>
      <p:ext uri="{BB962C8B-B14F-4D97-AF65-F5344CB8AC3E}">
        <p14:creationId xmlns:p14="http://schemas.microsoft.com/office/powerpoint/2010/main" val="4077724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32FD164-A059-411A-BE38-D7E4D76E47C8}" type="datetimeFigureOut">
              <a:rPr lang="en-IN" smtClean="0"/>
              <a:t>20-04-2023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2598EE-A841-4973-8BBC-9B5AEFE93B3C}" type="slidenum">
              <a:rPr lang="en-IN" smtClean="0"/>
              <a:t>‹#›</a:t>
            </a:fld>
            <a:endParaRPr lang="en-IN"/>
          </a:p>
        </p:txBody>
      </p:sp>
    </p:spTree>
    <p:extLst>
      <p:ext uri="{BB962C8B-B14F-4D97-AF65-F5344CB8AC3E}">
        <p14:creationId xmlns:p14="http://schemas.microsoft.com/office/powerpoint/2010/main" val="2195677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32FD164-A059-411A-BE38-D7E4D76E47C8}" type="datetimeFigureOut">
              <a:rPr lang="en-IN" smtClean="0"/>
              <a:t>20-04-2023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2598EE-A841-4973-8BBC-9B5AEFE93B3C}" type="slidenum">
              <a:rPr lang="en-IN" smtClean="0"/>
              <a:t>‹#›</a:t>
            </a:fld>
            <a:endParaRPr lang="en-IN"/>
          </a:p>
        </p:txBody>
      </p:sp>
    </p:spTree>
    <p:extLst>
      <p:ext uri="{BB962C8B-B14F-4D97-AF65-F5344CB8AC3E}">
        <p14:creationId xmlns:p14="http://schemas.microsoft.com/office/powerpoint/2010/main" val="539433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30000"/>
            <a:lum/>
          </a:blip>
          <a:srcRect/>
          <a:stretch>
            <a:fillRect l="-11000" r="-1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2FD164-A059-411A-BE38-D7E4D76E47C8}" type="datetimeFigureOut">
              <a:rPr lang="en-IN" smtClean="0"/>
              <a:t>20-04-2023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2598EE-A841-4973-8BBC-9B5AEFE93B3C}" type="slidenum">
              <a:rPr lang="en-IN" smtClean="0"/>
              <a:t>‹#›</a:t>
            </a:fld>
            <a:endParaRPr lang="en-IN"/>
          </a:p>
        </p:txBody>
      </p:sp>
    </p:spTree>
    <p:extLst>
      <p:ext uri="{BB962C8B-B14F-4D97-AF65-F5344CB8AC3E}">
        <p14:creationId xmlns:p14="http://schemas.microsoft.com/office/powerpoint/2010/main" val="31243365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2807" y="3774123"/>
            <a:ext cx="9144000" cy="2387600"/>
          </a:xfrm>
        </p:spPr>
        <p:txBody>
          <a:bodyPr>
            <a:noAutofit/>
          </a:bodyPr>
          <a:lstStyle/>
          <a:p>
            <a:r>
              <a:rPr lang="en-IN" b="1" dirty="0">
                <a:latin typeface="Times New Roman" panose="02020603050405020304" pitchFamily="18" charset="0"/>
                <a:cs typeface="Times New Roman" panose="02020603050405020304" pitchFamily="18" charset="0"/>
              </a:rPr>
              <a:t>THE IMPACT OF TECHNOLOGY ON THE FIRM PERFORMANCE IN THE HOTEL INDUSTRY</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6511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IN"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57410"/>
            <a:ext cx="10515600" cy="4351338"/>
          </a:xfrm>
        </p:spPr>
        <p:txBody>
          <a:bodyPr>
            <a:noAutofit/>
          </a:bodyPr>
          <a:lstStyle/>
          <a:p>
            <a:pPr algn="just">
              <a:lnSpc>
                <a:spcPct val="150000"/>
              </a:lnSpc>
            </a:pPr>
            <a:r>
              <a:rPr lang="en-GB" sz="2000" dirty="0">
                <a:latin typeface="Times New Roman" panose="02020603050405020304" pitchFamily="18" charset="0"/>
                <a:cs typeface="Times New Roman" panose="02020603050405020304" pitchFamily="18" charset="0"/>
              </a:rPr>
              <a:t>I</a:t>
            </a:r>
            <a:r>
              <a:rPr lang="en-GB" sz="2000" dirty="0" smtClean="0">
                <a:latin typeface="Times New Roman" panose="02020603050405020304" pitchFamily="18" charset="0"/>
                <a:cs typeface="Times New Roman" panose="02020603050405020304" pitchFamily="18" charset="0"/>
              </a:rPr>
              <a:t>t </a:t>
            </a:r>
            <a:r>
              <a:rPr lang="en-GB" sz="2000" dirty="0">
                <a:latin typeface="Times New Roman" panose="02020603050405020304" pitchFamily="18" charset="0"/>
                <a:cs typeface="Times New Roman" panose="02020603050405020304" pitchFamily="18" charset="0"/>
              </a:rPr>
              <a:t>can be concluded that the research is a proposal about the impact of technology on firm performance in the hotel </a:t>
            </a:r>
            <a:r>
              <a:rPr lang="en-GB" sz="2000" dirty="0" smtClean="0">
                <a:latin typeface="Times New Roman" panose="02020603050405020304" pitchFamily="18" charset="0"/>
                <a:cs typeface="Times New Roman" panose="02020603050405020304" pitchFamily="18" charset="0"/>
              </a:rPr>
              <a:t>industry</a:t>
            </a:r>
          </a:p>
          <a:p>
            <a:pPr algn="just">
              <a:lnSpc>
                <a:spcPct val="150000"/>
              </a:lnSpc>
            </a:pPr>
            <a:r>
              <a:rPr lang="en-GB" sz="2000" dirty="0">
                <a:latin typeface="Times New Roman" panose="02020603050405020304" pitchFamily="18" charset="0"/>
                <a:cs typeface="Times New Roman" panose="02020603050405020304" pitchFamily="18" charset="0"/>
              </a:rPr>
              <a:t>Thus the advancement of information technology and services has transformed the hotel and hospitality industry to be leveraged in several ways like making everything automated and using AI </a:t>
            </a:r>
            <a:r>
              <a:rPr lang="en-GB" sz="2000" dirty="0" smtClean="0">
                <a:latin typeface="Times New Roman" panose="02020603050405020304" pitchFamily="18" charset="0"/>
                <a:cs typeface="Times New Roman" panose="02020603050405020304" pitchFamily="18" charset="0"/>
              </a:rPr>
              <a:t>features</a:t>
            </a:r>
          </a:p>
          <a:p>
            <a:pPr algn="just">
              <a:lnSpc>
                <a:spcPct val="150000"/>
              </a:lnSpc>
            </a:pPr>
            <a:r>
              <a:rPr lang="en-GB" sz="2000" dirty="0">
                <a:latin typeface="Times New Roman" panose="02020603050405020304" pitchFamily="18" charset="0"/>
                <a:cs typeface="Times New Roman" panose="02020603050405020304" pitchFamily="18" charset="0"/>
              </a:rPr>
              <a:t>Services such as wireless internet, booking, and billing can be used to leverage taking the hotel industry to a new </a:t>
            </a:r>
            <a:r>
              <a:rPr lang="en-GB" sz="2000" dirty="0" smtClean="0">
                <a:latin typeface="Times New Roman" panose="02020603050405020304" pitchFamily="18" charset="0"/>
                <a:cs typeface="Times New Roman" panose="02020603050405020304" pitchFamily="18" charset="0"/>
              </a:rPr>
              <a:t>level</a:t>
            </a:r>
          </a:p>
          <a:p>
            <a:pPr algn="just">
              <a:lnSpc>
                <a:spcPct val="150000"/>
              </a:lnSpc>
            </a:pPr>
            <a:r>
              <a:rPr lang="en-GB" sz="2000" dirty="0" smtClean="0">
                <a:latin typeface="Times New Roman" panose="02020603050405020304" pitchFamily="18" charset="0"/>
                <a:cs typeface="Times New Roman" panose="02020603050405020304" pitchFamily="18" charset="0"/>
              </a:rPr>
              <a:t>This </a:t>
            </a:r>
            <a:r>
              <a:rPr lang="en-GB" sz="2000" dirty="0">
                <a:latin typeface="Times New Roman" panose="02020603050405020304" pitchFamily="18" charset="0"/>
                <a:cs typeface="Times New Roman" panose="02020603050405020304" pitchFamily="18" charset="0"/>
              </a:rPr>
              <a:t>has improved the safety of hotels making the customers that would be considered to be more </a:t>
            </a:r>
            <a:r>
              <a:rPr lang="en-GB" sz="2000" dirty="0" smtClean="0">
                <a:latin typeface="Times New Roman" panose="02020603050405020304" pitchFamily="18" charset="0"/>
                <a:cs typeface="Times New Roman" panose="02020603050405020304" pitchFamily="18" charset="0"/>
              </a:rPr>
              <a:t>comfortable</a:t>
            </a:r>
          </a:p>
          <a:p>
            <a:pPr algn="just">
              <a:lnSpc>
                <a:spcPct val="150000"/>
              </a:lnSpc>
            </a:pPr>
            <a:r>
              <a:rPr lang="en-GB" sz="2000" dirty="0">
                <a:latin typeface="Times New Roman" panose="02020603050405020304" pitchFamily="18" charset="0"/>
                <a:cs typeface="Times New Roman" panose="02020603050405020304" pitchFamily="18" charset="0"/>
              </a:rPr>
              <a:t>The state of the research literature has been discussed, with proper gap analysis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3646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Reference List</a:t>
            </a:r>
            <a:b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IN"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254125"/>
            <a:ext cx="10515600" cy="4351338"/>
          </a:xfrm>
        </p:spPr>
        <p:txBody>
          <a:bodyPr>
            <a:noAutofit/>
          </a:bodyPr>
          <a:lstStyle/>
          <a:p>
            <a:r>
              <a:rPr lang="en-IN" sz="1600" dirty="0">
                <a:latin typeface="Times New Roman" panose="02020603050405020304" pitchFamily="18" charset="0"/>
                <a:cs typeface="Times New Roman" panose="02020603050405020304" pitchFamily="18" charset="0"/>
              </a:rPr>
              <a:t>Hameed, W.U., </a:t>
            </a:r>
            <a:r>
              <a:rPr lang="en-IN" sz="1600" dirty="0" err="1">
                <a:latin typeface="Times New Roman" panose="02020603050405020304" pitchFamily="18" charset="0"/>
                <a:cs typeface="Times New Roman" panose="02020603050405020304" pitchFamily="18" charset="0"/>
              </a:rPr>
              <a:t>Nisar</a:t>
            </a:r>
            <a:r>
              <a:rPr lang="en-IN" sz="1600" dirty="0">
                <a:latin typeface="Times New Roman" panose="02020603050405020304" pitchFamily="18" charset="0"/>
                <a:cs typeface="Times New Roman" panose="02020603050405020304" pitchFamily="18" charset="0"/>
              </a:rPr>
              <a:t>, Q.A. and Wu, H.C., 2021. Relationships between external knowledge, internal innovation, firms' open innovation performance, service innovation, and business performance in the Pakistani hotel industry. </a:t>
            </a:r>
            <a:r>
              <a:rPr lang="en-IN" sz="1600" i="1" dirty="0">
                <a:latin typeface="Times New Roman" panose="02020603050405020304" pitchFamily="18" charset="0"/>
                <a:cs typeface="Times New Roman" panose="02020603050405020304" pitchFamily="18" charset="0"/>
              </a:rPr>
              <a:t>International Journal of Hospitality Management</a:t>
            </a:r>
            <a:r>
              <a:rPr lang="en-IN" sz="1600" dirty="0">
                <a:latin typeface="Times New Roman" panose="02020603050405020304" pitchFamily="18" charset="0"/>
                <a:cs typeface="Times New Roman" panose="02020603050405020304" pitchFamily="18" charset="0"/>
              </a:rPr>
              <a:t>, </a:t>
            </a:r>
            <a:r>
              <a:rPr lang="en-IN" sz="1600" i="1" dirty="0">
                <a:latin typeface="Times New Roman" panose="02020603050405020304" pitchFamily="18" charset="0"/>
                <a:cs typeface="Times New Roman" panose="02020603050405020304" pitchFamily="18" charset="0"/>
              </a:rPr>
              <a:t>92</a:t>
            </a:r>
            <a:r>
              <a:rPr lang="en-IN" sz="1600" dirty="0">
                <a:latin typeface="Times New Roman" panose="02020603050405020304" pitchFamily="18" charset="0"/>
                <a:cs typeface="Times New Roman" panose="02020603050405020304" pitchFamily="18" charset="0"/>
              </a:rPr>
              <a:t>, p.102745.</a:t>
            </a:r>
          </a:p>
          <a:p>
            <a:r>
              <a:rPr lang="en-IN" sz="1600" dirty="0">
                <a:latin typeface="Times New Roman" panose="02020603050405020304" pitchFamily="18" charset="0"/>
                <a:cs typeface="Times New Roman" panose="02020603050405020304" pitchFamily="18" charset="0"/>
              </a:rPr>
              <a:t>Pandey, P. and Pandey, M.M., 2021. </a:t>
            </a:r>
            <a:r>
              <a:rPr lang="en-IN" sz="1600" i="1" dirty="0">
                <a:latin typeface="Times New Roman" panose="02020603050405020304" pitchFamily="18" charset="0"/>
                <a:cs typeface="Times New Roman" panose="02020603050405020304" pitchFamily="18" charset="0"/>
              </a:rPr>
              <a:t>Research methodology tools and techniques</a:t>
            </a:r>
            <a:r>
              <a:rPr lang="en-IN" sz="1600" dirty="0">
                <a:latin typeface="Times New Roman" panose="02020603050405020304" pitchFamily="18" charset="0"/>
                <a:cs typeface="Times New Roman" panose="02020603050405020304" pitchFamily="18" charset="0"/>
              </a:rPr>
              <a:t>. Bridge </a:t>
            </a:r>
            <a:r>
              <a:rPr lang="en-IN" sz="1600" dirty="0" err="1">
                <a:latin typeface="Times New Roman" panose="02020603050405020304" pitchFamily="18" charset="0"/>
                <a:cs typeface="Times New Roman" panose="02020603050405020304" pitchFamily="18" charset="0"/>
              </a:rPr>
              <a:t>Center</a:t>
            </a:r>
            <a:r>
              <a:rPr lang="en-IN" sz="1600" dirty="0">
                <a:latin typeface="Times New Roman" panose="02020603050405020304" pitchFamily="18" charset="0"/>
                <a:cs typeface="Times New Roman" panose="02020603050405020304" pitchFamily="18" charset="0"/>
              </a:rPr>
              <a:t>.</a:t>
            </a:r>
          </a:p>
          <a:p>
            <a:r>
              <a:rPr lang="en-IN" sz="1600" dirty="0">
                <a:latin typeface="Times New Roman" panose="02020603050405020304" pitchFamily="18" charset="0"/>
                <a:cs typeface="Times New Roman" panose="02020603050405020304" pitchFamily="18" charset="0"/>
              </a:rPr>
              <a:t>Zhou, Y. and </a:t>
            </a:r>
            <a:r>
              <a:rPr lang="en-IN" sz="1600" dirty="0" err="1">
                <a:latin typeface="Times New Roman" panose="02020603050405020304" pitchFamily="18" charset="0"/>
                <a:cs typeface="Times New Roman" panose="02020603050405020304" pitchFamily="18" charset="0"/>
              </a:rPr>
              <a:t>Singal</a:t>
            </a:r>
            <a:r>
              <a:rPr lang="en-IN" sz="1600" dirty="0">
                <a:latin typeface="Times New Roman" panose="02020603050405020304" pitchFamily="18" charset="0"/>
                <a:cs typeface="Times New Roman" panose="02020603050405020304" pitchFamily="18" charset="0"/>
              </a:rPr>
              <a:t>, M., 2020. A review of the business case for CSR in the hospitality industry. </a:t>
            </a:r>
            <a:r>
              <a:rPr lang="en-IN" sz="1600" i="1" dirty="0">
                <a:latin typeface="Times New Roman" panose="02020603050405020304" pitchFamily="18" charset="0"/>
                <a:cs typeface="Times New Roman" panose="02020603050405020304" pitchFamily="18" charset="0"/>
              </a:rPr>
              <a:t>International Journal of Hospitality Management</a:t>
            </a:r>
            <a:r>
              <a:rPr lang="en-IN" sz="1600" dirty="0">
                <a:latin typeface="Times New Roman" panose="02020603050405020304" pitchFamily="18" charset="0"/>
                <a:cs typeface="Times New Roman" panose="02020603050405020304" pitchFamily="18" charset="0"/>
              </a:rPr>
              <a:t>, </a:t>
            </a:r>
            <a:r>
              <a:rPr lang="en-IN" sz="1600" i="1" dirty="0">
                <a:latin typeface="Times New Roman" panose="02020603050405020304" pitchFamily="18" charset="0"/>
                <a:cs typeface="Times New Roman" panose="02020603050405020304" pitchFamily="18" charset="0"/>
              </a:rPr>
              <a:t>84</a:t>
            </a:r>
            <a:r>
              <a:rPr lang="en-IN" sz="1600" dirty="0">
                <a:latin typeface="Times New Roman" panose="02020603050405020304" pitchFamily="18" charset="0"/>
                <a:cs typeface="Times New Roman" panose="02020603050405020304" pitchFamily="18" charset="0"/>
              </a:rPr>
              <a:t>, p.102330.</a:t>
            </a:r>
          </a:p>
          <a:p>
            <a:r>
              <a:rPr lang="en-IN" sz="1600" dirty="0">
                <a:latin typeface="Times New Roman" panose="02020603050405020304" pitchFamily="18" charset="0"/>
                <a:cs typeface="Times New Roman" panose="02020603050405020304" pitchFamily="18" charset="0"/>
              </a:rPr>
              <a:t>Ribeiro-Navarrete, S., </a:t>
            </a:r>
            <a:r>
              <a:rPr lang="en-IN" sz="1600" dirty="0" err="1">
                <a:latin typeface="Times New Roman" panose="02020603050405020304" pitchFamily="18" charset="0"/>
                <a:cs typeface="Times New Roman" panose="02020603050405020304" pitchFamily="18" charset="0"/>
              </a:rPr>
              <a:t>Botella-Carrubi</a:t>
            </a:r>
            <a:r>
              <a:rPr lang="en-IN" sz="1600" dirty="0">
                <a:latin typeface="Times New Roman" panose="02020603050405020304" pitchFamily="18" charset="0"/>
                <a:cs typeface="Times New Roman" panose="02020603050405020304" pitchFamily="18" charset="0"/>
              </a:rPr>
              <a:t>, D., Palacios-</a:t>
            </a:r>
            <a:r>
              <a:rPr lang="en-IN" sz="1600" dirty="0" err="1">
                <a:latin typeface="Times New Roman" panose="02020603050405020304" pitchFamily="18" charset="0"/>
                <a:cs typeface="Times New Roman" panose="02020603050405020304" pitchFamily="18" charset="0"/>
              </a:rPr>
              <a:t>Marqués</a:t>
            </a:r>
            <a:r>
              <a:rPr lang="en-IN" sz="1600" dirty="0">
                <a:latin typeface="Times New Roman" panose="02020603050405020304" pitchFamily="18" charset="0"/>
                <a:cs typeface="Times New Roman" panose="02020603050405020304" pitchFamily="18" charset="0"/>
              </a:rPr>
              <a:t>, D. and </a:t>
            </a:r>
            <a:r>
              <a:rPr lang="en-IN" sz="1600" dirty="0" err="1">
                <a:latin typeface="Times New Roman" panose="02020603050405020304" pitchFamily="18" charset="0"/>
                <a:cs typeface="Times New Roman" panose="02020603050405020304" pitchFamily="18" charset="0"/>
              </a:rPr>
              <a:t>Orero-Blat</a:t>
            </a:r>
            <a:r>
              <a:rPr lang="en-IN" sz="1600" dirty="0">
                <a:latin typeface="Times New Roman" panose="02020603050405020304" pitchFamily="18" charset="0"/>
                <a:cs typeface="Times New Roman" panose="02020603050405020304" pitchFamily="18" charset="0"/>
              </a:rPr>
              <a:t>, M., 2021. The effect of digitalization on business performance: An applied study of KIBS. </a:t>
            </a:r>
            <a:r>
              <a:rPr lang="en-IN" sz="1600" i="1" dirty="0">
                <a:latin typeface="Times New Roman" panose="02020603050405020304" pitchFamily="18" charset="0"/>
                <a:cs typeface="Times New Roman" panose="02020603050405020304" pitchFamily="18" charset="0"/>
              </a:rPr>
              <a:t>Journal of Business Research</a:t>
            </a:r>
            <a:r>
              <a:rPr lang="en-IN" sz="1600" dirty="0">
                <a:latin typeface="Times New Roman" panose="02020603050405020304" pitchFamily="18" charset="0"/>
                <a:cs typeface="Times New Roman" panose="02020603050405020304" pitchFamily="18" charset="0"/>
              </a:rPr>
              <a:t>, </a:t>
            </a:r>
            <a:r>
              <a:rPr lang="en-IN" sz="1600" i="1" dirty="0">
                <a:latin typeface="Times New Roman" panose="02020603050405020304" pitchFamily="18" charset="0"/>
                <a:cs typeface="Times New Roman" panose="02020603050405020304" pitchFamily="18" charset="0"/>
              </a:rPr>
              <a:t>126</a:t>
            </a:r>
            <a:r>
              <a:rPr lang="en-IN" sz="1600" dirty="0">
                <a:latin typeface="Times New Roman" panose="02020603050405020304" pitchFamily="18" charset="0"/>
                <a:cs typeface="Times New Roman" panose="02020603050405020304" pitchFamily="18" charset="0"/>
              </a:rPr>
              <a:t>, pp.319-326. </a:t>
            </a:r>
          </a:p>
          <a:p>
            <a:r>
              <a:rPr lang="en-IN" sz="1600" dirty="0" err="1">
                <a:latin typeface="Times New Roman" panose="02020603050405020304" pitchFamily="18" charset="0"/>
                <a:cs typeface="Times New Roman" panose="02020603050405020304" pitchFamily="18" charset="0"/>
              </a:rPr>
              <a:t>Tajeddini</a:t>
            </a:r>
            <a:r>
              <a:rPr lang="en-IN" sz="1600" dirty="0">
                <a:latin typeface="Times New Roman" panose="02020603050405020304" pitchFamily="18" charset="0"/>
                <a:cs typeface="Times New Roman" panose="02020603050405020304" pitchFamily="18" charset="0"/>
              </a:rPr>
              <a:t>, K., Martin, E. and Ali, A., 2020. Enhancing hospitality business performance: The role of entrepreneurial orientation and networking ties in a dynamic environment. </a:t>
            </a:r>
            <a:r>
              <a:rPr lang="en-IN" sz="1600" i="1" dirty="0">
                <a:latin typeface="Times New Roman" panose="02020603050405020304" pitchFamily="18" charset="0"/>
                <a:cs typeface="Times New Roman" panose="02020603050405020304" pitchFamily="18" charset="0"/>
              </a:rPr>
              <a:t>International Journal of Hospitality Management</a:t>
            </a:r>
            <a:r>
              <a:rPr lang="en-IN" sz="1600" dirty="0">
                <a:latin typeface="Times New Roman" panose="02020603050405020304" pitchFamily="18" charset="0"/>
                <a:cs typeface="Times New Roman" panose="02020603050405020304" pitchFamily="18" charset="0"/>
              </a:rPr>
              <a:t>, </a:t>
            </a:r>
            <a:r>
              <a:rPr lang="en-IN" sz="1600" i="1" dirty="0">
                <a:latin typeface="Times New Roman" panose="02020603050405020304" pitchFamily="18" charset="0"/>
                <a:cs typeface="Times New Roman" panose="02020603050405020304" pitchFamily="18" charset="0"/>
              </a:rPr>
              <a:t>90</a:t>
            </a:r>
            <a:r>
              <a:rPr lang="en-IN" sz="1600" dirty="0">
                <a:latin typeface="Times New Roman" panose="02020603050405020304" pitchFamily="18" charset="0"/>
                <a:cs typeface="Times New Roman" panose="02020603050405020304" pitchFamily="18" charset="0"/>
              </a:rPr>
              <a:t>, p.102605.</a:t>
            </a:r>
          </a:p>
          <a:p>
            <a:r>
              <a:rPr lang="en-IN" sz="1600" dirty="0" err="1">
                <a:latin typeface="Times New Roman" panose="02020603050405020304" pitchFamily="18" charset="0"/>
                <a:cs typeface="Times New Roman" panose="02020603050405020304" pitchFamily="18" charset="0"/>
              </a:rPr>
              <a:t>Tarsakoo</a:t>
            </a:r>
            <a:r>
              <a:rPr lang="en-IN" sz="1600" dirty="0">
                <a:latin typeface="Times New Roman" panose="02020603050405020304" pitchFamily="18" charset="0"/>
                <a:cs typeface="Times New Roman" panose="02020603050405020304" pitchFamily="18" charset="0"/>
              </a:rPr>
              <a:t>, P. and </a:t>
            </a:r>
            <a:r>
              <a:rPr lang="en-IN" sz="1600" dirty="0" err="1">
                <a:latin typeface="Times New Roman" panose="02020603050405020304" pitchFamily="18" charset="0"/>
                <a:cs typeface="Times New Roman" panose="02020603050405020304" pitchFamily="18" charset="0"/>
              </a:rPr>
              <a:t>Charoensukmongkol</a:t>
            </a:r>
            <a:r>
              <a:rPr lang="en-IN" sz="1600" dirty="0">
                <a:latin typeface="Times New Roman" panose="02020603050405020304" pitchFamily="18" charset="0"/>
                <a:cs typeface="Times New Roman" panose="02020603050405020304" pitchFamily="18" charset="0"/>
              </a:rPr>
              <a:t>, P., 2020. Dimensions of social media marketing capabilities and their contribution to the business performance of firms in Thailand. </a:t>
            </a:r>
            <a:r>
              <a:rPr lang="en-IN" sz="1600" i="1" dirty="0">
                <a:latin typeface="Times New Roman" panose="02020603050405020304" pitchFamily="18" charset="0"/>
                <a:cs typeface="Times New Roman" panose="02020603050405020304" pitchFamily="18" charset="0"/>
              </a:rPr>
              <a:t>Journal of Asia Business Studies</a:t>
            </a:r>
            <a:r>
              <a:rPr lang="en-IN" sz="1600" dirty="0">
                <a:latin typeface="Times New Roman" panose="02020603050405020304" pitchFamily="18" charset="0"/>
                <a:cs typeface="Times New Roman" panose="02020603050405020304" pitchFamily="18" charset="0"/>
              </a:rPr>
              <a:t>, </a:t>
            </a:r>
            <a:r>
              <a:rPr lang="en-IN" sz="1600" i="1" dirty="0">
                <a:latin typeface="Times New Roman" panose="02020603050405020304" pitchFamily="18" charset="0"/>
                <a:cs typeface="Times New Roman" panose="02020603050405020304" pitchFamily="18" charset="0"/>
              </a:rPr>
              <a:t>14</a:t>
            </a:r>
            <a:r>
              <a:rPr lang="en-IN" sz="1600" dirty="0">
                <a:latin typeface="Times New Roman" panose="02020603050405020304" pitchFamily="18" charset="0"/>
                <a:cs typeface="Times New Roman" panose="02020603050405020304" pitchFamily="18" charset="0"/>
              </a:rPr>
              <a:t>(4), pp.441-461. </a:t>
            </a:r>
          </a:p>
          <a:p>
            <a:r>
              <a:rPr lang="en-IN" sz="1600" dirty="0" err="1">
                <a:latin typeface="Times New Roman" panose="02020603050405020304" pitchFamily="18" charset="0"/>
                <a:cs typeface="Times New Roman" panose="02020603050405020304" pitchFamily="18" charset="0"/>
              </a:rPr>
              <a:t>Úbeda-García</a:t>
            </a:r>
            <a:r>
              <a:rPr lang="en-IN" sz="1600" dirty="0">
                <a:latin typeface="Times New Roman" panose="02020603050405020304" pitchFamily="18" charset="0"/>
                <a:cs typeface="Times New Roman" panose="02020603050405020304" pitchFamily="18" charset="0"/>
              </a:rPr>
              <a:t>, M., Claver-Cortés, E., Marco-</a:t>
            </a:r>
            <a:r>
              <a:rPr lang="en-IN" sz="1600" dirty="0" err="1">
                <a:latin typeface="Times New Roman" panose="02020603050405020304" pitchFamily="18" charset="0"/>
                <a:cs typeface="Times New Roman" panose="02020603050405020304" pitchFamily="18" charset="0"/>
              </a:rPr>
              <a:t>Lajara</a:t>
            </a:r>
            <a:r>
              <a:rPr lang="en-IN" sz="1600" dirty="0">
                <a:latin typeface="Times New Roman" panose="02020603050405020304" pitchFamily="18" charset="0"/>
                <a:cs typeface="Times New Roman" panose="02020603050405020304" pitchFamily="18" charset="0"/>
              </a:rPr>
              <a:t>, B. and Zaragoza-</a:t>
            </a:r>
            <a:r>
              <a:rPr lang="en-IN" sz="1600" dirty="0" err="1">
                <a:latin typeface="Times New Roman" panose="02020603050405020304" pitchFamily="18" charset="0"/>
                <a:cs typeface="Times New Roman" panose="02020603050405020304" pitchFamily="18" charset="0"/>
              </a:rPr>
              <a:t>Sáez</a:t>
            </a:r>
            <a:r>
              <a:rPr lang="en-IN" sz="1600" dirty="0">
                <a:latin typeface="Times New Roman" panose="02020603050405020304" pitchFamily="18" charset="0"/>
                <a:cs typeface="Times New Roman" panose="02020603050405020304" pitchFamily="18" charset="0"/>
              </a:rPr>
              <a:t>, P., 2021. Corporate social responsibility and firm performance in the hotel industry. The mediating role of green human resource management and environmental outcomes. </a:t>
            </a:r>
            <a:r>
              <a:rPr lang="en-IN" sz="1600" i="1" dirty="0">
                <a:latin typeface="Times New Roman" panose="02020603050405020304" pitchFamily="18" charset="0"/>
                <a:cs typeface="Times New Roman" panose="02020603050405020304" pitchFamily="18" charset="0"/>
              </a:rPr>
              <a:t>Journal of Business Research</a:t>
            </a:r>
            <a:r>
              <a:rPr lang="en-IN" sz="1600" dirty="0">
                <a:latin typeface="Times New Roman" panose="02020603050405020304" pitchFamily="18" charset="0"/>
                <a:cs typeface="Times New Roman" panose="02020603050405020304" pitchFamily="18" charset="0"/>
              </a:rPr>
              <a:t>, </a:t>
            </a:r>
            <a:r>
              <a:rPr lang="en-IN" sz="1600" i="1" dirty="0">
                <a:latin typeface="Times New Roman" panose="02020603050405020304" pitchFamily="18" charset="0"/>
                <a:cs typeface="Times New Roman" panose="02020603050405020304" pitchFamily="18" charset="0"/>
              </a:rPr>
              <a:t>123</a:t>
            </a:r>
            <a:r>
              <a:rPr lang="en-IN" sz="1600" dirty="0">
                <a:latin typeface="Times New Roman" panose="02020603050405020304" pitchFamily="18" charset="0"/>
                <a:cs typeface="Times New Roman" panose="02020603050405020304" pitchFamily="18" charset="0"/>
              </a:rPr>
              <a:t>, pp.57-69. </a:t>
            </a:r>
          </a:p>
          <a:p>
            <a:r>
              <a:rPr lang="en-IN" sz="1600" dirty="0">
                <a:latin typeface="Times New Roman" panose="02020603050405020304" pitchFamily="18" charset="0"/>
                <a:cs typeface="Times New Roman" panose="02020603050405020304" pitchFamily="18" charset="0"/>
              </a:rPr>
              <a:t>Wilke, E.P., Costa, B.K., Freire, O.B.D.L. and Ferreira, M.P., 2019. </a:t>
            </a:r>
            <a:r>
              <a:rPr lang="en-IN" sz="1600" dirty="0" err="1">
                <a:latin typeface="Times New Roman" panose="02020603050405020304" pitchFamily="18" charset="0"/>
                <a:cs typeface="Times New Roman" panose="02020603050405020304" pitchFamily="18" charset="0"/>
              </a:rPr>
              <a:t>Interorganizational</a:t>
            </a:r>
            <a:r>
              <a:rPr lang="en-IN" sz="1600" dirty="0">
                <a:latin typeface="Times New Roman" panose="02020603050405020304" pitchFamily="18" charset="0"/>
                <a:cs typeface="Times New Roman" panose="02020603050405020304" pitchFamily="18" charset="0"/>
              </a:rPr>
              <a:t> cooperation in a tourist destination: Building performance in the hotel industry. </a:t>
            </a:r>
            <a:r>
              <a:rPr lang="en-IN" sz="1600" i="1" dirty="0">
                <a:latin typeface="Times New Roman" panose="02020603050405020304" pitchFamily="18" charset="0"/>
                <a:cs typeface="Times New Roman" panose="02020603050405020304" pitchFamily="18" charset="0"/>
              </a:rPr>
              <a:t>Tourism Management</a:t>
            </a:r>
            <a:r>
              <a:rPr lang="en-IN" sz="1600" dirty="0">
                <a:latin typeface="Times New Roman" panose="02020603050405020304" pitchFamily="18" charset="0"/>
                <a:cs typeface="Times New Roman" panose="02020603050405020304" pitchFamily="18" charset="0"/>
              </a:rPr>
              <a:t>, </a:t>
            </a:r>
            <a:r>
              <a:rPr lang="en-IN" sz="1600" i="1" dirty="0">
                <a:latin typeface="Times New Roman" panose="02020603050405020304" pitchFamily="18" charset="0"/>
                <a:cs typeface="Times New Roman" panose="02020603050405020304" pitchFamily="18" charset="0"/>
              </a:rPr>
              <a:t>72</a:t>
            </a:r>
            <a:r>
              <a:rPr lang="en-IN" sz="1600" dirty="0">
                <a:latin typeface="Times New Roman" panose="02020603050405020304" pitchFamily="18" charset="0"/>
                <a:cs typeface="Times New Roman" panose="02020603050405020304" pitchFamily="18" charset="0"/>
              </a:rPr>
              <a:t>, pp.340-351.</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8710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6858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686240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4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endParaRPr lang="en-IN"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GB" sz="2000" dirty="0">
                <a:latin typeface="Times New Roman" panose="02020603050405020304" pitchFamily="18" charset="0"/>
                <a:cs typeface="Times New Roman" panose="02020603050405020304" pitchFamily="18" charset="0"/>
              </a:rPr>
              <a:t>Technology is changing the whole world, and so is the hotel </a:t>
            </a:r>
            <a:r>
              <a:rPr lang="en-GB" sz="2000" dirty="0" smtClean="0">
                <a:latin typeface="Times New Roman" panose="02020603050405020304" pitchFamily="18" charset="0"/>
                <a:cs typeface="Times New Roman" panose="02020603050405020304" pitchFamily="18" charset="0"/>
              </a:rPr>
              <a:t>industry</a:t>
            </a:r>
          </a:p>
          <a:p>
            <a:pPr algn="just">
              <a:lnSpc>
                <a:spcPct val="150000"/>
              </a:lnSpc>
            </a:pPr>
            <a:r>
              <a:rPr lang="en-GB" sz="2000" dirty="0">
                <a:latin typeface="Times New Roman" panose="02020603050405020304" pitchFamily="18" charset="0"/>
                <a:cs typeface="Times New Roman" panose="02020603050405020304" pitchFamily="18" charset="0"/>
              </a:rPr>
              <a:t>Hotel Managers are aware of the requirement of technological features required for the </a:t>
            </a:r>
            <a:r>
              <a:rPr lang="en-GB" sz="2000" dirty="0" smtClean="0">
                <a:latin typeface="Times New Roman" panose="02020603050405020304" pitchFamily="18" charset="0"/>
                <a:cs typeface="Times New Roman" panose="02020603050405020304" pitchFamily="18" charset="0"/>
              </a:rPr>
              <a:t>industry</a:t>
            </a:r>
          </a:p>
          <a:p>
            <a:pPr algn="just">
              <a:lnSpc>
                <a:spcPct val="150000"/>
              </a:lnSpc>
            </a:pPr>
            <a:r>
              <a:rPr lang="en-GB" sz="2000" dirty="0">
                <a:latin typeface="Times New Roman" panose="02020603050405020304" pitchFamily="18" charset="0"/>
                <a:cs typeface="Times New Roman" panose="02020603050405020304" pitchFamily="18" charset="0"/>
              </a:rPr>
              <a:t>The context of the study will cover the state of the research from where the research is left to collect the </a:t>
            </a:r>
            <a:r>
              <a:rPr lang="en-GB" sz="2000" dirty="0" smtClean="0">
                <a:latin typeface="Times New Roman" panose="02020603050405020304" pitchFamily="18" charset="0"/>
                <a:cs typeface="Times New Roman" panose="02020603050405020304" pitchFamily="18" charset="0"/>
              </a:rPr>
              <a:t>data</a:t>
            </a:r>
          </a:p>
          <a:p>
            <a:pPr algn="just">
              <a:lnSpc>
                <a:spcPct val="150000"/>
              </a:lnSpc>
            </a:pPr>
            <a:r>
              <a:rPr lang="en-GB" sz="2000" dirty="0">
                <a:latin typeface="Times New Roman" panose="02020603050405020304" pitchFamily="18" charset="0"/>
                <a:cs typeface="Times New Roman" panose="02020603050405020304" pitchFamily="18" charset="0"/>
              </a:rPr>
              <a:t>I</a:t>
            </a:r>
            <a:r>
              <a:rPr lang="en-GB" sz="2000" dirty="0" smtClean="0">
                <a:latin typeface="Times New Roman" panose="02020603050405020304" pitchFamily="18" charset="0"/>
                <a:cs typeface="Times New Roman" panose="02020603050405020304" pitchFamily="18" charset="0"/>
              </a:rPr>
              <a:t>nitial </a:t>
            </a:r>
            <a:r>
              <a:rPr lang="en-GB" sz="2000" dirty="0">
                <a:latin typeface="Times New Roman" panose="02020603050405020304" pitchFamily="18" charset="0"/>
                <a:cs typeface="Times New Roman" panose="02020603050405020304" pitchFamily="18" charset="0"/>
              </a:rPr>
              <a:t>situations for the research will be highlighted for the impact of technology on the first performance in the hotel industry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211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Initial situation</a:t>
            </a:r>
            <a: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IN"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77217"/>
            <a:ext cx="10515600" cy="4351338"/>
          </a:xfrm>
        </p:spPr>
        <p:txBody>
          <a:bodyPr>
            <a:normAutofit/>
          </a:bodyPr>
          <a:lstStyle/>
          <a:p>
            <a:pPr algn="just">
              <a:lnSpc>
                <a:spcPct val="150000"/>
              </a:lnSpc>
            </a:pPr>
            <a:r>
              <a:rPr lang="en-GB" sz="2000" dirty="0">
                <a:latin typeface="Times New Roman" panose="02020603050405020304" pitchFamily="18" charset="0"/>
                <a:cs typeface="Times New Roman" panose="02020603050405020304" pitchFamily="18" charset="0"/>
              </a:rPr>
              <a:t>The impact of technology on the firm performance in the hotel industry thus attracts a lot of guests from various </a:t>
            </a:r>
            <a:r>
              <a:rPr lang="en-GB" sz="2000" dirty="0" smtClean="0">
                <a:latin typeface="Times New Roman" panose="02020603050405020304" pitchFamily="18" charset="0"/>
                <a:cs typeface="Times New Roman" panose="02020603050405020304" pitchFamily="18" charset="0"/>
              </a:rPr>
              <a:t>places</a:t>
            </a:r>
          </a:p>
          <a:p>
            <a:pPr algn="just">
              <a:lnSpc>
                <a:spcPct val="150000"/>
              </a:lnSpc>
            </a:pPr>
            <a:r>
              <a:rPr lang="en-GB" sz="2000" dirty="0">
                <a:latin typeface="Times New Roman" panose="02020603050405020304" pitchFamily="18" charset="0"/>
                <a:cs typeface="Times New Roman" panose="02020603050405020304" pitchFamily="18" charset="0"/>
              </a:rPr>
              <a:t>The hotel industry is also called the hospitality industry and they face several issues due to the impact of technology on the operation of their </a:t>
            </a:r>
            <a:r>
              <a:rPr lang="en-GB" sz="2000" dirty="0" smtClean="0">
                <a:latin typeface="Times New Roman" panose="02020603050405020304" pitchFamily="18" charset="0"/>
                <a:cs typeface="Times New Roman" panose="02020603050405020304" pitchFamily="18" charset="0"/>
              </a:rPr>
              <a:t>organization</a:t>
            </a:r>
          </a:p>
          <a:p>
            <a:pPr algn="just">
              <a:lnSpc>
                <a:spcPct val="150000"/>
              </a:lnSpc>
            </a:pPr>
            <a:r>
              <a:rPr lang="en-GB" sz="2000" dirty="0">
                <a:latin typeface="Times New Roman" panose="02020603050405020304" pitchFamily="18" charset="0"/>
                <a:cs typeface="Times New Roman" panose="02020603050405020304" pitchFamily="18" charset="0"/>
              </a:rPr>
              <a:t>Robot assistants are used for check-in purposes thus creating issues while robots do not understand every language and cannot communicate like human </a:t>
            </a:r>
            <a:r>
              <a:rPr lang="en-GB" sz="2000" dirty="0" smtClean="0">
                <a:latin typeface="Times New Roman" panose="02020603050405020304" pitchFamily="18" charset="0"/>
                <a:cs typeface="Times New Roman" panose="02020603050405020304" pitchFamily="18" charset="0"/>
              </a:rPr>
              <a:t>beings</a:t>
            </a:r>
          </a:p>
          <a:p>
            <a:pPr algn="just">
              <a:lnSpc>
                <a:spcPct val="150000"/>
              </a:lnSpc>
            </a:pPr>
            <a:r>
              <a:rPr lang="en-GB" sz="2000" dirty="0">
                <a:latin typeface="Times New Roman" panose="02020603050405020304" pitchFamily="18" charset="0"/>
                <a:cs typeface="Times New Roman" panose="02020603050405020304" pitchFamily="18" charset="0"/>
              </a:rPr>
              <a:t>The customers thus face various challenges when they arrive at the hotel to stay as they might not get the similar rooms that they have booked online</a:t>
            </a:r>
            <a:endParaRPr lang="en-US" sz="2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448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State of Research</a:t>
            </a:r>
            <a: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IN"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p:txBody>
          <a:bodyPr>
            <a:normAutofit fontScale="70000" lnSpcReduction="20000"/>
          </a:bodyPr>
          <a:lstStyle/>
          <a:p>
            <a:pPr algn="just">
              <a:lnSpc>
                <a:spcPct val="150000"/>
              </a:lnSpc>
            </a:pPr>
            <a:r>
              <a:rPr lang="en-GB" sz="2000" dirty="0">
                <a:latin typeface="Times New Roman" panose="02020603050405020304" pitchFamily="18" charset="0"/>
                <a:cs typeface="Times New Roman" panose="02020603050405020304" pitchFamily="18" charset="0"/>
              </a:rPr>
              <a:t>Technology plays an important role in the hospitality and tourism industry, where both the business owners and customers get full advantage and benefits of using the </a:t>
            </a:r>
            <a:r>
              <a:rPr lang="en-GB" sz="2000" dirty="0" smtClean="0">
                <a:latin typeface="Times New Roman" panose="02020603050405020304" pitchFamily="18" charset="0"/>
                <a:cs typeface="Times New Roman" panose="02020603050405020304" pitchFamily="18" charset="0"/>
              </a:rPr>
              <a:t>technology</a:t>
            </a:r>
          </a:p>
          <a:p>
            <a:pPr algn="just">
              <a:lnSpc>
                <a:spcPct val="150000"/>
              </a:lnSpc>
            </a:pPr>
            <a:r>
              <a:rPr lang="en-GB" sz="2000" dirty="0">
                <a:latin typeface="Times New Roman" panose="02020603050405020304" pitchFamily="18" charset="0"/>
                <a:cs typeface="Times New Roman" panose="02020603050405020304" pitchFamily="18" charset="0"/>
              </a:rPr>
              <a:t>It is the advances of the guest serving system and reservation policy required to be utilized in the process of business </a:t>
            </a:r>
            <a:r>
              <a:rPr lang="en-GB" sz="2000" dirty="0" smtClean="0">
                <a:latin typeface="Times New Roman" panose="02020603050405020304" pitchFamily="18" charset="0"/>
                <a:cs typeface="Times New Roman" panose="02020603050405020304" pitchFamily="18" charset="0"/>
              </a:rPr>
              <a:t>operations</a:t>
            </a:r>
          </a:p>
          <a:p>
            <a:pPr algn="just">
              <a:lnSpc>
                <a:spcPct val="150000"/>
              </a:lnSpc>
            </a:pPr>
            <a:r>
              <a:rPr lang="en-GB" sz="2000" dirty="0">
                <a:latin typeface="Times New Roman" panose="02020603050405020304" pitchFamily="18" charset="0"/>
                <a:cs typeface="Times New Roman" panose="02020603050405020304" pitchFamily="18" charset="0"/>
              </a:rPr>
              <a:t>Technology thus allows smooth communication with the broads from booking the hotels till they check out from the </a:t>
            </a:r>
            <a:r>
              <a:rPr lang="en-GB" sz="2000" dirty="0" smtClean="0">
                <a:latin typeface="Times New Roman" panose="02020603050405020304" pitchFamily="18" charset="0"/>
                <a:cs typeface="Times New Roman" panose="02020603050405020304" pitchFamily="18" charset="0"/>
              </a:rPr>
              <a:t>hotels</a:t>
            </a:r>
          </a:p>
          <a:p>
            <a:pPr algn="just">
              <a:lnSpc>
                <a:spcPct val="150000"/>
              </a:lnSpc>
            </a:pPr>
            <a:r>
              <a:rPr lang="en-GB" sz="2000" dirty="0" smtClean="0">
                <a:latin typeface="Times New Roman" panose="02020603050405020304" pitchFamily="18" charset="0"/>
                <a:cs typeface="Times New Roman" panose="02020603050405020304" pitchFamily="18" charset="0"/>
              </a:rPr>
              <a:t>It </a:t>
            </a:r>
            <a:r>
              <a:rPr lang="en-GB" sz="2000" dirty="0">
                <a:latin typeface="Times New Roman" panose="02020603050405020304" pitchFamily="18" charset="0"/>
                <a:cs typeface="Times New Roman" panose="02020603050405020304" pitchFamily="18" charset="0"/>
              </a:rPr>
              <a:t>thus serves as a streamline for guest experiences and their stay in the hotel. Hotels directly get connected with the guests by offering any such personalized experience and leisure taken from the hotel</a:t>
            </a:r>
            <a:endParaRPr lang="en-IN" sz="2000"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sz="half" idx="2"/>
          </p:nvPr>
        </p:nvPicPr>
        <p:blipFill>
          <a:blip r:embed="rId3"/>
          <a:stretch>
            <a:fillRect/>
          </a:stretch>
        </p:blipFill>
        <p:spPr>
          <a:xfrm>
            <a:off x="6172199" y="1227909"/>
            <a:ext cx="5854337" cy="5364479"/>
          </a:xfrm>
          <a:prstGeom prst="rect">
            <a:avLst/>
          </a:prstGeom>
        </p:spPr>
      </p:pic>
    </p:spTree>
    <p:extLst>
      <p:ext uri="{BB962C8B-B14F-4D97-AF65-F5344CB8AC3E}">
        <p14:creationId xmlns:p14="http://schemas.microsoft.com/office/powerpoint/2010/main" val="2106438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Cont.</a:t>
            </a:r>
            <a:endPar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p:txBody>
          <a:bodyPr>
            <a:normAutofit fontScale="77500" lnSpcReduction="20000"/>
          </a:bodyPr>
          <a:lstStyle/>
          <a:p>
            <a:pPr algn="just">
              <a:lnSpc>
                <a:spcPct val="150000"/>
              </a:lnSpc>
            </a:pPr>
            <a:r>
              <a:rPr lang="en-GB" sz="2000" dirty="0">
                <a:latin typeface="Times New Roman" panose="02020603050405020304" pitchFamily="18" charset="0"/>
                <a:cs typeface="Times New Roman" panose="02020603050405020304" pitchFamily="18" charset="0"/>
              </a:rPr>
              <a:t>The technology thus helps top remain the guests maintain social distancing and sanitize their hands and body with the automation of </a:t>
            </a:r>
            <a:r>
              <a:rPr lang="en-GB" sz="2000" dirty="0" smtClean="0">
                <a:latin typeface="Times New Roman" panose="02020603050405020304" pitchFamily="18" charset="0"/>
                <a:cs typeface="Times New Roman" panose="02020603050405020304" pitchFamily="18" charset="0"/>
              </a:rPr>
              <a:t>robots</a:t>
            </a:r>
          </a:p>
          <a:p>
            <a:pPr algn="just">
              <a:lnSpc>
                <a:spcPct val="150000"/>
              </a:lnSpc>
            </a:pPr>
            <a:r>
              <a:rPr lang="en-GB" sz="2000" dirty="0">
                <a:latin typeface="Times New Roman" panose="02020603050405020304" pitchFamily="18" charset="0"/>
                <a:cs typeface="Times New Roman" panose="02020603050405020304" pitchFamily="18" charset="0"/>
              </a:rPr>
              <a:t>It thus improves the commutation between the staff of the hotels and the guests that are </a:t>
            </a:r>
            <a:r>
              <a:rPr lang="en-GB" sz="2000" dirty="0" smtClean="0">
                <a:latin typeface="Times New Roman" panose="02020603050405020304" pitchFamily="18" charset="0"/>
                <a:cs typeface="Times New Roman" panose="02020603050405020304" pitchFamily="18" charset="0"/>
              </a:rPr>
              <a:t>arriving</a:t>
            </a:r>
          </a:p>
          <a:p>
            <a:pPr algn="just">
              <a:lnSpc>
                <a:spcPct val="150000"/>
              </a:lnSpc>
            </a:pPr>
            <a:r>
              <a:rPr lang="en-GB" sz="2000" dirty="0">
                <a:latin typeface="Times New Roman" panose="02020603050405020304" pitchFamily="18" charset="0"/>
                <a:cs typeface="Times New Roman" panose="02020603050405020304" pitchFamily="18" charset="0"/>
              </a:rPr>
              <a:t>Technology has positively changed the hotel industry by making room services available with the billing to be </a:t>
            </a:r>
            <a:r>
              <a:rPr lang="en-GB" sz="2000" dirty="0" smtClean="0">
                <a:latin typeface="Times New Roman" panose="02020603050405020304" pitchFamily="18" charset="0"/>
                <a:cs typeface="Times New Roman" panose="02020603050405020304" pitchFamily="18" charset="0"/>
              </a:rPr>
              <a:t>seamless</a:t>
            </a:r>
          </a:p>
          <a:p>
            <a:pPr algn="just">
              <a:lnSpc>
                <a:spcPct val="150000"/>
              </a:lnSpc>
            </a:pPr>
            <a:r>
              <a:rPr lang="en-GB" sz="2000" dirty="0">
                <a:latin typeface="Times New Roman" panose="02020603050405020304" pitchFamily="18" charset="0"/>
                <a:cs typeface="Times New Roman" panose="02020603050405020304" pitchFamily="18" charset="0"/>
              </a:rPr>
              <a:t>It is of obvious condition that when the hotel management system becomes automated then the technology deployed would play an important role to provide seamless effort in serving positive customers</a:t>
            </a:r>
            <a:endParaRPr lang="en-IN" sz="2000"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sz="half" idx="2"/>
          </p:nvPr>
        </p:nvPicPr>
        <p:blipFill>
          <a:blip r:embed="rId3"/>
          <a:stretch>
            <a:fillRect/>
          </a:stretch>
        </p:blipFill>
        <p:spPr>
          <a:xfrm>
            <a:off x="6172199" y="365125"/>
            <a:ext cx="5828211" cy="6209846"/>
          </a:xfrm>
          <a:prstGeom prst="rect">
            <a:avLst/>
          </a:prstGeom>
        </p:spPr>
      </p:pic>
    </p:spTree>
    <p:extLst>
      <p:ext uri="{BB962C8B-B14F-4D97-AF65-F5344CB8AC3E}">
        <p14:creationId xmlns:p14="http://schemas.microsoft.com/office/powerpoint/2010/main" val="900675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Cont.</a:t>
            </a:r>
            <a:endPar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838200" y="1329236"/>
            <a:ext cx="5181600" cy="4351338"/>
          </a:xfrm>
        </p:spPr>
        <p:txBody>
          <a:bodyPr>
            <a:noAutofit/>
          </a:bodyPr>
          <a:lstStyle/>
          <a:p>
            <a:pPr algn="just">
              <a:lnSpc>
                <a:spcPct val="150000"/>
              </a:lnSpc>
            </a:pPr>
            <a:r>
              <a:rPr lang="en-GB" sz="1400" dirty="0">
                <a:latin typeface="Times New Roman" panose="02020603050405020304" pitchFamily="18" charset="0"/>
                <a:cs typeface="Times New Roman" panose="02020603050405020304" pitchFamily="18" charset="0"/>
              </a:rPr>
              <a:t>M</a:t>
            </a:r>
            <a:r>
              <a:rPr lang="en-GB" sz="1400" dirty="0" smtClean="0">
                <a:latin typeface="Times New Roman" panose="02020603050405020304" pitchFamily="18" charset="0"/>
                <a:cs typeface="Times New Roman" panose="02020603050405020304" pitchFamily="18" charset="0"/>
              </a:rPr>
              <a:t>obile </a:t>
            </a:r>
            <a:r>
              <a:rPr lang="en-GB" sz="1400" dirty="0">
                <a:latin typeface="Times New Roman" panose="02020603050405020304" pitchFamily="18" charset="0"/>
                <a:cs typeface="Times New Roman" panose="02020603050405020304" pitchFamily="18" charset="0"/>
              </a:rPr>
              <a:t>technology and robotic operations of hotel booking and taking bookings from the customers help to connect a bonding between the hotel management and the </a:t>
            </a:r>
            <a:r>
              <a:rPr lang="en-GB" sz="1400" dirty="0" smtClean="0">
                <a:latin typeface="Times New Roman" panose="02020603050405020304" pitchFamily="18" charset="0"/>
                <a:cs typeface="Times New Roman" panose="02020603050405020304" pitchFamily="18" charset="0"/>
              </a:rPr>
              <a:t>customers</a:t>
            </a:r>
          </a:p>
          <a:p>
            <a:pPr algn="just">
              <a:lnSpc>
                <a:spcPct val="150000"/>
              </a:lnSpc>
            </a:pPr>
            <a:r>
              <a:rPr lang="en-GB" sz="1400" dirty="0">
                <a:latin typeface="Times New Roman" panose="02020603050405020304" pitchFamily="18" charset="0"/>
                <a:cs typeface="Times New Roman" panose="02020603050405020304" pitchFamily="18" charset="0"/>
              </a:rPr>
              <a:t>H</a:t>
            </a:r>
            <a:r>
              <a:rPr lang="en-GB" sz="1400" dirty="0" smtClean="0">
                <a:latin typeface="Times New Roman" panose="02020603050405020304" pitchFamily="18" charset="0"/>
                <a:cs typeface="Times New Roman" panose="02020603050405020304" pitchFamily="18" charset="0"/>
              </a:rPr>
              <a:t>otel </a:t>
            </a:r>
            <a:r>
              <a:rPr lang="en-GB" sz="1400" dirty="0">
                <a:latin typeface="Times New Roman" panose="02020603050405020304" pitchFamily="18" charset="0"/>
                <a:cs typeface="Times New Roman" panose="02020603050405020304" pitchFamily="18" charset="0"/>
              </a:rPr>
              <a:t>needs to strike a balance that needs to be used between personal interactions and the use of </a:t>
            </a:r>
            <a:r>
              <a:rPr lang="en-GB" sz="1400" dirty="0" smtClean="0">
                <a:latin typeface="Times New Roman" panose="02020603050405020304" pitchFamily="18" charset="0"/>
                <a:cs typeface="Times New Roman" panose="02020603050405020304" pitchFamily="18" charset="0"/>
              </a:rPr>
              <a:t>technology</a:t>
            </a:r>
          </a:p>
          <a:p>
            <a:pPr algn="just">
              <a:lnSpc>
                <a:spcPct val="150000"/>
              </a:lnSpc>
            </a:pPr>
            <a:r>
              <a:rPr lang="en-GB" sz="1400" dirty="0">
                <a:latin typeface="Times New Roman" panose="02020603050405020304" pitchFamily="18" charset="0"/>
                <a:cs typeface="Times New Roman" panose="02020603050405020304" pitchFamily="18" charset="0"/>
              </a:rPr>
              <a:t>H</a:t>
            </a:r>
            <a:r>
              <a:rPr lang="en-GB" sz="1400" dirty="0" smtClean="0">
                <a:latin typeface="Times New Roman" panose="02020603050405020304" pitchFamily="18" charset="0"/>
                <a:cs typeface="Times New Roman" panose="02020603050405020304" pitchFamily="18" charset="0"/>
              </a:rPr>
              <a:t>otel </a:t>
            </a:r>
            <a:r>
              <a:rPr lang="en-GB" sz="1400" dirty="0">
                <a:latin typeface="Times New Roman" panose="02020603050405020304" pitchFamily="18" charset="0"/>
                <a:cs typeface="Times New Roman" panose="02020603050405020304" pitchFamily="18" charset="0"/>
              </a:rPr>
              <a:t>technology software thus needs to keep track of everything that is used for the kind of pillows used and the food that is served in the hotels along with the rooms that are served to the </a:t>
            </a:r>
            <a:r>
              <a:rPr lang="en-GB" sz="1400" dirty="0" smtClean="0">
                <a:latin typeface="Times New Roman" panose="02020603050405020304" pitchFamily="18" charset="0"/>
                <a:cs typeface="Times New Roman" panose="02020603050405020304" pitchFamily="18" charset="0"/>
              </a:rPr>
              <a:t>guests</a:t>
            </a:r>
          </a:p>
          <a:p>
            <a:pPr algn="just">
              <a:lnSpc>
                <a:spcPct val="150000"/>
              </a:lnSpc>
            </a:pPr>
            <a:r>
              <a:rPr lang="en-GB" sz="1400" dirty="0">
                <a:latin typeface="Times New Roman" panose="02020603050405020304" pitchFamily="18" charset="0"/>
                <a:cs typeface="Times New Roman" panose="02020603050405020304" pitchFamily="18" charset="0"/>
              </a:rPr>
              <a:t>The Automatic Database system of the hotel thus helps to keep a track of the guests that are coming to the hotels and thus their faces are being captured parallel with their booking to be made completely while staying at the hotel when they arrived for the stay</a:t>
            </a:r>
            <a:endParaRPr lang="en-IN" sz="1400"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sz="half" idx="2"/>
          </p:nvPr>
        </p:nvPicPr>
        <p:blipFill>
          <a:blip r:embed="rId3"/>
          <a:stretch>
            <a:fillRect/>
          </a:stretch>
        </p:blipFill>
        <p:spPr>
          <a:xfrm>
            <a:off x="6345589" y="522514"/>
            <a:ext cx="5707073" cy="6096000"/>
          </a:xfrm>
          <a:prstGeom prst="rect">
            <a:avLst/>
          </a:prstGeom>
        </p:spPr>
      </p:pic>
    </p:spTree>
    <p:extLst>
      <p:ext uri="{BB962C8B-B14F-4D97-AF65-F5344CB8AC3E}">
        <p14:creationId xmlns:p14="http://schemas.microsoft.com/office/powerpoint/2010/main" val="1218299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Gap Analysis</a:t>
            </a:r>
            <a: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33256"/>
            <a:ext cx="10515600" cy="4351338"/>
          </a:xfrm>
        </p:spPr>
        <p:txBody>
          <a:bodyPr>
            <a:normAutofit lnSpcReduction="10000"/>
          </a:bodyPr>
          <a:lstStyle/>
          <a:p>
            <a:pPr algn="just">
              <a:lnSpc>
                <a:spcPct val="150000"/>
              </a:lnSpc>
            </a:pPr>
            <a:r>
              <a:rPr lang="en-GB" sz="2000" dirty="0">
                <a:latin typeface="Times New Roman" panose="02020603050405020304" pitchFamily="18" charset="0"/>
                <a:cs typeface="Times New Roman" panose="02020603050405020304" pitchFamily="18" charset="0"/>
              </a:rPr>
              <a:t>The gap of the research is to define or identify the unexplored parts that have remained in the </a:t>
            </a:r>
            <a:r>
              <a:rPr lang="en-GB" sz="2000" dirty="0" smtClean="0">
                <a:latin typeface="Times New Roman" panose="02020603050405020304" pitchFamily="18" charset="0"/>
                <a:cs typeface="Times New Roman" panose="02020603050405020304" pitchFamily="18" charset="0"/>
              </a:rPr>
              <a:t>research</a:t>
            </a:r>
          </a:p>
          <a:p>
            <a:pPr algn="just">
              <a:lnSpc>
                <a:spcPct val="150000"/>
              </a:lnSpc>
            </a:pPr>
            <a:r>
              <a:rPr lang="en-GB" sz="2000" dirty="0">
                <a:latin typeface="Times New Roman" panose="02020603050405020304" pitchFamily="18" charset="0"/>
                <a:cs typeface="Times New Roman" panose="02020603050405020304" pitchFamily="18" charset="0"/>
              </a:rPr>
              <a:t>R</a:t>
            </a:r>
            <a:r>
              <a:rPr lang="en-GB" sz="2000" dirty="0" smtClean="0">
                <a:latin typeface="Times New Roman" panose="02020603050405020304" pitchFamily="18" charset="0"/>
                <a:cs typeface="Times New Roman" panose="02020603050405020304" pitchFamily="18" charset="0"/>
              </a:rPr>
              <a:t>esearching </a:t>
            </a:r>
            <a:r>
              <a:rPr lang="en-GB" sz="2000" dirty="0">
                <a:latin typeface="Times New Roman" panose="02020603050405020304" pitchFamily="18" charset="0"/>
                <a:cs typeface="Times New Roman" panose="02020603050405020304" pitchFamily="18" charset="0"/>
              </a:rPr>
              <a:t>through various journals and online articles, the researchers still felt that there might be some information missing regarding the impact of technology on the firm performance in the hotel </a:t>
            </a:r>
            <a:r>
              <a:rPr lang="en-GB" sz="2000" dirty="0" smtClean="0">
                <a:latin typeface="Times New Roman" panose="02020603050405020304" pitchFamily="18" charset="0"/>
                <a:cs typeface="Times New Roman" panose="02020603050405020304" pitchFamily="18" charset="0"/>
              </a:rPr>
              <a:t>industry</a:t>
            </a:r>
          </a:p>
          <a:p>
            <a:pPr algn="just">
              <a:lnSpc>
                <a:spcPct val="150000"/>
              </a:lnSpc>
            </a:pPr>
            <a:r>
              <a:rPr lang="en-GB" sz="2000" dirty="0">
                <a:latin typeface="Times New Roman" panose="02020603050405020304" pitchFamily="18" charset="0"/>
                <a:cs typeface="Times New Roman" panose="02020603050405020304" pitchFamily="18" charset="0"/>
              </a:rPr>
              <a:t>Due to the sequentially of the information in the article and the lack of information due to the proper </a:t>
            </a:r>
            <a:r>
              <a:rPr lang="en-GB" sz="2000" dirty="0" smtClean="0">
                <a:latin typeface="Times New Roman" panose="02020603050405020304" pitchFamily="18" charset="0"/>
                <a:cs typeface="Times New Roman" panose="02020603050405020304" pitchFamily="18" charset="0"/>
              </a:rPr>
              <a:t>research</a:t>
            </a:r>
          </a:p>
          <a:p>
            <a:pPr algn="just">
              <a:lnSpc>
                <a:spcPct val="150000"/>
              </a:lnSpc>
            </a:pPr>
            <a:r>
              <a:rPr lang="en-GB" sz="2000" dirty="0">
                <a:latin typeface="Times New Roman" panose="02020603050405020304" pitchFamily="18" charset="0"/>
                <a:cs typeface="Times New Roman" panose="02020603050405020304" pitchFamily="18" charset="0"/>
              </a:rPr>
              <a:t>A</a:t>
            </a:r>
            <a:r>
              <a:rPr lang="en-GB" sz="2000" dirty="0" smtClean="0">
                <a:latin typeface="Times New Roman" panose="02020603050405020304" pitchFamily="18" charset="0"/>
                <a:cs typeface="Times New Roman" panose="02020603050405020304" pitchFamily="18" charset="0"/>
              </a:rPr>
              <a:t>cknowledging </a:t>
            </a:r>
            <a:r>
              <a:rPr lang="en-GB" sz="2000" dirty="0">
                <a:latin typeface="Times New Roman" panose="02020603050405020304" pitchFamily="18" charset="0"/>
                <a:cs typeface="Times New Roman" panose="02020603050405020304" pitchFamily="18" charset="0"/>
              </a:rPr>
              <a:t>the article the information is being rigged with the Research gap that needs to be fulfilled to complete the research etiquette completely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0433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Research Goal</a:t>
            </a:r>
            <a: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IN"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50840"/>
            <a:ext cx="10515600" cy="4351338"/>
          </a:xfrm>
        </p:spPr>
        <p:txBody>
          <a:bodyPr>
            <a:normAutofit/>
          </a:bodyPr>
          <a:lstStyle/>
          <a:p>
            <a:pPr lvl="0" algn="just">
              <a:lnSpc>
                <a:spcPct val="150000"/>
              </a:lnSpc>
            </a:pPr>
            <a:r>
              <a:rPr lang="en-GB" sz="2000" dirty="0">
                <a:latin typeface="Times New Roman" panose="02020603050405020304" pitchFamily="18" charset="0"/>
                <a:cs typeface="Times New Roman" panose="02020603050405020304" pitchFamily="18" charset="0"/>
              </a:rPr>
              <a:t>What technology must be used on the firm performance by the hotel industry?</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GB" sz="2000" dirty="0">
                <a:latin typeface="Times New Roman" panose="02020603050405020304" pitchFamily="18" charset="0"/>
                <a:cs typeface="Times New Roman" panose="02020603050405020304" pitchFamily="18" charset="0"/>
              </a:rPr>
              <a:t>How can the technology be used by the management of the hotel to execute the firm performance successfully?</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GB" sz="2000" dirty="0">
                <a:latin typeface="Times New Roman" panose="02020603050405020304" pitchFamily="18" charset="0"/>
                <a:cs typeface="Times New Roman" panose="02020603050405020304" pitchFamily="18" charset="0"/>
              </a:rPr>
              <a:t>What are the challenges faced by the management of the hotel industry as well as clients for booking hotels through technological means?</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GB" sz="2000" dirty="0">
                <a:latin typeface="Times New Roman" panose="02020603050405020304" pitchFamily="18" charset="0"/>
                <a:cs typeface="Times New Roman" panose="02020603050405020304" pitchFamily="18" charset="0"/>
              </a:rPr>
              <a:t>How can the challenges be mitigated by the management of the hotel industry to improve their firm performance?</a:t>
            </a:r>
            <a:endParaRPr lang="en-IN" sz="2000" dirty="0">
              <a:latin typeface="Times New Roman" panose="02020603050405020304" pitchFamily="18" charset="0"/>
              <a:cs typeface="Times New Roman" panose="02020603050405020304" pitchFamily="18" charset="0"/>
            </a:endParaRP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3574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Research Approach</a:t>
            </a:r>
            <a: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IN" sz="4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p:txBody>
          <a:bodyPr>
            <a:normAutofit fontScale="55000" lnSpcReduction="20000"/>
          </a:bodyPr>
          <a:lstStyle/>
          <a:p>
            <a:pPr algn="just">
              <a:lnSpc>
                <a:spcPct val="150000"/>
              </a:lnSpc>
            </a:pPr>
            <a:r>
              <a:rPr lang="en-GB" sz="2000" dirty="0">
                <a:latin typeface="Times New Roman" panose="02020603050405020304" pitchFamily="18" charset="0"/>
                <a:cs typeface="Times New Roman" panose="02020603050405020304" pitchFamily="18" charset="0"/>
              </a:rPr>
              <a:t>In this research to </a:t>
            </a:r>
            <a:r>
              <a:rPr lang="en-GB" sz="2000" dirty="0" err="1">
                <a:latin typeface="Times New Roman" panose="02020603050405020304" pitchFamily="18" charset="0"/>
                <a:cs typeface="Times New Roman" panose="02020603050405020304" pitchFamily="18" charset="0"/>
              </a:rPr>
              <a:t>analyze</a:t>
            </a:r>
            <a:r>
              <a:rPr lang="en-GB" sz="2000" dirty="0">
                <a:latin typeface="Times New Roman" panose="02020603050405020304" pitchFamily="18" charset="0"/>
                <a:cs typeface="Times New Roman" panose="02020603050405020304" pitchFamily="18" charset="0"/>
              </a:rPr>
              <a:t> the impact of technology on the firm performance of the hotel industry </a:t>
            </a:r>
            <a:r>
              <a:rPr lang="en-GB" sz="2000" b="1" i="1" dirty="0" err="1">
                <a:latin typeface="Times New Roman" panose="02020603050405020304" pitchFamily="18" charset="0"/>
                <a:cs typeface="Times New Roman" panose="02020603050405020304" pitchFamily="18" charset="0"/>
              </a:rPr>
              <a:t>interpretivism</a:t>
            </a:r>
            <a:r>
              <a:rPr lang="en-GB" sz="2000" b="1" i="1" dirty="0">
                <a:latin typeface="Times New Roman" panose="02020603050405020304" pitchFamily="18" charset="0"/>
                <a:cs typeface="Times New Roman" panose="02020603050405020304" pitchFamily="18" charset="0"/>
              </a:rPr>
              <a:t> philosophy</a:t>
            </a:r>
            <a:r>
              <a:rPr lang="en-GB" sz="2000" dirty="0">
                <a:latin typeface="Times New Roman" panose="02020603050405020304" pitchFamily="18" charset="0"/>
                <a:cs typeface="Times New Roman" panose="02020603050405020304" pitchFamily="18" charset="0"/>
              </a:rPr>
              <a:t> will be </a:t>
            </a:r>
            <a:r>
              <a:rPr lang="en-GB" sz="2000" dirty="0" smtClean="0">
                <a:latin typeface="Times New Roman" panose="02020603050405020304" pitchFamily="18" charset="0"/>
                <a:cs typeface="Times New Roman" panose="02020603050405020304" pitchFamily="18" charset="0"/>
              </a:rPr>
              <a:t>adopted</a:t>
            </a:r>
          </a:p>
          <a:p>
            <a:pPr algn="just">
              <a:lnSpc>
                <a:spcPct val="150000"/>
              </a:lnSpc>
            </a:pPr>
            <a:r>
              <a:rPr lang="en-GB" sz="2000" b="1" i="1" dirty="0">
                <a:latin typeface="Times New Roman" panose="02020603050405020304" pitchFamily="18" charset="0"/>
                <a:cs typeface="Times New Roman" panose="02020603050405020304" pitchFamily="18" charset="0"/>
              </a:rPr>
              <a:t>An inductive approach</a:t>
            </a:r>
            <a:r>
              <a:rPr lang="en-GB" sz="2000" dirty="0">
                <a:latin typeface="Times New Roman" panose="02020603050405020304" pitchFamily="18" charset="0"/>
                <a:cs typeface="Times New Roman" panose="02020603050405020304" pitchFamily="18" charset="0"/>
              </a:rPr>
              <a:t> will be selected for this research to develop the use of secondary research data and theoretical implementation of the performance management of the hotel </a:t>
            </a:r>
            <a:r>
              <a:rPr lang="en-GB" sz="2000" dirty="0" smtClean="0">
                <a:latin typeface="Times New Roman" panose="02020603050405020304" pitchFamily="18" charset="0"/>
                <a:cs typeface="Times New Roman" panose="02020603050405020304" pitchFamily="18" charset="0"/>
              </a:rPr>
              <a:t>industry</a:t>
            </a:r>
          </a:p>
          <a:p>
            <a:pPr algn="just">
              <a:lnSpc>
                <a:spcPct val="150000"/>
              </a:lnSpc>
            </a:pPr>
            <a:r>
              <a:rPr lang="en-GB" sz="2000" b="1" i="1" dirty="0">
                <a:latin typeface="Times New Roman" panose="02020603050405020304" pitchFamily="18" charset="0"/>
                <a:cs typeface="Times New Roman" panose="02020603050405020304" pitchFamily="18" charset="0"/>
              </a:rPr>
              <a:t>The descriptive research design</a:t>
            </a:r>
            <a:r>
              <a:rPr lang="en-GB" sz="2000" dirty="0">
                <a:latin typeface="Times New Roman" panose="02020603050405020304" pitchFamily="18" charset="0"/>
                <a:cs typeface="Times New Roman" panose="02020603050405020304" pitchFamily="18" charset="0"/>
              </a:rPr>
              <a:t> will be adopted in this research to assess the firm performance and customer satisfaction approach of the hotel industry using technology such as service automation, and cashless </a:t>
            </a:r>
            <a:r>
              <a:rPr lang="en-GB" sz="2000" dirty="0" smtClean="0">
                <a:latin typeface="Times New Roman" panose="02020603050405020304" pitchFamily="18" charset="0"/>
                <a:cs typeface="Times New Roman" panose="02020603050405020304" pitchFamily="18" charset="0"/>
              </a:rPr>
              <a:t>transactions</a:t>
            </a:r>
          </a:p>
          <a:p>
            <a:pPr algn="just">
              <a:lnSpc>
                <a:spcPct val="150000"/>
              </a:lnSpc>
            </a:pPr>
            <a:r>
              <a:rPr lang="en-GB" sz="2000" b="1" i="1" dirty="0">
                <a:latin typeface="Times New Roman" panose="02020603050405020304" pitchFamily="18" charset="0"/>
                <a:cs typeface="Times New Roman" panose="02020603050405020304" pitchFamily="18" charset="0"/>
              </a:rPr>
              <a:t>The secondary data collection method </a:t>
            </a:r>
            <a:r>
              <a:rPr lang="en-GB" sz="2000" dirty="0">
                <a:latin typeface="Times New Roman" panose="02020603050405020304" pitchFamily="18" charset="0"/>
                <a:cs typeface="Times New Roman" panose="02020603050405020304" pitchFamily="18" charset="0"/>
              </a:rPr>
              <a:t>will be adopted in this research by studying authentic research journals from Google Scholar and Science Direct to </a:t>
            </a:r>
            <a:r>
              <a:rPr lang="en-GB" sz="2000" dirty="0" err="1">
                <a:latin typeface="Times New Roman" panose="02020603050405020304" pitchFamily="18" charset="0"/>
                <a:cs typeface="Times New Roman" panose="02020603050405020304" pitchFamily="18" charset="0"/>
              </a:rPr>
              <a:t>analyze</a:t>
            </a:r>
            <a:r>
              <a:rPr lang="en-GB" sz="2000" dirty="0">
                <a:latin typeface="Times New Roman" panose="02020603050405020304" pitchFamily="18" charset="0"/>
                <a:cs typeface="Times New Roman" panose="02020603050405020304" pitchFamily="18" charset="0"/>
              </a:rPr>
              <a:t> the firm performance of the hotel </a:t>
            </a:r>
            <a:r>
              <a:rPr lang="en-GB" sz="2000" dirty="0" smtClean="0">
                <a:latin typeface="Times New Roman" panose="02020603050405020304" pitchFamily="18" charset="0"/>
                <a:cs typeface="Times New Roman" panose="02020603050405020304" pitchFamily="18" charset="0"/>
              </a:rPr>
              <a:t>industry</a:t>
            </a:r>
          </a:p>
          <a:p>
            <a:pPr algn="just">
              <a:lnSpc>
                <a:spcPct val="150000"/>
              </a:lnSpc>
            </a:pPr>
            <a:r>
              <a:rPr lang="en-GB" sz="2000" b="1" i="1" dirty="0">
                <a:latin typeface="Times New Roman" panose="02020603050405020304" pitchFamily="18" charset="0"/>
                <a:cs typeface="Times New Roman" panose="02020603050405020304" pitchFamily="18" charset="0"/>
              </a:rPr>
              <a:t>Thematic analysis</a:t>
            </a:r>
            <a:r>
              <a:rPr lang="en-GB" sz="2000" dirty="0">
                <a:latin typeface="Times New Roman" panose="02020603050405020304" pitchFamily="18" charset="0"/>
                <a:cs typeface="Times New Roman" panose="02020603050405020304" pitchFamily="18" charset="0"/>
              </a:rPr>
              <a:t> of the secondary data will be developed in this research to evaluate the collected secondary qualitative data for this research</a:t>
            </a:r>
            <a:endParaRPr lang="en-IN" sz="2000"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sz="half" idx="2"/>
          </p:nvPr>
        </p:nvPicPr>
        <p:blipFill>
          <a:blip r:embed="rId3"/>
          <a:stretch>
            <a:fillRect/>
          </a:stretch>
        </p:blipFill>
        <p:spPr>
          <a:xfrm>
            <a:off x="6130834" y="1332411"/>
            <a:ext cx="5834743" cy="5303519"/>
          </a:xfrm>
          <a:prstGeom prst="rect">
            <a:avLst/>
          </a:prstGeom>
        </p:spPr>
      </p:pic>
    </p:spTree>
    <p:extLst>
      <p:ext uri="{BB962C8B-B14F-4D97-AF65-F5344CB8AC3E}">
        <p14:creationId xmlns:p14="http://schemas.microsoft.com/office/powerpoint/2010/main" val="18448818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3254</Words>
  <Application>Microsoft Office PowerPoint</Application>
  <PresentationFormat>Widescreen</PresentationFormat>
  <Paragraphs>91</Paragraphs>
  <Slides>12</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THE IMPACT OF TECHNOLOGY ON THE FIRM PERFORMANCE IN THE HOTEL INDUSTRY </vt:lpstr>
      <vt:lpstr>Introduction</vt:lpstr>
      <vt:lpstr>Initial situation </vt:lpstr>
      <vt:lpstr>State of Research </vt:lpstr>
      <vt:lpstr>Cont.</vt:lpstr>
      <vt:lpstr>Cont.</vt:lpstr>
      <vt:lpstr>Gap Analysis </vt:lpstr>
      <vt:lpstr>Research Goal </vt:lpstr>
      <vt:lpstr>Research Approach </vt:lpstr>
      <vt:lpstr>Conclusion </vt:lpstr>
      <vt:lpstr>Reference List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IMPACT OF TECHNOLOGY ON THE FIRM PERFORMANCE IN THE HOTEL INDUSTRY </dc:title>
  <dc:creator>aa</dc:creator>
  <cp:lastModifiedBy>aa</cp:lastModifiedBy>
  <cp:revision>17</cp:revision>
  <dcterms:created xsi:type="dcterms:W3CDTF">2023-04-20T15:03:20Z</dcterms:created>
  <dcterms:modified xsi:type="dcterms:W3CDTF">2023-04-20T15:39:34Z</dcterms:modified>
</cp:coreProperties>
</file>