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38b2a32ec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38b2a32ec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a:solidFill>
                  <a:srgbClr val="0E101A"/>
                </a:solidFill>
                <a:highlight>
                  <a:srgbClr val="FFFFFF"/>
                </a:highlight>
                <a:latin typeface="Times New Roman"/>
                <a:ea typeface="Times New Roman"/>
                <a:cs typeface="Times New Roman"/>
                <a:sym typeface="Times New Roman"/>
              </a:rPr>
              <a:t>With the help of the research finding process, the probable identification of the business delivery can be confirmed. In addition, the probability of making an announcement of the new product would ensure the development of the customer's demands mitigation concern as well. In addition to that, the customer perception and customers buying behavior are to be assessed which can help to make the risk reduction process regarding future business development and operation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38b2a32ecf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38b2a32ec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a:solidFill>
                  <a:srgbClr val="0E101A"/>
                </a:solidFill>
                <a:highlight>
                  <a:srgbClr val="FFFFFF"/>
                </a:highlight>
                <a:latin typeface="Times New Roman"/>
                <a:ea typeface="Times New Roman"/>
                <a:cs typeface="Times New Roman"/>
                <a:sym typeface="Times New Roman"/>
              </a:rPr>
              <a:t>Regarding the process of developing the research regarding findings, this would require to make identification of the omnichannel retailing practice-based identification. In addition, the specification of changing the growing power of consumer rate would help to upgrade the consumption rate as well. On the other hand, the application of brand equity and brand image development can reduce the risk regarding shopping process-based product development.</a:t>
            </a:r>
            <a:endParaRPr sz="1200">
              <a:solidFill>
                <a:srgbClr val="0E101A"/>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200">
              <a:solidFill>
                <a:srgbClr val="0000FF"/>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38b2a32ec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38b2a32ec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a:solidFill>
                  <a:srgbClr val="0E101A"/>
                </a:solidFill>
                <a:highlight>
                  <a:srgbClr val="FFFFFF"/>
                </a:highlight>
                <a:latin typeface="Times New Roman"/>
                <a:ea typeface="Times New Roman"/>
                <a:cs typeface="Times New Roman"/>
                <a:sym typeface="Times New Roman"/>
              </a:rPr>
              <a:t>The study concludes that the power of consumers is quite high in terms of developing effective decisions for business processes. </a:t>
            </a:r>
            <a:endParaRPr sz="1200">
              <a:solidFill>
                <a:srgbClr val="0E101A"/>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38b2a32ecf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38b2a32ecf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a:solidFill>
                  <a:srgbClr val="0E101A"/>
                </a:solidFill>
                <a:highlight>
                  <a:srgbClr val="FFFFFF"/>
                </a:highlight>
                <a:latin typeface="Times New Roman"/>
                <a:ea typeface="Times New Roman"/>
                <a:cs typeface="Times New Roman"/>
                <a:sym typeface="Times New Roman"/>
              </a:rPr>
              <a:t>One of the effective recommendations is understanding the demands of consumers which ensure the success of the business.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38b2a32ec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38b2a32ec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a:solidFill>
                  <a:srgbClr val="0E101A"/>
                </a:solidFill>
                <a:highlight>
                  <a:srgbClr val="FFFFFF"/>
                </a:highlight>
                <a:latin typeface="Times New Roman"/>
                <a:ea typeface="Times New Roman"/>
                <a:cs typeface="Times New Roman"/>
                <a:sym typeface="Times New Roman"/>
              </a:rPr>
              <a:t>I think I would have used resources more appropriate to the objectives of the research. </a:t>
            </a:r>
            <a:endParaRPr sz="1200">
              <a:solidFill>
                <a:srgbClr val="0E101A"/>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38b2a32ecf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38b2a32ec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a:solidFill>
                  <a:srgbClr val="0E101A"/>
                </a:solidFill>
                <a:highlight>
                  <a:srgbClr val="FFFFFF"/>
                </a:highlight>
                <a:latin typeface="Times New Roman"/>
                <a:ea typeface="Times New Roman"/>
                <a:cs typeface="Times New Roman"/>
                <a:sym typeface="Times New Roman"/>
              </a:rPr>
              <a:t>I believe the Gantt chart developed is ideal for this research process. Changing preferences of consumers are accounting as an important perspective in terms of bringing change in the working style of the retail sector. </a:t>
            </a:r>
            <a:endParaRPr sz="1200">
              <a:solidFill>
                <a:srgbClr val="0E101A"/>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38b2a32ecf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38b2a32ec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38b2a32ecf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38b2a32ec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38ace309b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38ace309b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8b2a32e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8b2a32e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a:solidFill>
                  <a:srgbClr val="0E101A"/>
                </a:solidFill>
                <a:highlight>
                  <a:srgbClr val="FFFFFF"/>
                </a:highlight>
                <a:latin typeface="Times New Roman"/>
                <a:ea typeface="Times New Roman"/>
                <a:cs typeface="Times New Roman"/>
                <a:sym typeface="Times New Roman"/>
              </a:rPr>
              <a:t>One of the important aspects of digital marketing is that it helps in understanding the changing demands of customers. The demand of customers is changing significantly in the post covid pandemic time. The objective of the study is to evaluate the prevailing power of customers across the retail sector. </a:t>
            </a:r>
            <a:endParaRPr sz="1200">
              <a:solidFill>
                <a:srgbClr val="0E101A"/>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38b2a32ec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38b2a32ec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a:solidFill>
                  <a:srgbClr val="0E101A"/>
                </a:solidFill>
                <a:highlight>
                  <a:srgbClr val="FFFFFF"/>
                </a:highlight>
                <a:latin typeface="Times New Roman"/>
                <a:ea typeface="Times New Roman"/>
                <a:cs typeface="Times New Roman"/>
                <a:sym typeface="Times New Roman"/>
              </a:rPr>
              <a:t>“In-stores” of retail sectors are planning new strategies in terms of retaining customers for the business. It also includes assessing changing demands of customers and developing products accordingly. Hence, consumer trends are an important factor that the retail sector needs to pay attention to. </a:t>
            </a:r>
            <a:endParaRPr sz="1200">
              <a:solidFill>
                <a:srgbClr val="0E101A"/>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38b2a32ec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8b2a32ec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a:solidFill>
                  <a:srgbClr val="0E101A"/>
                </a:solidFill>
                <a:highlight>
                  <a:srgbClr val="FFFFFF"/>
                </a:highlight>
                <a:latin typeface="Times New Roman"/>
                <a:ea typeface="Times New Roman"/>
                <a:cs typeface="Times New Roman"/>
                <a:sym typeface="Times New Roman"/>
              </a:rPr>
              <a:t>One of the important features in this regard is using information from journals that are not more than five years old. This is an important technique that helps in analyzing ongoing trends regarding the topic of the research. It is only using qualitative information. No quantitative information has been used in the research process. </a:t>
            </a:r>
            <a:endParaRPr sz="1200">
              <a:solidFill>
                <a:srgbClr val="0E101A"/>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38b2a32ec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38b2a32ec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a:solidFill>
                  <a:srgbClr val="0E101A"/>
                </a:solidFill>
                <a:highlight>
                  <a:srgbClr val="FFFFFF"/>
                </a:highlight>
                <a:latin typeface="Times New Roman"/>
                <a:ea typeface="Times New Roman"/>
                <a:cs typeface="Times New Roman"/>
                <a:sym typeface="Times New Roman"/>
              </a:rPr>
              <a:t>No numerical or quantitative information has been added. At the beginning of the research, keywords have been identified as relevant to the topic which further helped in collecting relevant information. This study uses information from government websites in order to ensure that authentic information is added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38b2a32ec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38b2a32ec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a:solidFill>
                  <a:srgbClr val="0E101A"/>
                </a:solidFill>
                <a:highlight>
                  <a:srgbClr val="FFFFFF"/>
                </a:highlight>
                <a:latin typeface="Times New Roman"/>
                <a:ea typeface="Times New Roman"/>
                <a:cs typeface="Times New Roman"/>
                <a:sym typeface="Times New Roman"/>
              </a:rPr>
              <a:t>One of the important aspects of using a secondary research method is that it helps in saving time in the research process. It also uses only qualitative information so no formula or additional statistics have been used for the research process. </a:t>
            </a:r>
            <a:endParaRPr sz="1200">
              <a:solidFill>
                <a:srgbClr val="0E101A"/>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38b2a32ec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38b2a32ec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a:solidFill>
                  <a:srgbClr val="0E101A"/>
                </a:solidFill>
                <a:highlight>
                  <a:srgbClr val="FFFFFF"/>
                </a:highlight>
                <a:latin typeface="Times New Roman"/>
                <a:ea typeface="Times New Roman"/>
                <a:cs typeface="Times New Roman"/>
                <a:sym typeface="Times New Roman"/>
              </a:rPr>
              <a:t>Increased preference of consumers towards buying online products is a significant reason responsible for the development of “e-commerce” platforms. Consumers are preferring to buy products online as the single platform is giving chance to buy a wide range of products on one platform </a:t>
            </a:r>
            <a:endParaRPr sz="1200">
              <a:solidFill>
                <a:srgbClr val="0E101A"/>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8b2a32ec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8b2a32ec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a:solidFill>
                  <a:srgbClr val="0E101A"/>
                </a:solidFill>
                <a:highlight>
                  <a:srgbClr val="FFFFFF"/>
                </a:highlight>
                <a:latin typeface="Times New Roman"/>
                <a:ea typeface="Times New Roman"/>
                <a:cs typeface="Times New Roman"/>
                <a:sym typeface="Times New Roman"/>
              </a:rPr>
              <a:t>One of the important conditions in this regard is that it helps in the analysis of past shopping experiences of customers. Increased preference for online shopping is directly hampering the traditional shopping approach. In this regard, the growing power of consumers is posing an influence in terms of the establishment of online as well as offline business platforms. </a:t>
            </a:r>
            <a:endParaRPr sz="1200">
              <a:solidFill>
                <a:srgbClr val="0E101A"/>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38b2a32ec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38b2a32ec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a:solidFill>
                  <a:srgbClr val="0E101A"/>
                </a:solidFill>
                <a:highlight>
                  <a:srgbClr val="FFFFFF"/>
                </a:highlight>
                <a:latin typeface="Times New Roman"/>
                <a:ea typeface="Times New Roman"/>
                <a:cs typeface="Times New Roman"/>
                <a:sym typeface="Times New Roman"/>
              </a:rPr>
              <a:t>From this research, this can be identified that the customers of the future generation would keep the focus on better purchasing behavioral control which would be the market regulator. Herein, the new technologies adaptation would also be introduced which can upgrade the feasibility of the business process. In addition, the level of customer satisfaction can be upgraded. With the help of the innovation process-based development, the possibility of making an upgradation of the present work culture can be identified. This can ensure business sustainability.</a:t>
            </a:r>
            <a:endParaRPr sz="1200">
              <a:solidFill>
                <a:srgbClr val="0E101A"/>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200">
              <a:solidFill>
                <a:srgbClr val="0000FF"/>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4BDF68E2-58F2-4D09-BE8B-E3BD06533059}" type="datetimeFigureOut">
              <a:rPr lang="en-US" smtClean="0"/>
              <a:t>4/22/2023</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892040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96470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23809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58175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688965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22916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72691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373463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965255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8341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24D31-43A5-475A-80CF-332C9F6DCF35}" type="datetimeFigureOut">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45358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4/22/2023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304524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624D31-43A5-475A-80CF-332C9F6DCF35}" type="datetimeFigureOut">
              <a:rPr lang="en-US" smtClean="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5316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624D31-43A5-475A-80CF-332C9F6DCF35}" type="datetimeFigureOut">
              <a:rPr lang="en-US" smtClean="0"/>
              <a:t>4/22/2023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76188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4/22/2023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15466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4/22/2023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49421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35092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4/22/2023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755225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98624D31-43A5-475A-80CF-332C9F6DCF35}" type="datetimeFigureOut">
              <a:rPr lang="en-US" smtClean="0"/>
              <a:t>4/22/2023</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8571244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rmAutofit/>
          </a:bodyPr>
          <a:lstStyle/>
          <a:p>
            <a:pPr marL="0" lvl="0" indent="0" algn="ctr" rtl="0">
              <a:lnSpc>
                <a:spcPct val="150000"/>
              </a:lnSpc>
              <a:spcBef>
                <a:spcPts val="0"/>
              </a:spcBef>
              <a:spcAft>
                <a:spcPts val="0"/>
              </a:spcAft>
              <a:buClr>
                <a:schemeClr val="dk1"/>
              </a:buClr>
              <a:buSzPts val="1100"/>
              <a:buFont typeface="Arial"/>
              <a:buNone/>
            </a:pPr>
            <a:r>
              <a:rPr lang="en" sz="1200" b="1">
                <a:latin typeface="Times New Roman"/>
                <a:ea typeface="Times New Roman"/>
                <a:cs typeface="Times New Roman"/>
                <a:sym typeface="Times New Roman"/>
              </a:rPr>
              <a:t>WHAT MIGHT THE FUTURE OF SHOPPING LOOK LIKE?</a:t>
            </a:r>
            <a:endParaRPr sz="1200" b="1">
              <a:latin typeface="Times New Roman"/>
              <a:ea typeface="Times New Roman"/>
              <a:cs typeface="Times New Roman"/>
              <a:sym typeface="Times New Roman"/>
            </a:endParaRPr>
          </a:p>
          <a:p>
            <a:pPr marL="0" lvl="0" indent="0" algn="ctr" rtl="0">
              <a:lnSpc>
                <a:spcPct val="150000"/>
              </a:lnSpc>
              <a:spcBef>
                <a:spcPts val="0"/>
              </a:spcBef>
              <a:spcAft>
                <a:spcPts val="0"/>
              </a:spcAft>
              <a:buClr>
                <a:schemeClr val="dk1"/>
              </a:buClr>
              <a:buSzPts val="1100"/>
              <a:buFont typeface="Arial"/>
              <a:buNone/>
            </a:pPr>
            <a:r>
              <a:rPr lang="en" sz="1200" b="1">
                <a:latin typeface="Times New Roman"/>
                <a:ea typeface="Times New Roman"/>
                <a:cs typeface="Times New Roman"/>
                <a:sym typeface="Times New Roman"/>
              </a:rPr>
              <a:t>THE GROWING POWER OF THE CONSUMER ARE HAVING A MAJOR IMPACT ON RETAILERS</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r>
              <a:rPr lang="en" sz="2981">
                <a:solidFill>
                  <a:schemeClr val="dk1"/>
                </a:solidFill>
                <a:latin typeface="Times New Roman"/>
                <a:ea typeface="Times New Roman"/>
                <a:cs typeface="Times New Roman"/>
                <a:sym typeface="Times New Roman"/>
              </a:rPr>
              <a:t>Student Name:</a:t>
            </a:r>
            <a:endParaRPr sz="2981">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sz="2981">
                <a:solidFill>
                  <a:schemeClr val="dk1"/>
                </a:solidFill>
                <a:latin typeface="Times New Roman"/>
                <a:ea typeface="Times New Roman"/>
                <a:cs typeface="Times New Roman"/>
                <a:sym typeface="Times New Roman"/>
              </a:rPr>
              <a:t>Student ID:</a:t>
            </a:r>
            <a:endParaRPr sz="2981">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2981">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 sz="1600" b="1">
                <a:solidFill>
                  <a:srgbClr val="0E101A"/>
                </a:solidFill>
                <a:highlight>
                  <a:srgbClr val="FFFFFF"/>
                </a:highlight>
                <a:latin typeface="Times New Roman"/>
                <a:ea typeface="Times New Roman"/>
                <a:cs typeface="Times New Roman"/>
                <a:sym typeface="Times New Roman"/>
              </a:rPr>
              <a:t>Evaluation of findings</a:t>
            </a:r>
            <a:endParaRPr sz="1600" b="1"/>
          </a:p>
        </p:txBody>
      </p:sp>
      <p:sp>
        <p:nvSpPr>
          <p:cNvPr id="117" name="Google Shape;117;p22"/>
          <p:cNvSpPr txBox="1">
            <a:spLocks noGrp="1"/>
          </p:cNvSpPr>
          <p:nvPr>
            <p:ph type="body" idx="1"/>
          </p:nvPr>
        </p:nvSpPr>
        <p:spPr>
          <a:xfrm>
            <a:off x="311700" y="1152475"/>
            <a:ext cx="4191600" cy="31098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Inconsistent business product delivery process development</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Providing stress on the new product announcement (Grewal </a:t>
            </a:r>
            <a:r>
              <a:rPr lang="en" sz="1400" i="1">
                <a:solidFill>
                  <a:srgbClr val="0E101A"/>
                </a:solidFill>
                <a:highlight>
                  <a:srgbClr val="FFFFFF"/>
                </a:highlight>
                <a:latin typeface="Times New Roman"/>
                <a:ea typeface="Times New Roman"/>
                <a:cs typeface="Times New Roman"/>
                <a:sym typeface="Times New Roman"/>
              </a:rPr>
              <a:t>et al.</a:t>
            </a:r>
            <a:r>
              <a:rPr lang="en" sz="1400">
                <a:solidFill>
                  <a:srgbClr val="0E101A"/>
                </a:solidFill>
                <a:highlight>
                  <a:srgbClr val="FFFFFF"/>
                </a:highlight>
                <a:latin typeface="Times New Roman"/>
                <a:ea typeface="Times New Roman"/>
                <a:cs typeface="Times New Roman"/>
                <a:sym typeface="Times New Roman"/>
              </a:rPr>
              <a:t> 2020)</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Assessing the customer perception and customers buying behavior</a:t>
            </a:r>
            <a:endParaRPr sz="1400">
              <a:solidFill>
                <a:srgbClr val="0E101A"/>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400">
              <a:solidFill>
                <a:srgbClr val="0000FF"/>
              </a:solidFill>
              <a:latin typeface="Times New Roman"/>
              <a:ea typeface="Times New Roman"/>
              <a:cs typeface="Times New Roman"/>
              <a:sym typeface="Times New Roman"/>
            </a:endParaRPr>
          </a:p>
        </p:txBody>
      </p:sp>
      <p:pic>
        <p:nvPicPr>
          <p:cNvPr id="118" name="Google Shape;118;p22"/>
          <p:cNvPicPr preferRelativeResize="0"/>
          <p:nvPr/>
        </p:nvPicPr>
        <p:blipFill>
          <a:blip r:embed="rId3">
            <a:alphaModFix/>
          </a:blip>
          <a:stretch>
            <a:fillRect/>
          </a:stretch>
        </p:blipFill>
        <p:spPr>
          <a:xfrm>
            <a:off x="4955225" y="1170125"/>
            <a:ext cx="4036375" cy="249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600" b="1">
                <a:highlight>
                  <a:srgbClr val="FFFFFF"/>
                </a:highlight>
                <a:latin typeface="Times New Roman"/>
                <a:ea typeface="Times New Roman"/>
                <a:cs typeface="Times New Roman"/>
                <a:sym typeface="Times New Roman"/>
              </a:rPr>
              <a:t>Evaluation of findings </a:t>
            </a:r>
            <a:endParaRPr sz="1600" b="1">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200" b="1">
              <a:solidFill>
                <a:srgbClr val="0000FF"/>
              </a:solidFill>
              <a:latin typeface="Times New Roman"/>
              <a:ea typeface="Times New Roman"/>
              <a:cs typeface="Times New Roman"/>
              <a:sym typeface="Times New Roman"/>
            </a:endParaRPr>
          </a:p>
        </p:txBody>
      </p:sp>
      <p:sp>
        <p:nvSpPr>
          <p:cNvPr id="124" name="Google Shape;124;p23"/>
          <p:cNvSpPr txBox="1">
            <a:spLocks noGrp="1"/>
          </p:cNvSpPr>
          <p:nvPr>
            <p:ph type="body" idx="1"/>
          </p:nvPr>
        </p:nvSpPr>
        <p:spPr>
          <a:xfrm>
            <a:off x="311700" y="1152475"/>
            <a:ext cx="4018500" cy="34035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Omnichannel retailing process</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Changing in the growing power of consumer rate (</a:t>
            </a:r>
            <a:r>
              <a:rPr lang="en" sz="1400">
                <a:solidFill>
                  <a:srgbClr val="222222"/>
                </a:solidFill>
                <a:highlight>
                  <a:schemeClr val="lt1"/>
                </a:highlight>
                <a:latin typeface="Times New Roman"/>
                <a:ea typeface="Times New Roman"/>
                <a:cs typeface="Times New Roman"/>
                <a:sym typeface="Times New Roman"/>
              </a:rPr>
              <a:t>Alexander and Kent, 2021)</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Brand equity and brand image development to measure the revenue generation</a:t>
            </a:r>
            <a:endParaRPr sz="1400">
              <a:solidFill>
                <a:srgbClr val="0000FF"/>
              </a:solidFill>
              <a:latin typeface="Times New Roman"/>
              <a:ea typeface="Times New Roman"/>
              <a:cs typeface="Times New Roman"/>
              <a:sym typeface="Times New Roman"/>
            </a:endParaRPr>
          </a:p>
        </p:txBody>
      </p:sp>
      <p:pic>
        <p:nvPicPr>
          <p:cNvPr id="125" name="Google Shape;125;p23"/>
          <p:cNvPicPr preferRelativeResize="0"/>
          <p:nvPr/>
        </p:nvPicPr>
        <p:blipFill>
          <a:blip r:embed="rId3">
            <a:alphaModFix/>
          </a:blip>
          <a:stretch>
            <a:fillRect/>
          </a:stretch>
        </p:blipFill>
        <p:spPr>
          <a:xfrm>
            <a:off x="4482600" y="1170125"/>
            <a:ext cx="4509000" cy="25905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600" b="1">
                <a:solidFill>
                  <a:srgbClr val="0E101A"/>
                </a:solidFill>
                <a:highlight>
                  <a:srgbClr val="FFFFFF"/>
                </a:highlight>
                <a:latin typeface="Times New Roman"/>
                <a:ea typeface="Times New Roman"/>
                <a:cs typeface="Times New Roman"/>
                <a:sym typeface="Times New Roman"/>
              </a:rPr>
              <a:t>Conclusion </a:t>
            </a:r>
            <a:endParaRPr sz="1600" b="1">
              <a:solidFill>
                <a:srgbClr val="0E101A"/>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31" name="Google Shape;131;p24"/>
          <p:cNvSpPr txBox="1">
            <a:spLocks noGrp="1"/>
          </p:cNvSpPr>
          <p:nvPr>
            <p:ph type="body" idx="1"/>
          </p:nvPr>
        </p:nvSpPr>
        <p:spPr>
          <a:xfrm>
            <a:off x="311700" y="1152475"/>
            <a:ext cx="3551700" cy="34188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The study concludes that “customer feedback” is a necessary tool in the current business</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Online shopping preferences of customers are changing the business of retail sectors (Shankar </a:t>
            </a:r>
            <a:r>
              <a:rPr lang="en" sz="1400" i="1">
                <a:solidFill>
                  <a:srgbClr val="0E101A"/>
                </a:solidFill>
                <a:highlight>
                  <a:srgbClr val="FFFFFF"/>
                </a:highlight>
                <a:latin typeface="Times New Roman"/>
                <a:ea typeface="Times New Roman"/>
                <a:cs typeface="Times New Roman"/>
                <a:sym typeface="Times New Roman"/>
              </a:rPr>
              <a:t>et al.</a:t>
            </a:r>
            <a:r>
              <a:rPr lang="en" sz="1400">
                <a:solidFill>
                  <a:srgbClr val="0E101A"/>
                </a:solidFill>
                <a:highlight>
                  <a:srgbClr val="FFFFFF"/>
                </a:highlight>
                <a:latin typeface="Times New Roman"/>
                <a:ea typeface="Times New Roman"/>
                <a:cs typeface="Times New Roman"/>
                <a:sym typeface="Times New Roman"/>
              </a:rPr>
              <a:t> 2021)</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Technological advancement is thus impacting business design</a:t>
            </a:r>
            <a:endParaRPr sz="1400">
              <a:solidFill>
                <a:srgbClr val="0E101A"/>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1200"/>
              </a:spcAft>
              <a:buNone/>
            </a:pPr>
            <a:endParaRPr sz="1400"/>
          </a:p>
        </p:txBody>
      </p:sp>
      <p:pic>
        <p:nvPicPr>
          <p:cNvPr id="132" name="Google Shape;132;p24"/>
          <p:cNvPicPr preferRelativeResize="0"/>
          <p:nvPr/>
        </p:nvPicPr>
        <p:blipFill>
          <a:blip r:embed="rId3">
            <a:alphaModFix/>
          </a:blip>
          <a:stretch>
            <a:fillRect/>
          </a:stretch>
        </p:blipFill>
        <p:spPr>
          <a:xfrm>
            <a:off x="5100250" y="1539125"/>
            <a:ext cx="2466975" cy="1847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 sz="1600" b="1">
                <a:solidFill>
                  <a:srgbClr val="0E101A"/>
                </a:solidFill>
                <a:highlight>
                  <a:srgbClr val="FFFFFF"/>
                </a:highlight>
                <a:latin typeface="Times New Roman"/>
                <a:ea typeface="Times New Roman"/>
                <a:cs typeface="Times New Roman"/>
                <a:sym typeface="Times New Roman"/>
              </a:rPr>
              <a:t>Recommendations</a:t>
            </a:r>
            <a:endParaRPr sz="3200"/>
          </a:p>
        </p:txBody>
      </p:sp>
      <p:sp>
        <p:nvSpPr>
          <p:cNvPr id="138" name="Google Shape;138;p25"/>
          <p:cNvSpPr txBox="1">
            <a:spLocks noGrp="1"/>
          </p:cNvSpPr>
          <p:nvPr>
            <p:ph type="body" idx="1"/>
          </p:nvPr>
        </p:nvSpPr>
        <p:spPr>
          <a:xfrm>
            <a:off x="311700" y="1152475"/>
            <a:ext cx="4395000" cy="34035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Providing detailed information about the product across online platforms of business (Roggeveen and Sethuraman, 2020.)</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Developing an understanding about consumer budget</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Establishment of “cross-border” platforms for business</a:t>
            </a:r>
            <a:endParaRPr sz="1400">
              <a:solidFill>
                <a:srgbClr val="0E101A"/>
              </a:solidFill>
              <a:highlight>
                <a:srgbClr val="FFFFFF"/>
              </a:highlight>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139" name="Google Shape;139;p25"/>
          <p:cNvPicPr preferRelativeResize="0"/>
          <p:nvPr/>
        </p:nvPicPr>
        <p:blipFill>
          <a:blip r:embed="rId3">
            <a:alphaModFix/>
          </a:blip>
          <a:stretch>
            <a:fillRect/>
          </a:stretch>
        </p:blipFill>
        <p:spPr>
          <a:xfrm>
            <a:off x="5499200" y="1335800"/>
            <a:ext cx="2466975" cy="1847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 sz="1600" b="1">
                <a:solidFill>
                  <a:srgbClr val="0E101A"/>
                </a:solidFill>
                <a:highlight>
                  <a:srgbClr val="FFFFFF"/>
                </a:highlight>
                <a:latin typeface="Times New Roman"/>
                <a:ea typeface="Times New Roman"/>
                <a:cs typeface="Times New Roman"/>
                <a:sym typeface="Times New Roman"/>
              </a:rPr>
              <a:t>Reflection</a:t>
            </a:r>
            <a:endParaRPr sz="3200"/>
          </a:p>
        </p:txBody>
      </p:sp>
      <p:sp>
        <p:nvSpPr>
          <p:cNvPr id="145" name="Google Shape;145;p26"/>
          <p:cNvSpPr txBox="1">
            <a:spLocks noGrp="1"/>
          </p:cNvSpPr>
          <p:nvPr>
            <p:ph type="body" idx="1"/>
          </p:nvPr>
        </p:nvSpPr>
        <p:spPr>
          <a:xfrm>
            <a:off x="311700" y="1152475"/>
            <a:ext cx="4161600" cy="31851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In order to generate better outcomes, one important strategy is time management (Reinartz </a:t>
            </a:r>
            <a:r>
              <a:rPr lang="en" sz="1400" i="1">
                <a:solidFill>
                  <a:srgbClr val="0E101A"/>
                </a:solidFill>
                <a:highlight>
                  <a:srgbClr val="FFFFFF"/>
                </a:highlight>
                <a:latin typeface="Times New Roman"/>
                <a:ea typeface="Times New Roman"/>
                <a:cs typeface="Times New Roman"/>
                <a:sym typeface="Times New Roman"/>
              </a:rPr>
              <a:t>et al</a:t>
            </a:r>
            <a:r>
              <a:rPr lang="en" sz="1400">
                <a:solidFill>
                  <a:srgbClr val="0E101A"/>
                </a:solidFill>
                <a:highlight>
                  <a:srgbClr val="FFFFFF"/>
                </a:highlight>
                <a:latin typeface="Times New Roman"/>
                <a:ea typeface="Times New Roman"/>
                <a:cs typeface="Times New Roman"/>
                <a:sym typeface="Times New Roman"/>
              </a:rPr>
              <a:t>. 2019)</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Indulging in deep research before starting the study, in my opinion, is a better technique</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Improper use of resources is another significant fallout </a:t>
            </a:r>
            <a:endParaRPr sz="1400">
              <a:solidFill>
                <a:srgbClr val="0E101A"/>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1200"/>
              </a:spcAft>
              <a:buNone/>
            </a:pPr>
            <a:endParaRPr sz="1400"/>
          </a:p>
        </p:txBody>
      </p:sp>
      <p:pic>
        <p:nvPicPr>
          <p:cNvPr id="146" name="Google Shape;146;p26"/>
          <p:cNvPicPr preferRelativeResize="0"/>
          <p:nvPr/>
        </p:nvPicPr>
        <p:blipFill>
          <a:blip r:embed="rId3">
            <a:alphaModFix/>
          </a:blip>
          <a:stretch>
            <a:fillRect/>
          </a:stretch>
        </p:blipFill>
        <p:spPr>
          <a:xfrm>
            <a:off x="4992875" y="1170125"/>
            <a:ext cx="3919075" cy="2248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600" b="1">
                <a:solidFill>
                  <a:srgbClr val="0E101A"/>
                </a:solidFill>
                <a:highlight>
                  <a:srgbClr val="FFFFFF"/>
                </a:highlight>
                <a:latin typeface="Times New Roman"/>
                <a:ea typeface="Times New Roman"/>
                <a:cs typeface="Times New Roman"/>
                <a:sym typeface="Times New Roman"/>
              </a:rPr>
              <a:t>Reflection</a:t>
            </a:r>
            <a:endParaRPr sz="1600" b="1">
              <a:solidFill>
                <a:srgbClr val="0E101A"/>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52" name="Google Shape;152;p27"/>
          <p:cNvSpPr txBox="1">
            <a:spLocks noGrp="1"/>
          </p:cNvSpPr>
          <p:nvPr>
            <p:ph type="body" idx="1"/>
          </p:nvPr>
        </p:nvSpPr>
        <p:spPr>
          <a:xfrm>
            <a:off x="311700" y="1152475"/>
            <a:ext cx="4063800" cy="34035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Gantt chart in use reflects the different stages of the research (Shavitt and Barnes, 2020)</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Proper division of time into different activities helps in meeting objectives in a given timeline</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It reduce the chance of missing deadline of the job</a:t>
            </a:r>
            <a:endParaRPr sz="1400">
              <a:solidFill>
                <a:srgbClr val="0E101A"/>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1200"/>
              </a:spcAft>
              <a:buNone/>
            </a:pPr>
            <a:endParaRPr sz="1400"/>
          </a:p>
        </p:txBody>
      </p:sp>
      <p:pic>
        <p:nvPicPr>
          <p:cNvPr id="153" name="Google Shape;153;p27"/>
          <p:cNvPicPr preferRelativeResize="0"/>
          <p:nvPr/>
        </p:nvPicPr>
        <p:blipFill>
          <a:blip r:embed="rId3">
            <a:alphaModFix/>
          </a:blip>
          <a:stretch>
            <a:fillRect/>
          </a:stretch>
        </p:blipFill>
        <p:spPr>
          <a:xfrm>
            <a:off x="5823200" y="1192725"/>
            <a:ext cx="2143125" cy="2143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sz="1200" b="1">
                <a:latin typeface="Times New Roman"/>
                <a:ea typeface="Times New Roman"/>
                <a:cs typeface="Times New Roman"/>
                <a:sym typeface="Times New Roman"/>
              </a:rPr>
              <a:t>Reference list</a:t>
            </a:r>
            <a:endParaRPr/>
          </a:p>
        </p:txBody>
      </p:sp>
      <p:sp>
        <p:nvSpPr>
          <p:cNvPr id="159" name="Google Shape;159;p28"/>
          <p:cNvSpPr txBox="1">
            <a:spLocks noGrp="1"/>
          </p:cNvSpPr>
          <p:nvPr>
            <p:ph type="body" idx="1"/>
          </p:nvPr>
        </p:nvSpPr>
        <p:spPr>
          <a:prstGeom prst="rect">
            <a:avLst/>
          </a:prstGeom>
        </p:spPr>
        <p:txBody>
          <a:bodyPr spcFirstLastPara="1" wrap="square" lIns="91425" tIns="91425" rIns="91425" bIns="91425" anchor="t" anchorCtr="0">
            <a:normAutofit fontScale="92500" lnSpcReduction="20000"/>
          </a:bodyPr>
          <a:lstStyle/>
          <a:p>
            <a:pPr marL="0" lvl="0" indent="0" algn="just" rtl="0">
              <a:lnSpc>
                <a:spcPct val="150000"/>
              </a:lnSpc>
              <a:spcBef>
                <a:spcPts val="0"/>
              </a:spcBef>
              <a:spcAft>
                <a:spcPts val="0"/>
              </a:spcAft>
              <a:buClr>
                <a:schemeClr val="dk1"/>
              </a:buClr>
              <a:buSzPct val="91666"/>
              <a:buFont typeface="Arial"/>
              <a:buNone/>
            </a:pPr>
            <a:r>
              <a:rPr lang="en" sz="1200">
                <a:solidFill>
                  <a:srgbClr val="222222"/>
                </a:solidFill>
                <a:highlight>
                  <a:srgbClr val="FFFFFF"/>
                </a:highlight>
                <a:latin typeface="Times New Roman"/>
                <a:ea typeface="Times New Roman"/>
                <a:cs typeface="Times New Roman"/>
                <a:sym typeface="Times New Roman"/>
              </a:rPr>
              <a:t>Helm, S., Kim, S.H. and Van Riper, S., 2020. Navigating the ‘retail apocalypse’: A framework of consumer evaluations of the new retail landscape. </a:t>
            </a:r>
            <a:r>
              <a:rPr lang="en" sz="1200" i="1">
                <a:solidFill>
                  <a:srgbClr val="222222"/>
                </a:solidFill>
                <a:highlight>
                  <a:srgbClr val="FFFFFF"/>
                </a:highlight>
                <a:latin typeface="Times New Roman"/>
                <a:ea typeface="Times New Roman"/>
                <a:cs typeface="Times New Roman"/>
                <a:sym typeface="Times New Roman"/>
              </a:rPr>
              <a:t>Journal of Retailing and Consumer Services</a:t>
            </a:r>
            <a:r>
              <a:rPr lang="en" sz="1200">
                <a:solidFill>
                  <a:srgbClr val="222222"/>
                </a:solidFill>
                <a:highlight>
                  <a:srgbClr val="FFFFFF"/>
                </a:highlight>
                <a:latin typeface="Times New Roman"/>
                <a:ea typeface="Times New Roman"/>
                <a:cs typeface="Times New Roman"/>
                <a:sym typeface="Times New Roman"/>
              </a:rPr>
              <a:t>, </a:t>
            </a:r>
            <a:r>
              <a:rPr lang="en" sz="1200" i="1">
                <a:solidFill>
                  <a:srgbClr val="222222"/>
                </a:solidFill>
                <a:highlight>
                  <a:srgbClr val="FFFFFF"/>
                </a:highlight>
                <a:latin typeface="Times New Roman"/>
                <a:ea typeface="Times New Roman"/>
                <a:cs typeface="Times New Roman"/>
                <a:sym typeface="Times New Roman"/>
              </a:rPr>
              <a:t>54</a:t>
            </a:r>
            <a:r>
              <a:rPr lang="en" sz="1200">
                <a:solidFill>
                  <a:srgbClr val="222222"/>
                </a:solidFill>
                <a:highlight>
                  <a:srgbClr val="FFFFFF"/>
                </a:highlight>
                <a:latin typeface="Times New Roman"/>
                <a:ea typeface="Times New Roman"/>
                <a:cs typeface="Times New Roman"/>
                <a:sym typeface="Times New Roman"/>
              </a:rPr>
              <a:t>, p.101683.</a:t>
            </a:r>
            <a:endParaRPr sz="1200">
              <a:solidFill>
                <a:srgbClr val="222222"/>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ct val="91666"/>
              <a:buFont typeface="Arial"/>
              <a:buNone/>
            </a:pPr>
            <a:r>
              <a:rPr lang="en" sz="1200">
                <a:solidFill>
                  <a:srgbClr val="222222"/>
                </a:solidFill>
                <a:highlight>
                  <a:srgbClr val="FFFFFF"/>
                </a:highlight>
                <a:latin typeface="Times New Roman"/>
                <a:ea typeface="Times New Roman"/>
                <a:cs typeface="Times New Roman"/>
                <a:sym typeface="Times New Roman"/>
              </a:rPr>
              <a:t>Hänninen, M., Kwan, S.K. and Mitronen, L., 2021. From the store to omnichannel retail: looking back over three decades of research. </a:t>
            </a:r>
            <a:r>
              <a:rPr lang="en" sz="1200" i="1">
                <a:solidFill>
                  <a:srgbClr val="222222"/>
                </a:solidFill>
                <a:highlight>
                  <a:srgbClr val="FFFFFF"/>
                </a:highlight>
                <a:latin typeface="Times New Roman"/>
                <a:ea typeface="Times New Roman"/>
                <a:cs typeface="Times New Roman"/>
                <a:sym typeface="Times New Roman"/>
              </a:rPr>
              <a:t>The International Review of Retail, Distribution and Consumer Research</a:t>
            </a:r>
            <a:r>
              <a:rPr lang="en" sz="1200">
                <a:solidFill>
                  <a:srgbClr val="222222"/>
                </a:solidFill>
                <a:highlight>
                  <a:srgbClr val="FFFFFF"/>
                </a:highlight>
                <a:latin typeface="Times New Roman"/>
                <a:ea typeface="Times New Roman"/>
                <a:cs typeface="Times New Roman"/>
                <a:sym typeface="Times New Roman"/>
              </a:rPr>
              <a:t>, </a:t>
            </a:r>
            <a:r>
              <a:rPr lang="en" sz="1200" i="1">
                <a:solidFill>
                  <a:srgbClr val="222222"/>
                </a:solidFill>
                <a:highlight>
                  <a:srgbClr val="FFFFFF"/>
                </a:highlight>
                <a:latin typeface="Times New Roman"/>
                <a:ea typeface="Times New Roman"/>
                <a:cs typeface="Times New Roman"/>
                <a:sym typeface="Times New Roman"/>
              </a:rPr>
              <a:t>31</a:t>
            </a:r>
            <a:r>
              <a:rPr lang="en" sz="1200">
                <a:solidFill>
                  <a:srgbClr val="222222"/>
                </a:solidFill>
                <a:highlight>
                  <a:srgbClr val="FFFFFF"/>
                </a:highlight>
                <a:latin typeface="Times New Roman"/>
                <a:ea typeface="Times New Roman"/>
                <a:cs typeface="Times New Roman"/>
                <a:sym typeface="Times New Roman"/>
              </a:rPr>
              <a:t>(1), pp.1-35.</a:t>
            </a:r>
            <a:endParaRPr sz="1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ct val="91666"/>
              <a:buFont typeface="Arial"/>
              <a:buNone/>
            </a:pPr>
            <a:r>
              <a:rPr lang="en" sz="1200">
                <a:solidFill>
                  <a:srgbClr val="222222"/>
                </a:solidFill>
                <a:highlight>
                  <a:srgbClr val="FFFFFF"/>
                </a:highlight>
                <a:latin typeface="Times New Roman"/>
                <a:ea typeface="Times New Roman"/>
                <a:cs typeface="Times New Roman"/>
                <a:sym typeface="Times New Roman"/>
              </a:rPr>
              <a:t>Roh, Y., Heo, G. and Whang, S.E., 2019. A survey on data collection for machine learning: a big data-ai integration perspective. </a:t>
            </a:r>
            <a:r>
              <a:rPr lang="en" sz="1200" i="1">
                <a:solidFill>
                  <a:srgbClr val="222222"/>
                </a:solidFill>
                <a:highlight>
                  <a:srgbClr val="FFFFFF"/>
                </a:highlight>
                <a:latin typeface="Times New Roman"/>
                <a:ea typeface="Times New Roman"/>
                <a:cs typeface="Times New Roman"/>
                <a:sym typeface="Times New Roman"/>
              </a:rPr>
              <a:t>IEEE Transactions on Knowledge and Data Engineering</a:t>
            </a:r>
            <a:r>
              <a:rPr lang="en" sz="1200">
                <a:solidFill>
                  <a:srgbClr val="222222"/>
                </a:solidFill>
                <a:highlight>
                  <a:srgbClr val="FFFFFF"/>
                </a:highlight>
                <a:latin typeface="Times New Roman"/>
                <a:ea typeface="Times New Roman"/>
                <a:cs typeface="Times New Roman"/>
                <a:sym typeface="Times New Roman"/>
              </a:rPr>
              <a:t>, </a:t>
            </a:r>
            <a:r>
              <a:rPr lang="en" sz="1200" i="1">
                <a:solidFill>
                  <a:srgbClr val="222222"/>
                </a:solidFill>
                <a:highlight>
                  <a:srgbClr val="FFFFFF"/>
                </a:highlight>
                <a:latin typeface="Times New Roman"/>
                <a:ea typeface="Times New Roman"/>
                <a:cs typeface="Times New Roman"/>
                <a:sym typeface="Times New Roman"/>
              </a:rPr>
              <a:t>33</a:t>
            </a:r>
            <a:r>
              <a:rPr lang="en" sz="1200">
                <a:solidFill>
                  <a:srgbClr val="222222"/>
                </a:solidFill>
                <a:highlight>
                  <a:srgbClr val="FFFFFF"/>
                </a:highlight>
                <a:latin typeface="Times New Roman"/>
                <a:ea typeface="Times New Roman"/>
                <a:cs typeface="Times New Roman"/>
                <a:sym typeface="Times New Roman"/>
              </a:rPr>
              <a:t>(4), pp.1328-1347.</a:t>
            </a:r>
            <a:endParaRPr sz="1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ct val="91666"/>
              <a:buFont typeface="Arial"/>
              <a:buNone/>
            </a:pPr>
            <a:r>
              <a:rPr lang="en" sz="1200">
                <a:solidFill>
                  <a:srgbClr val="222222"/>
                </a:solidFill>
                <a:highlight>
                  <a:srgbClr val="FFFFFF"/>
                </a:highlight>
                <a:latin typeface="Times New Roman"/>
                <a:ea typeface="Times New Roman"/>
                <a:cs typeface="Times New Roman"/>
                <a:sym typeface="Times New Roman"/>
              </a:rPr>
              <a:t>Posada-Quintero, H.F. and Chon, K.H., 2020. Innovations in electrodermal activity data collection and signal processing: A systematic review. </a:t>
            </a:r>
            <a:r>
              <a:rPr lang="en" sz="1200" i="1">
                <a:solidFill>
                  <a:srgbClr val="222222"/>
                </a:solidFill>
                <a:highlight>
                  <a:srgbClr val="FFFFFF"/>
                </a:highlight>
                <a:latin typeface="Times New Roman"/>
                <a:ea typeface="Times New Roman"/>
                <a:cs typeface="Times New Roman"/>
                <a:sym typeface="Times New Roman"/>
              </a:rPr>
              <a:t>Sensors</a:t>
            </a:r>
            <a:r>
              <a:rPr lang="en" sz="1200">
                <a:solidFill>
                  <a:srgbClr val="222222"/>
                </a:solidFill>
                <a:highlight>
                  <a:srgbClr val="FFFFFF"/>
                </a:highlight>
                <a:latin typeface="Times New Roman"/>
                <a:ea typeface="Times New Roman"/>
                <a:cs typeface="Times New Roman"/>
                <a:sym typeface="Times New Roman"/>
              </a:rPr>
              <a:t>, </a:t>
            </a:r>
            <a:r>
              <a:rPr lang="en" sz="1200" i="1">
                <a:solidFill>
                  <a:srgbClr val="222222"/>
                </a:solidFill>
                <a:highlight>
                  <a:srgbClr val="FFFFFF"/>
                </a:highlight>
                <a:latin typeface="Times New Roman"/>
                <a:ea typeface="Times New Roman"/>
                <a:cs typeface="Times New Roman"/>
                <a:sym typeface="Times New Roman"/>
              </a:rPr>
              <a:t>20</a:t>
            </a:r>
            <a:r>
              <a:rPr lang="en" sz="1200">
                <a:solidFill>
                  <a:srgbClr val="222222"/>
                </a:solidFill>
                <a:highlight>
                  <a:srgbClr val="FFFFFF"/>
                </a:highlight>
                <a:latin typeface="Times New Roman"/>
                <a:ea typeface="Times New Roman"/>
                <a:cs typeface="Times New Roman"/>
                <a:sym typeface="Times New Roman"/>
              </a:rPr>
              <a:t>(2), p.479.</a:t>
            </a:r>
            <a:endParaRPr sz="1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ct val="91666"/>
              <a:buFont typeface="Arial"/>
              <a:buNone/>
            </a:pPr>
            <a:r>
              <a:rPr lang="en" sz="1200">
                <a:solidFill>
                  <a:srgbClr val="222222"/>
                </a:solidFill>
                <a:highlight>
                  <a:srgbClr val="FFFFFF"/>
                </a:highlight>
                <a:latin typeface="Times New Roman"/>
                <a:ea typeface="Times New Roman"/>
                <a:cs typeface="Times New Roman"/>
                <a:sym typeface="Times New Roman"/>
              </a:rPr>
              <a:t>Jianwattanapaisarn, N. and Sumi, K., 2022. Investigation of real-time emotional data collection of human gaits using smart glasses. </a:t>
            </a:r>
            <a:r>
              <a:rPr lang="en" sz="1200" i="1">
                <a:solidFill>
                  <a:srgbClr val="222222"/>
                </a:solidFill>
                <a:highlight>
                  <a:srgbClr val="FFFFFF"/>
                </a:highlight>
                <a:latin typeface="Times New Roman"/>
                <a:ea typeface="Times New Roman"/>
                <a:cs typeface="Times New Roman"/>
                <a:sym typeface="Times New Roman"/>
              </a:rPr>
              <a:t>Journal of Robotics, Networking and Artificial Life</a:t>
            </a:r>
            <a:r>
              <a:rPr lang="en" sz="1200">
                <a:solidFill>
                  <a:srgbClr val="222222"/>
                </a:solidFill>
                <a:highlight>
                  <a:srgbClr val="FFFFFF"/>
                </a:highlight>
                <a:latin typeface="Times New Roman"/>
                <a:ea typeface="Times New Roman"/>
                <a:cs typeface="Times New Roman"/>
                <a:sym typeface="Times New Roman"/>
              </a:rPr>
              <a:t>, </a:t>
            </a:r>
            <a:r>
              <a:rPr lang="en" sz="1200" i="1">
                <a:solidFill>
                  <a:srgbClr val="222222"/>
                </a:solidFill>
                <a:highlight>
                  <a:srgbClr val="FFFFFF"/>
                </a:highlight>
                <a:latin typeface="Times New Roman"/>
                <a:ea typeface="Times New Roman"/>
                <a:cs typeface="Times New Roman"/>
                <a:sym typeface="Times New Roman"/>
              </a:rPr>
              <a:t>9</a:t>
            </a:r>
            <a:r>
              <a:rPr lang="en" sz="1200">
                <a:solidFill>
                  <a:srgbClr val="222222"/>
                </a:solidFill>
                <a:highlight>
                  <a:srgbClr val="FFFFFF"/>
                </a:highlight>
                <a:latin typeface="Times New Roman"/>
                <a:ea typeface="Times New Roman"/>
                <a:cs typeface="Times New Roman"/>
                <a:sym typeface="Times New Roman"/>
              </a:rPr>
              <a:t>(2), pp.159-170.</a:t>
            </a:r>
            <a:endParaRPr sz="1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ct val="91666"/>
              <a:buFont typeface="Arial"/>
              <a:buNone/>
            </a:pPr>
            <a:r>
              <a:rPr lang="en" sz="1200">
                <a:solidFill>
                  <a:srgbClr val="222222"/>
                </a:solidFill>
                <a:highlight>
                  <a:srgbClr val="FFFFFF"/>
                </a:highlight>
                <a:latin typeface="Times New Roman"/>
                <a:ea typeface="Times New Roman"/>
                <a:cs typeface="Times New Roman"/>
                <a:sym typeface="Times New Roman"/>
              </a:rPr>
              <a:t> van Esch, P., Arli, D., Gheshlaghi, M.H., Andonopoulos, V., von der Heidt, T. and Northey, G., 2019. Anthropomorphism and augmented reality in the retail environment. </a:t>
            </a:r>
            <a:r>
              <a:rPr lang="en" sz="1200" i="1">
                <a:solidFill>
                  <a:srgbClr val="222222"/>
                </a:solidFill>
                <a:highlight>
                  <a:srgbClr val="FFFFFF"/>
                </a:highlight>
                <a:latin typeface="Times New Roman"/>
                <a:ea typeface="Times New Roman"/>
                <a:cs typeface="Times New Roman"/>
                <a:sym typeface="Times New Roman"/>
              </a:rPr>
              <a:t>Journal of Retailing and Consumer Services</a:t>
            </a:r>
            <a:r>
              <a:rPr lang="en" sz="1200">
                <a:solidFill>
                  <a:srgbClr val="222222"/>
                </a:solidFill>
                <a:highlight>
                  <a:srgbClr val="FFFFFF"/>
                </a:highlight>
                <a:latin typeface="Times New Roman"/>
                <a:ea typeface="Times New Roman"/>
                <a:cs typeface="Times New Roman"/>
                <a:sym typeface="Times New Roman"/>
              </a:rPr>
              <a:t>, </a:t>
            </a:r>
            <a:r>
              <a:rPr lang="en" sz="1200" i="1">
                <a:solidFill>
                  <a:srgbClr val="222222"/>
                </a:solidFill>
                <a:highlight>
                  <a:srgbClr val="FFFFFF"/>
                </a:highlight>
                <a:latin typeface="Times New Roman"/>
                <a:ea typeface="Times New Roman"/>
                <a:cs typeface="Times New Roman"/>
                <a:sym typeface="Times New Roman"/>
              </a:rPr>
              <a:t>49</a:t>
            </a:r>
            <a:r>
              <a:rPr lang="en" sz="1200">
                <a:solidFill>
                  <a:srgbClr val="222222"/>
                </a:solidFill>
                <a:highlight>
                  <a:srgbClr val="FFFFFF"/>
                </a:highlight>
                <a:latin typeface="Times New Roman"/>
                <a:ea typeface="Times New Roman"/>
                <a:cs typeface="Times New Roman"/>
                <a:sym typeface="Times New Roman"/>
              </a:rPr>
              <a:t>, pp.35-42.</a:t>
            </a:r>
            <a:endParaRPr sz="1200">
              <a:solidFill>
                <a:srgbClr val="222222"/>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ct val="91666"/>
              <a:buFont typeface="Arial"/>
              <a:buNone/>
            </a:pPr>
            <a:r>
              <a:rPr lang="en" sz="1200">
                <a:solidFill>
                  <a:srgbClr val="222222"/>
                </a:solidFill>
                <a:highlight>
                  <a:srgbClr val="FFFFFF"/>
                </a:highlight>
                <a:latin typeface="Times New Roman"/>
                <a:ea typeface="Times New Roman"/>
                <a:cs typeface="Times New Roman"/>
                <a:sym typeface="Times New Roman"/>
              </a:rPr>
              <a:t>Akram, U., Fülöp, M.T., Tiron-Tudor, A., Topor, D.I. and Căpușneanu, S., 2021. Impact of digitalization on customers’ well-being in the pandemic period: Challenges and opportunities for the retail industry. </a:t>
            </a:r>
            <a:r>
              <a:rPr lang="en" sz="1200" i="1">
                <a:solidFill>
                  <a:srgbClr val="222222"/>
                </a:solidFill>
                <a:highlight>
                  <a:srgbClr val="FFFFFF"/>
                </a:highlight>
                <a:latin typeface="Times New Roman"/>
                <a:ea typeface="Times New Roman"/>
                <a:cs typeface="Times New Roman"/>
                <a:sym typeface="Times New Roman"/>
              </a:rPr>
              <a:t>International Journal of Environmental Research and Public Health</a:t>
            </a:r>
            <a:r>
              <a:rPr lang="en" sz="1200">
                <a:solidFill>
                  <a:srgbClr val="222222"/>
                </a:solidFill>
                <a:highlight>
                  <a:srgbClr val="FFFFFF"/>
                </a:highlight>
                <a:latin typeface="Times New Roman"/>
                <a:ea typeface="Times New Roman"/>
                <a:cs typeface="Times New Roman"/>
                <a:sym typeface="Times New Roman"/>
              </a:rPr>
              <a:t>, </a:t>
            </a:r>
            <a:r>
              <a:rPr lang="en" sz="1200" i="1">
                <a:solidFill>
                  <a:srgbClr val="222222"/>
                </a:solidFill>
                <a:highlight>
                  <a:srgbClr val="FFFFFF"/>
                </a:highlight>
                <a:latin typeface="Times New Roman"/>
                <a:ea typeface="Times New Roman"/>
                <a:cs typeface="Times New Roman"/>
                <a:sym typeface="Times New Roman"/>
              </a:rPr>
              <a:t>18</a:t>
            </a:r>
            <a:r>
              <a:rPr lang="en" sz="1200">
                <a:solidFill>
                  <a:srgbClr val="222222"/>
                </a:solidFill>
                <a:highlight>
                  <a:srgbClr val="FFFFFF"/>
                </a:highlight>
                <a:latin typeface="Times New Roman"/>
                <a:ea typeface="Times New Roman"/>
                <a:cs typeface="Times New Roman"/>
                <a:sym typeface="Times New Roman"/>
              </a:rPr>
              <a:t>(14), p.7533.</a:t>
            </a:r>
            <a:endParaRPr sz="1200">
              <a:solidFill>
                <a:srgbClr val="222222"/>
              </a:solidFill>
              <a:highlight>
                <a:srgbClr val="FFFFFF"/>
              </a:highlight>
              <a:latin typeface="Times New Roman"/>
              <a:ea typeface="Times New Roman"/>
              <a:cs typeface="Times New Roman"/>
              <a:sym typeface="Times New Roman"/>
            </a:endParaRPr>
          </a:p>
          <a:p>
            <a:pPr marL="0" lvl="0" indent="0" algn="l" rtl="0">
              <a:spcBef>
                <a:spcPts val="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Clr>
                <a:schemeClr val="dk1"/>
              </a:buClr>
              <a:buSzPts val="1100"/>
              <a:buFont typeface="Arial"/>
              <a:buNone/>
            </a:pPr>
            <a:r>
              <a:rPr lang="en" sz="1200" b="1">
                <a:latin typeface="Times New Roman"/>
                <a:ea typeface="Times New Roman"/>
                <a:cs typeface="Times New Roman"/>
                <a:sym typeface="Times New Roman"/>
              </a:rPr>
              <a:t>Reference list</a:t>
            </a:r>
            <a:endParaRPr/>
          </a:p>
        </p:txBody>
      </p:sp>
      <p:sp>
        <p:nvSpPr>
          <p:cNvPr id="165" name="Google Shape;165;p2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 sz="1200">
                <a:solidFill>
                  <a:srgbClr val="222222"/>
                </a:solidFill>
                <a:highlight>
                  <a:srgbClr val="FFFFFF"/>
                </a:highlight>
                <a:latin typeface="Times New Roman"/>
                <a:ea typeface="Times New Roman"/>
                <a:cs typeface="Times New Roman"/>
                <a:sym typeface="Times New Roman"/>
              </a:rPr>
              <a:t>Grewal, D., Noble, S.M., Roggeveen, A.L. and Nordfalt, J., 2020. The future of in-store technology. </a:t>
            </a:r>
            <a:r>
              <a:rPr lang="en" sz="1200" i="1">
                <a:solidFill>
                  <a:srgbClr val="222222"/>
                </a:solidFill>
                <a:highlight>
                  <a:srgbClr val="FFFFFF"/>
                </a:highlight>
                <a:latin typeface="Times New Roman"/>
                <a:ea typeface="Times New Roman"/>
                <a:cs typeface="Times New Roman"/>
                <a:sym typeface="Times New Roman"/>
              </a:rPr>
              <a:t>Journal of the Academy of Marketing Science</a:t>
            </a:r>
            <a:r>
              <a:rPr lang="en" sz="1200">
                <a:solidFill>
                  <a:srgbClr val="222222"/>
                </a:solidFill>
                <a:highlight>
                  <a:srgbClr val="FFFFFF"/>
                </a:highlight>
                <a:latin typeface="Times New Roman"/>
                <a:ea typeface="Times New Roman"/>
                <a:cs typeface="Times New Roman"/>
                <a:sym typeface="Times New Roman"/>
              </a:rPr>
              <a:t>, </a:t>
            </a:r>
            <a:r>
              <a:rPr lang="en" sz="1200" i="1">
                <a:solidFill>
                  <a:srgbClr val="222222"/>
                </a:solidFill>
                <a:highlight>
                  <a:srgbClr val="FFFFFF"/>
                </a:highlight>
                <a:latin typeface="Times New Roman"/>
                <a:ea typeface="Times New Roman"/>
                <a:cs typeface="Times New Roman"/>
                <a:sym typeface="Times New Roman"/>
              </a:rPr>
              <a:t>48</a:t>
            </a:r>
            <a:r>
              <a:rPr lang="en" sz="1200">
                <a:solidFill>
                  <a:srgbClr val="222222"/>
                </a:solidFill>
                <a:highlight>
                  <a:srgbClr val="FFFFFF"/>
                </a:highlight>
                <a:latin typeface="Times New Roman"/>
                <a:ea typeface="Times New Roman"/>
                <a:cs typeface="Times New Roman"/>
                <a:sym typeface="Times New Roman"/>
              </a:rPr>
              <a:t>, pp.96-113.</a:t>
            </a:r>
            <a:endParaRPr sz="1200">
              <a:solidFill>
                <a:srgbClr val="222222"/>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200">
                <a:solidFill>
                  <a:srgbClr val="222222"/>
                </a:solidFill>
                <a:highlight>
                  <a:srgbClr val="FFFFFF"/>
                </a:highlight>
                <a:latin typeface="Times New Roman"/>
                <a:ea typeface="Times New Roman"/>
                <a:cs typeface="Times New Roman"/>
                <a:sym typeface="Times New Roman"/>
              </a:rPr>
              <a:t>Alexander, B. and Kent, A., 2021. Tracking technology diffusion in-store: a fashion retail perspective. </a:t>
            </a:r>
            <a:r>
              <a:rPr lang="en" sz="1200" i="1">
                <a:solidFill>
                  <a:srgbClr val="222222"/>
                </a:solidFill>
                <a:highlight>
                  <a:srgbClr val="FFFFFF"/>
                </a:highlight>
                <a:latin typeface="Times New Roman"/>
                <a:ea typeface="Times New Roman"/>
                <a:cs typeface="Times New Roman"/>
                <a:sym typeface="Times New Roman"/>
              </a:rPr>
              <a:t>International Journal of Retail &amp; Distribution Management</a:t>
            </a:r>
            <a:r>
              <a:rPr lang="en" sz="1200">
                <a:solidFill>
                  <a:srgbClr val="222222"/>
                </a:solidFill>
                <a:highlight>
                  <a:srgbClr val="FFFFFF"/>
                </a:highlight>
                <a:latin typeface="Times New Roman"/>
                <a:ea typeface="Times New Roman"/>
                <a:cs typeface="Times New Roman"/>
                <a:sym typeface="Times New Roman"/>
              </a:rPr>
              <a:t>, </a:t>
            </a:r>
            <a:r>
              <a:rPr lang="en" sz="1200" i="1">
                <a:solidFill>
                  <a:srgbClr val="222222"/>
                </a:solidFill>
                <a:highlight>
                  <a:srgbClr val="FFFFFF"/>
                </a:highlight>
                <a:latin typeface="Times New Roman"/>
                <a:ea typeface="Times New Roman"/>
                <a:cs typeface="Times New Roman"/>
                <a:sym typeface="Times New Roman"/>
              </a:rPr>
              <a:t>49</a:t>
            </a:r>
            <a:r>
              <a:rPr lang="en" sz="1200">
                <a:solidFill>
                  <a:srgbClr val="222222"/>
                </a:solidFill>
                <a:highlight>
                  <a:srgbClr val="FFFFFF"/>
                </a:highlight>
                <a:latin typeface="Times New Roman"/>
                <a:ea typeface="Times New Roman"/>
                <a:cs typeface="Times New Roman"/>
                <a:sym typeface="Times New Roman"/>
              </a:rPr>
              <a:t>(10), pp.1369-1390.</a:t>
            </a:r>
            <a:endParaRPr sz="1200">
              <a:solidFill>
                <a:srgbClr val="222222"/>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200">
                <a:solidFill>
                  <a:srgbClr val="222222"/>
                </a:solidFill>
                <a:highlight>
                  <a:srgbClr val="FFFFFF"/>
                </a:highlight>
                <a:latin typeface="Times New Roman"/>
                <a:ea typeface="Times New Roman"/>
                <a:cs typeface="Times New Roman"/>
                <a:sym typeface="Times New Roman"/>
              </a:rPr>
              <a:t>Shankar, V., Kalyanam, K., Setia, P., Golmohammadi, A., Tirunillai, S., Douglass, T., Hennessey, J., Bull, J.S. and Waddoups, R., 2021. How technology is changing retail. </a:t>
            </a:r>
            <a:r>
              <a:rPr lang="en" sz="1200" i="1">
                <a:solidFill>
                  <a:srgbClr val="222222"/>
                </a:solidFill>
                <a:highlight>
                  <a:srgbClr val="FFFFFF"/>
                </a:highlight>
                <a:latin typeface="Times New Roman"/>
                <a:ea typeface="Times New Roman"/>
                <a:cs typeface="Times New Roman"/>
                <a:sym typeface="Times New Roman"/>
              </a:rPr>
              <a:t>Journal of Retailing</a:t>
            </a:r>
            <a:r>
              <a:rPr lang="en" sz="1200">
                <a:solidFill>
                  <a:srgbClr val="222222"/>
                </a:solidFill>
                <a:highlight>
                  <a:srgbClr val="FFFFFF"/>
                </a:highlight>
                <a:latin typeface="Times New Roman"/>
                <a:ea typeface="Times New Roman"/>
                <a:cs typeface="Times New Roman"/>
                <a:sym typeface="Times New Roman"/>
              </a:rPr>
              <a:t>, </a:t>
            </a:r>
            <a:r>
              <a:rPr lang="en" sz="1200" i="1">
                <a:solidFill>
                  <a:srgbClr val="222222"/>
                </a:solidFill>
                <a:highlight>
                  <a:srgbClr val="FFFFFF"/>
                </a:highlight>
                <a:latin typeface="Times New Roman"/>
                <a:ea typeface="Times New Roman"/>
                <a:cs typeface="Times New Roman"/>
                <a:sym typeface="Times New Roman"/>
              </a:rPr>
              <a:t>97</a:t>
            </a:r>
            <a:r>
              <a:rPr lang="en" sz="1200">
                <a:solidFill>
                  <a:srgbClr val="222222"/>
                </a:solidFill>
                <a:highlight>
                  <a:srgbClr val="FFFFFF"/>
                </a:highlight>
                <a:latin typeface="Times New Roman"/>
                <a:ea typeface="Times New Roman"/>
                <a:cs typeface="Times New Roman"/>
                <a:sym typeface="Times New Roman"/>
              </a:rPr>
              <a:t>(1), pp.13-27.</a:t>
            </a:r>
            <a:endParaRPr sz="1200">
              <a:solidFill>
                <a:srgbClr val="222222"/>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200">
                <a:solidFill>
                  <a:srgbClr val="222222"/>
                </a:solidFill>
                <a:highlight>
                  <a:srgbClr val="FFFFFF"/>
                </a:highlight>
                <a:latin typeface="Times New Roman"/>
                <a:ea typeface="Times New Roman"/>
                <a:cs typeface="Times New Roman"/>
                <a:sym typeface="Times New Roman"/>
              </a:rPr>
              <a:t>Roggeveen, A.L. and Sethuraman, R., 2020. How the COVID-19 pandemic may change the world of retailing. </a:t>
            </a:r>
            <a:r>
              <a:rPr lang="en" sz="1200" i="1">
                <a:solidFill>
                  <a:srgbClr val="222222"/>
                </a:solidFill>
                <a:highlight>
                  <a:srgbClr val="FFFFFF"/>
                </a:highlight>
                <a:latin typeface="Times New Roman"/>
                <a:ea typeface="Times New Roman"/>
                <a:cs typeface="Times New Roman"/>
                <a:sym typeface="Times New Roman"/>
              </a:rPr>
              <a:t>Journal of retailing</a:t>
            </a:r>
            <a:r>
              <a:rPr lang="en" sz="1200">
                <a:solidFill>
                  <a:srgbClr val="222222"/>
                </a:solidFill>
                <a:highlight>
                  <a:srgbClr val="FFFFFF"/>
                </a:highlight>
                <a:latin typeface="Times New Roman"/>
                <a:ea typeface="Times New Roman"/>
                <a:cs typeface="Times New Roman"/>
                <a:sym typeface="Times New Roman"/>
              </a:rPr>
              <a:t>, </a:t>
            </a:r>
            <a:r>
              <a:rPr lang="en" sz="1200" i="1">
                <a:solidFill>
                  <a:srgbClr val="222222"/>
                </a:solidFill>
                <a:highlight>
                  <a:srgbClr val="FFFFFF"/>
                </a:highlight>
                <a:latin typeface="Times New Roman"/>
                <a:ea typeface="Times New Roman"/>
                <a:cs typeface="Times New Roman"/>
                <a:sym typeface="Times New Roman"/>
              </a:rPr>
              <a:t>96</a:t>
            </a:r>
            <a:r>
              <a:rPr lang="en" sz="1200">
                <a:solidFill>
                  <a:srgbClr val="222222"/>
                </a:solidFill>
                <a:highlight>
                  <a:srgbClr val="FFFFFF"/>
                </a:highlight>
                <a:latin typeface="Times New Roman"/>
                <a:ea typeface="Times New Roman"/>
                <a:cs typeface="Times New Roman"/>
                <a:sym typeface="Times New Roman"/>
              </a:rPr>
              <a:t>(2), p.169.</a:t>
            </a:r>
            <a:endParaRPr sz="1200">
              <a:solidFill>
                <a:srgbClr val="222222"/>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200">
                <a:solidFill>
                  <a:srgbClr val="222222"/>
                </a:solidFill>
                <a:highlight>
                  <a:srgbClr val="FFFFFF"/>
                </a:highlight>
                <a:latin typeface="Times New Roman"/>
                <a:ea typeface="Times New Roman"/>
                <a:cs typeface="Times New Roman"/>
                <a:sym typeface="Times New Roman"/>
              </a:rPr>
              <a:t>Reinartz, W., Wiegand, N. and Imschloss, M., 2019. The impact of digital transformation on the retailing value chain. </a:t>
            </a:r>
            <a:r>
              <a:rPr lang="en" sz="1200" i="1">
                <a:solidFill>
                  <a:srgbClr val="222222"/>
                </a:solidFill>
                <a:highlight>
                  <a:srgbClr val="FFFFFF"/>
                </a:highlight>
                <a:latin typeface="Times New Roman"/>
                <a:ea typeface="Times New Roman"/>
                <a:cs typeface="Times New Roman"/>
                <a:sym typeface="Times New Roman"/>
              </a:rPr>
              <a:t>International Journal of Research in Marketing</a:t>
            </a:r>
            <a:r>
              <a:rPr lang="en" sz="1200">
                <a:solidFill>
                  <a:srgbClr val="222222"/>
                </a:solidFill>
                <a:highlight>
                  <a:srgbClr val="FFFFFF"/>
                </a:highlight>
                <a:latin typeface="Times New Roman"/>
                <a:ea typeface="Times New Roman"/>
                <a:cs typeface="Times New Roman"/>
                <a:sym typeface="Times New Roman"/>
              </a:rPr>
              <a:t>, </a:t>
            </a:r>
            <a:r>
              <a:rPr lang="en" sz="1200" i="1">
                <a:solidFill>
                  <a:srgbClr val="222222"/>
                </a:solidFill>
                <a:highlight>
                  <a:srgbClr val="FFFFFF"/>
                </a:highlight>
                <a:latin typeface="Times New Roman"/>
                <a:ea typeface="Times New Roman"/>
                <a:cs typeface="Times New Roman"/>
                <a:sym typeface="Times New Roman"/>
              </a:rPr>
              <a:t>36</a:t>
            </a:r>
            <a:r>
              <a:rPr lang="en" sz="1200">
                <a:solidFill>
                  <a:srgbClr val="222222"/>
                </a:solidFill>
                <a:highlight>
                  <a:srgbClr val="FFFFFF"/>
                </a:highlight>
                <a:latin typeface="Times New Roman"/>
                <a:ea typeface="Times New Roman"/>
                <a:cs typeface="Times New Roman"/>
                <a:sym typeface="Times New Roman"/>
              </a:rPr>
              <a:t>(3), pp.350-366.</a:t>
            </a:r>
            <a:endParaRPr sz="1200">
              <a:solidFill>
                <a:srgbClr val="222222"/>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200">
                <a:solidFill>
                  <a:srgbClr val="222222"/>
                </a:solidFill>
                <a:highlight>
                  <a:srgbClr val="FFFFFF"/>
                </a:highlight>
                <a:latin typeface="Times New Roman"/>
                <a:ea typeface="Times New Roman"/>
                <a:cs typeface="Times New Roman"/>
                <a:sym typeface="Times New Roman"/>
              </a:rPr>
              <a:t>Shavitt, S. and Barnes, A.J., 2020. Culture and the consumer journey. </a:t>
            </a:r>
            <a:r>
              <a:rPr lang="en" sz="1200" i="1">
                <a:solidFill>
                  <a:srgbClr val="222222"/>
                </a:solidFill>
                <a:highlight>
                  <a:srgbClr val="FFFFFF"/>
                </a:highlight>
                <a:latin typeface="Times New Roman"/>
                <a:ea typeface="Times New Roman"/>
                <a:cs typeface="Times New Roman"/>
                <a:sym typeface="Times New Roman"/>
              </a:rPr>
              <a:t>Journal of Retailing</a:t>
            </a:r>
            <a:r>
              <a:rPr lang="en" sz="1200">
                <a:solidFill>
                  <a:srgbClr val="222222"/>
                </a:solidFill>
                <a:highlight>
                  <a:srgbClr val="FFFFFF"/>
                </a:highlight>
                <a:latin typeface="Times New Roman"/>
                <a:ea typeface="Times New Roman"/>
                <a:cs typeface="Times New Roman"/>
                <a:sym typeface="Times New Roman"/>
              </a:rPr>
              <a:t>, </a:t>
            </a:r>
            <a:r>
              <a:rPr lang="en" sz="1200" i="1">
                <a:solidFill>
                  <a:srgbClr val="222222"/>
                </a:solidFill>
                <a:highlight>
                  <a:srgbClr val="FFFFFF"/>
                </a:highlight>
                <a:latin typeface="Times New Roman"/>
                <a:ea typeface="Times New Roman"/>
                <a:cs typeface="Times New Roman"/>
                <a:sym typeface="Times New Roman"/>
              </a:rPr>
              <a:t>96</a:t>
            </a:r>
            <a:r>
              <a:rPr lang="en" sz="1200">
                <a:solidFill>
                  <a:srgbClr val="222222"/>
                </a:solidFill>
                <a:highlight>
                  <a:srgbClr val="FFFFFF"/>
                </a:highlight>
                <a:latin typeface="Times New Roman"/>
                <a:ea typeface="Times New Roman"/>
                <a:cs typeface="Times New Roman"/>
                <a:sym typeface="Times New Roman"/>
              </a:rPr>
              <a:t>(1), pp.40-54</a:t>
            </a:r>
            <a:endParaRPr sz="1200">
              <a:solidFill>
                <a:srgbClr val="222222"/>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200">
              <a:solidFill>
                <a:srgbClr val="222222"/>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200">
              <a:solidFill>
                <a:srgbClr val="22222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1" name="Google Shape;171;p30"/>
          <p:cNvPicPr preferRelativeResize="0"/>
          <p:nvPr/>
        </p:nvPicPr>
        <p:blipFill>
          <a:blip r:embed="rId3">
            <a:alphaModFix/>
          </a:blip>
          <a:stretch>
            <a:fillRect/>
          </a:stretch>
        </p:blipFill>
        <p:spPr>
          <a:xfrm>
            <a:off x="0" y="0"/>
            <a:ext cx="9144000" cy="518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 sz="1600" b="1">
                <a:solidFill>
                  <a:srgbClr val="0E101A"/>
                </a:solidFill>
                <a:highlight>
                  <a:srgbClr val="FFFFFF"/>
                </a:highlight>
                <a:latin typeface="Times New Roman"/>
                <a:ea typeface="Times New Roman"/>
                <a:cs typeface="Times New Roman"/>
                <a:sym typeface="Times New Roman"/>
              </a:rPr>
              <a:t>Introduction</a:t>
            </a:r>
            <a:endParaRPr sz="3200"/>
          </a:p>
        </p:txBody>
      </p:sp>
      <p:sp>
        <p:nvSpPr>
          <p:cNvPr id="61" name="Google Shape;61;p14"/>
          <p:cNvSpPr txBox="1">
            <a:spLocks noGrp="1"/>
          </p:cNvSpPr>
          <p:nvPr>
            <p:ph type="body" idx="1"/>
          </p:nvPr>
        </p:nvSpPr>
        <p:spPr>
          <a:xfrm>
            <a:off x="311700" y="1152475"/>
            <a:ext cx="4575900" cy="33660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Clr>
                <a:srgbClr val="0E101A"/>
              </a:buClr>
              <a:buSzPts val="1400"/>
              <a:buFont typeface="Times New Roman"/>
              <a:buChar char="●"/>
            </a:pPr>
            <a:r>
              <a:rPr lang="en" sz="1400" dirty="0">
                <a:solidFill>
                  <a:srgbClr val="0E101A"/>
                </a:solidFill>
                <a:highlight>
                  <a:srgbClr val="FFFFFF"/>
                </a:highlight>
                <a:latin typeface="Times New Roman"/>
                <a:ea typeface="Times New Roman"/>
                <a:cs typeface="Times New Roman"/>
                <a:sym typeface="Times New Roman"/>
              </a:rPr>
              <a:t>The main aim of the study is to analyze the power of consumers over controlling businesses (Helm </a:t>
            </a:r>
            <a:r>
              <a:rPr lang="en" sz="1400" i="1" dirty="0">
                <a:solidFill>
                  <a:srgbClr val="0E101A"/>
                </a:solidFill>
                <a:highlight>
                  <a:srgbClr val="FFFFFF"/>
                </a:highlight>
                <a:latin typeface="Times New Roman"/>
                <a:ea typeface="Times New Roman"/>
                <a:cs typeface="Times New Roman"/>
                <a:sym typeface="Times New Roman"/>
              </a:rPr>
              <a:t>et al</a:t>
            </a:r>
            <a:r>
              <a:rPr lang="en" sz="1400" dirty="0">
                <a:solidFill>
                  <a:srgbClr val="0E101A"/>
                </a:solidFill>
                <a:highlight>
                  <a:srgbClr val="FFFFFF"/>
                </a:highlight>
                <a:latin typeface="Times New Roman"/>
                <a:ea typeface="Times New Roman"/>
                <a:cs typeface="Times New Roman"/>
                <a:sym typeface="Times New Roman"/>
              </a:rPr>
              <a:t>. 2020)</a:t>
            </a:r>
            <a:endParaRPr sz="1400" dirty="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dirty="0">
                <a:solidFill>
                  <a:srgbClr val="0E101A"/>
                </a:solidFill>
                <a:highlight>
                  <a:srgbClr val="FFFFFF"/>
                </a:highlight>
                <a:latin typeface="Times New Roman"/>
                <a:ea typeface="Times New Roman"/>
                <a:cs typeface="Times New Roman"/>
                <a:sym typeface="Times New Roman"/>
              </a:rPr>
              <a:t>The inclusion of digital marketing helps in improving the quality of business research</a:t>
            </a:r>
            <a:endParaRPr sz="1400" dirty="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dirty="0">
                <a:solidFill>
                  <a:srgbClr val="0E101A"/>
                </a:solidFill>
                <a:highlight>
                  <a:srgbClr val="FFFFFF"/>
                </a:highlight>
                <a:latin typeface="Times New Roman"/>
                <a:ea typeface="Times New Roman"/>
                <a:cs typeface="Times New Roman"/>
                <a:sym typeface="Times New Roman"/>
              </a:rPr>
              <a:t>The study is targeting to analyze the impact of digital marketing across the retail sector</a:t>
            </a:r>
            <a:endParaRPr sz="1400" dirty="0">
              <a:solidFill>
                <a:srgbClr val="0E101A"/>
              </a:solidFill>
              <a:highlight>
                <a:srgbClr val="FFFFFF"/>
              </a:highlight>
              <a:latin typeface="Times New Roman"/>
              <a:ea typeface="Times New Roman"/>
              <a:cs typeface="Times New Roman"/>
              <a:sym typeface="Times New Roman"/>
            </a:endParaRPr>
          </a:p>
          <a:p>
            <a:pPr marL="0" lvl="0" indent="0" algn="l" rtl="0">
              <a:spcBef>
                <a:spcPts val="0"/>
              </a:spcBef>
              <a:spcAft>
                <a:spcPts val="1200"/>
              </a:spcAft>
              <a:buNone/>
            </a:pPr>
            <a:endParaRPr dirty="0"/>
          </a:p>
        </p:txBody>
      </p:sp>
      <p:pic>
        <p:nvPicPr>
          <p:cNvPr id="62" name="Google Shape;62;p14"/>
          <p:cNvPicPr preferRelativeResize="0"/>
          <p:nvPr/>
        </p:nvPicPr>
        <p:blipFill>
          <a:blip r:embed="rId3">
            <a:alphaModFix/>
          </a:blip>
          <a:stretch>
            <a:fillRect/>
          </a:stretch>
        </p:blipFill>
        <p:spPr>
          <a:xfrm>
            <a:off x="5612325" y="1152475"/>
            <a:ext cx="2619375" cy="174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 sz="1600" b="1">
                <a:solidFill>
                  <a:srgbClr val="0E101A"/>
                </a:solidFill>
                <a:highlight>
                  <a:srgbClr val="FFFFFF"/>
                </a:highlight>
                <a:latin typeface="Times New Roman"/>
                <a:ea typeface="Times New Roman"/>
                <a:cs typeface="Times New Roman"/>
                <a:sym typeface="Times New Roman"/>
              </a:rPr>
              <a:t>Background of the topic</a:t>
            </a:r>
            <a:endParaRPr sz="3200"/>
          </a:p>
        </p:txBody>
      </p:sp>
      <p:sp>
        <p:nvSpPr>
          <p:cNvPr id="68" name="Google Shape;68;p15"/>
          <p:cNvSpPr txBox="1">
            <a:spLocks noGrp="1"/>
          </p:cNvSpPr>
          <p:nvPr>
            <p:ph type="body" idx="1"/>
          </p:nvPr>
        </p:nvSpPr>
        <p:spPr>
          <a:xfrm>
            <a:off x="311700" y="1152475"/>
            <a:ext cx="4093800" cy="35391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In order to win customers, the most important condition is to develop products as per requirement (Hänninen </a:t>
            </a:r>
            <a:r>
              <a:rPr lang="en" sz="1400" i="1">
                <a:solidFill>
                  <a:srgbClr val="0E101A"/>
                </a:solidFill>
                <a:highlight>
                  <a:srgbClr val="FFFFFF"/>
                </a:highlight>
                <a:latin typeface="Times New Roman"/>
                <a:ea typeface="Times New Roman"/>
                <a:cs typeface="Times New Roman"/>
                <a:sym typeface="Times New Roman"/>
              </a:rPr>
              <a:t>et al</a:t>
            </a:r>
            <a:r>
              <a:rPr lang="en" sz="1400">
                <a:solidFill>
                  <a:srgbClr val="0E101A"/>
                </a:solidFill>
                <a:highlight>
                  <a:srgbClr val="FFFFFF"/>
                </a:highlight>
                <a:latin typeface="Times New Roman"/>
                <a:ea typeface="Times New Roman"/>
                <a:cs typeface="Times New Roman"/>
                <a:sym typeface="Times New Roman"/>
              </a:rPr>
              <a:t>. 2021)</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The retail sector is targeting to operate across “e-platforms”</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Increased competition in the retail sector is accounting for a significant driving force in terms of increasing the business</a:t>
            </a:r>
            <a:endParaRPr sz="1400">
              <a:solidFill>
                <a:srgbClr val="0E101A"/>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1200"/>
              </a:spcAft>
              <a:buNone/>
            </a:pPr>
            <a:endParaRPr sz="1400"/>
          </a:p>
        </p:txBody>
      </p:sp>
      <p:pic>
        <p:nvPicPr>
          <p:cNvPr id="69" name="Google Shape;69;p15"/>
          <p:cNvPicPr preferRelativeResize="0"/>
          <p:nvPr/>
        </p:nvPicPr>
        <p:blipFill>
          <a:blip r:embed="rId3">
            <a:alphaModFix/>
          </a:blip>
          <a:stretch>
            <a:fillRect/>
          </a:stretch>
        </p:blipFill>
        <p:spPr>
          <a:xfrm>
            <a:off x="6109225" y="1152475"/>
            <a:ext cx="2362200" cy="1933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just" rtl="0">
              <a:lnSpc>
                <a:spcPct val="150000"/>
              </a:lnSpc>
              <a:spcBef>
                <a:spcPts val="0"/>
              </a:spcBef>
              <a:spcAft>
                <a:spcPts val="0"/>
              </a:spcAft>
              <a:buClr>
                <a:schemeClr val="dk1"/>
              </a:buClr>
              <a:buSzPct val="62857"/>
              <a:buFont typeface="Arial"/>
              <a:buNone/>
            </a:pPr>
            <a:r>
              <a:rPr lang="en" sz="1750" b="1">
                <a:solidFill>
                  <a:srgbClr val="0E101A"/>
                </a:solidFill>
                <a:highlight>
                  <a:srgbClr val="FFFFFF"/>
                </a:highlight>
                <a:latin typeface="Times New Roman"/>
                <a:ea typeface="Times New Roman"/>
                <a:cs typeface="Times New Roman"/>
                <a:sym typeface="Times New Roman"/>
              </a:rPr>
              <a:t>Data collection </a:t>
            </a:r>
            <a:endParaRPr sz="1750" b="1">
              <a:solidFill>
                <a:srgbClr val="0E101A"/>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75" name="Google Shape;75;p16"/>
          <p:cNvSpPr txBox="1">
            <a:spLocks noGrp="1"/>
          </p:cNvSpPr>
          <p:nvPr>
            <p:ph type="body" idx="1"/>
          </p:nvPr>
        </p:nvSpPr>
        <p:spPr>
          <a:xfrm>
            <a:off x="248525" y="1160025"/>
            <a:ext cx="3848100" cy="32682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Secondary data sources have been used to collect data </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Data are collected from secondary sources such as “Journal articles” (Roh </a:t>
            </a:r>
            <a:r>
              <a:rPr lang="en" sz="1400" i="1">
                <a:solidFill>
                  <a:srgbClr val="0E101A"/>
                </a:solidFill>
                <a:highlight>
                  <a:srgbClr val="FFFFFF"/>
                </a:highlight>
                <a:latin typeface="Times New Roman"/>
                <a:ea typeface="Times New Roman"/>
                <a:cs typeface="Times New Roman"/>
                <a:sym typeface="Times New Roman"/>
              </a:rPr>
              <a:t>et al</a:t>
            </a:r>
            <a:r>
              <a:rPr lang="en" sz="1400">
                <a:solidFill>
                  <a:srgbClr val="0E101A"/>
                </a:solidFill>
                <a:highlight>
                  <a:srgbClr val="FFFFFF"/>
                </a:highlight>
                <a:latin typeface="Times New Roman"/>
                <a:ea typeface="Times New Roman"/>
                <a:cs typeface="Times New Roman"/>
                <a:sym typeface="Times New Roman"/>
              </a:rPr>
              <a:t>. 2019)</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Data is collected using different journals</a:t>
            </a:r>
            <a:endParaRPr sz="1400">
              <a:solidFill>
                <a:srgbClr val="0E101A"/>
              </a:solidFill>
              <a:highlight>
                <a:srgbClr val="FFFFFF"/>
              </a:highlight>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76" name="Google Shape;76;p16"/>
          <p:cNvPicPr preferRelativeResize="0"/>
          <p:nvPr/>
        </p:nvPicPr>
        <p:blipFill>
          <a:blip r:embed="rId3">
            <a:alphaModFix/>
          </a:blip>
          <a:stretch>
            <a:fillRect/>
          </a:stretch>
        </p:blipFill>
        <p:spPr>
          <a:xfrm>
            <a:off x="5484075" y="1124950"/>
            <a:ext cx="2695575" cy="1695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 sz="1600" b="1">
                <a:solidFill>
                  <a:srgbClr val="0E101A"/>
                </a:solidFill>
                <a:highlight>
                  <a:srgbClr val="FFFFFF"/>
                </a:highlight>
                <a:latin typeface="Times New Roman"/>
                <a:ea typeface="Times New Roman"/>
                <a:cs typeface="Times New Roman"/>
                <a:sym typeface="Times New Roman"/>
              </a:rPr>
              <a:t>Data collection</a:t>
            </a:r>
            <a:endParaRPr sz="1600"/>
          </a:p>
        </p:txBody>
      </p:sp>
      <p:sp>
        <p:nvSpPr>
          <p:cNvPr id="82" name="Google Shape;82;p17"/>
          <p:cNvSpPr txBox="1">
            <a:spLocks noGrp="1"/>
          </p:cNvSpPr>
          <p:nvPr>
            <p:ph type="body" idx="1"/>
          </p:nvPr>
        </p:nvSpPr>
        <p:spPr>
          <a:xfrm>
            <a:off x="311700" y="1152475"/>
            <a:ext cx="3860400" cy="3177600"/>
          </a:xfrm>
          <a:prstGeom prst="rect">
            <a:avLst/>
          </a:prstGeom>
        </p:spPr>
        <p:txBody>
          <a:bodyPr spcFirstLastPara="1" wrap="square" lIns="91425" tIns="91425" rIns="91425" bIns="91425" anchor="t" anchorCtr="0">
            <a:noAutofit/>
          </a:bodyPr>
          <a:lstStyle/>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Key sources such as “Google Scholar”, “Newspaper articles”, “authentic websites” and “government websites” have been used to collect data</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The relevant information has been extracted at the beginning of the research to conduct the study process (Posada-Quintero and Chon, 2020)</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Data used in the study are only qualitative information</a:t>
            </a:r>
            <a:endParaRPr sz="1400">
              <a:solidFill>
                <a:srgbClr val="0E101A"/>
              </a:solidFill>
              <a:highlight>
                <a:srgbClr val="FFFFFF"/>
              </a:highlight>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83" name="Google Shape;83;p17"/>
          <p:cNvPicPr preferRelativeResize="0"/>
          <p:nvPr/>
        </p:nvPicPr>
        <p:blipFill>
          <a:blip r:embed="rId3">
            <a:alphaModFix/>
          </a:blip>
          <a:stretch>
            <a:fillRect/>
          </a:stretch>
        </p:blipFill>
        <p:spPr>
          <a:xfrm>
            <a:off x="5248925" y="1325662"/>
            <a:ext cx="3313524" cy="2831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 sz="1600" b="1">
                <a:solidFill>
                  <a:srgbClr val="0E101A"/>
                </a:solidFill>
                <a:highlight>
                  <a:srgbClr val="FFFFFF"/>
                </a:highlight>
                <a:latin typeface="Times New Roman"/>
                <a:ea typeface="Times New Roman"/>
                <a:cs typeface="Times New Roman"/>
                <a:sym typeface="Times New Roman"/>
              </a:rPr>
              <a:t>Data collection</a:t>
            </a:r>
            <a:endParaRPr sz="3200"/>
          </a:p>
        </p:txBody>
      </p:sp>
      <p:sp>
        <p:nvSpPr>
          <p:cNvPr id="89" name="Google Shape;89;p18"/>
          <p:cNvSpPr txBox="1">
            <a:spLocks noGrp="1"/>
          </p:cNvSpPr>
          <p:nvPr>
            <p:ph type="body" idx="1"/>
          </p:nvPr>
        </p:nvSpPr>
        <p:spPr>
          <a:xfrm>
            <a:off x="311700" y="1152475"/>
            <a:ext cx="4214400" cy="34488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Data is collected from journals published in English only </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It is important to use the information published in a language understandable by all (Jianwattanapaisarn and Sumi, 2022)</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It uses existing information which helps in saving time of the research process.</a:t>
            </a:r>
            <a:endParaRPr sz="1400">
              <a:solidFill>
                <a:srgbClr val="0E101A"/>
              </a:solidFill>
              <a:highlight>
                <a:srgbClr val="FFFFFF"/>
              </a:highlight>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90" name="Google Shape;90;p18"/>
          <p:cNvPicPr preferRelativeResize="0"/>
          <p:nvPr/>
        </p:nvPicPr>
        <p:blipFill>
          <a:blip r:embed="rId3">
            <a:alphaModFix/>
          </a:blip>
          <a:stretch>
            <a:fillRect/>
          </a:stretch>
        </p:blipFill>
        <p:spPr>
          <a:xfrm>
            <a:off x="4678500" y="1170125"/>
            <a:ext cx="4313099" cy="243424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 sz="1600" b="1">
                <a:solidFill>
                  <a:srgbClr val="0E101A"/>
                </a:solidFill>
                <a:highlight>
                  <a:srgbClr val="FFFFFF"/>
                </a:highlight>
                <a:latin typeface="Times New Roman"/>
                <a:ea typeface="Times New Roman"/>
                <a:cs typeface="Times New Roman"/>
                <a:sym typeface="Times New Roman"/>
              </a:rPr>
              <a:t>Findings</a:t>
            </a:r>
            <a:endParaRPr sz="1600"/>
          </a:p>
        </p:txBody>
      </p:sp>
      <p:sp>
        <p:nvSpPr>
          <p:cNvPr id="96" name="Google Shape;96;p19"/>
          <p:cNvSpPr txBox="1">
            <a:spLocks noGrp="1"/>
          </p:cNvSpPr>
          <p:nvPr>
            <p:ph type="body" idx="1"/>
          </p:nvPr>
        </p:nvSpPr>
        <p:spPr>
          <a:xfrm>
            <a:off x="311700" y="1152475"/>
            <a:ext cx="4260300" cy="34035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The increase power of the consumer is changing the overall strategies adopted by businesses of the retail sector</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Changing the “behavior of consumer” is an important factor of analysis to ensure growth of the business (van Esch </a:t>
            </a:r>
            <a:r>
              <a:rPr lang="en" sz="1400" i="1">
                <a:solidFill>
                  <a:srgbClr val="0E101A"/>
                </a:solidFill>
                <a:highlight>
                  <a:srgbClr val="FFFFFF"/>
                </a:highlight>
                <a:latin typeface="Times New Roman"/>
                <a:ea typeface="Times New Roman"/>
                <a:cs typeface="Times New Roman"/>
                <a:sym typeface="Times New Roman"/>
              </a:rPr>
              <a:t>et al</a:t>
            </a:r>
            <a:r>
              <a:rPr lang="en" sz="1400">
                <a:solidFill>
                  <a:srgbClr val="0E101A"/>
                </a:solidFill>
                <a:highlight>
                  <a:srgbClr val="FFFFFF"/>
                </a:highlight>
                <a:latin typeface="Times New Roman"/>
                <a:ea typeface="Times New Roman"/>
                <a:cs typeface="Times New Roman"/>
                <a:sym typeface="Times New Roman"/>
              </a:rPr>
              <a:t>. 2019)</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Changing behavior of consumers owing to the impact of covid on the population</a:t>
            </a:r>
            <a:endParaRPr sz="1400">
              <a:solidFill>
                <a:srgbClr val="0E101A"/>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1200"/>
              </a:spcAft>
              <a:buNone/>
            </a:pPr>
            <a:endParaRPr sz="1400"/>
          </a:p>
        </p:txBody>
      </p:sp>
      <p:pic>
        <p:nvPicPr>
          <p:cNvPr id="97" name="Google Shape;97;p19"/>
          <p:cNvPicPr preferRelativeResize="0"/>
          <p:nvPr/>
        </p:nvPicPr>
        <p:blipFill>
          <a:blip r:embed="rId3">
            <a:alphaModFix/>
          </a:blip>
          <a:stretch>
            <a:fillRect/>
          </a:stretch>
        </p:blipFill>
        <p:spPr>
          <a:xfrm>
            <a:off x="5349450" y="1365925"/>
            <a:ext cx="2971800" cy="154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 sz="1600" b="1">
                <a:solidFill>
                  <a:srgbClr val="0E101A"/>
                </a:solidFill>
                <a:highlight>
                  <a:srgbClr val="FFFFFF"/>
                </a:highlight>
                <a:latin typeface="Times New Roman"/>
                <a:ea typeface="Times New Roman"/>
                <a:cs typeface="Times New Roman"/>
                <a:sym typeface="Times New Roman"/>
              </a:rPr>
              <a:t>Findings</a:t>
            </a:r>
            <a:endParaRPr sz="3200"/>
          </a:p>
        </p:txBody>
      </p:sp>
      <p:sp>
        <p:nvSpPr>
          <p:cNvPr id="103" name="Google Shape;103;p20"/>
          <p:cNvSpPr txBox="1">
            <a:spLocks noGrp="1"/>
          </p:cNvSpPr>
          <p:nvPr>
            <p:ph type="body" idx="1"/>
          </p:nvPr>
        </p:nvSpPr>
        <p:spPr>
          <a:xfrm>
            <a:off x="311700" y="1152475"/>
            <a:ext cx="4869600" cy="34035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Identification of risk factors account as an important way to reduce the chance of failure</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Developing price of a product using customer feedback is an important strategy (Akram </a:t>
            </a:r>
            <a:r>
              <a:rPr lang="en" sz="1400" i="1">
                <a:solidFill>
                  <a:srgbClr val="0E101A"/>
                </a:solidFill>
                <a:highlight>
                  <a:srgbClr val="FFFFFF"/>
                </a:highlight>
                <a:latin typeface="Times New Roman"/>
                <a:ea typeface="Times New Roman"/>
                <a:cs typeface="Times New Roman"/>
                <a:sym typeface="Times New Roman"/>
              </a:rPr>
              <a:t>et al</a:t>
            </a:r>
            <a:r>
              <a:rPr lang="en" sz="1400">
                <a:solidFill>
                  <a:srgbClr val="0E101A"/>
                </a:solidFill>
                <a:highlight>
                  <a:srgbClr val="FFFFFF"/>
                </a:highlight>
                <a:latin typeface="Times New Roman"/>
                <a:ea typeface="Times New Roman"/>
                <a:cs typeface="Times New Roman"/>
                <a:sym typeface="Times New Roman"/>
              </a:rPr>
              <a:t>. 2021)</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The power of consumers lies in determining the product price section as well</a:t>
            </a:r>
            <a:endParaRPr sz="1400">
              <a:solidFill>
                <a:srgbClr val="0E101A"/>
              </a:solidFill>
              <a:highlight>
                <a:srgbClr val="FFFFFF"/>
              </a:highlight>
              <a:latin typeface="Times New Roman"/>
              <a:ea typeface="Times New Roman"/>
              <a:cs typeface="Times New Roman"/>
              <a:sym typeface="Times New Roman"/>
            </a:endParaRPr>
          </a:p>
          <a:p>
            <a:pPr marL="0" lvl="0" indent="0" algn="l" rtl="0">
              <a:spcBef>
                <a:spcPts val="0"/>
              </a:spcBef>
              <a:spcAft>
                <a:spcPts val="1200"/>
              </a:spcAft>
              <a:buNone/>
            </a:pPr>
            <a:endParaRPr/>
          </a:p>
        </p:txBody>
      </p:sp>
      <p:pic>
        <p:nvPicPr>
          <p:cNvPr id="104" name="Google Shape;104;p20"/>
          <p:cNvPicPr preferRelativeResize="0"/>
          <p:nvPr/>
        </p:nvPicPr>
        <p:blipFill>
          <a:blip r:embed="rId3">
            <a:alphaModFix/>
          </a:blip>
          <a:stretch>
            <a:fillRect/>
          </a:stretch>
        </p:blipFill>
        <p:spPr>
          <a:xfrm>
            <a:off x="5680125" y="1418625"/>
            <a:ext cx="2952750" cy="154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 sz="1600" b="1">
                <a:solidFill>
                  <a:srgbClr val="0E101A"/>
                </a:solidFill>
                <a:highlight>
                  <a:srgbClr val="FFFFFF"/>
                </a:highlight>
                <a:latin typeface="Times New Roman"/>
                <a:ea typeface="Times New Roman"/>
                <a:cs typeface="Times New Roman"/>
                <a:sym typeface="Times New Roman"/>
              </a:rPr>
              <a:t>Evaluation of findings</a:t>
            </a:r>
            <a:endParaRPr sz="3200"/>
          </a:p>
        </p:txBody>
      </p:sp>
      <p:sp>
        <p:nvSpPr>
          <p:cNvPr id="110" name="Google Shape;110;p21"/>
          <p:cNvSpPr txBox="1">
            <a:spLocks noGrp="1"/>
          </p:cNvSpPr>
          <p:nvPr>
            <p:ph type="body" idx="1"/>
          </p:nvPr>
        </p:nvSpPr>
        <p:spPr>
          <a:xfrm>
            <a:off x="311700" y="1152475"/>
            <a:ext cx="4455300" cy="33585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Focusing on instore technology</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Making demonstration of the new technologies adaptation (Alexander and Kent, 2021)</a:t>
            </a:r>
            <a:endParaRPr sz="1400">
              <a:solidFill>
                <a:srgbClr val="0E101A"/>
              </a:solidFill>
              <a:highlight>
                <a:srgbClr val="FFFFFF"/>
              </a:highlight>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Developing the innovation process regarding the technological operation</a:t>
            </a:r>
            <a:endParaRPr sz="1400">
              <a:solidFill>
                <a:srgbClr val="0000FF"/>
              </a:solidFill>
              <a:latin typeface="Times New Roman"/>
              <a:ea typeface="Times New Roman"/>
              <a:cs typeface="Times New Roman"/>
              <a:sym typeface="Times New Roman"/>
            </a:endParaRPr>
          </a:p>
        </p:txBody>
      </p:sp>
      <p:pic>
        <p:nvPicPr>
          <p:cNvPr id="111" name="Google Shape;111;p21"/>
          <p:cNvPicPr preferRelativeResize="0"/>
          <p:nvPr/>
        </p:nvPicPr>
        <p:blipFill>
          <a:blip r:embed="rId3">
            <a:alphaModFix/>
          </a:blip>
          <a:stretch>
            <a:fillRect/>
          </a:stretch>
        </p:blipFill>
        <p:spPr>
          <a:xfrm>
            <a:off x="5258275" y="1237925"/>
            <a:ext cx="2952750" cy="1552575"/>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0</TotalTime>
  <Words>1916</Words>
  <Application>Microsoft Office PowerPoint</Application>
  <PresentationFormat>On-screen Show (16:9)</PresentationFormat>
  <Paragraphs>89</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Garamond</vt:lpstr>
      <vt:lpstr>Times New Roman</vt:lpstr>
      <vt:lpstr>Organic</vt:lpstr>
      <vt:lpstr>WHAT MIGHT THE FUTURE OF SHOPPING LOOK LIKE? THE GROWING POWER OF THE CONSUMER ARE HAVING A MAJOR IMPACT ON RETAILERS</vt:lpstr>
      <vt:lpstr>Introduction</vt:lpstr>
      <vt:lpstr>Background of the topic</vt:lpstr>
      <vt:lpstr>Data collection  </vt:lpstr>
      <vt:lpstr>Data collection</vt:lpstr>
      <vt:lpstr>Data collection</vt:lpstr>
      <vt:lpstr>Findings</vt:lpstr>
      <vt:lpstr>Findings</vt:lpstr>
      <vt:lpstr>Evaluation of findings</vt:lpstr>
      <vt:lpstr>Evaluation of findings</vt:lpstr>
      <vt:lpstr>Evaluation of findings  </vt:lpstr>
      <vt:lpstr>Conclusion  </vt:lpstr>
      <vt:lpstr>Recommendations</vt:lpstr>
      <vt:lpstr>Reflection</vt:lpstr>
      <vt:lpstr>Reflection </vt:lpstr>
      <vt:lpstr>Reference list</vt:lpstr>
      <vt:lpstr>Reference list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MIGHT THE FUTURE OF SHOPPING LOOK LIKE? THE GROWING POWER OF THE CONSUMER ARE HAVING A MAJOR IMPACT ON RETAILERS</dc:title>
  <cp:revision>1</cp:revision>
  <dcterms:modified xsi:type="dcterms:W3CDTF">2023-04-22T13:43:20Z</dcterms:modified>
</cp:coreProperties>
</file>