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1d748d5de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1d748d5de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595959"/>
                </a:solidFill>
              </a:rPr>
              <a:t>Further, the fourth step of conducting research is to identify research respondents based on the subject of research. The fifth step in the process is to prepare for the purpose of the interview. For that setting is essential and it is necessary to maintain the confidentiality of participants. The final step is to conduct the interview successfully. </a:t>
            </a:r>
            <a:endParaRPr sz="18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1d748d5de9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1d748d5de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1d748d5de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1d748d5de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595959"/>
                </a:solidFill>
              </a:rPr>
              <a:t>In the process of conducting the research interviews research needs to provide sufficient time to accurately collect data. After collection, they need to provide time for analysis of such information. For that, prior to conducting interviews set a time limit to complete the whole process within the time and maintain the flow of information. </a:t>
            </a:r>
            <a:endParaRPr sz="1800">
              <a:solidFill>
                <a:srgbClr val="595959"/>
              </a:solidFill>
            </a:endParaRPr>
          </a:p>
          <a:p>
            <a:pPr marL="0" lvl="0" indent="0" algn="l" rtl="0">
              <a:spcBef>
                <a:spcPts val="120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1d748d5de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1d748d5de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595959"/>
                </a:solidFill>
              </a:rPr>
              <a:t>The above discussion is providing the details of how effectively completed research interview. A researcher based on the approach of research can select any format of interview to complete the study. Further, the researcher needs to follow the step-by-step process of conducting research interviews to complete the process.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1d748d5de9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1d748d5de9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d748d5de9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d748d5de9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1d748d5de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1d748d5de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purpose of the presentation is to understand the effective process of conducting a research interview. The presentation will help the research interns in their professional development and meet research objectives in the future.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1d748d5de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1d748d5de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595959"/>
                </a:solidFill>
              </a:rPr>
              <a:t>It is essential for the researcher to understand and develop a clear connection between the target audience and the subject of research. It helps to collect real-time data and ensure authentication. Before selecting the research participants make sure they are aware of the research topic and can relate to 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1d748d5de9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1d748d5de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1d748d5de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1d748d5de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595959"/>
                </a:solidFill>
              </a:rPr>
              <a:t>Interviews are part of quality research that helps to collect primary data from the market. Thus, the researcher can get different opinions related to a company's product or its services. It depends more on personal experience rather than numerical data. The main benefits of conducting a research interview are it provides original data directly from customers.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d748d5de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d748d5de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595959"/>
                </a:solidFill>
              </a:rPr>
              <a:t>While conducting face-to-face interviews participants are more likely to answer faithfully. Research also gets an idea of their attitude and behavior that helps them to analyze. Based on the purpose of the research the researcher gets the chance to select the best method of conducting an interview. In addition, interviews compared to email and surveys have a higher rate of response.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d748d5de9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d748d5de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595959"/>
                </a:solidFill>
              </a:rPr>
              <a:t>The method of conducting a qualitative research interview can be different types and formats. An informal format of the interview has no pre-determined questions. In a general interview, the format follows a structure and has pre-determined questions set. It provides more clarification to them and ensures the gathering of genuine information (DeJonckheere, M. and Vaughn, 2019).</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1d748d5de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1d748d5de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595959"/>
                </a:solidFill>
              </a:rPr>
              <a:t>In open-ended interview questions, the participants provide more details and elaborate answers. In addition, the fixed response format provides a multiple-choice format and participants follow the same pattern. Structured interviews provide larger numbers of participants quickly. On the other hand, unstructured interviews provide more flexibility and deeper insights into the behavior of consumers.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1d748d5de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1d748d5de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Clr>
                <a:schemeClr val="dk1"/>
              </a:buClr>
              <a:buSzPts val="1100"/>
              <a:buFont typeface="Arial"/>
              <a:buNone/>
            </a:pPr>
            <a:r>
              <a:rPr lang="en" sz="1800">
                <a:solidFill>
                  <a:srgbClr val="595959"/>
                </a:solidFill>
              </a:rPr>
              <a:t>The process of conducting the research interview required a setp-by-setp approach. The first step is to define the objectives of the research clearly. Therefore, based on the research it is the responsibility of the researcher to select the best suitable format for conducting the interview. After determining the format the next step is related to the development of specific research qualifications to gather the opinions of participants (Mann, 2016).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4894-DA0E-A139-A130-85D46924707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1C25F0D8-DC50-40CD-F0AC-24D9D0A535F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1602E07-B889-CF77-6764-BE43EAB1D72C}"/>
              </a:ext>
            </a:extLst>
          </p:cNvPr>
          <p:cNvSpPr>
            <a:spLocks noGrp="1"/>
          </p:cNvSpPr>
          <p:nvPr>
            <p:ph type="dt" sz="half" idx="10"/>
          </p:nvPr>
        </p:nvSpPr>
        <p:spPr/>
        <p:txBody>
          <a:bodyPr/>
          <a:lstStyle/>
          <a:p>
            <a:fld id="{6AD6EE87-EBD5-4F12-A48A-63ACA297AC8F}" type="datetimeFigureOut">
              <a:rPr lang="en-US" smtClean="0"/>
              <a:t>4/25/2023</a:t>
            </a:fld>
            <a:endParaRPr lang="en-US" dirty="0"/>
          </a:p>
        </p:txBody>
      </p:sp>
      <p:sp>
        <p:nvSpPr>
          <p:cNvPr id="5" name="Footer Placeholder 4">
            <a:extLst>
              <a:ext uri="{FF2B5EF4-FFF2-40B4-BE49-F238E27FC236}">
                <a16:creationId xmlns:a16="http://schemas.microsoft.com/office/drawing/2014/main" id="{58DB12F0-42BA-5CE1-01E6-00941145B0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14D3A4-8575-E995-22A8-CBDDD9223DA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7967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C3BE5-C50E-6BE4-E42A-2C33647004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E2003C-C077-2620-B10E-45A0154CB6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7D3A1-CEFD-31A4-063E-8A8EE30CDCE6}"/>
              </a:ext>
            </a:extLst>
          </p:cNvPr>
          <p:cNvSpPr>
            <a:spLocks noGrp="1"/>
          </p:cNvSpPr>
          <p:nvPr>
            <p:ph type="dt" sz="half" idx="10"/>
          </p:nvPr>
        </p:nvSpPr>
        <p:spPr/>
        <p:txBody>
          <a:bodyPr/>
          <a:lstStyle/>
          <a:p>
            <a:fld id="{4CD73815-2707-4475-8F1A-B873CB631BB4}" type="datetimeFigureOut">
              <a:rPr lang="en-US" smtClean="0"/>
              <a:t>4/25/2023</a:t>
            </a:fld>
            <a:endParaRPr lang="en-US" dirty="0"/>
          </a:p>
        </p:txBody>
      </p:sp>
      <p:sp>
        <p:nvSpPr>
          <p:cNvPr id="5" name="Footer Placeholder 4">
            <a:extLst>
              <a:ext uri="{FF2B5EF4-FFF2-40B4-BE49-F238E27FC236}">
                <a16:creationId xmlns:a16="http://schemas.microsoft.com/office/drawing/2014/main" id="{3CE6C996-953C-8F92-AFA5-D5F9993E32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21A090-5464-55FD-B692-786A7B593B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0604119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FB6146-B6C0-A926-8EFF-2E8D680D9D24}"/>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C5E005-6009-731A-3D3E-2344FEB84787}"/>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0733-73B8-0D5E-0955-7AD8C773493A}"/>
              </a:ext>
            </a:extLst>
          </p:cNvPr>
          <p:cNvSpPr>
            <a:spLocks noGrp="1"/>
          </p:cNvSpPr>
          <p:nvPr>
            <p:ph type="dt" sz="half" idx="10"/>
          </p:nvPr>
        </p:nvSpPr>
        <p:spPr/>
        <p:txBody>
          <a:bodyPr/>
          <a:lstStyle/>
          <a:p>
            <a:fld id="{2A4AFB99-0EAB-4182-AFF8-E214C82A68F6}" type="datetimeFigureOut">
              <a:rPr lang="en-US" smtClean="0"/>
              <a:t>4/25/2023</a:t>
            </a:fld>
            <a:endParaRPr lang="en-US" dirty="0"/>
          </a:p>
        </p:txBody>
      </p:sp>
      <p:sp>
        <p:nvSpPr>
          <p:cNvPr id="5" name="Footer Placeholder 4">
            <a:extLst>
              <a:ext uri="{FF2B5EF4-FFF2-40B4-BE49-F238E27FC236}">
                <a16:creationId xmlns:a16="http://schemas.microsoft.com/office/drawing/2014/main" id="{C3EA129D-AA54-08EF-D98B-90F2D975A4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FFAF44-FC88-729A-EB35-37AC5ECBDA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92942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03285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DABB-7E31-D33B-E37E-BEFE744F36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A7AE8A-D975-1197-BEDB-691C80F58B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BD9D86-B50C-6E92-2D3F-242A92EABE0A}"/>
              </a:ext>
            </a:extLst>
          </p:cNvPr>
          <p:cNvSpPr>
            <a:spLocks noGrp="1"/>
          </p:cNvSpPr>
          <p:nvPr>
            <p:ph type="dt" sz="half" idx="10"/>
          </p:nvPr>
        </p:nvSpPr>
        <p:spPr/>
        <p:txBody>
          <a:bodyPr/>
          <a:lstStyle/>
          <a:p>
            <a:fld id="{A5D3794B-289A-4A80-97D7-111025398D45}" type="datetimeFigureOut">
              <a:rPr lang="en-US" smtClean="0"/>
              <a:t>4/25/2023</a:t>
            </a:fld>
            <a:endParaRPr lang="en-US" dirty="0"/>
          </a:p>
        </p:txBody>
      </p:sp>
      <p:sp>
        <p:nvSpPr>
          <p:cNvPr id="5" name="Footer Placeholder 4">
            <a:extLst>
              <a:ext uri="{FF2B5EF4-FFF2-40B4-BE49-F238E27FC236}">
                <a16:creationId xmlns:a16="http://schemas.microsoft.com/office/drawing/2014/main" id="{25DF7359-9C9C-A814-6888-CDE356375B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BBC26D8-0712-C6AE-B1FC-7231704D2AE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001185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3508-8812-5029-A713-76FD5518F4E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9AF189A-D6CC-895C-B1F1-02DFA2580511}"/>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135964-7D4B-9BB7-47E6-F79CBE43500B}"/>
              </a:ext>
            </a:extLst>
          </p:cNvPr>
          <p:cNvSpPr>
            <a:spLocks noGrp="1"/>
          </p:cNvSpPr>
          <p:nvPr>
            <p:ph type="dt" sz="half" idx="10"/>
          </p:nvPr>
        </p:nvSpPr>
        <p:spPr/>
        <p:txBody>
          <a:bodyPr/>
          <a:lstStyle/>
          <a:p>
            <a:fld id="{5A61015F-7CC6-4D0A-9D87-873EA4C304CC}" type="datetimeFigureOut">
              <a:rPr lang="en-US" smtClean="0"/>
              <a:t>4/25/2023</a:t>
            </a:fld>
            <a:endParaRPr lang="en-US" dirty="0"/>
          </a:p>
        </p:txBody>
      </p:sp>
      <p:sp>
        <p:nvSpPr>
          <p:cNvPr id="5" name="Footer Placeholder 4">
            <a:extLst>
              <a:ext uri="{FF2B5EF4-FFF2-40B4-BE49-F238E27FC236}">
                <a16:creationId xmlns:a16="http://schemas.microsoft.com/office/drawing/2014/main" id="{9917BBD6-5FC8-20A6-E86D-1A807DD078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666790-3039-A68F-D24F-676CC060773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988707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5DFE-19F6-1E9E-2C0A-4E1414DE46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3CA14-D578-8D1A-6D85-829E33A68379}"/>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5BBAA3-4147-240B-7C15-1C0CA05D1D0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DC64FE-D5BF-57E4-6110-1F05D5B1E125}"/>
              </a:ext>
            </a:extLst>
          </p:cNvPr>
          <p:cNvSpPr>
            <a:spLocks noGrp="1"/>
          </p:cNvSpPr>
          <p:nvPr>
            <p:ph type="dt" sz="half" idx="10"/>
          </p:nvPr>
        </p:nvSpPr>
        <p:spPr/>
        <p:txBody>
          <a:bodyPr/>
          <a:lstStyle/>
          <a:p>
            <a:fld id="{93C6A301-0538-44EC-B09D-202E1042A48B}" type="datetimeFigureOut">
              <a:rPr lang="en-US" smtClean="0"/>
              <a:t>4/25/2023</a:t>
            </a:fld>
            <a:endParaRPr lang="en-US" dirty="0"/>
          </a:p>
        </p:txBody>
      </p:sp>
      <p:sp>
        <p:nvSpPr>
          <p:cNvPr id="6" name="Footer Placeholder 5">
            <a:extLst>
              <a:ext uri="{FF2B5EF4-FFF2-40B4-BE49-F238E27FC236}">
                <a16:creationId xmlns:a16="http://schemas.microsoft.com/office/drawing/2014/main" id="{5DC251D0-66BA-C4A4-A2F4-1BEF77FFCC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A97ABC-5564-D236-B781-E983F2B5F7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821591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934A-7703-0EEC-D2AB-0FD0B51436E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A5637F-622C-E57D-A5F1-D7A5262E4BB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2D0919C-7D0C-4BBB-0CE1-CAFD58A327A0}"/>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5DCE27-5EAB-ECB2-E951-2928FFD099CE}"/>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3379D30-A959-51BF-0C44-D383CE6CA97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D448D-0594-FCD5-3548-1B5C2D06FF39}"/>
              </a:ext>
            </a:extLst>
          </p:cNvPr>
          <p:cNvSpPr>
            <a:spLocks noGrp="1"/>
          </p:cNvSpPr>
          <p:nvPr>
            <p:ph type="dt" sz="half" idx="10"/>
          </p:nvPr>
        </p:nvSpPr>
        <p:spPr/>
        <p:txBody>
          <a:bodyPr/>
          <a:lstStyle/>
          <a:p>
            <a:fld id="{D789574A-8875-45EF-8EA2-3CAA0F7ABC4C}" type="datetimeFigureOut">
              <a:rPr lang="en-US" smtClean="0"/>
              <a:t>4/25/2023</a:t>
            </a:fld>
            <a:endParaRPr lang="en-US" dirty="0"/>
          </a:p>
        </p:txBody>
      </p:sp>
      <p:sp>
        <p:nvSpPr>
          <p:cNvPr id="8" name="Footer Placeholder 7">
            <a:extLst>
              <a:ext uri="{FF2B5EF4-FFF2-40B4-BE49-F238E27FC236}">
                <a16:creationId xmlns:a16="http://schemas.microsoft.com/office/drawing/2014/main" id="{5E828FCE-CA0F-BD2B-5F44-EA2F7461E79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DD00F4-CE23-0B4F-EA55-2151E0512C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970204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96D1-1719-02F4-C3FA-DE2EF0396E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3FEFAC-7A74-1BEF-9EEB-CFF700AF81B7}"/>
              </a:ext>
            </a:extLst>
          </p:cNvPr>
          <p:cNvSpPr>
            <a:spLocks noGrp="1"/>
          </p:cNvSpPr>
          <p:nvPr>
            <p:ph type="dt" sz="half" idx="10"/>
          </p:nvPr>
        </p:nvSpPr>
        <p:spPr/>
        <p:txBody>
          <a:bodyPr/>
          <a:lstStyle/>
          <a:p>
            <a:fld id="{67EF4D4C-5367-4C26-9E2B-D8088D7FCA81}" type="datetimeFigureOut">
              <a:rPr lang="en-US" smtClean="0"/>
              <a:t>4/25/2023</a:t>
            </a:fld>
            <a:endParaRPr lang="en-US" dirty="0"/>
          </a:p>
        </p:txBody>
      </p:sp>
      <p:sp>
        <p:nvSpPr>
          <p:cNvPr id="4" name="Footer Placeholder 3">
            <a:extLst>
              <a:ext uri="{FF2B5EF4-FFF2-40B4-BE49-F238E27FC236}">
                <a16:creationId xmlns:a16="http://schemas.microsoft.com/office/drawing/2014/main" id="{0A563AF9-D738-5453-7429-CCD1DDA080A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5C644D-CF24-49E8-651F-7F5E370181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333422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CA856-63DE-A4A8-D2F0-B1A87437C271}"/>
              </a:ext>
            </a:extLst>
          </p:cNvPr>
          <p:cNvSpPr>
            <a:spLocks noGrp="1"/>
          </p:cNvSpPr>
          <p:nvPr>
            <p:ph type="dt" sz="half" idx="10"/>
          </p:nvPr>
        </p:nvSpPr>
        <p:spPr/>
        <p:txBody>
          <a:bodyPr/>
          <a:lstStyle/>
          <a:p>
            <a:fld id="{56E91E96-98B0-4413-9547-46F3504108EF}" type="datetimeFigureOut">
              <a:rPr lang="en-US" smtClean="0"/>
              <a:t>4/25/2023</a:t>
            </a:fld>
            <a:endParaRPr lang="en-US" dirty="0"/>
          </a:p>
        </p:txBody>
      </p:sp>
      <p:sp>
        <p:nvSpPr>
          <p:cNvPr id="3" name="Footer Placeholder 2">
            <a:extLst>
              <a:ext uri="{FF2B5EF4-FFF2-40B4-BE49-F238E27FC236}">
                <a16:creationId xmlns:a16="http://schemas.microsoft.com/office/drawing/2014/main" id="{C52C1F4F-99C2-4767-27D2-2DC0AC0210B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7931178-92D8-A29A-10BA-8116DDC24E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5483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2C41-A4C5-0EAE-5C89-835D0C8F6AE6}"/>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A6DF769-CD84-9DFD-AA51-47E78F5FC58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AE067-0D36-F9AC-0D4B-B4BCCA5A7544}"/>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0F3C63A-1E2B-E3D3-C6E6-829E837D3C3D}"/>
              </a:ext>
            </a:extLst>
          </p:cNvPr>
          <p:cNvSpPr>
            <a:spLocks noGrp="1"/>
          </p:cNvSpPr>
          <p:nvPr>
            <p:ph type="dt" sz="half" idx="10"/>
          </p:nvPr>
        </p:nvSpPr>
        <p:spPr/>
        <p:txBody>
          <a:bodyPr/>
          <a:lstStyle/>
          <a:p>
            <a:fld id="{05C68B11-C5A8-448C-8CE9-B1A273C79CFC}" type="datetimeFigureOut">
              <a:rPr lang="en-US" smtClean="0"/>
              <a:t>4/25/2023</a:t>
            </a:fld>
            <a:endParaRPr lang="en-US" dirty="0"/>
          </a:p>
        </p:txBody>
      </p:sp>
      <p:sp>
        <p:nvSpPr>
          <p:cNvPr id="6" name="Footer Placeholder 5">
            <a:extLst>
              <a:ext uri="{FF2B5EF4-FFF2-40B4-BE49-F238E27FC236}">
                <a16:creationId xmlns:a16="http://schemas.microsoft.com/office/drawing/2014/main" id="{37056083-9F0F-C91B-DF49-A3CC1438D28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F6024D-CFED-3887-3184-81B0C945A29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695034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BA6C9-C6C9-D9AF-C57F-A7E1235A4AF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C2D9ECA-DD77-39D4-44E7-5CDCA3202B1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09AC965-8866-DC72-B0C0-8306F311C34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72A0DB9-6459-4513-107D-35AF668E9AAF}"/>
              </a:ext>
            </a:extLst>
          </p:cNvPr>
          <p:cNvSpPr>
            <a:spLocks noGrp="1"/>
          </p:cNvSpPr>
          <p:nvPr>
            <p:ph type="dt" sz="half" idx="10"/>
          </p:nvPr>
        </p:nvSpPr>
        <p:spPr/>
        <p:txBody>
          <a:bodyPr/>
          <a:lstStyle/>
          <a:p>
            <a:fld id="{C7616CA0-919D-4A49-9C8A-62FDFB3A5183}" type="datetimeFigureOut">
              <a:rPr lang="en-US" smtClean="0"/>
              <a:t>4/25/2023</a:t>
            </a:fld>
            <a:endParaRPr lang="en-US" dirty="0"/>
          </a:p>
        </p:txBody>
      </p:sp>
      <p:sp>
        <p:nvSpPr>
          <p:cNvPr id="6" name="Footer Placeholder 5">
            <a:extLst>
              <a:ext uri="{FF2B5EF4-FFF2-40B4-BE49-F238E27FC236}">
                <a16:creationId xmlns:a16="http://schemas.microsoft.com/office/drawing/2014/main" id="{1F07D7A4-3F06-5F4A-E702-C55E25CEE59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E9CE12B-3B30-7C86-6717-D2458335013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66294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AFE2C-9036-B3CA-6485-08534B90CFC0}"/>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182970-4CA9-15D0-1362-4142D23FECE9}"/>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93C835-9320-9337-0DD7-7E849F0626FD}"/>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0298CD5-6C1E-4009-B41F-6DF62E31D3BE}" type="datetimeFigureOut">
              <a:rPr lang="en-US" smtClean="0"/>
              <a:pPr/>
              <a:t>4/25/2023</a:t>
            </a:fld>
            <a:endParaRPr lang="en-US" dirty="0"/>
          </a:p>
        </p:txBody>
      </p:sp>
      <p:sp>
        <p:nvSpPr>
          <p:cNvPr id="5" name="Footer Placeholder 4">
            <a:extLst>
              <a:ext uri="{FF2B5EF4-FFF2-40B4-BE49-F238E27FC236}">
                <a16:creationId xmlns:a16="http://schemas.microsoft.com/office/drawing/2014/main" id="{38B74A65-D33F-BD54-2749-9F7D260B9ED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887A0F-21B5-41D4-12C9-58FBC18799A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36586415"/>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just" rtl="0">
              <a:lnSpc>
                <a:spcPct val="150000"/>
              </a:lnSpc>
              <a:spcBef>
                <a:spcPts val="0"/>
              </a:spcBef>
              <a:spcAft>
                <a:spcPts val="0"/>
              </a:spcAft>
              <a:buClr>
                <a:schemeClr val="dk1"/>
              </a:buClr>
              <a:buSzPts val="1100"/>
              <a:buFont typeface="Arial"/>
              <a:buNone/>
            </a:pPr>
            <a:r>
              <a:rPr lang="en" sz="3000" b="1">
                <a:latin typeface="Times New Roman"/>
                <a:ea typeface="Times New Roman"/>
                <a:cs typeface="Times New Roman"/>
                <a:sym typeface="Times New Roman"/>
              </a:rPr>
              <a:t>Task 1 </a:t>
            </a:r>
            <a:endParaRPr sz="3000" b="1">
              <a:latin typeface="Times New Roman"/>
              <a:ea typeface="Times New Roman"/>
              <a:cs typeface="Times New Roman"/>
              <a:sym typeface="Times New Roman"/>
            </a:endParaRPr>
          </a:p>
          <a:p>
            <a:pPr marL="0" lvl="0" indent="0" algn="ctr" rtl="0">
              <a:spcBef>
                <a:spcPts val="0"/>
              </a:spcBef>
              <a:spcAft>
                <a:spcPts val="0"/>
              </a:spcAft>
              <a:buNone/>
            </a:pPr>
            <a:endParaRPr sz="5900"/>
          </a:p>
        </p:txBody>
      </p:sp>
      <p:pic>
        <p:nvPicPr>
          <p:cNvPr id="1026" name="Picture 2" descr="3 Ways to Act at a Job Interview - wikiHow">
            <a:extLst>
              <a:ext uri="{FF2B5EF4-FFF2-40B4-BE49-F238E27FC236}">
                <a16:creationId xmlns:a16="http://schemas.microsoft.com/office/drawing/2014/main" id="{35223228-DA4D-3657-59C8-15AD73A4AFDE}"/>
              </a:ext>
            </a:extLst>
          </p:cNvPr>
          <p:cNvPicPr>
            <a:picLocks noChangeAspect="1" noChangeArrowheads="1"/>
          </p:cNvPicPr>
          <p:nvPr/>
        </p:nvPicPr>
        <p:blipFill>
          <a:blip r:embed="rId3">
            <a:alphaModFix amt="36000"/>
            <a:extLst>
              <a:ext uri="{28A0092B-C50C-407E-A947-70E740481C1C}">
                <a14:useLocalDpi xmlns:a14="http://schemas.microsoft.com/office/drawing/2010/main" val="0"/>
              </a:ext>
            </a:extLst>
          </a:blip>
          <a:srcRect/>
          <a:stretch>
            <a:fillRect/>
          </a:stretch>
        </p:blipFill>
        <p:spPr bwMode="auto">
          <a:xfrm>
            <a:off x="0" y="89210"/>
            <a:ext cx="9144000" cy="4950212"/>
          </a:xfrm>
          <a:prstGeom prst="rect">
            <a:avLst/>
          </a:prstGeom>
          <a:noFill/>
          <a:extLst>
            <a:ext uri="{909E8E84-426E-40DD-AFC4-6F175D3DCCD1}">
              <a14:hiddenFill xmlns:a14="http://schemas.microsoft.com/office/drawing/2010/main">
                <a:solidFill>
                  <a:srgbClr val="FFFFFF"/>
                </a:solidFill>
              </a14:hiddenFill>
            </a:ext>
          </a:extLst>
        </p:spPr>
      </p:pic>
      <p:sp>
        <p:nvSpPr>
          <p:cNvPr id="57" name="Google Shape;57;p13"/>
          <p:cNvSpPr txBox="1">
            <a:spLocks noGrp="1"/>
          </p:cNvSpPr>
          <p:nvPr>
            <p:ph type="subTitle" idx="1"/>
          </p:nvPr>
        </p:nvSpPr>
        <p:spPr>
          <a:xfrm>
            <a:off x="2074126" y="2797175"/>
            <a:ext cx="5203903" cy="792600"/>
          </a:xfrm>
          <a:prstGeom prst="rect">
            <a:avLst/>
          </a:prstGeom>
        </p:spPr>
        <p:txBody>
          <a:bodyPr spcFirstLastPara="1" wrap="square" lIns="91425" tIns="91425" rIns="91425" bIns="91425" anchor="ctr" anchorCtr="0">
            <a:normAutofit fontScale="77500" lnSpcReduction="20000"/>
          </a:bodyPr>
          <a:lstStyle/>
          <a:p>
            <a:pPr marL="0" lvl="0" indent="0" algn="just" rtl="0">
              <a:lnSpc>
                <a:spcPct val="150000"/>
              </a:lnSpc>
              <a:spcBef>
                <a:spcPts val="0"/>
              </a:spcBef>
              <a:spcAft>
                <a:spcPts val="0"/>
              </a:spcAft>
              <a:buClr>
                <a:schemeClr val="dk1"/>
              </a:buClr>
              <a:buSzPts val="1100"/>
              <a:buFont typeface="Arial"/>
              <a:buNone/>
            </a:pPr>
            <a:r>
              <a:rPr lang="en" sz="1900" b="1" dirty="0">
                <a:solidFill>
                  <a:schemeClr val="dk2"/>
                </a:solidFill>
                <a:latin typeface="Times New Roman"/>
                <a:ea typeface="Times New Roman"/>
                <a:cs typeface="Times New Roman"/>
                <a:sym typeface="Times New Roman"/>
              </a:rPr>
              <a:t>‘How to conduct an effective research participant interview’</a:t>
            </a:r>
            <a:endParaRPr sz="3500" dirty="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for Conducting an effective research interview</a:t>
            </a:r>
            <a:endParaRPr/>
          </a:p>
        </p:txBody>
      </p:sp>
      <p:sp>
        <p:nvSpPr>
          <p:cNvPr id="111" name="Google Shape;111;p22"/>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fourth step is related to identifying participants and selecting them</a:t>
            </a:r>
            <a:endParaRPr/>
          </a:p>
          <a:p>
            <a:pPr marL="457200" lvl="0" indent="-342900" algn="l" rtl="0">
              <a:spcBef>
                <a:spcPts val="0"/>
              </a:spcBef>
              <a:spcAft>
                <a:spcPts val="0"/>
              </a:spcAft>
              <a:buSzPts val="1800"/>
              <a:buChar char="●"/>
            </a:pPr>
            <a:r>
              <a:rPr lang="en"/>
              <a:t>The final two steps of the interview are to prepare and conduct the interview and maintain confidentiality.</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17" name="Google Shape;117;p23"/>
          <p:cNvPicPr preferRelativeResize="0"/>
          <p:nvPr/>
        </p:nvPicPr>
        <p:blipFill>
          <a:blip r:embed="rId3">
            <a:alphaModFix/>
          </a:blip>
          <a:stretch>
            <a:fillRect/>
          </a:stretch>
        </p:blipFill>
        <p:spPr>
          <a:xfrm>
            <a:off x="1487450" y="1420275"/>
            <a:ext cx="6169100" cy="2886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amount of information and the time constraints</a:t>
            </a:r>
            <a:endParaRPr/>
          </a:p>
          <a:p>
            <a:pPr marL="0" lvl="0" indent="0" algn="l" rtl="0">
              <a:spcBef>
                <a:spcPts val="0"/>
              </a:spcBef>
              <a:spcAft>
                <a:spcPts val="0"/>
              </a:spcAft>
              <a:buNone/>
            </a:pPr>
            <a:endParaRPr/>
          </a:p>
        </p:txBody>
      </p:sp>
      <p:sp>
        <p:nvSpPr>
          <p:cNvPr id="123" name="Google Shape;123;p2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Before conducting interviews the researcher must set a time limit to reach the target and complete the task.</a:t>
            </a:r>
            <a:endParaRPr/>
          </a:p>
          <a:p>
            <a:pPr marL="457200" lvl="0" indent="-342900" algn="l" rtl="0">
              <a:spcBef>
                <a:spcPts val="0"/>
              </a:spcBef>
              <a:spcAft>
                <a:spcPts val="0"/>
              </a:spcAft>
              <a:buSzPts val="1800"/>
              <a:buChar char="●"/>
            </a:pPr>
            <a:r>
              <a:rPr lang="en"/>
              <a:t>It will help to maintain the flow of work.</a:t>
            </a:r>
            <a:endParaRPr/>
          </a:p>
          <a:p>
            <a:pPr marL="0" lvl="0" indent="0" algn="l" rtl="0">
              <a:spcBef>
                <a:spcPts val="12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129" name="Google Shape;129;p25"/>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researcher needs to follow a step-by-step process.</a:t>
            </a:r>
            <a:endParaRPr/>
          </a:p>
          <a:p>
            <a:pPr marL="457200" lvl="0" indent="-342900" algn="l" rtl="0">
              <a:spcBef>
                <a:spcPts val="0"/>
              </a:spcBef>
              <a:spcAft>
                <a:spcPts val="0"/>
              </a:spcAft>
              <a:buSzPts val="1800"/>
              <a:buChar char="●"/>
            </a:pPr>
            <a:r>
              <a:rPr lang="en"/>
              <a:t>They need to select the right process for conducting interviews.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a:t>
            </a:r>
            <a:endParaRPr/>
          </a:p>
        </p:txBody>
      </p:sp>
      <p:sp>
        <p:nvSpPr>
          <p:cNvPr id="135" name="Google Shape;135;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Mann, S., 2016. The research interview. Reflective practice and reflexivity in research processes.</a:t>
            </a:r>
            <a:endParaRPr/>
          </a:p>
          <a:p>
            <a:pPr marL="457200" lvl="0" indent="-342900" algn="l" rtl="0">
              <a:spcBef>
                <a:spcPts val="0"/>
              </a:spcBef>
              <a:spcAft>
                <a:spcPts val="0"/>
              </a:spcAft>
              <a:buSzPts val="1800"/>
              <a:buChar char="●"/>
            </a:pPr>
            <a:r>
              <a:rPr lang="en"/>
              <a:t>DeJonckheere, M. and Vaughn, L.M., 2019. Semistructured interviewing in primary care research: a balance of relationship and rigour. Family medicine and community health, 7(2).</a:t>
            </a: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2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2050" name="Picture 2" descr="Thank You Images - Free Download on Freepik">
            <a:extLst>
              <a:ext uri="{FF2B5EF4-FFF2-40B4-BE49-F238E27FC236}">
                <a16:creationId xmlns:a16="http://schemas.microsoft.com/office/drawing/2014/main" id="{5CF87070-5514-AEA6-6D96-6B6A5D1C55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273" y="1228675"/>
            <a:ext cx="8468027" cy="334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presentation will provide data related to the process of the research interview</a:t>
            </a:r>
            <a:endParaRPr/>
          </a:p>
          <a:p>
            <a:pPr marL="457200" lvl="0" indent="-342900" algn="l" rtl="0">
              <a:spcBef>
                <a:spcPts val="0"/>
              </a:spcBef>
              <a:spcAft>
                <a:spcPts val="0"/>
              </a:spcAft>
              <a:buSzPts val="1800"/>
              <a:buChar char="●"/>
            </a:pPr>
            <a:r>
              <a:rPr lang="en"/>
              <a:t>It helps to understand the relationship between the subject and the target audience.</a:t>
            </a:r>
            <a:endParaRPr/>
          </a:p>
          <a:p>
            <a:pPr marL="457200" lvl="0" indent="-342900" algn="l" rtl="0">
              <a:spcBef>
                <a:spcPts val="0"/>
              </a:spcBef>
              <a:spcAft>
                <a:spcPts val="0"/>
              </a:spcAft>
              <a:buSzPts val="1800"/>
              <a:buChar char="●"/>
            </a:pPr>
            <a:r>
              <a:rPr lang="en"/>
              <a:t>Provide ideas of various methods of research interview</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relationship between the subject matter and the target audience</a:t>
            </a:r>
            <a:endParaRPr/>
          </a:p>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311700" y="1608300"/>
            <a:ext cx="8520600" cy="2960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relationship between the research subject and the target audience helps to collect authentic data.</a:t>
            </a:r>
            <a:endParaRPr/>
          </a:p>
          <a:p>
            <a:pPr marL="457200" lvl="0" indent="-342900" algn="l" rtl="0">
              <a:spcBef>
                <a:spcPts val="0"/>
              </a:spcBef>
              <a:spcAft>
                <a:spcPts val="0"/>
              </a:spcAft>
              <a:buSzPts val="1800"/>
              <a:buChar char="●"/>
            </a:pPr>
            <a:r>
              <a:rPr lang="en"/>
              <a:t>It maintains clear communication and understanding.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75" name="Google Shape;75;p16"/>
          <p:cNvPicPr preferRelativeResize="0"/>
          <p:nvPr/>
        </p:nvPicPr>
        <p:blipFill>
          <a:blip r:embed="rId3">
            <a:alphaModFix/>
          </a:blip>
          <a:stretch>
            <a:fillRect/>
          </a:stretch>
        </p:blipFill>
        <p:spPr>
          <a:xfrm>
            <a:off x="975625" y="1522413"/>
            <a:ext cx="6902250" cy="2752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Importance of research interview (cont..)</a:t>
            </a:r>
            <a:endParaRPr/>
          </a:p>
        </p:txBody>
      </p:sp>
      <p:sp>
        <p:nvSpPr>
          <p:cNvPr id="81" name="Google Shape;81;p17"/>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Qualitative Interviews provide authentication data for research.</a:t>
            </a:r>
            <a:endParaRPr/>
          </a:p>
          <a:p>
            <a:pPr marL="457200" lvl="0" indent="-342900" algn="l" rtl="0">
              <a:spcBef>
                <a:spcPts val="0"/>
              </a:spcBef>
              <a:spcAft>
                <a:spcPts val="0"/>
              </a:spcAft>
              <a:buSzPts val="1800"/>
              <a:buChar char="●"/>
            </a:pPr>
            <a:r>
              <a:rPr lang="en"/>
              <a:t>It helps to analyze the real experiences of different participants </a:t>
            </a:r>
            <a:endParaRPr/>
          </a:p>
          <a:p>
            <a:pPr marL="457200" lvl="0" indent="-342900" algn="l" rtl="0">
              <a:spcBef>
                <a:spcPts val="0"/>
              </a:spcBef>
              <a:spcAft>
                <a:spcPts val="0"/>
              </a:spcAft>
              <a:buSzPts val="1800"/>
              <a:buChar char="●"/>
            </a:pPr>
            <a:r>
              <a:rPr lang="en"/>
              <a:t>Information is more personal experience based rather the numerical.</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26190"/>
              <a:buFont typeface="Arial"/>
              <a:buNone/>
            </a:pPr>
            <a:r>
              <a:rPr lang="en"/>
              <a:t>Importance of research interview</a:t>
            </a:r>
            <a:endParaRPr/>
          </a:p>
        </p:txBody>
      </p:sp>
      <p:sp>
        <p:nvSpPr>
          <p:cNvPr id="87" name="Google Shape;87;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Researchers get the opportunity to select the best method of interview for research.</a:t>
            </a:r>
            <a:endParaRPr/>
          </a:p>
          <a:p>
            <a:pPr marL="457200" lvl="0" indent="-342900" algn="l" rtl="0">
              <a:spcBef>
                <a:spcPts val="0"/>
              </a:spcBef>
              <a:spcAft>
                <a:spcPts val="0"/>
              </a:spcAft>
              <a:buSzPts val="1800"/>
              <a:buChar char="●"/>
            </a:pPr>
            <a:r>
              <a:rPr lang="en"/>
              <a:t>The response rate is high in a face-to-face interview in research.</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Research Interview (cont..)</a:t>
            </a:r>
            <a:endParaRPr/>
          </a:p>
        </p:txBody>
      </p:sp>
      <p:sp>
        <p:nvSpPr>
          <p:cNvPr id="93" name="Google Shape;93;p19"/>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format of interviews can be various types while conducting research.</a:t>
            </a:r>
            <a:endParaRPr/>
          </a:p>
          <a:p>
            <a:pPr marL="457200" lvl="0" indent="-342900" algn="l" rtl="0">
              <a:spcBef>
                <a:spcPts val="0"/>
              </a:spcBef>
              <a:spcAft>
                <a:spcPts val="0"/>
              </a:spcAft>
              <a:buSzPts val="1800"/>
              <a:buChar char="●"/>
            </a:pPr>
            <a:r>
              <a:rPr lang="en"/>
              <a:t>Formal and general interviews carry pre-determined questions.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Types of Research Interview</a:t>
            </a:r>
            <a:endParaRPr/>
          </a:p>
        </p:txBody>
      </p:sp>
      <p:sp>
        <p:nvSpPr>
          <p:cNvPr id="99" name="Google Shape;99;p20"/>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structured interview process has large numbers of participants.</a:t>
            </a:r>
            <a:endParaRPr/>
          </a:p>
          <a:p>
            <a:pPr marL="457200" lvl="0" indent="-342900" algn="l" rtl="0">
              <a:spcBef>
                <a:spcPts val="0"/>
              </a:spcBef>
              <a:spcAft>
                <a:spcPts val="0"/>
              </a:spcAft>
              <a:buSzPts val="1800"/>
              <a:buChar char="●"/>
            </a:pPr>
            <a:r>
              <a:rPr lang="en"/>
              <a:t>Online interviews ensure more flexibility while collecting data.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for Conducting an effective research interview (cont..)</a:t>
            </a:r>
            <a:endParaRPr/>
          </a:p>
        </p:txBody>
      </p:sp>
      <p:sp>
        <p:nvSpPr>
          <p:cNvPr id="105" name="Google Shape;105;p21"/>
          <p:cNvSpPr txBox="1">
            <a:spLocks noGrp="1"/>
          </p:cNvSpPr>
          <p:nvPr>
            <p:ph type="body" idx="1"/>
          </p:nvPr>
        </p:nvSpPr>
        <p:spPr>
          <a:xfrm>
            <a:off x="311700" y="1641500"/>
            <a:ext cx="8520600" cy="2927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first step of conducting an effective research interview is to define the objectives of the research.</a:t>
            </a:r>
            <a:endParaRPr/>
          </a:p>
          <a:p>
            <a:pPr marL="457200" lvl="0" indent="-342900" algn="l" rtl="0">
              <a:spcBef>
                <a:spcPts val="0"/>
              </a:spcBef>
              <a:spcAft>
                <a:spcPts val="0"/>
              </a:spcAft>
              <a:buSzPts val="1800"/>
              <a:buChar char="●"/>
            </a:pPr>
            <a:r>
              <a:rPr lang="en"/>
              <a:t>The second step is to select the interview format</a:t>
            </a:r>
            <a:endParaRPr/>
          </a:p>
          <a:p>
            <a:pPr marL="457200" lvl="0" indent="-342900" algn="l" rtl="0">
              <a:spcBef>
                <a:spcPts val="0"/>
              </a:spcBef>
              <a:spcAft>
                <a:spcPts val="0"/>
              </a:spcAft>
              <a:buSzPts val="1800"/>
              <a:buChar char="●"/>
            </a:pPr>
            <a:r>
              <a:rPr lang="en"/>
              <a:t>The third step is to develop research questions.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980</Words>
  <Application>Microsoft Office PowerPoint</Application>
  <PresentationFormat>On-screen Show (16:9)</PresentationFormat>
  <Paragraphs>48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Calibri Light</vt:lpstr>
      <vt:lpstr>Arial</vt:lpstr>
      <vt:lpstr>Times New Roman</vt:lpstr>
      <vt:lpstr>Office Theme</vt:lpstr>
      <vt:lpstr>Task 1  </vt:lpstr>
      <vt:lpstr>Introduction</vt:lpstr>
      <vt:lpstr>The relationship between the subject matter and the target audience </vt:lpstr>
      <vt:lpstr>PowerPoint Presentation</vt:lpstr>
      <vt:lpstr>Importance of research interview (cont..)</vt:lpstr>
      <vt:lpstr>Importance of research interview</vt:lpstr>
      <vt:lpstr>Types of Research Interview (cont..)</vt:lpstr>
      <vt:lpstr>Types of Research Interview</vt:lpstr>
      <vt:lpstr>Process for Conducting an effective research interview (cont..)</vt:lpstr>
      <vt:lpstr>Process for Conducting an effective research interview</vt:lpstr>
      <vt:lpstr>PowerPoint Presentation</vt:lpstr>
      <vt:lpstr>The amount of information and the time constraints </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  </dc:title>
  <cp:revision>2</cp:revision>
  <dcterms:modified xsi:type="dcterms:W3CDTF">2023-04-25T13:04:58Z</dcterms:modified>
</cp:coreProperties>
</file>