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C2E0A3-9ABE-4C1B-954C-3C67FE61622E}" type="datetimeFigureOut">
              <a:rPr lang="en-IN" smtClean="0"/>
              <a:t>27-04-2023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0694F-FF29-4D24-8643-34FDC39D8889}" type="slidenum">
              <a:rPr lang="en-IN" smtClean="0"/>
              <a:t>‹#›</a:t>
            </a:fld>
            <a:endParaRPr lang="en-IN"/>
          </a:p>
        </p:txBody>
      </p:sp>
    </p:spTree>
    <p:extLst>
      <p:ext uri="{BB962C8B-B14F-4D97-AF65-F5344CB8AC3E}">
        <p14:creationId xmlns:p14="http://schemas.microsoft.com/office/powerpoint/2010/main" val="110411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With the help of making a formal team, it becomes quite easy for an organisation to facilitate continuity and consistency in the working procedure. In addition to this, the stability of this type of team is able to motivate the employees in the process of increasing the productivity of a firm.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2</a:t>
            </a:fld>
            <a:endParaRPr lang="en-IN"/>
          </a:p>
        </p:txBody>
      </p:sp>
    </p:spTree>
    <p:extLst>
      <p:ext uri="{BB962C8B-B14F-4D97-AF65-F5344CB8AC3E}">
        <p14:creationId xmlns:p14="http://schemas.microsoft.com/office/powerpoint/2010/main" val="85034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Some of the ethical considerations are going to be followed in the process of conducting this research. At the time of collecting secondary data, no copy will be done and consent will be taken from the research participants during the time of taking interviews. In addition to this, the personal data and identity of the participants taking part in the interviews are going to be maintained. Additionally, no harm is going to be done to anyone at the time of conducting the research.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11</a:t>
            </a:fld>
            <a:endParaRPr lang="en-IN"/>
          </a:p>
        </p:txBody>
      </p:sp>
    </p:spTree>
    <p:extLst>
      <p:ext uri="{BB962C8B-B14F-4D97-AF65-F5344CB8AC3E}">
        <p14:creationId xmlns:p14="http://schemas.microsoft.com/office/powerpoint/2010/main" val="2746047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The basic advantages of formal team-making can be observed in increasing the productivity of manufacturing sectors. It actually allows manufacturing organisations in order to bring positive changes in the working environment and at the same time resolving complex issues.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3</a:t>
            </a:fld>
            <a:endParaRPr lang="en-IN"/>
          </a:p>
        </p:txBody>
      </p:sp>
    </p:spTree>
    <p:extLst>
      <p:ext uri="{BB962C8B-B14F-4D97-AF65-F5344CB8AC3E}">
        <p14:creationId xmlns:p14="http://schemas.microsoft.com/office/powerpoint/2010/main" val="102954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The basic aim of this research proposal is to highlight the importance of formal team-making in the process of improving the productivity of an organisation. Additionally, it is also going to discuss the advantages of formal tram-making procedures in order to enhance productivity in the manufacturing sector.</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4</a:t>
            </a:fld>
            <a:endParaRPr lang="en-IN"/>
          </a:p>
        </p:txBody>
      </p:sp>
    </p:spTree>
    <p:extLst>
      <p:ext uri="{BB962C8B-B14F-4D97-AF65-F5344CB8AC3E}">
        <p14:creationId xmlns:p14="http://schemas.microsoft.com/office/powerpoint/2010/main" val="30858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In the words of </a:t>
            </a:r>
            <a:r>
              <a:rPr lang="en-IN" sz="1800" dirty="0" err="1">
                <a:solidFill>
                  <a:srgbClr val="222222"/>
                </a:solidFill>
                <a:effectLst/>
                <a:highlight>
                  <a:srgbClr val="FFFFFF"/>
                </a:highlight>
                <a:latin typeface="Times New Roman" panose="02020603050405020304" pitchFamily="18" charset="0"/>
                <a:ea typeface="Times New Roman" panose="02020603050405020304" pitchFamily="18" charset="0"/>
              </a:rPr>
              <a:t>Giudici</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 and </a:t>
            </a:r>
            <a:r>
              <a:rPr lang="en-IN" sz="1800" dirty="0" err="1">
                <a:solidFill>
                  <a:srgbClr val="222222"/>
                </a:solidFill>
                <a:effectLst/>
                <a:highlight>
                  <a:srgbClr val="FFFFFF"/>
                </a:highlight>
                <a:latin typeface="Times New Roman" panose="02020603050405020304" pitchFamily="18" charset="0"/>
                <a:ea typeface="Times New Roman" panose="02020603050405020304" pitchFamily="18" charset="0"/>
              </a:rPr>
              <a:t>Filimonau</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 (2019</a:t>
            </a:r>
            <a:r>
              <a:rPr lang="en-IN" sz="1800" dirty="0">
                <a:effectLst/>
                <a:latin typeface="Times New Roman" panose="02020603050405020304" pitchFamily="18" charset="0"/>
                <a:ea typeface="Times New Roman" panose="02020603050405020304" pitchFamily="18" charset="0"/>
              </a:rPr>
              <a:t>), formal team working is known to be the process of catering a perfect team for the benefit of an organisation and to meet significant objectives. The importance of having a formal team within an organisation can assist a firm in the process of developing connections and bonding among the team members that can ultimately bring positive changes in productivity. The overall dynamics of a formal team are seen to be quite effective in the process of influencing the aspiration of the individual engaged in a manufacturing project.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5</a:t>
            </a:fld>
            <a:endParaRPr lang="en-IN"/>
          </a:p>
        </p:txBody>
      </p:sp>
    </p:spTree>
    <p:extLst>
      <p:ext uri="{BB962C8B-B14F-4D97-AF65-F5344CB8AC3E}">
        <p14:creationId xmlns:p14="http://schemas.microsoft.com/office/powerpoint/2010/main" val="2629351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Islam</a:t>
            </a:r>
            <a:r>
              <a:rPr lang="en-IN" sz="1800" i="1" dirty="0">
                <a:solidFill>
                  <a:srgbClr val="222222"/>
                </a:solidFill>
                <a:effectLst/>
                <a:highlight>
                  <a:srgbClr val="FFFFFF"/>
                </a:highlight>
                <a:latin typeface="Times New Roman" panose="02020603050405020304" pitchFamily="18" charset="0"/>
                <a:ea typeface="Times New Roman" panose="02020603050405020304" pitchFamily="18" charset="0"/>
              </a:rPr>
              <a:t> et al</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 (2020)</a:t>
            </a:r>
            <a:r>
              <a:rPr lang="en-IN" sz="1800" dirty="0">
                <a:effectLst/>
                <a:latin typeface="Times New Roman" panose="02020603050405020304" pitchFamily="18" charset="0"/>
                <a:ea typeface="Times New Roman" panose="02020603050405020304" pitchFamily="18" charset="0"/>
              </a:rPr>
              <a:t> stated that the basic advantages of the formal team in the manufacturing sector can be observed in interlinking, integrating and coordinating between teammates</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It gives greater importance to doing work without putting much stress on an individual employee and prioritising the entire team effectively. Going into the details of it, it should be mentioned that clear definitions of rules and procedures are effective to engage employees in a systematic manner while enhancing productivity.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6</a:t>
            </a:fld>
            <a:endParaRPr lang="en-IN"/>
          </a:p>
        </p:txBody>
      </p:sp>
    </p:spTree>
    <p:extLst>
      <p:ext uri="{BB962C8B-B14F-4D97-AF65-F5344CB8AC3E}">
        <p14:creationId xmlns:p14="http://schemas.microsoft.com/office/powerpoint/2010/main" val="17015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In the words of </a:t>
            </a:r>
            <a:r>
              <a:rPr lang="en-IN" sz="1800" dirty="0" err="1">
                <a:solidFill>
                  <a:srgbClr val="222222"/>
                </a:solidFill>
                <a:effectLst/>
                <a:highlight>
                  <a:srgbClr val="FFFFFF"/>
                </a:highlight>
                <a:latin typeface="Times New Roman" panose="02020603050405020304" pitchFamily="18" charset="0"/>
                <a:ea typeface="Times New Roman" panose="02020603050405020304" pitchFamily="18" charset="0"/>
              </a:rPr>
              <a:t>Aceto</a:t>
            </a:r>
            <a:r>
              <a:rPr lang="en-IN" sz="1800" i="1" dirty="0">
                <a:solidFill>
                  <a:srgbClr val="222222"/>
                </a:solidFill>
                <a:effectLst/>
                <a:highlight>
                  <a:srgbClr val="FFFFFF"/>
                </a:highlight>
                <a:latin typeface="Times New Roman" panose="02020603050405020304" pitchFamily="18" charset="0"/>
                <a:ea typeface="Times New Roman" panose="02020603050405020304" pitchFamily="18" charset="0"/>
              </a:rPr>
              <a:t> et al</a:t>
            </a:r>
            <a:r>
              <a:rPr lang="en-IN" sz="1800" dirty="0">
                <a:solidFill>
                  <a:srgbClr val="222222"/>
                </a:solidFill>
                <a:effectLst/>
                <a:highlight>
                  <a:srgbClr val="FFFFFF"/>
                </a:highlight>
                <a:latin typeface="Times New Roman" panose="02020603050405020304" pitchFamily="18" charset="0"/>
                <a:ea typeface="Times New Roman" panose="02020603050405020304" pitchFamily="18" charset="0"/>
              </a:rPr>
              <a:t>. (2019</a:t>
            </a:r>
            <a:r>
              <a:rPr lang="en-IN" sz="1800" dirty="0">
                <a:effectLst/>
                <a:latin typeface="Times New Roman" panose="02020603050405020304" pitchFamily="18" charset="0"/>
                <a:ea typeface="Times New Roman" panose="02020603050405020304" pitchFamily="18" charset="0"/>
              </a:rPr>
              <a:t>), it has been identified that communication is considered to be one of the crucial components within the teams in manufacturing sectors. It has the ability to enhance the productivity level among the employees who are employed within a manufacturing project. The overall complexities of the production system can easily be solved by using the bonding and connection of a formal team.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7</a:t>
            </a:fld>
            <a:endParaRPr lang="en-IN"/>
          </a:p>
        </p:txBody>
      </p:sp>
    </p:spTree>
    <p:extLst>
      <p:ext uri="{BB962C8B-B14F-4D97-AF65-F5344CB8AC3E}">
        <p14:creationId xmlns:p14="http://schemas.microsoft.com/office/powerpoint/2010/main" val="172315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The deductive approach is going to assist the research with the possibility of quantitatively measuring concepts and ideas regarding the role of formal teams in manufacturing.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8</a:t>
            </a:fld>
            <a:endParaRPr lang="en-IN"/>
          </a:p>
        </p:txBody>
      </p:sp>
    </p:spTree>
    <p:extLst>
      <p:ext uri="{BB962C8B-B14F-4D97-AF65-F5344CB8AC3E}">
        <p14:creationId xmlns:p14="http://schemas.microsoft.com/office/powerpoint/2010/main" val="2801339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With the help of descriptive research design, it can be helpful to describe the overall phenomenon of the influencing factors of formal team-making in manufacturing.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9</a:t>
            </a:fld>
            <a:endParaRPr lang="en-IN"/>
          </a:p>
        </p:txBody>
      </p:sp>
    </p:spTree>
    <p:extLst>
      <p:ext uri="{BB962C8B-B14F-4D97-AF65-F5344CB8AC3E}">
        <p14:creationId xmlns:p14="http://schemas.microsoft.com/office/powerpoint/2010/main" val="2688547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Both primary and secondary data collection procedure is going to be used to gather a huge amount of data in regard to the topic. Qualitative data analysis is going to enrich the research with authentic and credible information.</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51C0694F-FF29-4D24-8643-34FDC39D8889}" type="slidenum">
              <a:rPr lang="en-IN" smtClean="0"/>
              <a:t>10</a:t>
            </a:fld>
            <a:endParaRPr lang="en-IN"/>
          </a:p>
        </p:txBody>
      </p:sp>
    </p:spTree>
    <p:extLst>
      <p:ext uri="{BB962C8B-B14F-4D97-AF65-F5344CB8AC3E}">
        <p14:creationId xmlns:p14="http://schemas.microsoft.com/office/powerpoint/2010/main" val="1298573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081566C-17C3-4F3E-81B7-C5BC0A19E63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683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99603-77D9-4A54-B57A-3E712044745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1566C-17C3-4F3E-81B7-C5BC0A19E636}" type="slidenum">
              <a:rPr lang="en-IN" smtClean="0"/>
              <a:t>‹#›</a:t>
            </a:fld>
            <a:endParaRPr lang="en-IN"/>
          </a:p>
        </p:txBody>
      </p:sp>
    </p:spTree>
    <p:extLst>
      <p:ext uri="{BB962C8B-B14F-4D97-AF65-F5344CB8AC3E}">
        <p14:creationId xmlns:p14="http://schemas.microsoft.com/office/powerpoint/2010/main" val="109379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41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8683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spTree>
    <p:extLst>
      <p:ext uri="{BB962C8B-B14F-4D97-AF65-F5344CB8AC3E}">
        <p14:creationId xmlns:p14="http://schemas.microsoft.com/office/powerpoint/2010/main" val="2844815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344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814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3440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562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spTree>
    <p:extLst>
      <p:ext uri="{BB962C8B-B14F-4D97-AF65-F5344CB8AC3E}">
        <p14:creationId xmlns:p14="http://schemas.microsoft.com/office/powerpoint/2010/main" val="352180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99603-77D9-4A54-B57A-3E7120447454}" type="datetimeFigureOut">
              <a:rPr lang="en-IN" smtClean="0"/>
              <a:t>27-04-2023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1566C-17C3-4F3E-81B7-C5BC0A19E63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761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D99603-77D9-4A54-B57A-3E712044745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1566C-17C3-4F3E-81B7-C5BC0A19E636}" type="slidenum">
              <a:rPr lang="en-IN" smtClean="0"/>
              <a:t>‹#›</a:t>
            </a:fld>
            <a:endParaRPr lang="en-IN"/>
          </a:p>
        </p:txBody>
      </p:sp>
    </p:spTree>
    <p:extLst>
      <p:ext uri="{BB962C8B-B14F-4D97-AF65-F5344CB8AC3E}">
        <p14:creationId xmlns:p14="http://schemas.microsoft.com/office/powerpoint/2010/main" val="152465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D99603-77D9-4A54-B57A-3E7120447454}" type="datetimeFigureOut">
              <a:rPr lang="en-IN" smtClean="0"/>
              <a:t>27-04-2023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1566C-17C3-4F3E-81B7-C5BC0A19E63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53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D99603-77D9-4A54-B57A-3E7120447454}" type="datetimeFigureOut">
              <a:rPr lang="en-IN" smtClean="0"/>
              <a:t>27-04-2023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81566C-17C3-4F3E-81B7-C5BC0A19E63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870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99603-77D9-4A54-B57A-3E7120447454}" type="datetimeFigureOut">
              <a:rPr lang="en-IN" smtClean="0"/>
              <a:t>27-04-2023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81566C-17C3-4F3E-81B7-C5BC0A19E636}" type="slidenum">
              <a:rPr lang="en-IN" smtClean="0"/>
              <a:t>‹#›</a:t>
            </a:fld>
            <a:endParaRPr lang="en-IN"/>
          </a:p>
        </p:txBody>
      </p:sp>
    </p:spTree>
    <p:extLst>
      <p:ext uri="{BB962C8B-B14F-4D97-AF65-F5344CB8AC3E}">
        <p14:creationId xmlns:p14="http://schemas.microsoft.com/office/powerpoint/2010/main" val="192474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99603-77D9-4A54-B57A-3E712044745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1566C-17C3-4F3E-81B7-C5BC0A19E63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37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99603-77D9-4A54-B57A-3E7120447454}" type="datetimeFigureOut">
              <a:rPr lang="en-IN" smtClean="0"/>
              <a:t>27-04-2023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1566C-17C3-4F3E-81B7-C5BC0A19E636}" type="slidenum">
              <a:rPr lang="en-IN" smtClean="0"/>
              <a:t>‹#›</a:t>
            </a:fld>
            <a:endParaRPr lang="en-IN"/>
          </a:p>
        </p:txBody>
      </p:sp>
    </p:spTree>
    <p:extLst>
      <p:ext uri="{BB962C8B-B14F-4D97-AF65-F5344CB8AC3E}">
        <p14:creationId xmlns:p14="http://schemas.microsoft.com/office/powerpoint/2010/main" val="295561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D99603-77D9-4A54-B57A-3E7120447454}" type="datetimeFigureOut">
              <a:rPr lang="en-IN" smtClean="0"/>
              <a:t>27-04-2023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81566C-17C3-4F3E-81B7-C5BC0A19E636}" type="slidenum">
              <a:rPr lang="en-IN" smtClean="0"/>
              <a:t>‹#›</a:t>
            </a:fld>
            <a:endParaRPr lang="en-IN"/>
          </a:p>
        </p:txBody>
      </p:sp>
    </p:spTree>
    <p:extLst>
      <p:ext uri="{BB962C8B-B14F-4D97-AF65-F5344CB8AC3E}">
        <p14:creationId xmlns:p14="http://schemas.microsoft.com/office/powerpoint/2010/main" val="29215152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70FF-BCE8-FF81-E10F-9D0F7A24D320}"/>
              </a:ext>
            </a:extLst>
          </p:cNvPr>
          <p:cNvSpPr>
            <a:spLocks noGrp="1"/>
          </p:cNvSpPr>
          <p:nvPr>
            <p:ph type="ctrTitle"/>
          </p:nvPr>
        </p:nvSpPr>
        <p:spPr>
          <a:xfrm>
            <a:off x="2320413" y="3246131"/>
            <a:ext cx="9144000" cy="2387600"/>
          </a:xfrm>
        </p:spPr>
        <p:txBody>
          <a:bodyPr>
            <a:normAutofit/>
          </a:bodyPr>
          <a:lstStyle/>
          <a:p>
            <a:r>
              <a:rPr lang="en-US" sz="3200" b="1" dirty="0">
                <a:solidFill>
                  <a:srgbClr val="002060"/>
                </a:solidFill>
                <a:latin typeface="Algerian" panose="04020705040A02060702" pitchFamily="82" charset="0"/>
              </a:rPr>
              <a:t>R</a:t>
            </a:r>
            <a:r>
              <a:rPr lang="en-US" sz="3200" b="1" i="0" dirty="0">
                <a:solidFill>
                  <a:srgbClr val="002060"/>
                </a:solidFill>
                <a:effectLst/>
                <a:latin typeface="Algerian" panose="04020705040A02060702" pitchFamily="82" charset="0"/>
              </a:rPr>
              <a:t>ole of Formal </a:t>
            </a:r>
            <a:r>
              <a:rPr lang="en-US" sz="3200" b="1" dirty="0">
                <a:solidFill>
                  <a:srgbClr val="002060"/>
                </a:solidFill>
                <a:latin typeface="Algerian" panose="04020705040A02060702" pitchFamily="82" charset="0"/>
              </a:rPr>
              <a:t>T</a:t>
            </a:r>
            <a:r>
              <a:rPr lang="en-US" sz="3200" b="1" i="0" dirty="0">
                <a:solidFill>
                  <a:srgbClr val="002060"/>
                </a:solidFill>
                <a:effectLst/>
                <a:latin typeface="Algerian" panose="04020705040A02060702" pitchFamily="82" charset="0"/>
              </a:rPr>
              <a:t>eam Making in Workplace to Improve </a:t>
            </a:r>
            <a:r>
              <a:rPr lang="en-US" sz="3200" b="1" dirty="0">
                <a:solidFill>
                  <a:srgbClr val="002060"/>
                </a:solidFill>
                <a:latin typeface="Algerian" panose="04020705040A02060702" pitchFamily="82" charset="0"/>
              </a:rPr>
              <a:t>P</a:t>
            </a:r>
            <a:r>
              <a:rPr lang="en-US" sz="3200" b="1" i="0" dirty="0">
                <a:solidFill>
                  <a:srgbClr val="002060"/>
                </a:solidFill>
                <a:effectLst/>
                <a:latin typeface="Algerian" panose="04020705040A02060702" pitchFamily="82" charset="0"/>
              </a:rPr>
              <a:t>roductivity in Manufacturing </a:t>
            </a:r>
            <a:r>
              <a:rPr lang="en-US" sz="3200" b="1" dirty="0">
                <a:solidFill>
                  <a:srgbClr val="002060"/>
                </a:solidFill>
                <a:latin typeface="Algerian" panose="04020705040A02060702" pitchFamily="82" charset="0"/>
              </a:rPr>
              <a:t>S</a:t>
            </a:r>
            <a:r>
              <a:rPr lang="en-US" sz="3200" b="1" i="0" dirty="0">
                <a:solidFill>
                  <a:srgbClr val="002060"/>
                </a:solidFill>
                <a:effectLst/>
                <a:latin typeface="Algerian" panose="04020705040A02060702" pitchFamily="82" charset="0"/>
              </a:rPr>
              <a:t>ector</a:t>
            </a:r>
            <a:br>
              <a:rPr lang="en-US" sz="3200" b="1" i="0" dirty="0">
                <a:solidFill>
                  <a:srgbClr val="222222"/>
                </a:solidFill>
                <a:effectLst/>
                <a:latin typeface="Algerian" panose="04020705040A02060702" pitchFamily="82" charset="0"/>
              </a:rPr>
            </a:br>
            <a:endParaRPr lang="en-IN" sz="3200" b="1" dirty="0">
              <a:latin typeface="Algerian" panose="04020705040A02060702" pitchFamily="82" charset="0"/>
            </a:endParaRPr>
          </a:p>
        </p:txBody>
      </p:sp>
    </p:spTree>
    <p:extLst>
      <p:ext uri="{BB962C8B-B14F-4D97-AF65-F5344CB8AC3E}">
        <p14:creationId xmlns:p14="http://schemas.microsoft.com/office/powerpoint/2010/main" val="1655483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ADD1-7165-F5E3-CBAF-C96F6ADB3410}"/>
              </a:ext>
            </a:extLst>
          </p:cNvPr>
          <p:cNvSpPr>
            <a:spLocks noGrp="1"/>
          </p:cNvSpPr>
          <p:nvPr>
            <p:ph type="title"/>
          </p:nvPr>
        </p:nvSpPr>
        <p:spPr/>
        <p:txBody>
          <a:bodyPr>
            <a:normAutofit/>
          </a:bodyPr>
          <a:lstStyle/>
          <a:p>
            <a:pPr algn="ctr"/>
            <a:r>
              <a:rPr lang="en-IN" sz="2400" b="1" kern="0" dirty="0">
                <a:solidFill>
                  <a:srgbClr val="002060"/>
                </a:solidFill>
                <a:effectLst/>
                <a:latin typeface="Algerian" panose="04020705040A02060702" pitchFamily="82" charset="0"/>
                <a:ea typeface="Times New Roman" panose="02020603050405020304" pitchFamily="18" charset="0"/>
              </a:rPr>
              <a:t>Proposed methodology…(Conti..)</a:t>
            </a:r>
            <a:endParaRPr lang="en-IN" sz="2400"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5E6937D-E987-A999-A968-814DA538B76A}"/>
              </a:ext>
            </a:extLst>
          </p:cNvPr>
          <p:cNvSpPr>
            <a:spLocks noGrp="1"/>
          </p:cNvSpPr>
          <p:nvPr>
            <p:ph sz="half" idx="1"/>
          </p:nvPr>
        </p:nvSpPr>
        <p:spPr/>
        <p:txBody>
          <a:bodyPr>
            <a:normAutofit fontScale="85000" lnSpcReduction="20000"/>
          </a:bodyPr>
          <a:lstStyle/>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Primary as well as secondary data collection method is going to be obtained.</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An interview will be conducted to collect primary data.</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Pre-existing sources of information will be used for gathering secondary information (</a:t>
            </a:r>
            <a:r>
              <a:rPr lang="en-IN" sz="1800" u="none" strike="noStrike" dirty="0" err="1">
                <a:solidFill>
                  <a:srgbClr val="002060"/>
                </a:solidFill>
                <a:effectLst/>
                <a:highlight>
                  <a:srgbClr val="FFFFFF"/>
                </a:highlight>
                <a:latin typeface="Algerian" panose="04020705040A02060702" pitchFamily="82" charset="0"/>
                <a:ea typeface="Times New Roman" panose="02020603050405020304" pitchFamily="18" charset="0"/>
              </a:rPr>
              <a:t>Ruggiano</a:t>
            </a:r>
            <a:r>
              <a:rPr lang="en-IN" sz="1800" u="none" strike="noStrike" dirty="0">
                <a:solidFill>
                  <a:srgbClr val="002060"/>
                </a:solidFill>
                <a:effectLst/>
                <a:highlight>
                  <a:srgbClr val="FFFFFF"/>
                </a:highlight>
                <a:latin typeface="Algerian" panose="04020705040A02060702" pitchFamily="82" charset="0"/>
                <a:ea typeface="Times New Roman" panose="02020603050405020304" pitchFamily="18" charset="0"/>
              </a:rPr>
              <a:t> and Perry 2019)</a:t>
            </a:r>
            <a:r>
              <a:rPr lang="en-IN" sz="1800" u="none" strike="noStrike" dirty="0">
                <a:solidFill>
                  <a:srgbClr val="002060"/>
                </a:solidFill>
                <a:effectLst/>
                <a:latin typeface="Algerian" panose="04020705040A02060702" pitchFamily="82" charset="0"/>
                <a:ea typeface="Times New Roman" panose="02020603050405020304" pitchFamily="18" charset="0"/>
              </a:rPr>
              <a:t>.</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Qualitative data analysis will be done. </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pic>
        <p:nvPicPr>
          <p:cNvPr id="9218" name="Picture 2" descr="What are Primary Data Collection Methods? - Business Jargons">
            <a:extLst>
              <a:ext uri="{FF2B5EF4-FFF2-40B4-BE49-F238E27FC236}">
                <a16:creationId xmlns:a16="http://schemas.microsoft.com/office/drawing/2014/main" id="{E7617758-2F1C-9B73-75F1-40ABABA3F01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99123" y="2945715"/>
            <a:ext cx="4400652" cy="2737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06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F05E-57D1-F416-2036-222A59B98A1F}"/>
              </a:ext>
            </a:extLst>
          </p:cNvPr>
          <p:cNvSpPr>
            <a:spLocks noGrp="1"/>
          </p:cNvSpPr>
          <p:nvPr>
            <p:ph type="title"/>
          </p:nvPr>
        </p:nvSpPr>
        <p:spPr/>
        <p:txBody>
          <a:bodyPr>
            <a:normAutofit fontScale="90000"/>
          </a:bodyPr>
          <a:lstStyle/>
          <a:p>
            <a:pPr algn="ctr"/>
            <a:br>
              <a:rPr lang="en-IN" sz="2400" b="1" kern="0" dirty="0">
                <a:solidFill>
                  <a:srgbClr val="002060"/>
                </a:solidFill>
                <a:effectLst/>
                <a:latin typeface="Algerian" panose="04020705040A02060702" pitchFamily="82" charset="0"/>
                <a:ea typeface="Times New Roman" panose="02020603050405020304" pitchFamily="18" charset="0"/>
              </a:rPr>
            </a:br>
            <a:r>
              <a:rPr lang="en-IN" sz="2400" b="1" kern="0" dirty="0">
                <a:solidFill>
                  <a:srgbClr val="002060"/>
                </a:solidFill>
                <a:effectLst/>
                <a:latin typeface="Algerian" panose="04020705040A02060702" pitchFamily="82" charset="0"/>
                <a:ea typeface="Times New Roman" panose="02020603050405020304" pitchFamily="18" charset="0"/>
              </a:rPr>
              <a:t>Ethical approval</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FE42338-A9EE-7BE1-F8F6-DA72A8AF8D2F}"/>
              </a:ext>
            </a:extLst>
          </p:cNvPr>
          <p:cNvSpPr>
            <a:spLocks noGrp="1"/>
          </p:cNvSpPr>
          <p:nvPr>
            <p:ph sz="half" idx="1"/>
          </p:nvPr>
        </p:nvSpPr>
        <p:spPr/>
        <p:txBody>
          <a:bodyPr>
            <a:normAutofit fontScale="85000" lnSpcReduction="20000"/>
          </a:bodyPr>
          <a:lstStyle/>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Copying information is going to be prohibited.</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Consent will be taken from the participants before engaging in the research.</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Confidentiality of the personal data of the research participants will be maintained.</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No harm will be done to anyone.</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2F1E7991-EEBE-97A7-D8BA-A721874D1010}"/>
              </a:ext>
            </a:extLst>
          </p:cNvPr>
          <p:cNvSpPr>
            <a:spLocks noGrp="1"/>
          </p:cNvSpPr>
          <p:nvPr>
            <p:ph sz="half" idx="2"/>
          </p:nvPr>
        </p:nvSpPr>
        <p:spPr/>
        <p:txBody>
          <a:bodyPr>
            <a:normAutofit fontScale="85000" lnSpcReduction="20000"/>
          </a:bodyPr>
          <a:lstStyle/>
          <a:p>
            <a:endParaRPr lang="en-IN" dirty="0"/>
          </a:p>
        </p:txBody>
      </p:sp>
    </p:spTree>
    <p:extLst>
      <p:ext uri="{BB962C8B-B14F-4D97-AF65-F5344CB8AC3E}">
        <p14:creationId xmlns:p14="http://schemas.microsoft.com/office/powerpoint/2010/main" val="66817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09DE-D571-EBD4-FCD7-3C00D6F988D5}"/>
              </a:ext>
            </a:extLst>
          </p:cNvPr>
          <p:cNvSpPr>
            <a:spLocks noGrp="1"/>
          </p:cNvSpPr>
          <p:nvPr>
            <p:ph type="title"/>
          </p:nvPr>
        </p:nvSpPr>
        <p:spPr/>
        <p:txBody>
          <a:bodyPr/>
          <a:lstStyle/>
          <a:p>
            <a:pPr algn="ctr"/>
            <a:r>
              <a:rPr lang="en-IN" sz="2400" b="1" kern="0" dirty="0">
                <a:solidFill>
                  <a:srgbClr val="002060"/>
                </a:solidFill>
                <a:effectLst/>
                <a:latin typeface="Algerian" panose="04020705040A02060702" pitchFamily="82" charset="0"/>
                <a:ea typeface="Times New Roman" panose="02020603050405020304" pitchFamily="18" charset="0"/>
              </a:rPr>
              <a:t>Reference list</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AF1FA62-A473-01B4-1F29-17091B4994D1}"/>
              </a:ext>
            </a:extLst>
          </p:cNvPr>
          <p:cNvSpPr>
            <a:spLocks noGrp="1"/>
          </p:cNvSpPr>
          <p:nvPr>
            <p:ph idx="1"/>
          </p:nvPr>
        </p:nvSpPr>
        <p:spPr/>
        <p:txBody>
          <a:bodyPr>
            <a:normAutofit fontScale="55000" lnSpcReduction="20000"/>
          </a:bodyPr>
          <a:lstStyle/>
          <a:p>
            <a:pPr>
              <a:lnSpc>
                <a:spcPct val="150000"/>
              </a:lnSpc>
            </a:pPr>
            <a:r>
              <a:rPr lang="en-IN" sz="1800" dirty="0" err="1">
                <a:solidFill>
                  <a:srgbClr val="002060"/>
                </a:solidFill>
                <a:effectLst/>
                <a:latin typeface="Algerian" panose="04020705040A02060702" pitchFamily="82" charset="0"/>
                <a:ea typeface="Times New Roman" panose="02020603050405020304" pitchFamily="18" charset="0"/>
              </a:rPr>
              <a:t>Aceto</a:t>
            </a:r>
            <a:r>
              <a:rPr lang="en-IN" sz="1800" dirty="0">
                <a:solidFill>
                  <a:srgbClr val="002060"/>
                </a:solidFill>
                <a:effectLst/>
                <a:latin typeface="Algerian" panose="04020705040A02060702" pitchFamily="82" charset="0"/>
                <a:ea typeface="Times New Roman" panose="02020603050405020304" pitchFamily="18" charset="0"/>
              </a:rPr>
              <a:t>, G., Persico, V. and </a:t>
            </a:r>
            <a:r>
              <a:rPr lang="en-IN" sz="1800" dirty="0" err="1">
                <a:solidFill>
                  <a:srgbClr val="002060"/>
                </a:solidFill>
                <a:effectLst/>
                <a:latin typeface="Algerian" panose="04020705040A02060702" pitchFamily="82" charset="0"/>
                <a:ea typeface="Times New Roman" panose="02020603050405020304" pitchFamily="18" charset="0"/>
              </a:rPr>
              <a:t>Pescapé</a:t>
            </a:r>
            <a:r>
              <a:rPr lang="en-IN" sz="1800" dirty="0">
                <a:solidFill>
                  <a:srgbClr val="002060"/>
                </a:solidFill>
                <a:effectLst/>
                <a:latin typeface="Algerian" panose="04020705040A02060702" pitchFamily="82" charset="0"/>
                <a:ea typeface="Times New Roman" panose="02020603050405020304" pitchFamily="18" charset="0"/>
              </a:rPr>
              <a:t>, A., 2019. A survey on information and communication technologies for industry 4.0: State-of-the-art, taxonomies, perspectives, and challenges. </a:t>
            </a:r>
            <a:r>
              <a:rPr lang="en-IN" sz="1800" i="1" dirty="0">
                <a:solidFill>
                  <a:srgbClr val="002060"/>
                </a:solidFill>
                <a:effectLst/>
                <a:latin typeface="Algerian" panose="04020705040A02060702" pitchFamily="82" charset="0"/>
                <a:ea typeface="Times New Roman" panose="02020603050405020304" pitchFamily="18" charset="0"/>
              </a:rPr>
              <a:t>IEEE Communications Surveys &amp; Tutorials</a:t>
            </a:r>
            <a:r>
              <a:rPr lang="en-IN" sz="1800" dirty="0">
                <a:solidFill>
                  <a:srgbClr val="002060"/>
                </a:solidFill>
                <a:effectLst/>
                <a:latin typeface="Algerian" panose="04020705040A02060702" pitchFamily="82" charset="0"/>
                <a:ea typeface="Times New Roman" panose="02020603050405020304" pitchFamily="18" charset="0"/>
              </a:rPr>
              <a:t>, </a:t>
            </a:r>
            <a:r>
              <a:rPr lang="en-IN" sz="1800" i="1" dirty="0">
                <a:solidFill>
                  <a:srgbClr val="002060"/>
                </a:solidFill>
                <a:effectLst/>
                <a:latin typeface="Algerian" panose="04020705040A02060702" pitchFamily="82" charset="0"/>
                <a:ea typeface="Times New Roman" panose="02020603050405020304" pitchFamily="18" charset="0"/>
              </a:rPr>
              <a:t>21</a:t>
            </a:r>
            <a:r>
              <a:rPr lang="en-IN" sz="1800" dirty="0">
                <a:solidFill>
                  <a:srgbClr val="002060"/>
                </a:solidFill>
                <a:effectLst/>
                <a:latin typeface="Algerian" panose="04020705040A02060702" pitchFamily="82" charset="0"/>
                <a:ea typeface="Times New Roman" panose="02020603050405020304" pitchFamily="18" charset="0"/>
              </a:rPr>
              <a:t>(4), pp.3467-3501.</a:t>
            </a:r>
          </a:p>
          <a:p>
            <a:pPr>
              <a:lnSpc>
                <a:spcPct val="150000"/>
              </a:lnSpc>
            </a:pPr>
            <a:r>
              <a:rPr lang="en-IN" sz="1800" dirty="0" err="1">
                <a:solidFill>
                  <a:srgbClr val="002060"/>
                </a:solidFill>
                <a:effectLst/>
                <a:latin typeface="Algerian" panose="04020705040A02060702" pitchFamily="82" charset="0"/>
                <a:ea typeface="Times New Roman" panose="02020603050405020304" pitchFamily="18" charset="0"/>
              </a:rPr>
              <a:t>Giudici</a:t>
            </a:r>
            <a:r>
              <a:rPr lang="en-IN" sz="1800" dirty="0">
                <a:solidFill>
                  <a:srgbClr val="002060"/>
                </a:solidFill>
                <a:effectLst/>
                <a:latin typeface="Algerian" panose="04020705040A02060702" pitchFamily="82" charset="0"/>
                <a:ea typeface="Times New Roman" panose="02020603050405020304" pitchFamily="18" charset="0"/>
              </a:rPr>
              <a:t>, M. and </a:t>
            </a:r>
            <a:r>
              <a:rPr lang="en-IN" sz="1800" dirty="0" err="1">
                <a:solidFill>
                  <a:srgbClr val="002060"/>
                </a:solidFill>
                <a:effectLst/>
                <a:latin typeface="Algerian" panose="04020705040A02060702" pitchFamily="82" charset="0"/>
                <a:ea typeface="Times New Roman" panose="02020603050405020304" pitchFamily="18" charset="0"/>
              </a:rPr>
              <a:t>Filimonau</a:t>
            </a:r>
            <a:r>
              <a:rPr lang="en-IN" sz="1800" dirty="0">
                <a:solidFill>
                  <a:srgbClr val="002060"/>
                </a:solidFill>
                <a:effectLst/>
                <a:latin typeface="Algerian" panose="04020705040A02060702" pitchFamily="82" charset="0"/>
                <a:ea typeface="Times New Roman" panose="02020603050405020304" pitchFamily="18" charset="0"/>
              </a:rPr>
              <a:t>, V., 2019. Exploring the linkages between managerial leadership, communication and teamwork in successful event delivery. </a:t>
            </a:r>
            <a:r>
              <a:rPr lang="en-IN" sz="1800" i="1" dirty="0">
                <a:solidFill>
                  <a:srgbClr val="002060"/>
                </a:solidFill>
                <a:effectLst/>
                <a:latin typeface="Algerian" panose="04020705040A02060702" pitchFamily="82" charset="0"/>
                <a:ea typeface="Times New Roman" panose="02020603050405020304" pitchFamily="18" charset="0"/>
              </a:rPr>
              <a:t>Tourism Management Perspectives</a:t>
            </a:r>
            <a:r>
              <a:rPr lang="en-IN" sz="1800" dirty="0">
                <a:solidFill>
                  <a:srgbClr val="002060"/>
                </a:solidFill>
                <a:effectLst/>
                <a:latin typeface="Algerian" panose="04020705040A02060702" pitchFamily="82" charset="0"/>
                <a:ea typeface="Times New Roman" panose="02020603050405020304" pitchFamily="18" charset="0"/>
              </a:rPr>
              <a:t>, </a:t>
            </a:r>
            <a:r>
              <a:rPr lang="en-IN" sz="1800" i="1" dirty="0">
                <a:solidFill>
                  <a:srgbClr val="002060"/>
                </a:solidFill>
                <a:effectLst/>
                <a:latin typeface="Algerian" panose="04020705040A02060702" pitchFamily="82" charset="0"/>
                <a:ea typeface="Times New Roman" panose="02020603050405020304" pitchFamily="18" charset="0"/>
              </a:rPr>
              <a:t>32</a:t>
            </a:r>
            <a:r>
              <a:rPr lang="en-IN" sz="1800" dirty="0">
                <a:solidFill>
                  <a:srgbClr val="002060"/>
                </a:solidFill>
                <a:effectLst/>
                <a:latin typeface="Algerian" panose="04020705040A02060702" pitchFamily="82" charset="0"/>
                <a:ea typeface="Times New Roman" panose="02020603050405020304" pitchFamily="18" charset="0"/>
              </a:rPr>
              <a:t>, p.100558.</a:t>
            </a:r>
          </a:p>
          <a:p>
            <a:pPr>
              <a:lnSpc>
                <a:spcPct val="150000"/>
              </a:lnSpc>
            </a:pPr>
            <a:r>
              <a:rPr lang="en-IN" sz="1800" dirty="0">
                <a:solidFill>
                  <a:srgbClr val="002060"/>
                </a:solidFill>
                <a:effectLst/>
                <a:latin typeface="Algerian" panose="04020705040A02060702" pitchFamily="82" charset="0"/>
                <a:ea typeface="Times New Roman" panose="02020603050405020304" pitchFamily="18" charset="0"/>
              </a:rPr>
              <a:t>Gomez, L.E. and </a:t>
            </a:r>
            <a:r>
              <a:rPr lang="en-IN" sz="1800" dirty="0" err="1">
                <a:solidFill>
                  <a:srgbClr val="002060"/>
                </a:solidFill>
                <a:effectLst/>
                <a:latin typeface="Algerian" panose="04020705040A02060702" pitchFamily="82" charset="0"/>
                <a:ea typeface="Times New Roman" panose="02020603050405020304" pitchFamily="18" charset="0"/>
              </a:rPr>
              <a:t>Bernet</a:t>
            </a:r>
            <a:r>
              <a:rPr lang="en-IN" sz="1800" dirty="0">
                <a:solidFill>
                  <a:srgbClr val="002060"/>
                </a:solidFill>
                <a:effectLst/>
                <a:latin typeface="Algerian" panose="04020705040A02060702" pitchFamily="82" charset="0"/>
                <a:ea typeface="Times New Roman" panose="02020603050405020304" pitchFamily="18" charset="0"/>
              </a:rPr>
              <a:t>, P., 2019. Diversity improves performance and outcomes. </a:t>
            </a:r>
            <a:r>
              <a:rPr lang="en-IN" sz="1800" i="1" dirty="0">
                <a:solidFill>
                  <a:srgbClr val="002060"/>
                </a:solidFill>
                <a:effectLst/>
                <a:latin typeface="Algerian" panose="04020705040A02060702" pitchFamily="82" charset="0"/>
                <a:ea typeface="Times New Roman" panose="02020603050405020304" pitchFamily="18" charset="0"/>
              </a:rPr>
              <a:t>Journal of the National Medical Association</a:t>
            </a:r>
            <a:r>
              <a:rPr lang="en-IN" sz="1800" dirty="0">
                <a:solidFill>
                  <a:srgbClr val="002060"/>
                </a:solidFill>
                <a:effectLst/>
                <a:latin typeface="Algerian" panose="04020705040A02060702" pitchFamily="82" charset="0"/>
                <a:ea typeface="Times New Roman" panose="02020603050405020304" pitchFamily="18" charset="0"/>
              </a:rPr>
              <a:t>, </a:t>
            </a:r>
            <a:r>
              <a:rPr lang="en-IN" sz="1800" i="1" dirty="0">
                <a:solidFill>
                  <a:srgbClr val="002060"/>
                </a:solidFill>
                <a:effectLst/>
                <a:latin typeface="Algerian" panose="04020705040A02060702" pitchFamily="82" charset="0"/>
                <a:ea typeface="Times New Roman" panose="02020603050405020304" pitchFamily="18" charset="0"/>
              </a:rPr>
              <a:t>111</a:t>
            </a:r>
            <a:r>
              <a:rPr lang="en-IN" sz="1800" dirty="0">
                <a:solidFill>
                  <a:srgbClr val="002060"/>
                </a:solidFill>
                <a:effectLst/>
                <a:latin typeface="Algerian" panose="04020705040A02060702" pitchFamily="82" charset="0"/>
                <a:ea typeface="Times New Roman" panose="02020603050405020304" pitchFamily="18" charset="0"/>
              </a:rPr>
              <a:t>(4), pp.383-392.</a:t>
            </a:r>
          </a:p>
          <a:p>
            <a:pPr>
              <a:lnSpc>
                <a:spcPct val="150000"/>
              </a:lnSpc>
            </a:pPr>
            <a:r>
              <a:rPr lang="en-IN" sz="1800" dirty="0">
                <a:solidFill>
                  <a:srgbClr val="002060"/>
                </a:solidFill>
                <a:effectLst/>
                <a:latin typeface="Algerian" panose="04020705040A02060702" pitchFamily="82" charset="0"/>
                <a:ea typeface="Times New Roman" panose="02020603050405020304" pitchFamily="18" charset="0"/>
              </a:rPr>
              <a:t>Islam, A.M., Gaddis, I., Palacios López, A. and Amin, M., 2020. The </a:t>
            </a:r>
            <a:r>
              <a:rPr lang="en-IN" sz="1800" dirty="0" err="1">
                <a:solidFill>
                  <a:srgbClr val="002060"/>
                </a:solidFill>
                <a:effectLst/>
                <a:latin typeface="Algerian" panose="04020705040A02060702" pitchFamily="82" charset="0"/>
                <a:ea typeface="Times New Roman" panose="02020603050405020304" pitchFamily="18" charset="0"/>
              </a:rPr>
              <a:t>labor</a:t>
            </a:r>
            <a:r>
              <a:rPr lang="en-IN" sz="1800" dirty="0">
                <a:solidFill>
                  <a:srgbClr val="002060"/>
                </a:solidFill>
                <a:effectLst/>
                <a:latin typeface="Algerian" panose="04020705040A02060702" pitchFamily="82" charset="0"/>
                <a:ea typeface="Times New Roman" panose="02020603050405020304" pitchFamily="18" charset="0"/>
              </a:rPr>
              <a:t> productivity gap between formal businesses run by women and men. </a:t>
            </a:r>
            <a:r>
              <a:rPr lang="en-IN" sz="1800" i="1" dirty="0">
                <a:solidFill>
                  <a:srgbClr val="002060"/>
                </a:solidFill>
                <a:effectLst/>
                <a:latin typeface="Algerian" panose="04020705040A02060702" pitchFamily="82" charset="0"/>
                <a:ea typeface="Times New Roman" panose="02020603050405020304" pitchFamily="18" charset="0"/>
              </a:rPr>
              <a:t>Feminist Economics</a:t>
            </a:r>
            <a:r>
              <a:rPr lang="en-IN" sz="1800" dirty="0">
                <a:solidFill>
                  <a:srgbClr val="002060"/>
                </a:solidFill>
                <a:effectLst/>
                <a:latin typeface="Algerian" panose="04020705040A02060702" pitchFamily="82" charset="0"/>
                <a:ea typeface="Times New Roman" panose="02020603050405020304" pitchFamily="18" charset="0"/>
              </a:rPr>
              <a:t>, </a:t>
            </a:r>
            <a:r>
              <a:rPr lang="en-IN" sz="1800" i="1" dirty="0">
                <a:solidFill>
                  <a:srgbClr val="002060"/>
                </a:solidFill>
                <a:effectLst/>
                <a:latin typeface="Algerian" panose="04020705040A02060702" pitchFamily="82" charset="0"/>
                <a:ea typeface="Times New Roman" panose="02020603050405020304" pitchFamily="18" charset="0"/>
              </a:rPr>
              <a:t>26</a:t>
            </a:r>
            <a:r>
              <a:rPr lang="en-IN" sz="1800" dirty="0">
                <a:solidFill>
                  <a:srgbClr val="002060"/>
                </a:solidFill>
                <a:effectLst/>
                <a:latin typeface="Algerian" panose="04020705040A02060702" pitchFamily="82" charset="0"/>
                <a:ea typeface="Times New Roman" panose="02020603050405020304" pitchFamily="18" charset="0"/>
              </a:rPr>
              <a:t>(4), pp.228-258.</a:t>
            </a:r>
          </a:p>
          <a:p>
            <a:pPr>
              <a:lnSpc>
                <a:spcPct val="150000"/>
              </a:lnSpc>
            </a:pPr>
            <a:r>
              <a:rPr lang="en-IN" sz="1800" dirty="0" err="1">
                <a:solidFill>
                  <a:srgbClr val="002060"/>
                </a:solidFill>
                <a:effectLst/>
                <a:latin typeface="Algerian" panose="04020705040A02060702" pitchFamily="82" charset="0"/>
                <a:ea typeface="Times New Roman" panose="02020603050405020304" pitchFamily="18" charset="0"/>
              </a:rPr>
              <a:t>Ruggiano</a:t>
            </a:r>
            <a:r>
              <a:rPr lang="en-IN" sz="1800" dirty="0">
                <a:solidFill>
                  <a:srgbClr val="002060"/>
                </a:solidFill>
                <a:effectLst/>
                <a:latin typeface="Algerian" panose="04020705040A02060702" pitchFamily="82" charset="0"/>
                <a:ea typeface="Times New Roman" panose="02020603050405020304" pitchFamily="18" charset="0"/>
              </a:rPr>
              <a:t>, N. and Perry, T.E., 2019. Conducting secondary analysis of qualitative data: Should we, can we, and how?. </a:t>
            </a:r>
            <a:r>
              <a:rPr lang="en-IN" sz="1800" i="1" dirty="0">
                <a:solidFill>
                  <a:srgbClr val="002060"/>
                </a:solidFill>
                <a:effectLst/>
                <a:latin typeface="Algerian" panose="04020705040A02060702" pitchFamily="82" charset="0"/>
                <a:ea typeface="Times New Roman" panose="02020603050405020304" pitchFamily="18" charset="0"/>
              </a:rPr>
              <a:t>Qualitative Social Work</a:t>
            </a:r>
            <a:r>
              <a:rPr lang="en-IN" sz="1800" dirty="0">
                <a:solidFill>
                  <a:srgbClr val="002060"/>
                </a:solidFill>
                <a:effectLst/>
                <a:latin typeface="Algerian" panose="04020705040A02060702" pitchFamily="82" charset="0"/>
                <a:ea typeface="Times New Roman" panose="02020603050405020304" pitchFamily="18" charset="0"/>
              </a:rPr>
              <a:t>, </a:t>
            </a:r>
            <a:r>
              <a:rPr lang="en-IN" sz="1800" i="1" dirty="0">
                <a:solidFill>
                  <a:srgbClr val="002060"/>
                </a:solidFill>
                <a:effectLst/>
                <a:latin typeface="Algerian" panose="04020705040A02060702" pitchFamily="82" charset="0"/>
                <a:ea typeface="Times New Roman" panose="02020603050405020304" pitchFamily="18" charset="0"/>
              </a:rPr>
              <a:t>18</a:t>
            </a:r>
            <a:r>
              <a:rPr lang="en-IN" sz="1800" dirty="0">
                <a:solidFill>
                  <a:srgbClr val="002060"/>
                </a:solidFill>
                <a:effectLst/>
                <a:latin typeface="Algerian" panose="04020705040A02060702" pitchFamily="82" charset="0"/>
                <a:ea typeface="Times New Roman" panose="02020603050405020304" pitchFamily="18" charset="0"/>
              </a:rPr>
              <a:t>(1), pp.81-97.</a:t>
            </a:r>
          </a:p>
          <a:p>
            <a:pPr>
              <a:lnSpc>
                <a:spcPct val="150000"/>
              </a:lnSpc>
            </a:pPr>
            <a:r>
              <a:rPr lang="en-IN" sz="1800" dirty="0">
                <a:solidFill>
                  <a:srgbClr val="002060"/>
                </a:solidFill>
                <a:effectLst/>
                <a:latin typeface="Algerian" panose="04020705040A02060702" pitchFamily="82" charset="0"/>
                <a:ea typeface="Times New Roman" panose="02020603050405020304" pitchFamily="18" charset="0"/>
              </a:rPr>
              <a:t>Young, M., </a:t>
            </a:r>
            <a:r>
              <a:rPr lang="en-IN" sz="1800" dirty="0" err="1">
                <a:solidFill>
                  <a:srgbClr val="002060"/>
                </a:solidFill>
                <a:effectLst/>
                <a:latin typeface="Algerian" panose="04020705040A02060702" pitchFamily="82" charset="0"/>
                <a:ea typeface="Times New Roman" panose="02020603050405020304" pitchFamily="18" charset="0"/>
              </a:rPr>
              <a:t>Varpio</a:t>
            </a:r>
            <a:r>
              <a:rPr lang="en-IN" sz="1800" dirty="0">
                <a:solidFill>
                  <a:srgbClr val="002060"/>
                </a:solidFill>
                <a:effectLst/>
                <a:latin typeface="Algerian" panose="04020705040A02060702" pitchFamily="82" charset="0"/>
                <a:ea typeface="Times New Roman" panose="02020603050405020304" pitchFamily="18" charset="0"/>
              </a:rPr>
              <a:t>, L., </a:t>
            </a:r>
            <a:r>
              <a:rPr lang="en-IN" sz="1800" dirty="0" err="1">
                <a:solidFill>
                  <a:srgbClr val="002060"/>
                </a:solidFill>
                <a:effectLst/>
                <a:latin typeface="Algerian" panose="04020705040A02060702" pitchFamily="82" charset="0"/>
                <a:ea typeface="Times New Roman" panose="02020603050405020304" pitchFamily="18" charset="0"/>
              </a:rPr>
              <a:t>Uijtdehaage</a:t>
            </a:r>
            <a:r>
              <a:rPr lang="en-IN" sz="1800" dirty="0">
                <a:solidFill>
                  <a:srgbClr val="002060"/>
                </a:solidFill>
                <a:effectLst/>
                <a:latin typeface="Algerian" panose="04020705040A02060702" pitchFamily="82" charset="0"/>
                <a:ea typeface="Times New Roman" panose="02020603050405020304" pitchFamily="18" charset="0"/>
              </a:rPr>
              <a:t>, S. and Paradis, E., 2020. The spectrum of inductive and deductive research approaches using quantitative and qualitative data. </a:t>
            </a:r>
            <a:r>
              <a:rPr lang="en-IN" sz="1800" i="1" dirty="0">
                <a:solidFill>
                  <a:srgbClr val="002060"/>
                </a:solidFill>
                <a:effectLst/>
                <a:latin typeface="Algerian" panose="04020705040A02060702" pitchFamily="82" charset="0"/>
                <a:ea typeface="Times New Roman" panose="02020603050405020304" pitchFamily="18" charset="0"/>
              </a:rPr>
              <a:t>Academic Medicine</a:t>
            </a:r>
            <a:r>
              <a:rPr lang="en-IN" sz="1800" dirty="0">
                <a:solidFill>
                  <a:srgbClr val="002060"/>
                </a:solidFill>
                <a:effectLst/>
                <a:latin typeface="Algerian" panose="04020705040A02060702" pitchFamily="82" charset="0"/>
                <a:ea typeface="Times New Roman" panose="02020603050405020304" pitchFamily="18" charset="0"/>
              </a:rPr>
              <a:t>, </a:t>
            </a:r>
            <a:r>
              <a:rPr lang="en-IN" sz="1800" i="1" dirty="0">
                <a:solidFill>
                  <a:srgbClr val="002060"/>
                </a:solidFill>
                <a:effectLst/>
                <a:latin typeface="Algerian" panose="04020705040A02060702" pitchFamily="82" charset="0"/>
                <a:ea typeface="Times New Roman" panose="02020603050405020304" pitchFamily="18" charset="0"/>
              </a:rPr>
              <a:t>95</a:t>
            </a:r>
            <a:r>
              <a:rPr lang="en-IN" sz="1800" dirty="0">
                <a:solidFill>
                  <a:srgbClr val="002060"/>
                </a:solidFill>
                <a:effectLst/>
                <a:latin typeface="Algerian" panose="04020705040A02060702" pitchFamily="82" charset="0"/>
                <a:ea typeface="Times New Roman" panose="02020603050405020304" pitchFamily="18" charset="0"/>
              </a:rPr>
              <a:t>(7), p.1122.</a:t>
            </a:r>
          </a:p>
          <a:p>
            <a:endParaRPr lang="en-IN" dirty="0"/>
          </a:p>
        </p:txBody>
      </p:sp>
    </p:spTree>
    <p:extLst>
      <p:ext uri="{BB962C8B-B14F-4D97-AF65-F5344CB8AC3E}">
        <p14:creationId xmlns:p14="http://schemas.microsoft.com/office/powerpoint/2010/main" val="409528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ank You Images - Free Download on Freepik">
            <a:extLst>
              <a:ext uri="{FF2B5EF4-FFF2-40B4-BE49-F238E27FC236}">
                <a16:creationId xmlns:a16="http://schemas.microsoft.com/office/drawing/2014/main" id="{3D8EDC14-AA0D-0A13-B6E4-289E02D4B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761" y="882191"/>
            <a:ext cx="7973961" cy="493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44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1E10-A7CF-8AEE-FD65-211055EC6ACB}"/>
              </a:ext>
            </a:extLst>
          </p:cNvPr>
          <p:cNvSpPr>
            <a:spLocks noGrp="1"/>
          </p:cNvSpPr>
          <p:nvPr>
            <p:ph type="title"/>
          </p:nvPr>
        </p:nvSpPr>
        <p:spPr/>
        <p:txBody>
          <a:bodyPr>
            <a:normAutofit fontScale="90000"/>
          </a:bodyPr>
          <a:lstStyle/>
          <a:p>
            <a:pPr algn="ctr"/>
            <a:br>
              <a:rPr lang="en-IN" sz="1800" b="1" kern="0" dirty="0">
                <a:effectLst/>
                <a:latin typeface="Times New Roman" panose="02020603050405020304" pitchFamily="18" charset="0"/>
                <a:ea typeface="Times New Roman" panose="02020603050405020304" pitchFamily="18" charset="0"/>
              </a:rPr>
            </a:br>
            <a:r>
              <a:rPr lang="en-IN" sz="2400" b="1" kern="0" dirty="0">
                <a:solidFill>
                  <a:srgbClr val="002060"/>
                </a:solidFill>
                <a:effectLst/>
                <a:latin typeface="Algerian" panose="04020705040A02060702" pitchFamily="82" charset="0"/>
                <a:ea typeface="Times New Roman" panose="02020603050405020304" pitchFamily="18" charset="0"/>
              </a:rPr>
              <a:t>Introduction of the chosen company and proposed issue</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A690B07-A379-9595-8883-F0362CE62D34}"/>
              </a:ext>
            </a:extLst>
          </p:cNvPr>
          <p:cNvSpPr>
            <a:spLocks noGrp="1"/>
          </p:cNvSpPr>
          <p:nvPr>
            <p:ph sz="half" idx="1"/>
          </p:nvPr>
        </p:nvSpPr>
        <p:spPr/>
        <p:txBody>
          <a:bodyPr>
            <a:normAutofit fontScale="92500" lnSpcReduction="20000"/>
          </a:bodyPr>
          <a:lstStyle/>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Formal team-making is usually done based on a significant purpose.</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They are responsible for handling issues within an organisation.</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It has a leader and roles are allocated to each team member.</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It has a serious influence to increase the productivity of a firm.</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pic>
        <p:nvPicPr>
          <p:cNvPr id="1026" name="Picture 2" descr="Govt plans to set up working group on proposed new industrial policy -  BusinessToday">
            <a:extLst>
              <a:ext uri="{FF2B5EF4-FFF2-40B4-BE49-F238E27FC236}">
                <a16:creationId xmlns:a16="http://schemas.microsoft.com/office/drawing/2014/main" id="{8D10D6A2-212E-D5FD-36B2-9449855ECA0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07277" y="3128537"/>
            <a:ext cx="4292498" cy="241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05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38D0-86B6-32F0-0FD4-E9A3D990C42C}"/>
              </a:ext>
            </a:extLst>
          </p:cNvPr>
          <p:cNvSpPr>
            <a:spLocks noGrp="1"/>
          </p:cNvSpPr>
          <p:nvPr>
            <p:ph type="title"/>
          </p:nvPr>
        </p:nvSpPr>
        <p:spPr/>
        <p:txBody>
          <a:bodyPr>
            <a:normAutofit/>
          </a:bodyPr>
          <a:lstStyle/>
          <a:p>
            <a:pPr algn="ctr"/>
            <a:r>
              <a:rPr lang="en-IN" sz="2400" b="1" kern="0" dirty="0">
                <a:solidFill>
                  <a:srgbClr val="002060"/>
                </a:solidFill>
                <a:effectLst/>
                <a:latin typeface="Algerian" panose="04020705040A02060702" pitchFamily="82" charset="0"/>
                <a:ea typeface="Times New Roman" panose="02020603050405020304" pitchFamily="18" charset="0"/>
              </a:rPr>
              <a:t>Introduction of the chosen company and proposed issue.. (Conti..)</a:t>
            </a:r>
            <a:endParaRPr lang="en-IN" sz="2400"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A07A6A5-50B4-0922-5A04-EA155DC14EEC}"/>
              </a:ext>
            </a:extLst>
          </p:cNvPr>
          <p:cNvSpPr>
            <a:spLocks noGrp="1"/>
          </p:cNvSpPr>
          <p:nvPr>
            <p:ph sz="half" idx="1"/>
          </p:nvPr>
        </p:nvSpPr>
        <p:spPr/>
        <p:txBody>
          <a:bodyPr/>
          <a:lstStyle/>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The importance of formal team-making is quite effective in manufacturing.</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It encourages communication, trust and support.</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The development of a positive environment can be seen. </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pic>
        <p:nvPicPr>
          <p:cNvPr id="2050" name="Picture 2" descr="The Importance of good Communication on the Factory Floor - Azumuta">
            <a:extLst>
              <a:ext uri="{FF2B5EF4-FFF2-40B4-BE49-F238E27FC236}">
                <a16:creationId xmlns:a16="http://schemas.microsoft.com/office/drawing/2014/main" id="{D75FB431-5EE4-9E00-0CD7-CCD761435AF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97445" y="3296470"/>
            <a:ext cx="3787686" cy="212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01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7A83-306E-235B-31D9-6E87066259D7}"/>
              </a:ext>
            </a:extLst>
          </p:cNvPr>
          <p:cNvSpPr>
            <a:spLocks noGrp="1"/>
          </p:cNvSpPr>
          <p:nvPr>
            <p:ph type="title"/>
          </p:nvPr>
        </p:nvSpPr>
        <p:spPr/>
        <p:txBody>
          <a:bodyPr>
            <a:normAutofit fontScale="90000"/>
          </a:bodyPr>
          <a:lstStyle/>
          <a:p>
            <a:pPr algn="ctr"/>
            <a:br>
              <a:rPr lang="en-IN" sz="2400" b="1" kern="0" dirty="0">
                <a:solidFill>
                  <a:srgbClr val="002060"/>
                </a:solidFill>
                <a:effectLst/>
                <a:latin typeface="Algerian" panose="04020705040A02060702" pitchFamily="82" charset="0"/>
                <a:ea typeface="Times New Roman" panose="02020603050405020304" pitchFamily="18" charset="0"/>
              </a:rPr>
            </a:br>
            <a:r>
              <a:rPr lang="en-IN" sz="2400" b="1" kern="0" dirty="0">
                <a:solidFill>
                  <a:srgbClr val="002060"/>
                </a:solidFill>
                <a:effectLst/>
                <a:latin typeface="Algerian" panose="04020705040A02060702" pitchFamily="82" charset="0"/>
                <a:ea typeface="Times New Roman" panose="02020603050405020304" pitchFamily="18" charset="0"/>
              </a:rPr>
              <a:t>Research project objectives</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D8FE93F-A59F-4942-615F-F7D59E223A98}"/>
              </a:ext>
            </a:extLst>
          </p:cNvPr>
          <p:cNvSpPr>
            <a:spLocks noGrp="1"/>
          </p:cNvSpPr>
          <p:nvPr>
            <p:ph sz="half" idx="1"/>
          </p:nvPr>
        </p:nvSpPr>
        <p:spPr/>
        <p:txBody>
          <a:bodyPr>
            <a:normAutofit fontScale="77500" lnSpcReduction="20000"/>
          </a:bodyPr>
          <a:lstStyle/>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To analyse the importance of formal team making.</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To investigate the role of the team in improving productivity.</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To discuss the importance of formal team-making in the manufacturing sector.</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To identify the advantages of formal team-making in the process of improving productivity in manufacturing. </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pic>
        <p:nvPicPr>
          <p:cNvPr id="3074" name="Picture 2" descr="What are Research objectives? Examples of Different Objectives in research  and aims">
            <a:extLst>
              <a:ext uri="{FF2B5EF4-FFF2-40B4-BE49-F238E27FC236}">
                <a16:creationId xmlns:a16="http://schemas.microsoft.com/office/drawing/2014/main" id="{7C93EEE9-00F9-E4D3-3470-3BA2A5C52EB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35750" y="2786856"/>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04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68F9F-98AA-7556-8F8D-9520CCA53003}"/>
              </a:ext>
            </a:extLst>
          </p:cNvPr>
          <p:cNvSpPr>
            <a:spLocks noGrp="1"/>
          </p:cNvSpPr>
          <p:nvPr>
            <p:ph type="title"/>
          </p:nvPr>
        </p:nvSpPr>
        <p:spPr/>
        <p:txBody>
          <a:bodyPr>
            <a:normAutofit fontScale="90000"/>
          </a:bodyPr>
          <a:lstStyle/>
          <a:p>
            <a:pPr algn="ctr"/>
            <a:br>
              <a:rPr lang="en-IN" sz="2400" b="1" kern="0" dirty="0">
                <a:solidFill>
                  <a:srgbClr val="002060"/>
                </a:solidFill>
                <a:effectLst/>
                <a:latin typeface="Algerian" panose="04020705040A02060702" pitchFamily="82" charset="0"/>
                <a:ea typeface="Times New Roman" panose="02020603050405020304" pitchFamily="18" charset="0"/>
              </a:rPr>
            </a:br>
            <a:r>
              <a:rPr lang="en-IN" sz="2400" b="1" kern="0" dirty="0">
                <a:solidFill>
                  <a:srgbClr val="002060"/>
                </a:solidFill>
                <a:effectLst/>
                <a:latin typeface="Algerian" panose="04020705040A02060702" pitchFamily="82" charset="0"/>
                <a:ea typeface="Times New Roman" panose="02020603050405020304" pitchFamily="18" charset="0"/>
              </a:rPr>
              <a:t>Influencing literature</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70CB39-D0DD-E4D2-1AD4-1F2EFD7089A8}"/>
              </a:ext>
            </a:extLst>
          </p:cNvPr>
          <p:cNvSpPr>
            <a:spLocks noGrp="1"/>
          </p:cNvSpPr>
          <p:nvPr>
            <p:ph sz="half" idx="1"/>
          </p:nvPr>
        </p:nvSpPr>
        <p:spPr/>
        <p:txBody>
          <a:bodyPr/>
          <a:lstStyle/>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Meeting significant objectives can be done by using the formal team.</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Encourages bonds and connection.</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Increase the productivity of a firm. </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pic>
        <p:nvPicPr>
          <p:cNvPr id="4098" name="Picture 2" descr="The Team Work Connection | Management Skills Resources">
            <a:extLst>
              <a:ext uri="{FF2B5EF4-FFF2-40B4-BE49-F238E27FC236}">
                <a16:creationId xmlns:a16="http://schemas.microsoft.com/office/drawing/2014/main" id="{16B23ED2-FF53-C0E5-6DF0-85F53C8BAA1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551174" y="3429000"/>
            <a:ext cx="3099210" cy="193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15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0727-C6D4-A04E-6420-347981F5B0D3}"/>
              </a:ext>
            </a:extLst>
          </p:cNvPr>
          <p:cNvSpPr>
            <a:spLocks noGrp="1"/>
          </p:cNvSpPr>
          <p:nvPr>
            <p:ph type="title"/>
          </p:nvPr>
        </p:nvSpPr>
        <p:spPr/>
        <p:txBody>
          <a:bodyPr>
            <a:normAutofit/>
          </a:bodyPr>
          <a:lstStyle/>
          <a:p>
            <a:pPr algn="ctr"/>
            <a:r>
              <a:rPr lang="en-IN" sz="2400" b="1" kern="0" dirty="0">
                <a:solidFill>
                  <a:srgbClr val="002060"/>
                </a:solidFill>
                <a:effectLst/>
                <a:latin typeface="Algerian" panose="04020705040A02060702" pitchFamily="82" charset="0"/>
                <a:ea typeface="Times New Roman" panose="02020603050405020304" pitchFamily="18" charset="0"/>
              </a:rPr>
              <a:t>Influencing literature… (Conti..)</a:t>
            </a:r>
            <a:endParaRPr lang="en-IN" sz="2400"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C1D28AC-E2EE-1C2E-955B-57CFA0544759}"/>
              </a:ext>
            </a:extLst>
          </p:cNvPr>
          <p:cNvSpPr>
            <a:spLocks noGrp="1"/>
          </p:cNvSpPr>
          <p:nvPr>
            <p:ph sz="half" idx="1"/>
          </p:nvPr>
        </p:nvSpPr>
        <p:spPr/>
        <p:txBody>
          <a:bodyPr>
            <a:normAutofit fontScale="85000" lnSpcReduction="20000"/>
          </a:bodyPr>
          <a:lstStyle/>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A diversified team can provide more effective solutions to the manufacturing sectors.</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Sharing stress and responsibilities can encourage employees. </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Creative ideas can help in effective decision-making.</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It can clearly outline the relationship among the employees. </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pic>
        <p:nvPicPr>
          <p:cNvPr id="5122" name="Picture 2" descr="5 Ways to Connect With Your Team on a Personal Level">
            <a:extLst>
              <a:ext uri="{FF2B5EF4-FFF2-40B4-BE49-F238E27FC236}">
                <a16:creationId xmlns:a16="http://schemas.microsoft.com/office/drawing/2014/main" id="{B4803078-D3AA-D54F-4B49-ED7CC87DBE7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89289" y="2835845"/>
            <a:ext cx="4410485" cy="296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80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7E4E-E2DB-D48F-84D9-A83E833191CE}"/>
              </a:ext>
            </a:extLst>
          </p:cNvPr>
          <p:cNvSpPr>
            <a:spLocks noGrp="1"/>
          </p:cNvSpPr>
          <p:nvPr>
            <p:ph type="title"/>
          </p:nvPr>
        </p:nvSpPr>
        <p:spPr/>
        <p:txBody>
          <a:bodyPr>
            <a:normAutofit/>
          </a:bodyPr>
          <a:lstStyle/>
          <a:p>
            <a:pPr algn="ctr"/>
            <a:r>
              <a:rPr lang="en-IN" sz="2400" b="1" kern="0" dirty="0">
                <a:solidFill>
                  <a:srgbClr val="002060"/>
                </a:solidFill>
                <a:effectLst/>
                <a:latin typeface="Algerian" panose="04020705040A02060702" pitchFamily="82" charset="0"/>
                <a:ea typeface="Times New Roman" panose="02020603050405020304" pitchFamily="18" charset="0"/>
              </a:rPr>
              <a:t>Influencing literature… (Conti..)</a:t>
            </a:r>
            <a:endParaRPr lang="en-IN" sz="2400"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4F9C595-520B-F398-4560-FBF1E300DB28}"/>
              </a:ext>
            </a:extLst>
          </p:cNvPr>
          <p:cNvSpPr>
            <a:spLocks noGrp="1"/>
          </p:cNvSpPr>
          <p:nvPr>
            <p:ph sz="half" idx="1"/>
          </p:nvPr>
        </p:nvSpPr>
        <p:spPr/>
        <p:txBody>
          <a:bodyPr>
            <a:normAutofit fontScale="85000" lnSpcReduction="20000"/>
          </a:bodyPr>
          <a:lstStyle/>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Effective communication is essential in the production chain.</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Lack of communication reduces the level of productivity.</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A formal team can be able to identify the issues in the supply chain.</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Developing competitive strategies in manufacturing can be easy by using different ideas.</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pic>
        <p:nvPicPr>
          <p:cNvPr id="6146" name="Picture 2" descr="The Different Ways To Connect With Your Team">
            <a:extLst>
              <a:ext uri="{FF2B5EF4-FFF2-40B4-BE49-F238E27FC236}">
                <a16:creationId xmlns:a16="http://schemas.microsoft.com/office/drawing/2014/main" id="{8F9B5964-85BD-CDDD-B23B-5CFBF56C270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33903" y="3146323"/>
            <a:ext cx="3605161" cy="239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1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4BAB-D0B5-027B-609C-26F3A353D990}"/>
              </a:ext>
            </a:extLst>
          </p:cNvPr>
          <p:cNvSpPr>
            <a:spLocks noGrp="1"/>
          </p:cNvSpPr>
          <p:nvPr>
            <p:ph type="title"/>
          </p:nvPr>
        </p:nvSpPr>
        <p:spPr/>
        <p:txBody>
          <a:bodyPr>
            <a:normAutofit fontScale="90000"/>
          </a:bodyPr>
          <a:lstStyle/>
          <a:p>
            <a:pPr algn="ctr"/>
            <a:br>
              <a:rPr lang="en-IN" sz="2400" b="1" kern="0" dirty="0">
                <a:solidFill>
                  <a:srgbClr val="002060"/>
                </a:solidFill>
                <a:effectLst/>
                <a:latin typeface="Algerian" panose="04020705040A02060702" pitchFamily="82" charset="0"/>
                <a:ea typeface="Times New Roman" panose="02020603050405020304" pitchFamily="18" charset="0"/>
              </a:rPr>
            </a:br>
            <a:r>
              <a:rPr lang="en-IN" sz="2400" b="1" kern="0" dirty="0">
                <a:solidFill>
                  <a:srgbClr val="002060"/>
                </a:solidFill>
                <a:effectLst/>
                <a:latin typeface="Algerian" panose="04020705040A02060702" pitchFamily="82" charset="0"/>
                <a:ea typeface="Times New Roman" panose="02020603050405020304" pitchFamily="18" charset="0"/>
              </a:rPr>
              <a:t>Proposed methodology</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055DFFC-0CE4-F00A-3CF4-9943230FA6F8}"/>
              </a:ext>
            </a:extLst>
          </p:cNvPr>
          <p:cNvSpPr>
            <a:spLocks noGrp="1"/>
          </p:cNvSpPr>
          <p:nvPr>
            <p:ph sz="half" idx="1"/>
          </p:nvPr>
        </p:nvSpPr>
        <p:spPr/>
        <p:txBody>
          <a:bodyPr>
            <a:normAutofit fontScale="92500" lnSpcReduction="20000"/>
          </a:bodyPr>
          <a:lstStyle/>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A deductive research approach is going to be followed (</a:t>
            </a:r>
            <a:r>
              <a:rPr lang="en-IN" sz="1800" u="none" strike="noStrike" dirty="0">
                <a:solidFill>
                  <a:srgbClr val="002060"/>
                </a:solidFill>
                <a:effectLst/>
                <a:highlight>
                  <a:srgbClr val="FFFFFF"/>
                </a:highlight>
                <a:latin typeface="Algerian" panose="04020705040A02060702" pitchFamily="82" charset="0"/>
                <a:ea typeface="Times New Roman" panose="02020603050405020304" pitchFamily="18" charset="0"/>
              </a:rPr>
              <a:t>Young </a:t>
            </a:r>
            <a:r>
              <a:rPr lang="en-IN" sz="1800" i="1" u="none" strike="noStrike" dirty="0">
                <a:solidFill>
                  <a:srgbClr val="002060"/>
                </a:solidFill>
                <a:effectLst/>
                <a:highlight>
                  <a:srgbClr val="FFFFFF"/>
                </a:highlight>
                <a:latin typeface="Algerian" panose="04020705040A02060702" pitchFamily="82" charset="0"/>
                <a:ea typeface="Times New Roman" panose="02020603050405020304" pitchFamily="18" charset="0"/>
              </a:rPr>
              <a:t>et al.,</a:t>
            </a:r>
            <a:r>
              <a:rPr lang="en-IN" sz="1800" u="none" strike="noStrike" dirty="0">
                <a:solidFill>
                  <a:srgbClr val="002060"/>
                </a:solidFill>
                <a:effectLst/>
                <a:highlight>
                  <a:srgbClr val="FFFFFF"/>
                </a:highlight>
                <a:latin typeface="Algerian" panose="04020705040A02060702" pitchFamily="82" charset="0"/>
                <a:ea typeface="Times New Roman" panose="02020603050405020304" pitchFamily="18" charset="0"/>
              </a:rPr>
              <a:t> 2020)</a:t>
            </a:r>
            <a:r>
              <a:rPr lang="en-IN" sz="1800" u="none" strike="noStrike" dirty="0">
                <a:solidFill>
                  <a:srgbClr val="002060"/>
                </a:solidFill>
                <a:effectLst/>
                <a:latin typeface="Algerian" panose="04020705040A02060702" pitchFamily="82" charset="0"/>
                <a:ea typeface="Times New Roman" panose="02020603050405020304" pitchFamily="18" charset="0"/>
              </a:rPr>
              <a:t>.</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It can help to gather data about formal tam making in a systematic way.</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Can explain the connection between variables and concepts.</a:t>
            </a:r>
            <a:endParaRPr lang="en-IN" sz="1800" u="none" strike="noStrike" dirty="0">
              <a:solidFill>
                <a:srgbClr val="002060"/>
              </a:solidFill>
              <a:effectLst/>
              <a:latin typeface="Algerian" panose="04020705040A02060702" pitchFamily="82" charset="0"/>
              <a:ea typeface="Arial" panose="020B0604020202020204" pitchFamily="34" charset="0"/>
            </a:endParaRPr>
          </a:p>
          <a:p>
            <a:endParaRPr lang="en-IN" dirty="0"/>
          </a:p>
        </p:txBody>
      </p:sp>
      <p:pic>
        <p:nvPicPr>
          <p:cNvPr id="7170" name="Picture 2" descr="research methods - Eduvoice | The Voice of Education Industry">
            <a:extLst>
              <a:ext uri="{FF2B5EF4-FFF2-40B4-BE49-F238E27FC236}">
                <a16:creationId xmlns:a16="http://schemas.microsoft.com/office/drawing/2014/main" id="{56A8C4BB-38BB-76D1-626C-E74B2A4FF22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00799" y="3097482"/>
            <a:ext cx="4498975" cy="235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60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F2E1-1461-8A3A-1A72-43A91D7BF552}"/>
              </a:ext>
            </a:extLst>
          </p:cNvPr>
          <p:cNvSpPr>
            <a:spLocks noGrp="1"/>
          </p:cNvSpPr>
          <p:nvPr>
            <p:ph type="title"/>
          </p:nvPr>
        </p:nvSpPr>
        <p:spPr/>
        <p:txBody>
          <a:bodyPr>
            <a:normAutofit/>
          </a:bodyPr>
          <a:lstStyle/>
          <a:p>
            <a:pPr algn="ctr"/>
            <a:r>
              <a:rPr lang="en-IN" sz="2400" b="1" kern="0" dirty="0">
                <a:solidFill>
                  <a:srgbClr val="002060"/>
                </a:solidFill>
                <a:effectLst/>
                <a:latin typeface="Algerian" panose="04020705040A02060702" pitchFamily="82" charset="0"/>
                <a:ea typeface="Times New Roman" panose="02020603050405020304" pitchFamily="18" charset="0"/>
              </a:rPr>
              <a:t>Proposed methodology…(Conti..)</a:t>
            </a:r>
            <a:endParaRPr lang="en-IN" sz="2400" dirty="0">
              <a:solidFill>
                <a:srgbClr val="00206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DD46F6C-59B7-8CD1-2854-93D0F3ED6A03}"/>
              </a:ext>
            </a:extLst>
          </p:cNvPr>
          <p:cNvSpPr>
            <a:spLocks noGrp="1"/>
          </p:cNvSpPr>
          <p:nvPr>
            <p:ph sz="half" idx="1"/>
          </p:nvPr>
        </p:nvSpPr>
        <p:spPr/>
        <p:txBody>
          <a:bodyPr/>
          <a:lstStyle/>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The research is going to obtain a descriptive research design.</a:t>
            </a:r>
            <a:endParaRPr lang="en-IN" sz="1800" u="none" strike="noStrike" dirty="0">
              <a:solidFill>
                <a:srgbClr val="002060"/>
              </a:solidFill>
              <a:effectLst/>
              <a:latin typeface="Algerian" panose="04020705040A02060702" pitchFamily="82" charset="0"/>
              <a:ea typeface="Arial" panose="020B0604020202020204" pitchFamily="34" charset="0"/>
            </a:endParaRPr>
          </a:p>
          <a:p>
            <a:pPr marL="342900" lvl="0" indent="-342900" algn="just">
              <a:lnSpc>
                <a:spcPct val="150000"/>
              </a:lnSpc>
              <a:buFont typeface="Arial" panose="020B0604020202020204" pitchFamily="34" charset="0"/>
              <a:buChar char="●"/>
            </a:pPr>
            <a:r>
              <a:rPr lang="en-IN" sz="1800" u="none" strike="noStrike" dirty="0">
                <a:solidFill>
                  <a:srgbClr val="002060"/>
                </a:solidFill>
                <a:effectLst/>
                <a:latin typeface="Algerian" panose="04020705040A02060702" pitchFamily="82" charset="0"/>
                <a:ea typeface="Times New Roman" panose="02020603050405020304" pitchFamily="18" charset="0"/>
              </a:rPr>
              <a:t>It is also using a case-study research strategy</a:t>
            </a:r>
            <a:r>
              <a:rPr lang="en-IN" sz="1800" u="none" strike="noStrike" dirty="0">
                <a:effectLst/>
                <a:latin typeface="Times New Roman" panose="02020603050405020304" pitchFamily="18" charset="0"/>
                <a:ea typeface="Times New Roman" panose="02020603050405020304" pitchFamily="18" charset="0"/>
              </a:rPr>
              <a:t>.</a:t>
            </a:r>
            <a:endParaRPr lang="en-IN" sz="1800" u="none" strike="noStrike" dirty="0">
              <a:effectLst/>
              <a:latin typeface="Arial" panose="020B0604020202020204" pitchFamily="34" charset="0"/>
              <a:ea typeface="Arial" panose="020B0604020202020204" pitchFamily="34" charset="0"/>
            </a:endParaRPr>
          </a:p>
          <a:p>
            <a:endParaRPr lang="en-IN" dirty="0"/>
          </a:p>
        </p:txBody>
      </p:sp>
      <p:pic>
        <p:nvPicPr>
          <p:cNvPr id="8194" name="Picture 2" descr="Descriptive Research Designs: Types, Examples &amp; Methods">
            <a:extLst>
              <a:ext uri="{FF2B5EF4-FFF2-40B4-BE49-F238E27FC236}">
                <a16:creationId xmlns:a16="http://schemas.microsoft.com/office/drawing/2014/main" id="{E87CB429-2EB0-17C1-32D0-6D4B03FEA13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38451" y="2792097"/>
            <a:ext cx="4330165" cy="307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5276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TotalTime>
  <Words>1301</Words>
  <Application>Microsoft Office PowerPoint</Application>
  <PresentationFormat>Widescreen</PresentationFormat>
  <Paragraphs>73</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Garamond</vt:lpstr>
      <vt:lpstr>Times New Roman</vt:lpstr>
      <vt:lpstr>Organic</vt:lpstr>
      <vt:lpstr>Role of Formal Team Making in Workplace to Improve Productivity in Manufacturing Sector </vt:lpstr>
      <vt:lpstr> Introduction of the chosen company and proposed issue </vt:lpstr>
      <vt:lpstr>Introduction of the chosen company and proposed issue.. (Conti..)</vt:lpstr>
      <vt:lpstr> Research project objectives </vt:lpstr>
      <vt:lpstr> Influencing literature </vt:lpstr>
      <vt:lpstr>Influencing literature… (Conti..)</vt:lpstr>
      <vt:lpstr>Influencing literature… (Conti..)</vt:lpstr>
      <vt:lpstr> Proposed methodology </vt:lpstr>
      <vt:lpstr>Proposed methodology…(Conti..)</vt:lpstr>
      <vt:lpstr>Proposed methodology…(Conti..)</vt:lpstr>
      <vt:lpstr> Ethical approval </vt:lpstr>
      <vt:lpstr>Reference list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Formal Team Making in Workplace to Improve Productivity in Manufacturing Sector </dc:title>
  <cp:revision>1</cp:revision>
  <dcterms:created xsi:type="dcterms:W3CDTF">2023-04-27T14:43:47Z</dcterms:created>
  <dcterms:modified xsi:type="dcterms:W3CDTF">2023-04-27T14:55:14Z</dcterms:modified>
</cp:coreProperties>
</file>