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7936ccd5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7936ccd5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7936ccd5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7936ccd5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7936ccd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7936ccd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terms of entering a new market segment, it is necessary to choose the most appropriate marketing strategy that will be suitable for the market as well as the organization also at the same same. In order to understand the most favourable marketing strategy, it is necessary to first understand the micro and macro-environment of the same. With respect to this, the concerned presentation will be formulating the various important aspects that are required to be considered by the company HelloFresh before entering into a new segment of the market.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7936ccd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7936ccd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new market segment that has been chosen over here in order to expand the business of Hellofresh is considered to be Eastern Europe. In this respect, the market segment of the Germany has been chosen over here for the expansion of the business at the present time. The main reason behind choosing this market segment is just that the country is having a vast population as well as the largest economy in Europe. Apparently, it will be delivering a better response to the entry of the organisation over there.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7936ccd5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7936ccd5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marketing strategy of a business is mainly associated with the aspect of attracting the customers by the means of different strategies. This indicates that the marketing strategy of a business is mainly associated with the entry-level of an organisation within a particular market segment. The primary motive of the marketing strategy is to grab the attention of the customers so that they can tend towards associating with the business operations of the same. Whereas, on the other hand, the corporate strategy of a business is associated with the development of a particular organisation in the long run. The corporate strategy of a company is mainly responsible towards the maintenance of the business in the long run. The combination of both the marketing and corporate strategy of an organisation can help in the formulation of both the short-term and long-term requirements of the same making it more successful in the future course of action.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7936ccd5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7936ccd5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company is observed to have an innovative packing strategy that easily grabs the attention of the customers in terms of making it more demanding (Xaif, 2022). The innovative packing strategy also decreases the time that was initially used while packing. In addition to this, the company is also having a better coordination team to manage the various requirements. The company is observed to be having a higher level of cost of expenses that makes their budget slightly higher  (Xaif, 2022). Apart from there is also a higher level of time consumed while serving the customers. In addition to this, the company is also having some similar items on their list that are being sold by its competitors.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7936ccd5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7936ccd5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increase in the level of food diversity will be able to deliver a better quality of food products to the customers by the means of considering the taste and preferences of the same. Apart from this, the change in the taste and preference of the customers also helps in increasing the variety of the food products to be served to them (Xaif, 2022). The company has also introduced some of the major technological appliances that have made things quite easier for them. The company faces a huge competition level which can affect the overall market segment that has been chosen (</a:t>
            </a:r>
            <a:r>
              <a:rPr lang="en" sz="1200">
                <a:solidFill>
                  <a:srgbClr val="222222"/>
                </a:solidFill>
                <a:highlight>
                  <a:srgbClr val="FFFFFF"/>
                </a:highlight>
                <a:latin typeface="Times New Roman"/>
                <a:ea typeface="Times New Roman"/>
                <a:cs typeface="Times New Roman"/>
                <a:sym typeface="Times New Roman"/>
              </a:rPr>
              <a:t>Plowman, 2019)</a:t>
            </a:r>
            <a:r>
              <a:rPr lang="en" sz="1200">
                <a:solidFill>
                  <a:schemeClr val="dk1"/>
                </a:solidFill>
                <a:latin typeface="Times New Roman"/>
                <a:ea typeface="Times New Roman"/>
                <a:cs typeface="Times New Roman"/>
                <a:sym typeface="Times New Roman"/>
              </a:rPr>
              <a:t>. The increase in the number of food-borne diseases has decreased the interest of the public towards consuming food products from the outside market segment at the present time. This aspect can affect the overall demand for the products that are being sold by HelloFresh.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7936ccd5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7936ccd5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government of Germany are in favour of supporting new investments within the country that can act as an advantage in terms of serving the public with their requirements (</a:t>
            </a:r>
            <a:r>
              <a:rPr lang="en" sz="1200">
                <a:solidFill>
                  <a:srgbClr val="222222"/>
                </a:solidFill>
                <a:highlight>
                  <a:srgbClr val="FFFFFF"/>
                </a:highlight>
                <a:latin typeface="Times New Roman"/>
                <a:ea typeface="Times New Roman"/>
                <a:cs typeface="Times New Roman"/>
                <a:sym typeface="Times New Roman"/>
              </a:rPr>
              <a:t>von Laar, 2021)</a:t>
            </a:r>
            <a:r>
              <a:rPr lang="en" sz="1200">
                <a:solidFill>
                  <a:schemeClr val="dk1"/>
                </a:solidFill>
                <a:latin typeface="Times New Roman"/>
                <a:ea typeface="Times New Roman"/>
                <a:cs typeface="Times New Roman"/>
                <a:sym typeface="Times New Roman"/>
              </a:rPr>
              <a:t>. Apparently, the company can also observe a tax benefit while entering the business in the market segment of Germany. Germany is having a better infrastructure as compared to many other developed countries. This respect there will be a huge benefit in terms of entering into a new market segment and incorporating the business in a financially developed country.  Apart from this, Germany is having a huge migration which may cause an issue in terms of acquiring a higher number of customers. However, there is a vast range of media outlets that can support the business. The company is observed to be having a wide range of technological tools and technologies that can support the business from different perspectives (</a:t>
            </a:r>
            <a:r>
              <a:rPr lang="en" sz="1200">
                <a:solidFill>
                  <a:srgbClr val="222222"/>
                </a:solidFill>
                <a:highlight>
                  <a:srgbClr val="FFFFFF"/>
                </a:highlight>
                <a:latin typeface="Times New Roman"/>
                <a:ea typeface="Times New Roman"/>
                <a:cs typeface="Times New Roman"/>
                <a:sym typeface="Times New Roman"/>
              </a:rPr>
              <a:t>Redcliffe, 2021</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7936ccd5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7936ccd5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company as well as the chosen market segment is associated with adequate utilisation of renewable resources and waste management policies. This aspect can help the business to be more developed in the new market segment. There are various health and safety environmental laws that are being enforced in Germany. Whereas, on the other hand, the concerned organisation is observed to be one of the major supporters of greenery (</a:t>
            </a:r>
            <a:r>
              <a:rPr lang="en" sz="1200">
                <a:solidFill>
                  <a:srgbClr val="222222"/>
                </a:solidFill>
                <a:highlight>
                  <a:srgbClr val="FFFFFF"/>
                </a:highlight>
                <a:latin typeface="Times New Roman"/>
                <a:ea typeface="Times New Roman"/>
                <a:cs typeface="Times New Roman"/>
                <a:sym typeface="Times New Roman"/>
              </a:rPr>
              <a:t>Szollos, 2020</a:t>
            </a:r>
            <a:r>
              <a:rPr lang="en" sz="1200">
                <a:solidFill>
                  <a:schemeClr val="dk1"/>
                </a:solidFill>
                <a:latin typeface="Times New Roman"/>
                <a:ea typeface="Times New Roman"/>
                <a:cs typeface="Times New Roman"/>
                <a:sym typeface="Times New Roman"/>
              </a:rPr>
              <a:t>). Apparently, this can also help as a plus point in terms of entering a new market segment.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7936ccd5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7936ccd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presentation has covered both the micro and macroeconomic factors that can affect the overall formulation of the business in terms of entering into a new market segment. In this respect, it has been observed that the business strategy of HelloFresh is mostly associated with that of the market segment of Germany. This aspect can provide a huge benefit in terms of incorporating the concerned business over there. In a broader sense, it can be stated that it will be beneficial for the company HelloFresh to enter into the new market segment of Germany.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627275" y="21075"/>
            <a:ext cx="742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t>Presentation over Marketing strategy</a:t>
            </a:r>
            <a:endParaRPr b="1" sz="2800"/>
          </a:p>
        </p:txBody>
      </p:sp>
      <p:pic>
        <p:nvPicPr>
          <p:cNvPr id="55" name="Google Shape;55;p13"/>
          <p:cNvPicPr preferRelativeResize="0"/>
          <p:nvPr/>
        </p:nvPicPr>
        <p:blipFill>
          <a:blip r:embed="rId3">
            <a:alphaModFix/>
          </a:blip>
          <a:stretch>
            <a:fillRect/>
          </a:stretch>
        </p:blipFill>
        <p:spPr>
          <a:xfrm>
            <a:off x="152400" y="789075"/>
            <a:ext cx="8705775" cy="3732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a:t>
            </a:r>
            <a:endParaRPr b="1"/>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Xaif (2022) </a:t>
            </a:r>
            <a:r>
              <a:rPr i="1" lang="en" sz="1600">
                <a:solidFill>
                  <a:schemeClr val="dk1"/>
                </a:solidFill>
                <a:latin typeface="Times New Roman"/>
                <a:ea typeface="Times New Roman"/>
                <a:cs typeface="Times New Roman"/>
                <a:sym typeface="Times New Roman"/>
              </a:rPr>
              <a:t>Outstanding Swot Analysis of hellofresh - 2023 study</a:t>
            </a:r>
            <a:r>
              <a:rPr lang="en" sz="1600">
                <a:solidFill>
                  <a:schemeClr val="dk1"/>
                </a:solidFill>
                <a:latin typeface="Times New Roman"/>
                <a:ea typeface="Times New Roman"/>
                <a:cs typeface="Times New Roman"/>
                <a:sym typeface="Times New Roman"/>
              </a:rPr>
              <a:t>, </a:t>
            </a:r>
            <a:r>
              <a:rPr i="1" lang="en" sz="1600">
                <a:solidFill>
                  <a:schemeClr val="dk1"/>
                </a:solidFill>
                <a:latin typeface="Times New Roman"/>
                <a:ea typeface="Times New Roman"/>
                <a:cs typeface="Times New Roman"/>
                <a:sym typeface="Times New Roman"/>
              </a:rPr>
              <a:t>IIDE</a:t>
            </a:r>
            <a:r>
              <a:rPr lang="en" sz="1600">
                <a:solidFill>
                  <a:schemeClr val="dk1"/>
                </a:solidFill>
                <a:latin typeface="Times New Roman"/>
                <a:ea typeface="Times New Roman"/>
                <a:cs typeface="Times New Roman"/>
                <a:sym typeface="Times New Roman"/>
              </a:rPr>
              <a:t>. Available at: https://iide.co/case-studies/swot-analysis-of-hellofresh/ (Accessed: April 22, 2023).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rgbClr val="222222"/>
                </a:solidFill>
                <a:highlight>
                  <a:srgbClr val="FFFFFF"/>
                </a:highlight>
                <a:latin typeface="Times New Roman"/>
                <a:ea typeface="Times New Roman"/>
                <a:cs typeface="Times New Roman"/>
                <a:sym typeface="Times New Roman"/>
              </a:rPr>
              <a:t>Plowman, S., 2019. A Strategic Audit of Chipotle Mexican Grill, Inc.</a:t>
            </a:r>
            <a:endParaRPr sz="16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rgbClr val="222222"/>
                </a:solidFill>
                <a:highlight>
                  <a:srgbClr val="FFFFFF"/>
                </a:highlight>
                <a:latin typeface="Times New Roman"/>
                <a:ea typeface="Times New Roman"/>
                <a:cs typeface="Times New Roman"/>
                <a:sym typeface="Times New Roman"/>
              </a:rPr>
              <a:t>von Laar, M. and Knief, M., 2021. FOOD FOR THOUGHT: WHAT FACTORS INFLUENCE THE MEAL KIT PURCHASE?.</a:t>
            </a:r>
            <a:endParaRPr sz="16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rgbClr val="222222"/>
                </a:solidFill>
                <a:highlight>
                  <a:srgbClr val="FFFFFF"/>
                </a:highlight>
                <a:latin typeface="Times New Roman"/>
                <a:ea typeface="Times New Roman"/>
                <a:cs typeface="Times New Roman"/>
                <a:sym typeface="Times New Roman"/>
              </a:rPr>
              <a:t>Redcliffe, J. and Australia, N., 2021. Nuffield Scholarship for a Horticulturalist from the Potato Industry in 2019-2020.</a:t>
            </a:r>
            <a:endParaRPr sz="16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 sz="1600">
                <a:solidFill>
                  <a:srgbClr val="222222"/>
                </a:solidFill>
                <a:highlight>
                  <a:srgbClr val="FFFFFF"/>
                </a:highlight>
                <a:latin typeface="Times New Roman"/>
                <a:ea typeface="Times New Roman"/>
                <a:cs typeface="Times New Roman"/>
                <a:sym typeface="Times New Roman"/>
              </a:rPr>
              <a:t>Szollos, A., 2020. The enforcement of the European Union environmental law in the mirror of the judicial practice of the Court of Justice of the European Union. </a:t>
            </a:r>
            <a:r>
              <a:rPr i="1" lang="en" sz="1600">
                <a:solidFill>
                  <a:srgbClr val="222222"/>
                </a:solidFill>
                <a:highlight>
                  <a:srgbClr val="FFFFFF"/>
                </a:highlight>
                <a:latin typeface="Times New Roman"/>
                <a:ea typeface="Times New Roman"/>
                <a:cs typeface="Times New Roman"/>
                <a:sym typeface="Times New Roman"/>
              </a:rPr>
              <a:t>J. Agric. Envtl. L.</a:t>
            </a:r>
            <a:r>
              <a:rPr lang="en" sz="1600">
                <a:solidFill>
                  <a:srgbClr val="222222"/>
                </a:solidFill>
                <a:highlight>
                  <a:srgbClr val="FFFFFF"/>
                </a:highlight>
                <a:latin typeface="Times New Roman"/>
                <a:ea typeface="Times New Roman"/>
                <a:cs typeface="Times New Roman"/>
                <a:sym typeface="Times New Roman"/>
              </a:rPr>
              <a:t>, </a:t>
            </a:r>
            <a:r>
              <a:rPr i="1" lang="en" sz="1600">
                <a:solidFill>
                  <a:srgbClr val="222222"/>
                </a:solidFill>
                <a:highlight>
                  <a:srgbClr val="FFFFFF"/>
                </a:highlight>
                <a:latin typeface="Times New Roman"/>
                <a:ea typeface="Times New Roman"/>
                <a:cs typeface="Times New Roman"/>
                <a:sym typeface="Times New Roman"/>
              </a:rPr>
              <a:t>15</a:t>
            </a:r>
            <a:r>
              <a:rPr lang="en" sz="1600">
                <a:solidFill>
                  <a:srgbClr val="222222"/>
                </a:solidFill>
                <a:highlight>
                  <a:srgbClr val="FFFFFF"/>
                </a:highlight>
                <a:latin typeface="Times New Roman"/>
                <a:ea typeface="Times New Roman"/>
                <a:cs typeface="Times New Roman"/>
                <a:sym typeface="Times New Roman"/>
              </a:rPr>
              <a:t>, p.402.</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0" y="167988"/>
            <a:ext cx="8991600" cy="480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 sz="2300">
                <a:latin typeface="Times New Roman"/>
                <a:ea typeface="Times New Roman"/>
                <a:cs typeface="Times New Roman"/>
                <a:sym typeface="Times New Roman"/>
              </a:rPr>
              <a:t>Introduction</a:t>
            </a:r>
            <a:endParaRPr sz="3700"/>
          </a:p>
        </p:txBody>
      </p:sp>
      <p:sp>
        <p:nvSpPr>
          <p:cNvPr id="61" name="Google Shape;61;p14"/>
          <p:cNvSpPr txBox="1"/>
          <p:nvPr>
            <p:ph idx="1" type="body"/>
          </p:nvPr>
        </p:nvSpPr>
        <p:spPr>
          <a:xfrm>
            <a:off x="311700" y="1152475"/>
            <a:ext cx="3867000" cy="3766500"/>
          </a:xfrm>
          <a:prstGeom prst="rect">
            <a:avLst/>
          </a:prstGeom>
        </p:spPr>
        <p:txBody>
          <a:bodyPr anchorCtr="0" anchor="t" bIns="91425" lIns="91425" spcFirstLastPara="1" rIns="91425" wrap="square" tIns="91425">
            <a:normAutofit fontScale="92500" lnSpcReduction="20000"/>
          </a:bodyPr>
          <a:lstStyle/>
          <a:p>
            <a:pPr indent="-381317" lvl="0" marL="457200" rtl="0" algn="just">
              <a:spcBef>
                <a:spcPts val="0"/>
              </a:spcBef>
              <a:spcAft>
                <a:spcPts val="0"/>
              </a:spcAft>
              <a:buClr>
                <a:schemeClr val="dk1"/>
              </a:buClr>
              <a:buSzPct val="100000"/>
              <a:buFont typeface="Times New Roman"/>
              <a:buChar char="●"/>
            </a:pPr>
            <a:r>
              <a:rPr lang="en" sz="2600">
                <a:solidFill>
                  <a:schemeClr val="dk1"/>
                </a:solidFill>
                <a:latin typeface="Times New Roman"/>
                <a:ea typeface="Times New Roman"/>
                <a:cs typeface="Times New Roman"/>
                <a:sym typeface="Times New Roman"/>
              </a:rPr>
              <a:t>The marketing strategy plays a major role for an organisation, in terms of entering in a new market segment.</a:t>
            </a:r>
            <a:endParaRPr sz="2600">
              <a:solidFill>
                <a:schemeClr val="dk1"/>
              </a:solidFill>
              <a:latin typeface="Times New Roman"/>
              <a:ea typeface="Times New Roman"/>
              <a:cs typeface="Times New Roman"/>
              <a:sym typeface="Times New Roman"/>
            </a:endParaRPr>
          </a:p>
          <a:p>
            <a:pPr indent="-381317" lvl="0" marL="457200" rtl="0" algn="just">
              <a:spcBef>
                <a:spcPts val="0"/>
              </a:spcBef>
              <a:spcAft>
                <a:spcPts val="0"/>
              </a:spcAft>
              <a:buClr>
                <a:schemeClr val="dk1"/>
              </a:buClr>
              <a:buSzPct val="100000"/>
              <a:buFont typeface="Times New Roman"/>
              <a:buChar char="●"/>
            </a:pPr>
            <a:r>
              <a:rPr lang="en" sz="2600">
                <a:solidFill>
                  <a:schemeClr val="dk1"/>
                </a:solidFill>
                <a:latin typeface="Times New Roman"/>
                <a:ea typeface="Times New Roman"/>
                <a:cs typeface="Times New Roman"/>
                <a:sym typeface="Times New Roman"/>
              </a:rPr>
              <a:t>The presentation will analyse the various micro and macro-environment factors that are associated with HelloFresh.</a:t>
            </a:r>
            <a:endParaRPr sz="3200"/>
          </a:p>
        </p:txBody>
      </p:sp>
      <p:pic>
        <p:nvPicPr>
          <p:cNvPr id="62" name="Google Shape;62;p14"/>
          <p:cNvPicPr preferRelativeResize="0"/>
          <p:nvPr/>
        </p:nvPicPr>
        <p:blipFill>
          <a:blip r:embed="rId3">
            <a:alphaModFix/>
          </a:blip>
          <a:stretch>
            <a:fillRect/>
          </a:stretch>
        </p:blipFill>
        <p:spPr>
          <a:xfrm>
            <a:off x="4331100" y="1170125"/>
            <a:ext cx="4117775" cy="274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The rationale behind the choice of the market</a:t>
            </a:r>
            <a:endParaRPr sz="4400"/>
          </a:p>
        </p:txBody>
      </p:sp>
      <p:sp>
        <p:nvSpPr>
          <p:cNvPr id="68" name="Google Shape;68;p15"/>
          <p:cNvSpPr txBox="1"/>
          <p:nvPr>
            <p:ph idx="1" type="body"/>
          </p:nvPr>
        </p:nvSpPr>
        <p:spPr>
          <a:xfrm>
            <a:off x="311700" y="1152475"/>
            <a:ext cx="4330800" cy="36573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new market segment that is to be chosen for the company in Germany.</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main reason behind choosing this market segment is just because of the economic level that the country is having at the present time. </a:t>
            </a:r>
            <a:endParaRPr sz="2000"/>
          </a:p>
        </p:txBody>
      </p:sp>
      <p:pic>
        <p:nvPicPr>
          <p:cNvPr id="69" name="Google Shape;69;p15"/>
          <p:cNvPicPr preferRelativeResize="0"/>
          <p:nvPr/>
        </p:nvPicPr>
        <p:blipFill>
          <a:blip r:embed="rId3">
            <a:alphaModFix/>
          </a:blip>
          <a:stretch>
            <a:fillRect/>
          </a:stretch>
        </p:blipFill>
        <p:spPr>
          <a:xfrm>
            <a:off x="4794900" y="1170125"/>
            <a:ext cx="4037400" cy="284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 sz="2300">
                <a:latin typeface="Times New Roman"/>
                <a:ea typeface="Times New Roman"/>
                <a:cs typeface="Times New Roman"/>
                <a:sym typeface="Times New Roman"/>
              </a:rPr>
              <a:t>Relationship between marketing strategy and Corporate Strategy</a:t>
            </a:r>
            <a:endParaRPr sz="2300"/>
          </a:p>
        </p:txBody>
      </p:sp>
      <p:sp>
        <p:nvSpPr>
          <p:cNvPr id="75" name="Google Shape;75;p16"/>
          <p:cNvSpPr txBox="1"/>
          <p:nvPr>
            <p:ph idx="1" type="body"/>
          </p:nvPr>
        </p:nvSpPr>
        <p:spPr>
          <a:xfrm>
            <a:off x="311700" y="1152475"/>
            <a:ext cx="4085100" cy="3575400"/>
          </a:xfrm>
          <a:prstGeom prst="rect">
            <a:avLst/>
          </a:prstGeom>
        </p:spPr>
        <p:txBody>
          <a:bodyPr anchorCtr="0" anchor="t" bIns="91425" lIns="91425" spcFirstLastPara="1" rIns="91425" wrap="square" tIns="91425">
            <a:normAutofit fontScale="92500" lnSpcReduction="10000"/>
          </a:bodyPr>
          <a:lstStyle/>
          <a:p>
            <a:pPr indent="-363696" lvl="0" marL="457200" rtl="0" algn="just">
              <a:spcBef>
                <a:spcPts val="0"/>
              </a:spcBef>
              <a:spcAft>
                <a:spcPts val="0"/>
              </a:spcAft>
              <a:buClr>
                <a:schemeClr val="dk1"/>
              </a:buClr>
              <a:buSzPct val="100000"/>
              <a:buFont typeface="Times New Roman"/>
              <a:buChar char="●"/>
            </a:pPr>
            <a:r>
              <a:rPr lang="en" sz="2300">
                <a:solidFill>
                  <a:schemeClr val="dk1"/>
                </a:solidFill>
                <a:latin typeface="Times New Roman"/>
                <a:ea typeface="Times New Roman"/>
                <a:cs typeface="Times New Roman"/>
                <a:sym typeface="Times New Roman"/>
              </a:rPr>
              <a:t>The marketing strategies are used by the companies at the entry-level to grab the attention of the customers.</a:t>
            </a:r>
            <a:endParaRPr sz="2300">
              <a:solidFill>
                <a:schemeClr val="dk1"/>
              </a:solidFill>
              <a:latin typeface="Times New Roman"/>
              <a:ea typeface="Times New Roman"/>
              <a:cs typeface="Times New Roman"/>
              <a:sym typeface="Times New Roman"/>
            </a:endParaRPr>
          </a:p>
          <a:p>
            <a:pPr indent="-363696" lvl="0" marL="457200" rtl="0" algn="just">
              <a:spcBef>
                <a:spcPts val="0"/>
              </a:spcBef>
              <a:spcAft>
                <a:spcPts val="0"/>
              </a:spcAft>
              <a:buClr>
                <a:schemeClr val="dk1"/>
              </a:buClr>
              <a:buSzPct val="100000"/>
              <a:buFont typeface="Times New Roman"/>
              <a:buChar char="●"/>
            </a:pPr>
            <a:r>
              <a:rPr lang="en" sz="2300">
                <a:solidFill>
                  <a:schemeClr val="dk1"/>
                </a:solidFill>
                <a:latin typeface="Times New Roman"/>
                <a:ea typeface="Times New Roman"/>
                <a:cs typeface="Times New Roman"/>
                <a:sym typeface="Times New Roman"/>
              </a:rPr>
              <a:t>The corporate strategy of a company develops the business in the long run.</a:t>
            </a:r>
            <a:endParaRPr sz="2300">
              <a:solidFill>
                <a:schemeClr val="dk1"/>
              </a:solidFill>
              <a:latin typeface="Times New Roman"/>
              <a:ea typeface="Times New Roman"/>
              <a:cs typeface="Times New Roman"/>
              <a:sym typeface="Times New Roman"/>
            </a:endParaRPr>
          </a:p>
          <a:p>
            <a:pPr indent="-363696" lvl="0" marL="457200" rtl="0" algn="just">
              <a:spcBef>
                <a:spcPts val="0"/>
              </a:spcBef>
              <a:spcAft>
                <a:spcPts val="0"/>
              </a:spcAft>
              <a:buClr>
                <a:schemeClr val="dk1"/>
              </a:buClr>
              <a:buSzPct val="100000"/>
              <a:buFont typeface="Times New Roman"/>
              <a:buChar char="●"/>
            </a:pPr>
            <a:r>
              <a:rPr lang="en" sz="2300">
                <a:solidFill>
                  <a:schemeClr val="dk1"/>
                </a:solidFill>
                <a:latin typeface="Times New Roman"/>
                <a:ea typeface="Times New Roman"/>
                <a:cs typeface="Times New Roman"/>
                <a:sym typeface="Times New Roman"/>
              </a:rPr>
              <a:t>The combination of both strategies develops a business in both the short and long run.</a:t>
            </a:r>
            <a:endParaRPr sz="2300"/>
          </a:p>
        </p:txBody>
      </p:sp>
      <p:pic>
        <p:nvPicPr>
          <p:cNvPr id="76" name="Google Shape;76;p16"/>
          <p:cNvPicPr preferRelativeResize="0"/>
          <p:nvPr/>
        </p:nvPicPr>
        <p:blipFill>
          <a:blip r:embed="rId3">
            <a:alphaModFix/>
          </a:blip>
          <a:stretch>
            <a:fillRect/>
          </a:stretch>
        </p:blipFill>
        <p:spPr>
          <a:xfrm>
            <a:off x="4549200" y="1170125"/>
            <a:ext cx="4085100" cy="290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700">
                <a:latin typeface="Times New Roman"/>
                <a:ea typeface="Times New Roman"/>
                <a:cs typeface="Times New Roman"/>
                <a:sym typeface="Times New Roman"/>
              </a:rPr>
              <a:t>Micro-economic Environment</a:t>
            </a:r>
            <a:endParaRPr sz="4100"/>
          </a:p>
        </p:txBody>
      </p:sp>
      <p:sp>
        <p:nvSpPr>
          <p:cNvPr id="82" name="Google Shape;82;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i="1" lang="en" sz="2500">
                <a:solidFill>
                  <a:schemeClr val="dk1"/>
                </a:solidFill>
                <a:latin typeface="Times New Roman"/>
                <a:ea typeface="Times New Roman"/>
                <a:cs typeface="Times New Roman"/>
                <a:sym typeface="Times New Roman"/>
              </a:rPr>
              <a:t>Strength</a:t>
            </a:r>
            <a:endParaRPr b="1" i="1" sz="25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Innovative packing strategy.</a:t>
            </a:r>
            <a:endParaRPr sz="25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Better coordination of the team.</a:t>
            </a:r>
            <a:endParaRPr sz="25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Standardised social media channel.</a:t>
            </a:r>
            <a:endParaRPr sz="2700"/>
          </a:p>
        </p:txBody>
      </p:sp>
      <p:sp>
        <p:nvSpPr>
          <p:cNvPr id="83" name="Google Shape;83;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i="1" lang="en" sz="2500">
                <a:solidFill>
                  <a:schemeClr val="dk1"/>
                </a:solidFill>
                <a:latin typeface="Times New Roman"/>
                <a:ea typeface="Times New Roman"/>
                <a:cs typeface="Times New Roman"/>
                <a:sym typeface="Times New Roman"/>
              </a:rPr>
              <a:t>Weakness</a:t>
            </a:r>
            <a:endParaRPr b="1" i="1" sz="25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Higher level of cost.</a:t>
            </a:r>
            <a:endParaRPr sz="25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Slight delay towards the services.</a:t>
            </a:r>
            <a:endParaRPr sz="25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Similarity in the item of meals.</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Continued</a:t>
            </a:r>
            <a:endParaRPr b="1"/>
          </a:p>
        </p:txBody>
      </p:sp>
      <p:sp>
        <p:nvSpPr>
          <p:cNvPr id="89" name="Google Shape;89;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i="1" lang="en" sz="2300">
                <a:solidFill>
                  <a:schemeClr val="dk1"/>
                </a:solidFill>
                <a:latin typeface="Times New Roman"/>
                <a:ea typeface="Times New Roman"/>
                <a:cs typeface="Times New Roman"/>
                <a:sym typeface="Times New Roman"/>
              </a:rPr>
              <a:t>Opportunity</a:t>
            </a:r>
            <a:endParaRPr b="1" i="1"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Increasing level of food diversity.</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Change in the taste and preferences of the customers.</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Introduction of technological appliances.</a:t>
            </a:r>
            <a:endParaRPr sz="2300"/>
          </a:p>
        </p:txBody>
      </p:sp>
      <p:sp>
        <p:nvSpPr>
          <p:cNvPr id="90" name="Google Shape;90;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i="1" lang="en" sz="2300">
                <a:solidFill>
                  <a:schemeClr val="dk1"/>
                </a:solidFill>
                <a:latin typeface="Times New Roman"/>
                <a:ea typeface="Times New Roman"/>
                <a:cs typeface="Times New Roman"/>
                <a:sym typeface="Times New Roman"/>
              </a:rPr>
              <a:t>Threat</a:t>
            </a:r>
            <a:endParaRPr b="1" i="1"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Higher level of competition.</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Food-borne illness.</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Macroeconomic Environment</a:t>
            </a:r>
            <a:endParaRPr sz="3800"/>
          </a:p>
        </p:txBody>
      </p:sp>
      <p:sp>
        <p:nvSpPr>
          <p:cNvPr id="96" name="Google Shape;96;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i="1" lang="en" sz="2000">
                <a:solidFill>
                  <a:schemeClr val="dk1"/>
                </a:solidFill>
                <a:latin typeface="Times New Roman"/>
                <a:ea typeface="Times New Roman"/>
                <a:cs typeface="Times New Roman"/>
                <a:sym typeface="Times New Roman"/>
              </a:rPr>
              <a:t>Political</a:t>
            </a:r>
            <a:endParaRPr b="1" i="1"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Government System</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Taxation Policy</a:t>
            </a:r>
            <a:endParaRPr sz="2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i="1" lang="en" sz="2000">
                <a:solidFill>
                  <a:schemeClr val="dk1"/>
                </a:solidFill>
                <a:latin typeface="Times New Roman"/>
                <a:ea typeface="Times New Roman"/>
                <a:cs typeface="Times New Roman"/>
                <a:sym typeface="Times New Roman"/>
              </a:rPr>
              <a:t>Economic</a:t>
            </a:r>
            <a:endParaRPr b="1" i="1"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Financial market segment</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Availability of the infrastructure</a:t>
            </a:r>
            <a:endParaRPr sz="2000">
              <a:solidFill>
                <a:schemeClr val="dk1"/>
              </a:solidFill>
              <a:latin typeface="Times New Roman"/>
              <a:ea typeface="Times New Roman"/>
              <a:cs typeface="Times New Roman"/>
              <a:sym typeface="Times New Roman"/>
            </a:endParaRPr>
          </a:p>
        </p:txBody>
      </p:sp>
      <p:sp>
        <p:nvSpPr>
          <p:cNvPr id="97" name="Google Shape;97;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i="1" lang="en" sz="2300">
                <a:solidFill>
                  <a:schemeClr val="dk1"/>
                </a:solidFill>
                <a:latin typeface="Times New Roman"/>
                <a:ea typeface="Times New Roman"/>
                <a:cs typeface="Times New Roman"/>
                <a:sym typeface="Times New Roman"/>
              </a:rPr>
              <a:t>Social</a:t>
            </a:r>
            <a:endParaRPr b="1" i="1"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Migration</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Media outlets</a:t>
            </a:r>
            <a:endParaRPr sz="2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i="1" lang="en" sz="2300">
                <a:solidFill>
                  <a:schemeClr val="dk1"/>
                </a:solidFill>
                <a:latin typeface="Times New Roman"/>
                <a:ea typeface="Times New Roman"/>
                <a:cs typeface="Times New Roman"/>
                <a:sym typeface="Times New Roman"/>
              </a:rPr>
              <a:t>Technological</a:t>
            </a:r>
            <a:endParaRPr b="1" i="1"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Technological development</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Continued</a:t>
            </a:r>
            <a:endParaRPr b="1"/>
          </a:p>
        </p:txBody>
      </p:sp>
      <p:sp>
        <p:nvSpPr>
          <p:cNvPr id="103" name="Google Shape;103;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i="1" lang="en" sz="2000">
                <a:solidFill>
                  <a:schemeClr val="dk1"/>
                </a:solidFill>
                <a:latin typeface="Times New Roman"/>
                <a:ea typeface="Times New Roman"/>
                <a:cs typeface="Times New Roman"/>
                <a:sym typeface="Times New Roman"/>
              </a:rPr>
              <a:t>Environmental</a:t>
            </a:r>
            <a:endParaRPr b="1" i="1"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Utilisation of the renewable energy</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Waste management</a:t>
            </a:r>
            <a:endParaRPr sz="2200"/>
          </a:p>
        </p:txBody>
      </p:sp>
      <p:sp>
        <p:nvSpPr>
          <p:cNvPr id="104" name="Google Shape;104;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i="1" lang="en" sz="2000">
                <a:solidFill>
                  <a:schemeClr val="dk1"/>
                </a:solidFill>
                <a:latin typeface="Times New Roman"/>
                <a:ea typeface="Times New Roman"/>
                <a:cs typeface="Times New Roman"/>
                <a:sym typeface="Times New Roman"/>
              </a:rPr>
              <a:t>Legal</a:t>
            </a:r>
            <a:endParaRPr b="1" i="1"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Environmental laws</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Health and safety norms</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Conclusion</a:t>
            </a:r>
            <a:endParaRPr sz="4400"/>
          </a:p>
        </p:txBody>
      </p:sp>
      <p:sp>
        <p:nvSpPr>
          <p:cNvPr id="110" name="Google Shape;110;p21"/>
          <p:cNvSpPr txBox="1"/>
          <p:nvPr>
            <p:ph idx="1" type="body"/>
          </p:nvPr>
        </p:nvSpPr>
        <p:spPr>
          <a:xfrm>
            <a:off x="311700" y="1152475"/>
            <a:ext cx="3812400" cy="3834900"/>
          </a:xfrm>
          <a:prstGeom prst="rect">
            <a:avLst/>
          </a:prstGeom>
        </p:spPr>
        <p:txBody>
          <a:bodyPr anchorCtr="0" anchor="t" bIns="91425" lIns="91425" spcFirstLastPara="1" rIns="91425" wrap="square" tIns="91425">
            <a:normAutofit fontScale="85000" lnSpcReduction="20000"/>
          </a:bodyPr>
          <a:lstStyle/>
          <a:p>
            <a:pPr indent="-363537" lvl="0" marL="457200" rtl="0" algn="just">
              <a:spcBef>
                <a:spcPts val="0"/>
              </a:spcBef>
              <a:spcAft>
                <a:spcPts val="0"/>
              </a:spcAft>
              <a:buClr>
                <a:schemeClr val="dk1"/>
              </a:buClr>
              <a:buSzPct val="100000"/>
              <a:buFont typeface="Times New Roman"/>
              <a:buChar char="●"/>
            </a:pPr>
            <a:r>
              <a:rPr lang="en" sz="2500">
                <a:solidFill>
                  <a:schemeClr val="dk1"/>
                </a:solidFill>
                <a:latin typeface="Times New Roman"/>
                <a:ea typeface="Times New Roman"/>
                <a:cs typeface="Times New Roman"/>
                <a:sym typeface="Times New Roman"/>
              </a:rPr>
              <a:t>The report has covered both the micro and macroeconomic aspects of HelloFresh in terms of entering a new market.</a:t>
            </a:r>
            <a:endParaRPr sz="2500">
              <a:solidFill>
                <a:schemeClr val="dk1"/>
              </a:solidFill>
              <a:latin typeface="Times New Roman"/>
              <a:ea typeface="Times New Roman"/>
              <a:cs typeface="Times New Roman"/>
              <a:sym typeface="Times New Roman"/>
            </a:endParaRPr>
          </a:p>
          <a:p>
            <a:pPr indent="-363537" lvl="0" marL="457200" rtl="0" algn="just">
              <a:spcBef>
                <a:spcPts val="0"/>
              </a:spcBef>
              <a:spcAft>
                <a:spcPts val="0"/>
              </a:spcAft>
              <a:buClr>
                <a:schemeClr val="dk1"/>
              </a:buClr>
              <a:buSzPct val="100000"/>
              <a:buFont typeface="Times New Roman"/>
              <a:buChar char="●"/>
            </a:pPr>
            <a:r>
              <a:rPr lang="en" sz="2500">
                <a:solidFill>
                  <a:schemeClr val="dk1"/>
                </a:solidFill>
                <a:latin typeface="Times New Roman"/>
                <a:ea typeface="Times New Roman"/>
                <a:cs typeface="Times New Roman"/>
                <a:sym typeface="Times New Roman"/>
              </a:rPr>
              <a:t>The analysis determines that it will be beneficial for the company to incorporate its business within the entire market segmentation of Germany. </a:t>
            </a:r>
            <a:endParaRPr sz="3100"/>
          </a:p>
        </p:txBody>
      </p:sp>
      <p:pic>
        <p:nvPicPr>
          <p:cNvPr id="111" name="Google Shape;111;p21"/>
          <p:cNvPicPr preferRelativeResize="0"/>
          <p:nvPr/>
        </p:nvPicPr>
        <p:blipFill>
          <a:blip r:embed="rId3">
            <a:alphaModFix/>
          </a:blip>
          <a:stretch>
            <a:fillRect/>
          </a:stretch>
        </p:blipFill>
        <p:spPr>
          <a:xfrm>
            <a:off x="4276500" y="1170125"/>
            <a:ext cx="4314375" cy="228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