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10" d="100"/>
          <a:sy n="11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0B29F-C79C-4F49-816B-4FB252DDE9CF}"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21DB9-FFA8-4779-BF88-3B417AF16CDA}" type="slidenum">
              <a:rPr lang="en-IN" smtClean="0"/>
              <a:t>‹#›</a:t>
            </a:fld>
            <a:endParaRPr lang="en-IN"/>
          </a:p>
        </p:txBody>
      </p:sp>
    </p:spTree>
    <p:extLst>
      <p:ext uri="{BB962C8B-B14F-4D97-AF65-F5344CB8AC3E}">
        <p14:creationId xmlns:p14="http://schemas.microsoft.com/office/powerpoint/2010/main" val="1791687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Introduction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Resourcing and talent management thus attracted the recruitment of individuals by the cost of having the right role at the right time and cost. This is being leveraged with the process of working on relevant workforce planning and data to be captured by the right sourcing approaches and digital tools used. This thus comes in the format of tapping by getting a diversified candidate pool of different cultures and communities. Thus proper talent is required for an organization to define the relevant culture and way of cultivating talent from the HR of the employee and top management. The "Great Resignation" is a term used in HR publications to describe the increase in employee turnover. The company </a:t>
            </a:r>
            <a:r>
              <a:rPr lang="en-GB" sz="1200" b="1" i="1" kern="1200" dirty="0" smtClean="0">
                <a:solidFill>
                  <a:schemeClr val="tx1"/>
                </a:solidFill>
                <a:effectLst/>
                <a:latin typeface="+mn-lt"/>
                <a:ea typeface="+mn-ea"/>
                <a:cs typeface="+mn-cs"/>
              </a:rPr>
              <a:t>“Amazon” </a:t>
            </a:r>
            <a:r>
              <a:rPr lang="en-GB" sz="1200" kern="1200" dirty="0" smtClean="0">
                <a:solidFill>
                  <a:schemeClr val="tx1"/>
                </a:solidFill>
                <a:effectLst/>
                <a:latin typeface="+mn-lt"/>
                <a:ea typeface="+mn-ea"/>
                <a:cs typeface="+mn-cs"/>
              </a:rPr>
              <a:t>suffers from this serious issue of great resignation and the leaders of the company faced the "Great Resignation" as the challenge of losing some of their valuable employees.</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Employee turnover impacting strategic goals of Amazon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Employee turnover is a great issue that the company </a:t>
            </a:r>
            <a:r>
              <a:rPr lang="en-GB" sz="1200" b="1" i="1" kern="1200" dirty="0" smtClean="0">
                <a:solidFill>
                  <a:schemeClr val="tx1"/>
                </a:solidFill>
                <a:effectLst/>
                <a:latin typeface="+mn-lt"/>
                <a:ea typeface="+mn-ea"/>
                <a:cs typeface="+mn-cs"/>
              </a:rPr>
              <a:t>“Amazon” </a:t>
            </a:r>
            <a:r>
              <a:rPr lang="en-GB" sz="1200" kern="1200" dirty="0" smtClean="0">
                <a:solidFill>
                  <a:schemeClr val="tx1"/>
                </a:solidFill>
                <a:effectLst/>
                <a:latin typeface="+mn-lt"/>
                <a:ea typeface="+mn-ea"/>
                <a:cs typeface="+mn-cs"/>
              </a:rPr>
              <a:t>is suffering from and due to that the CEO Jeff Bezos stepped down from the CEO position of Amazon on 5</a:t>
            </a:r>
            <a:r>
              <a:rPr lang="en-GB" sz="1200" kern="1200" baseline="30000" dirty="0" smtClean="0">
                <a:solidFill>
                  <a:schemeClr val="tx1"/>
                </a:solidFill>
                <a:effectLst/>
                <a:latin typeface="+mn-lt"/>
                <a:ea typeface="+mn-ea"/>
                <a:cs typeface="+mn-cs"/>
              </a:rPr>
              <a:t>th</a:t>
            </a:r>
            <a:r>
              <a:rPr lang="en-GB" sz="1200" kern="1200" dirty="0" smtClean="0">
                <a:solidFill>
                  <a:schemeClr val="tx1"/>
                </a:solidFill>
                <a:effectLst/>
                <a:latin typeface="+mn-lt"/>
                <a:ea typeface="+mn-ea"/>
                <a:cs typeface="+mn-cs"/>
              </a:rPr>
              <a:t> July 2021. Then the president of the company Andy </a:t>
            </a:r>
            <a:r>
              <a:rPr lang="en-GB" sz="1200" kern="1200" dirty="0" err="1" smtClean="0">
                <a:solidFill>
                  <a:schemeClr val="tx1"/>
                </a:solidFill>
                <a:effectLst/>
                <a:latin typeface="+mn-lt"/>
                <a:ea typeface="+mn-ea"/>
                <a:cs typeface="+mn-cs"/>
              </a:rPr>
              <a:t>Jassy</a:t>
            </a:r>
            <a:r>
              <a:rPr lang="en-GB" sz="1200" kern="1200" dirty="0" smtClean="0">
                <a:solidFill>
                  <a:schemeClr val="tx1"/>
                </a:solidFill>
                <a:effectLst/>
                <a:latin typeface="+mn-lt"/>
                <a:ea typeface="+mn-ea"/>
                <a:cs typeface="+mn-cs"/>
              </a:rPr>
              <a:t> took over as the present CEO position but still in the last year 2022, faces the "Great Resignation" issues and suffers a huge loss due to losing some of their valuable employees. The employee turnover of Amazon thus affects the company's revenue and profitability (</a:t>
            </a:r>
            <a:r>
              <a:rPr lang="en-GB" sz="1200" kern="1200" dirty="0" err="1" smtClean="0">
                <a:solidFill>
                  <a:schemeClr val="tx1"/>
                </a:solidFill>
                <a:effectLst/>
                <a:latin typeface="+mn-lt"/>
                <a:ea typeface="+mn-ea"/>
                <a:cs typeface="+mn-cs"/>
              </a:rPr>
              <a:t>Almaaitah</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2020). The impact of high staff turnover thus tends to decrease productivity, avoidable time spent on training new employees, and increased recruitment costs. Amazon has higher productivity and average cost value of the company size, thus facing employee turnover and losing valuable employees would impact the growth of the company.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It thus has difficulties in retaining its top talent by offering performance bonuses and appraisal with promotion. Amazon also emphasizes employee training and skill development which may contribute to the high turnover rate of the company (</a:t>
            </a:r>
            <a:r>
              <a:rPr lang="en-GB" sz="1200" kern="1200" dirty="0" err="1" smtClean="0">
                <a:solidFill>
                  <a:schemeClr val="tx1"/>
                </a:solidFill>
                <a:effectLst/>
                <a:latin typeface="+mn-lt"/>
                <a:ea typeface="+mn-ea"/>
                <a:cs typeface="+mn-cs"/>
              </a:rPr>
              <a:t>Anlesinya</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Amponsah-Tawiah</a:t>
            </a:r>
            <a:r>
              <a:rPr lang="en-GB" sz="1200" kern="1200" dirty="0" smtClean="0">
                <a:solidFill>
                  <a:schemeClr val="tx1"/>
                </a:solidFill>
                <a:effectLst/>
                <a:latin typeface="+mn-lt"/>
                <a:ea typeface="+mn-ea"/>
                <a:cs typeface="+mn-cs"/>
              </a:rPr>
              <a:t>, 2020). The strategic goals of Amazon in meeting any deadline project thus get impacted by employee turnover and lack of many skilled employees thus preventing the company from taking on any complicated project. Losing a critical employee from the company thus impacts negatively on the innovation, thus in parallel affecting the service that guests may jeopardize with the major delays in project submission. Amazon's hiring practice and attendance policies thus rule on the contributions for the lack of job security that drives Employee turnover from the company to a mass number. </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People management processes of employee turnover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people management process leads with Amazon by the process of leading, hiring, and developing team members. This thus includes the members to support the organization's mission. Thus managing the people by taking the number of employees that had left during the period consolidated with the average number of employees that were employed during that period. This needs to be managed by identifying the right talent from the team and giving them the responsibility of managing a team for themselves. A proper message needs to be passed from the hierarchy in encouraging retention early on. Recognizing and rewarding the employees and assigning responsibility to every employee must be the main motto of the company. A clear career path needs to be shown by each employee for identifying and bringing credibility from the right employee at the right point in time (Bibi, 2019). The management needs to encourage the employees every time a healthy work-life balance and thus create development and learning programs. Employee turnover can be reduced by employee motivation thus the </a:t>
            </a:r>
            <a:r>
              <a:rPr lang="en-GB" sz="1200" b="1" i="1" kern="1200" dirty="0" smtClean="0">
                <a:solidFill>
                  <a:schemeClr val="tx1"/>
                </a:solidFill>
                <a:effectLst/>
                <a:latin typeface="+mn-lt"/>
                <a:ea typeface="+mn-ea"/>
                <a:cs typeface="+mn-cs"/>
              </a:rPr>
              <a:t>“Motivation theory”</a:t>
            </a:r>
            <a:r>
              <a:rPr lang="en-GB" sz="1200" kern="1200" dirty="0" smtClean="0">
                <a:solidFill>
                  <a:schemeClr val="tx1"/>
                </a:solidFill>
                <a:effectLst/>
                <a:latin typeface="+mn-lt"/>
                <a:ea typeface="+mn-ea"/>
                <a:cs typeface="+mn-cs"/>
              </a:rPr>
              <a:t> is applicable to maintain the motivation in retaining the employee and reduce employee turnover. </a:t>
            </a:r>
            <a:r>
              <a:rPr lang="en-GB" sz="1200" b="1" i="1" kern="1200" dirty="0" smtClean="0">
                <a:solidFill>
                  <a:schemeClr val="tx1"/>
                </a:solidFill>
                <a:effectLst/>
                <a:latin typeface="+mn-lt"/>
                <a:ea typeface="+mn-ea"/>
                <a:cs typeface="+mn-cs"/>
              </a:rPr>
              <a:t>“Maslow’s Hierarchy of needs motivation theory” </a:t>
            </a:r>
            <a:r>
              <a:rPr lang="en-GB" sz="1200" kern="1200" dirty="0" smtClean="0">
                <a:solidFill>
                  <a:schemeClr val="tx1"/>
                </a:solidFill>
                <a:effectLst/>
                <a:latin typeface="+mn-lt"/>
                <a:ea typeface="+mn-ea"/>
                <a:cs typeface="+mn-cs"/>
              </a:rPr>
              <a:t>applies to the study of employee motivation and appreciable motivation theory in this study. This theory thus helps the organization to pass the motivational message and every type of employee appraisal bonus to be passed from the hierarchy of the organization. People management processes of employee turnover are managed through dismissal prices to reduce employee turnover by the skills that each employee possesses that need to be revealed. This works in such a workplace of communication that thus has the trust, communication, and patience to meet with a few skilled employees that would take the organization to such a success level (</a:t>
            </a:r>
            <a:r>
              <a:rPr lang="en-GB" sz="1200" kern="1200" dirty="0" err="1" smtClean="0">
                <a:solidFill>
                  <a:schemeClr val="tx1"/>
                </a:solidFill>
                <a:effectLst/>
                <a:latin typeface="+mn-lt"/>
                <a:ea typeface="+mn-ea"/>
                <a:cs typeface="+mn-cs"/>
              </a:rPr>
              <a:t>Shahi</a:t>
            </a:r>
            <a:r>
              <a:rPr lang="en-GB" sz="1200" kern="1200" dirty="0" smtClean="0">
                <a:solidFill>
                  <a:schemeClr val="tx1"/>
                </a:solidFill>
                <a:effectLst/>
                <a:latin typeface="+mn-lt"/>
                <a:ea typeface="+mn-ea"/>
                <a:cs typeface="+mn-cs"/>
              </a:rPr>
              <a:t>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2020). These coils also help to lead people as a manager for any skilled employees to get the maximum benefits and results from the organization, which would reduce the turnover rate of employees. </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Conclusion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It can be concluded that resourcing and talent management deal with the process of selling a job or offering it by the willingness of that person in doing so. Resourcing is needed for the organization of any employee who can meet the long-term needs of the organization. The company chosen here is Amazon, and thus the leader of the company's consequences of facing employee turnover turned down the company in very pathetic situations. Employee turnover impacts the strategic goals of Amazon thus discussed in the study with every such need of the organization's benefit to reduce employee turnover. The management process of employee turnover has been also discussed with the way of managing people in an ethical way in the company. The theory of motivation in Maslow's hierarchy needs to motivate is also discussed which is applicable in this study for the context of employee motivation leading to employee retention.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A1B21DB9-FFA8-4779-BF88-3B417AF16CDA}" type="slidenum">
              <a:rPr lang="en-IN" smtClean="0"/>
              <a:t>1</a:t>
            </a:fld>
            <a:endParaRPr lang="en-IN"/>
          </a:p>
        </p:txBody>
      </p:sp>
    </p:spTree>
    <p:extLst>
      <p:ext uri="{BB962C8B-B14F-4D97-AF65-F5344CB8AC3E}">
        <p14:creationId xmlns:p14="http://schemas.microsoft.com/office/powerpoint/2010/main" val="12399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err="1" smtClean="0">
                <a:solidFill>
                  <a:schemeClr val="tx1"/>
                </a:solidFill>
                <a:effectLst/>
                <a:latin typeface="+mn-lt"/>
                <a:ea typeface="+mn-ea"/>
                <a:cs typeface="+mn-cs"/>
              </a:rPr>
              <a:t>Almaaitah</a:t>
            </a:r>
            <a:r>
              <a:rPr lang="en-IN" sz="1200" kern="1200" dirty="0" smtClean="0">
                <a:solidFill>
                  <a:schemeClr val="tx1"/>
                </a:solidFill>
                <a:effectLst/>
                <a:latin typeface="+mn-lt"/>
                <a:ea typeface="+mn-ea"/>
                <a:cs typeface="+mn-cs"/>
              </a:rPr>
              <a:t>, M., </a:t>
            </a:r>
            <a:r>
              <a:rPr lang="en-IN" sz="1200" kern="1200" dirty="0" err="1" smtClean="0">
                <a:solidFill>
                  <a:schemeClr val="tx1"/>
                </a:solidFill>
                <a:effectLst/>
                <a:latin typeface="+mn-lt"/>
                <a:ea typeface="+mn-ea"/>
                <a:cs typeface="+mn-cs"/>
              </a:rPr>
              <a:t>Alsafadi</a:t>
            </a:r>
            <a:r>
              <a:rPr lang="en-IN" sz="1200" kern="1200" dirty="0" smtClean="0">
                <a:solidFill>
                  <a:schemeClr val="tx1"/>
                </a:solidFill>
                <a:effectLst/>
                <a:latin typeface="+mn-lt"/>
                <a:ea typeface="+mn-ea"/>
                <a:cs typeface="+mn-cs"/>
              </a:rPr>
              <a:t>, Y., </a:t>
            </a:r>
            <a:r>
              <a:rPr lang="en-IN" sz="1200" kern="1200" dirty="0" err="1" smtClean="0">
                <a:solidFill>
                  <a:schemeClr val="tx1"/>
                </a:solidFill>
                <a:effectLst/>
                <a:latin typeface="+mn-lt"/>
                <a:ea typeface="+mn-ea"/>
                <a:cs typeface="+mn-cs"/>
              </a:rPr>
              <a:t>Altahat</a:t>
            </a:r>
            <a:r>
              <a:rPr lang="en-IN" sz="1200" kern="1200" dirty="0" smtClean="0">
                <a:solidFill>
                  <a:schemeClr val="tx1"/>
                </a:solidFill>
                <a:effectLst/>
                <a:latin typeface="+mn-lt"/>
                <a:ea typeface="+mn-ea"/>
                <a:cs typeface="+mn-cs"/>
              </a:rPr>
              <a:t>, S. and </a:t>
            </a:r>
            <a:r>
              <a:rPr lang="en-IN" sz="1200" kern="1200" dirty="0" err="1" smtClean="0">
                <a:solidFill>
                  <a:schemeClr val="tx1"/>
                </a:solidFill>
                <a:effectLst/>
                <a:latin typeface="+mn-lt"/>
                <a:ea typeface="+mn-ea"/>
                <a:cs typeface="+mn-cs"/>
              </a:rPr>
              <a:t>Yousfi</a:t>
            </a:r>
            <a:r>
              <a:rPr lang="en-IN" sz="1200" kern="1200" dirty="0" smtClean="0">
                <a:solidFill>
                  <a:schemeClr val="tx1"/>
                </a:solidFill>
                <a:effectLst/>
                <a:latin typeface="+mn-lt"/>
                <a:ea typeface="+mn-ea"/>
                <a:cs typeface="+mn-cs"/>
              </a:rPr>
              <a:t>, A., 2020. The effect of talent management on organizational performance improvement: The mediating role of organizational commitment. </a:t>
            </a:r>
            <a:r>
              <a:rPr lang="en-IN" sz="1200" i="1" kern="1200" dirty="0" smtClean="0">
                <a:solidFill>
                  <a:schemeClr val="tx1"/>
                </a:solidFill>
                <a:effectLst/>
                <a:latin typeface="+mn-lt"/>
                <a:ea typeface="+mn-ea"/>
                <a:cs typeface="+mn-cs"/>
              </a:rPr>
              <a:t>Management Science Letters</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10</a:t>
            </a:r>
            <a:r>
              <a:rPr lang="en-IN" sz="1200" kern="1200" dirty="0" smtClean="0">
                <a:solidFill>
                  <a:schemeClr val="tx1"/>
                </a:solidFill>
                <a:effectLst/>
                <a:latin typeface="+mn-lt"/>
                <a:ea typeface="+mn-ea"/>
                <a:cs typeface="+mn-cs"/>
              </a:rPr>
              <a:t>(12), pp.2937-2944. </a:t>
            </a:r>
          </a:p>
          <a:p>
            <a:r>
              <a:rPr lang="en-IN" sz="1200" kern="1200" dirty="0" err="1" smtClean="0">
                <a:solidFill>
                  <a:schemeClr val="tx1"/>
                </a:solidFill>
                <a:effectLst/>
                <a:latin typeface="+mn-lt"/>
                <a:ea typeface="+mn-ea"/>
                <a:cs typeface="+mn-cs"/>
              </a:rPr>
              <a:t>Anlesinya</a:t>
            </a:r>
            <a:r>
              <a:rPr lang="en-IN" sz="1200" kern="1200" dirty="0" smtClean="0">
                <a:solidFill>
                  <a:schemeClr val="tx1"/>
                </a:solidFill>
                <a:effectLst/>
                <a:latin typeface="+mn-lt"/>
                <a:ea typeface="+mn-ea"/>
                <a:cs typeface="+mn-cs"/>
              </a:rPr>
              <a:t>, A. and </a:t>
            </a:r>
            <a:r>
              <a:rPr lang="en-IN" sz="1200" kern="1200" dirty="0" err="1" smtClean="0">
                <a:solidFill>
                  <a:schemeClr val="tx1"/>
                </a:solidFill>
                <a:effectLst/>
                <a:latin typeface="+mn-lt"/>
                <a:ea typeface="+mn-ea"/>
                <a:cs typeface="+mn-cs"/>
              </a:rPr>
              <a:t>Amponsah-Tawiah</a:t>
            </a:r>
            <a:r>
              <a:rPr lang="en-IN" sz="1200" kern="1200" dirty="0" smtClean="0">
                <a:solidFill>
                  <a:schemeClr val="tx1"/>
                </a:solidFill>
                <a:effectLst/>
                <a:latin typeface="+mn-lt"/>
                <a:ea typeface="+mn-ea"/>
                <a:cs typeface="+mn-cs"/>
              </a:rPr>
              <a:t>, K., 2020. Towards a responsible talent management model. </a:t>
            </a:r>
            <a:r>
              <a:rPr lang="en-IN" sz="1200" i="1" kern="1200" dirty="0" smtClean="0">
                <a:solidFill>
                  <a:schemeClr val="tx1"/>
                </a:solidFill>
                <a:effectLst/>
                <a:latin typeface="+mn-lt"/>
                <a:ea typeface="+mn-ea"/>
                <a:cs typeface="+mn-cs"/>
              </a:rPr>
              <a:t>European Journal of Training </a:t>
            </a:r>
            <a:r>
              <a:rPr lang="en-IN" sz="1200" kern="1200" dirty="0" smtClean="0">
                <a:solidFill>
                  <a:schemeClr val="tx1"/>
                </a:solidFill>
                <a:effectLst/>
                <a:latin typeface="+mn-lt"/>
                <a:ea typeface="+mn-ea"/>
                <a:cs typeface="+mn-cs"/>
              </a:rPr>
              <a:t>and</a:t>
            </a:r>
            <a:r>
              <a:rPr lang="en-IN" sz="1200" i="1" kern="1200" dirty="0" smtClean="0">
                <a:solidFill>
                  <a:schemeClr val="tx1"/>
                </a:solidFill>
                <a:effectLst/>
                <a:latin typeface="+mn-lt"/>
                <a:ea typeface="+mn-ea"/>
                <a:cs typeface="+mn-cs"/>
              </a:rPr>
              <a:t> Development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44</a:t>
            </a:r>
            <a:r>
              <a:rPr lang="en-IN" sz="1200" kern="1200" dirty="0" smtClean="0">
                <a:solidFill>
                  <a:schemeClr val="tx1"/>
                </a:solidFill>
                <a:effectLst/>
                <a:latin typeface="+mn-lt"/>
                <a:ea typeface="+mn-ea"/>
                <a:cs typeface="+mn-cs"/>
              </a:rPr>
              <a:t>(2/3), pp.279-303. </a:t>
            </a:r>
          </a:p>
          <a:p>
            <a:r>
              <a:rPr lang="en-IN" sz="1200" kern="1200" dirty="0" smtClean="0">
                <a:solidFill>
                  <a:schemeClr val="tx1"/>
                </a:solidFill>
                <a:effectLst/>
                <a:latin typeface="+mn-lt"/>
                <a:ea typeface="+mn-ea"/>
                <a:cs typeface="+mn-cs"/>
              </a:rPr>
              <a:t>Bibi, M., 2019. Impact of talent management practices on employee performance: an empirical study among healthcare employees. </a:t>
            </a:r>
            <a:r>
              <a:rPr lang="en-IN" sz="1200" i="1" kern="1200" dirty="0" smtClean="0">
                <a:solidFill>
                  <a:schemeClr val="tx1"/>
                </a:solidFill>
                <a:effectLst/>
                <a:latin typeface="+mn-lt"/>
                <a:ea typeface="+mn-ea"/>
                <a:cs typeface="+mn-cs"/>
              </a:rPr>
              <a:t>SEISENSE Journal of Management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2</a:t>
            </a:r>
            <a:r>
              <a:rPr lang="en-IN" sz="1200" kern="1200" dirty="0" smtClean="0">
                <a:solidFill>
                  <a:schemeClr val="tx1"/>
                </a:solidFill>
                <a:effectLst/>
                <a:latin typeface="+mn-lt"/>
                <a:ea typeface="+mn-ea"/>
                <a:cs typeface="+mn-cs"/>
              </a:rPr>
              <a:t>(1), pp.22-32. </a:t>
            </a:r>
          </a:p>
          <a:p>
            <a:r>
              <a:rPr lang="en-IN" sz="1200" kern="1200" dirty="0" err="1" smtClean="0">
                <a:solidFill>
                  <a:schemeClr val="tx1"/>
                </a:solidFill>
                <a:effectLst/>
                <a:latin typeface="+mn-lt"/>
                <a:ea typeface="+mn-ea"/>
                <a:cs typeface="+mn-cs"/>
              </a:rPr>
              <a:t>Shahi</a:t>
            </a:r>
            <a:r>
              <a:rPr lang="en-IN" sz="1200" kern="1200" dirty="0" smtClean="0">
                <a:solidFill>
                  <a:schemeClr val="tx1"/>
                </a:solidFill>
                <a:effectLst/>
                <a:latin typeface="+mn-lt"/>
                <a:ea typeface="+mn-ea"/>
                <a:cs typeface="+mn-cs"/>
              </a:rPr>
              <a:t>, T., </a:t>
            </a:r>
            <a:r>
              <a:rPr lang="en-IN" sz="1200" kern="1200" dirty="0" err="1" smtClean="0">
                <a:solidFill>
                  <a:schemeClr val="tx1"/>
                </a:solidFill>
                <a:effectLst/>
                <a:latin typeface="+mn-lt"/>
                <a:ea typeface="+mn-ea"/>
                <a:cs typeface="+mn-cs"/>
              </a:rPr>
              <a:t>Farrokhsheresht</a:t>
            </a:r>
            <a:r>
              <a:rPr lang="en-IN" sz="1200" kern="1200" dirty="0" smtClean="0">
                <a:solidFill>
                  <a:schemeClr val="tx1"/>
                </a:solidFill>
                <a:effectLst/>
                <a:latin typeface="+mn-lt"/>
                <a:ea typeface="+mn-ea"/>
                <a:cs typeface="+mn-cs"/>
              </a:rPr>
              <a:t>, B., </a:t>
            </a:r>
            <a:r>
              <a:rPr lang="en-IN" sz="1200" kern="1200" dirty="0" err="1" smtClean="0">
                <a:solidFill>
                  <a:schemeClr val="tx1"/>
                </a:solidFill>
                <a:effectLst/>
                <a:latin typeface="+mn-lt"/>
                <a:ea typeface="+mn-ea"/>
                <a:cs typeface="+mn-cs"/>
              </a:rPr>
              <a:t>Taghipourian</a:t>
            </a:r>
            <a:r>
              <a:rPr lang="en-IN" sz="1200" kern="1200" dirty="0" smtClean="0">
                <a:solidFill>
                  <a:schemeClr val="tx1"/>
                </a:solidFill>
                <a:effectLst/>
                <a:latin typeface="+mn-lt"/>
                <a:ea typeface="+mn-ea"/>
                <a:cs typeface="+mn-cs"/>
              </a:rPr>
              <a:t>, M.J. and </a:t>
            </a:r>
            <a:r>
              <a:rPr lang="en-IN" sz="1200" kern="1200" dirty="0" err="1" smtClean="0">
                <a:solidFill>
                  <a:schemeClr val="tx1"/>
                </a:solidFill>
                <a:effectLst/>
                <a:latin typeface="+mn-lt"/>
                <a:ea typeface="+mn-ea"/>
                <a:cs typeface="+mn-cs"/>
              </a:rPr>
              <a:t>Aghajani</a:t>
            </a:r>
            <a:r>
              <a:rPr lang="en-IN" sz="1200" kern="1200" dirty="0" smtClean="0">
                <a:solidFill>
                  <a:schemeClr val="tx1"/>
                </a:solidFill>
                <a:effectLst/>
                <a:latin typeface="+mn-lt"/>
                <a:ea typeface="+mn-ea"/>
                <a:cs typeface="+mn-cs"/>
              </a:rPr>
              <a:t>, H.A., 2020. </a:t>
            </a:r>
            <a:r>
              <a:rPr lang="en-IN" sz="1200" kern="1200" dirty="0" err="1" smtClean="0">
                <a:solidFill>
                  <a:schemeClr val="tx1"/>
                </a:solidFill>
                <a:effectLst/>
                <a:latin typeface="+mn-lt"/>
                <a:ea typeface="+mn-ea"/>
                <a:cs typeface="+mn-cs"/>
              </a:rPr>
              <a:t>Behavioral</a:t>
            </a:r>
            <a:r>
              <a:rPr lang="en-IN" sz="1200" kern="1200" dirty="0" smtClean="0">
                <a:solidFill>
                  <a:schemeClr val="tx1"/>
                </a:solidFill>
                <a:effectLst/>
                <a:latin typeface="+mn-lt"/>
                <a:ea typeface="+mn-ea"/>
                <a:cs typeface="+mn-cs"/>
              </a:rPr>
              <a:t> factors affecting talent management: Meta-synthesis technique. </a:t>
            </a:r>
            <a:r>
              <a:rPr lang="en-IN" sz="1200" i="1" kern="1200" dirty="0" smtClean="0">
                <a:solidFill>
                  <a:schemeClr val="tx1"/>
                </a:solidFill>
                <a:effectLst/>
                <a:latin typeface="+mn-lt"/>
                <a:ea typeface="+mn-ea"/>
                <a:cs typeface="+mn-cs"/>
              </a:rPr>
              <a:t>Iranian Journal of Management Studies</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13</a:t>
            </a:r>
            <a:r>
              <a:rPr lang="en-IN" sz="1200" kern="1200" dirty="0" smtClean="0">
                <a:solidFill>
                  <a:schemeClr val="tx1"/>
                </a:solidFill>
                <a:effectLst/>
                <a:latin typeface="+mn-lt"/>
                <a:ea typeface="+mn-ea"/>
                <a:cs typeface="+mn-cs"/>
              </a:rPr>
              <a:t>(1), pp.117-137. </a:t>
            </a:r>
          </a:p>
          <a:p>
            <a:r>
              <a:rPr lang="en-IN" sz="1200" kern="1200" dirty="0" smtClean="0">
                <a:solidFill>
                  <a:schemeClr val="tx1"/>
                </a:solidFill>
                <a:effectLst/>
                <a:latin typeface="+mn-lt"/>
                <a:ea typeface="+mn-ea"/>
                <a:cs typeface="+mn-cs"/>
              </a:rPr>
              <a:t>Amazon.co.uk, 2023. Low prices in electronics, books, Sports Equipment &amp; more (no date) Amazon.co.uk: Low Prices in Electronics, Books, Sports Equipment &amp; more. Available at: https://www.amazon.co.uk/ (Accessed: April 25, 2023). </a:t>
            </a:r>
          </a:p>
          <a:p>
            <a:endParaRPr lang="en-IN" dirty="0"/>
          </a:p>
        </p:txBody>
      </p:sp>
      <p:sp>
        <p:nvSpPr>
          <p:cNvPr id="4" name="Slide Number Placeholder 3"/>
          <p:cNvSpPr>
            <a:spLocks noGrp="1"/>
          </p:cNvSpPr>
          <p:nvPr>
            <p:ph type="sldNum" sz="quarter" idx="10"/>
          </p:nvPr>
        </p:nvSpPr>
        <p:spPr/>
        <p:txBody>
          <a:bodyPr/>
          <a:lstStyle/>
          <a:p>
            <a:fld id="{A1B21DB9-FFA8-4779-BF88-3B417AF16CDA}" type="slidenum">
              <a:rPr lang="en-IN" smtClean="0"/>
              <a:t>2</a:t>
            </a:fld>
            <a:endParaRPr lang="en-IN"/>
          </a:p>
        </p:txBody>
      </p:sp>
    </p:spTree>
    <p:extLst>
      <p:ext uri="{BB962C8B-B14F-4D97-AF65-F5344CB8AC3E}">
        <p14:creationId xmlns:p14="http://schemas.microsoft.com/office/powerpoint/2010/main" val="394139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F3B579-2F49-4483-A329-DABC2C1A3DE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373993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3B579-2F49-4483-A329-DABC2C1A3DE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2158770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3B579-2F49-4483-A329-DABC2C1A3DE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179880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3B579-2F49-4483-A329-DABC2C1A3DE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1755840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F3B579-2F49-4483-A329-DABC2C1A3DE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67269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F3B579-2F49-4483-A329-DABC2C1A3DE9}"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71980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F3B579-2F49-4483-A329-DABC2C1A3DE9}"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183016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F3B579-2F49-4483-A329-DABC2C1A3DE9}"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2569248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3B579-2F49-4483-A329-DABC2C1A3DE9}"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187129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F3B579-2F49-4483-A329-DABC2C1A3DE9}"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1045072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2F3B579-2F49-4483-A329-DABC2C1A3DE9}"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AB20D-421C-40AE-A018-CA5EC5D5E413}" type="slidenum">
              <a:rPr lang="en-IN" smtClean="0"/>
              <a:t>‹#›</a:t>
            </a:fld>
            <a:endParaRPr lang="en-IN"/>
          </a:p>
        </p:txBody>
      </p:sp>
    </p:spTree>
    <p:extLst>
      <p:ext uri="{BB962C8B-B14F-4D97-AF65-F5344CB8AC3E}">
        <p14:creationId xmlns:p14="http://schemas.microsoft.com/office/powerpoint/2010/main" val="337736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t="-37000" b="-3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3B579-2F49-4483-A329-DABC2C1A3DE9}" type="datetimeFigureOut">
              <a:rPr lang="en-IN" smtClean="0"/>
              <a:t>25-04-2023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AB20D-421C-40AE-A018-CA5EC5D5E413}" type="slidenum">
              <a:rPr lang="en-IN" smtClean="0"/>
              <a:t>‹#›</a:t>
            </a:fld>
            <a:endParaRPr lang="en-IN"/>
          </a:p>
        </p:txBody>
      </p:sp>
    </p:spTree>
    <p:extLst>
      <p:ext uri="{BB962C8B-B14F-4D97-AF65-F5344CB8AC3E}">
        <p14:creationId xmlns:p14="http://schemas.microsoft.com/office/powerpoint/2010/main" val="3988294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7236" y="232756"/>
            <a:ext cx="8686800" cy="400110"/>
          </a:xfrm>
          <a:prstGeom prst="rect">
            <a:avLst/>
          </a:prstGeom>
          <a:solidFill>
            <a:srgbClr val="00B050"/>
          </a:solidFill>
          <a:ln>
            <a:solidFill>
              <a:srgbClr val="00B0F0"/>
            </a:solidFill>
          </a:ln>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Resourcing and Talent Management</a:t>
            </a:r>
            <a:endParaRPr lang="en-IN" sz="2000" dirty="0">
              <a:latin typeface="Times New Roman" panose="02020603050405020304" pitchFamily="18" charset="0"/>
              <a:cs typeface="Times New Roman" panose="02020603050405020304" pitchFamily="18" charset="0"/>
            </a:endParaRPr>
          </a:p>
        </p:txBody>
      </p:sp>
      <p:sp>
        <p:nvSpPr>
          <p:cNvPr id="5" name="Folded Corner 4"/>
          <p:cNvSpPr/>
          <p:nvPr/>
        </p:nvSpPr>
        <p:spPr>
          <a:xfrm>
            <a:off x="158262" y="800098"/>
            <a:ext cx="2356338" cy="4202725"/>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lnSpc>
                <a:spcPct val="150000"/>
              </a:lnSpc>
            </a:pPr>
            <a:r>
              <a:rPr lang="en-GB" sz="1200" b="1" dirty="0">
                <a:solidFill>
                  <a:schemeClr val="tx1"/>
                </a:solidFill>
                <a:latin typeface="Times New Roman" panose="02020603050405020304" pitchFamily="18" charset="0"/>
                <a:cs typeface="Times New Roman" panose="02020603050405020304" pitchFamily="18" charset="0"/>
              </a:rPr>
              <a:t>Introduction</a:t>
            </a:r>
            <a:endParaRPr lang="en-IN"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1200" dirty="0">
                <a:solidFill>
                  <a:schemeClr val="tx1"/>
                </a:solidFill>
                <a:latin typeface="Times New Roman" panose="02020603050405020304" pitchFamily="18" charset="0"/>
                <a:cs typeface="Times New Roman" panose="02020603050405020304" pitchFamily="18" charset="0"/>
              </a:rPr>
              <a:t>Resourcing and talent management thus attracted the recruitment of individuals by the cost of having the right role at the right time and cost. This is being leveraged with the process of working on relevant workforce planning and data to be captured by the right sourcing approaches and digital tools used. This thus comes in the format of tapping by getting a diversified candidate pool of different cultures and communities.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Folded Corner 5"/>
          <p:cNvSpPr/>
          <p:nvPr/>
        </p:nvSpPr>
        <p:spPr>
          <a:xfrm>
            <a:off x="9478108" y="712174"/>
            <a:ext cx="2576146" cy="4035671"/>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lnSpc>
                <a:spcPct val="150000"/>
              </a:lnSpc>
            </a:pPr>
            <a:r>
              <a:rPr lang="en-GB" sz="1200" b="1" dirty="0">
                <a:solidFill>
                  <a:schemeClr val="tx1"/>
                </a:solidFill>
                <a:latin typeface="Times New Roman" panose="02020603050405020304" pitchFamily="18" charset="0"/>
                <a:cs typeface="Times New Roman" panose="02020603050405020304" pitchFamily="18" charset="0"/>
              </a:rPr>
              <a:t>Conclusion</a:t>
            </a:r>
            <a:endParaRPr lang="en-IN"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1200" dirty="0">
                <a:solidFill>
                  <a:schemeClr val="tx1"/>
                </a:solidFill>
                <a:latin typeface="Times New Roman" panose="02020603050405020304" pitchFamily="18" charset="0"/>
                <a:cs typeface="Times New Roman" panose="02020603050405020304" pitchFamily="18" charset="0"/>
              </a:rPr>
              <a:t>It can be concluded that resourcing and talent management deal with the process of selling a job or offering it by the willingness of that person in doing so. Resourcing is needed for the organization of any employee who can meet the long-term needs of the organization. The company chosen here is Amazon, and thus the leader of the company's consequences of facing employee turnover turned down the company in very pathetic situations.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Flowchart: Punched Tape 6"/>
          <p:cNvSpPr/>
          <p:nvPr/>
        </p:nvSpPr>
        <p:spPr>
          <a:xfrm>
            <a:off x="2672862" y="800097"/>
            <a:ext cx="6734907" cy="3182817"/>
          </a:xfrm>
          <a:prstGeom prst="flowChartPunchedTap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lnSpc>
                <a:spcPct val="150000"/>
              </a:lnSpc>
            </a:pPr>
            <a:r>
              <a:rPr lang="en-GB" sz="1200" b="1" dirty="0">
                <a:solidFill>
                  <a:schemeClr val="tx1"/>
                </a:solidFill>
                <a:latin typeface="Times New Roman" panose="02020603050405020304" pitchFamily="18" charset="0"/>
                <a:cs typeface="Times New Roman" panose="02020603050405020304" pitchFamily="18" charset="0"/>
              </a:rPr>
              <a:t>Employee turnover impacting strategic goals of Amazon</a:t>
            </a:r>
            <a:endParaRPr lang="en-IN"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1200" dirty="0">
                <a:solidFill>
                  <a:schemeClr val="tx1"/>
                </a:solidFill>
                <a:latin typeface="Times New Roman" panose="02020603050405020304" pitchFamily="18" charset="0"/>
                <a:cs typeface="Times New Roman" panose="02020603050405020304" pitchFamily="18" charset="0"/>
              </a:rPr>
              <a:t>Employee turnover is a great issue that the company </a:t>
            </a:r>
            <a:r>
              <a:rPr lang="en-GB" sz="1200" b="1" i="1" dirty="0">
                <a:solidFill>
                  <a:schemeClr val="tx1"/>
                </a:solidFill>
                <a:latin typeface="Times New Roman" panose="02020603050405020304" pitchFamily="18" charset="0"/>
                <a:cs typeface="Times New Roman" panose="02020603050405020304" pitchFamily="18" charset="0"/>
              </a:rPr>
              <a:t>“Amazon” </a:t>
            </a:r>
            <a:r>
              <a:rPr lang="en-GB" sz="1200" dirty="0">
                <a:solidFill>
                  <a:schemeClr val="tx1"/>
                </a:solidFill>
                <a:latin typeface="Times New Roman" panose="02020603050405020304" pitchFamily="18" charset="0"/>
                <a:cs typeface="Times New Roman" panose="02020603050405020304" pitchFamily="18" charset="0"/>
              </a:rPr>
              <a:t>is suffering from and due to that the CEO Jeff Bezos stepped down from the CEO position of Amazon on 5</a:t>
            </a:r>
            <a:r>
              <a:rPr lang="en-GB" sz="1200" baseline="30000" dirty="0">
                <a:solidFill>
                  <a:schemeClr val="tx1"/>
                </a:solidFill>
                <a:latin typeface="Times New Roman" panose="02020603050405020304" pitchFamily="18" charset="0"/>
                <a:cs typeface="Times New Roman" panose="02020603050405020304" pitchFamily="18" charset="0"/>
              </a:rPr>
              <a:t>th</a:t>
            </a:r>
            <a:r>
              <a:rPr lang="en-GB" sz="1200" dirty="0">
                <a:solidFill>
                  <a:schemeClr val="tx1"/>
                </a:solidFill>
                <a:latin typeface="Times New Roman" panose="02020603050405020304" pitchFamily="18" charset="0"/>
                <a:cs typeface="Times New Roman" panose="02020603050405020304" pitchFamily="18" charset="0"/>
              </a:rPr>
              <a:t> July 2021. Then the president of the company Andy </a:t>
            </a:r>
            <a:r>
              <a:rPr lang="en-GB" sz="1200" dirty="0" err="1">
                <a:solidFill>
                  <a:schemeClr val="tx1"/>
                </a:solidFill>
                <a:latin typeface="Times New Roman" panose="02020603050405020304" pitchFamily="18" charset="0"/>
                <a:cs typeface="Times New Roman" panose="02020603050405020304" pitchFamily="18" charset="0"/>
              </a:rPr>
              <a:t>Jassy</a:t>
            </a:r>
            <a:r>
              <a:rPr lang="en-GB" sz="1200" dirty="0">
                <a:solidFill>
                  <a:schemeClr val="tx1"/>
                </a:solidFill>
                <a:latin typeface="Times New Roman" panose="02020603050405020304" pitchFamily="18" charset="0"/>
                <a:cs typeface="Times New Roman" panose="02020603050405020304" pitchFamily="18" charset="0"/>
              </a:rPr>
              <a:t> took over as the present CEO position but still in the last year 2022, faces the "Great Resignation" issues and suffers a huge loss due to losing some of their valuable employees. The employee turnover of Amazon thus affects the company's revenue and profitability (</a:t>
            </a:r>
            <a:r>
              <a:rPr lang="en-GB" sz="1200" dirty="0" err="1">
                <a:solidFill>
                  <a:schemeClr val="tx1"/>
                </a:solidFill>
                <a:latin typeface="Times New Roman" panose="02020603050405020304" pitchFamily="18" charset="0"/>
                <a:cs typeface="Times New Roman" panose="02020603050405020304" pitchFamily="18" charset="0"/>
              </a:rPr>
              <a:t>Almaaitah</a:t>
            </a:r>
            <a:r>
              <a:rPr lang="en-GB" sz="1200" dirty="0">
                <a:solidFill>
                  <a:schemeClr val="tx1"/>
                </a:solidFill>
                <a:latin typeface="Times New Roman" panose="02020603050405020304" pitchFamily="18" charset="0"/>
                <a:cs typeface="Times New Roman" panose="02020603050405020304" pitchFamily="18" charset="0"/>
              </a:rPr>
              <a:t> </a:t>
            </a:r>
            <a:r>
              <a:rPr lang="en-GB" sz="1200" i="1" dirty="0">
                <a:solidFill>
                  <a:schemeClr val="tx1"/>
                </a:solidFill>
                <a:latin typeface="Times New Roman" panose="02020603050405020304" pitchFamily="18" charset="0"/>
                <a:cs typeface="Times New Roman" panose="02020603050405020304" pitchFamily="18" charset="0"/>
              </a:rPr>
              <a:t>et al</a:t>
            </a:r>
            <a:r>
              <a:rPr lang="en-GB" sz="1200" dirty="0">
                <a:solidFill>
                  <a:schemeClr val="tx1"/>
                </a:solidFill>
                <a:latin typeface="Times New Roman" panose="02020603050405020304" pitchFamily="18" charset="0"/>
                <a:cs typeface="Times New Roman" panose="02020603050405020304" pitchFamily="18" charset="0"/>
              </a:rPr>
              <a:t>., 2020). The impact of high staff turnover thus tends to decrease productivity, avoidable time spent on training new employees, and increased recruitment costs. </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Horizontal Scroll 7"/>
          <p:cNvSpPr/>
          <p:nvPr/>
        </p:nvSpPr>
        <p:spPr>
          <a:xfrm>
            <a:off x="2672860" y="3675185"/>
            <a:ext cx="6664569" cy="3182815"/>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lnSpc>
                <a:spcPct val="150000"/>
              </a:lnSpc>
            </a:pPr>
            <a:r>
              <a:rPr lang="en-GB" sz="1200" b="1" dirty="0">
                <a:solidFill>
                  <a:schemeClr val="tx1"/>
                </a:solidFill>
                <a:latin typeface="Times New Roman" panose="02020603050405020304" pitchFamily="18" charset="0"/>
                <a:cs typeface="Times New Roman" panose="02020603050405020304" pitchFamily="18" charset="0"/>
              </a:rPr>
              <a:t>People management processes of employee turnover</a:t>
            </a:r>
            <a:endParaRPr lang="en-IN" sz="1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GB" sz="1200" dirty="0">
                <a:solidFill>
                  <a:schemeClr val="tx1"/>
                </a:solidFill>
                <a:latin typeface="Times New Roman" panose="02020603050405020304" pitchFamily="18" charset="0"/>
                <a:cs typeface="Times New Roman" panose="02020603050405020304" pitchFamily="18" charset="0"/>
              </a:rPr>
              <a:t>The people management process leads with Amazon by the process of leading, hiring, and developing team members. This thus includes the members to support the organization's mission. Thus managing the people by taking the number of employees that had left during the period consolidated with the average number of employees that were employed during that period. This needs to be managed by identifying the right talent from the team and giving them the responsibility of managing a team for themselves. A proper message needs to be passed from the hierarchy in encouraging retention early on. </a:t>
            </a:r>
            <a:endParaRPr lang="en-IN" sz="1200"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407768" y="4915076"/>
            <a:ext cx="2646485" cy="1863060"/>
          </a:xfrm>
          <a:prstGeom prst="rect">
            <a:avLst/>
          </a:prstGeom>
        </p:spPr>
      </p:pic>
      <p:pic>
        <p:nvPicPr>
          <p:cNvPr id="10" name="Picture 9"/>
          <p:cNvPicPr>
            <a:picLocks noChangeAspect="1"/>
          </p:cNvPicPr>
          <p:nvPr/>
        </p:nvPicPr>
        <p:blipFill>
          <a:blip r:embed="rId4"/>
          <a:stretch>
            <a:fillRect/>
          </a:stretch>
        </p:blipFill>
        <p:spPr>
          <a:xfrm>
            <a:off x="158262" y="5108154"/>
            <a:ext cx="2444260" cy="1669982"/>
          </a:xfrm>
          <a:prstGeom prst="rect">
            <a:avLst/>
          </a:prstGeom>
        </p:spPr>
      </p:pic>
      <p:pic>
        <p:nvPicPr>
          <p:cNvPr id="11" name="Picture 10"/>
          <p:cNvPicPr>
            <a:picLocks noChangeAspect="1"/>
          </p:cNvPicPr>
          <p:nvPr/>
        </p:nvPicPr>
        <p:blipFill>
          <a:blip r:embed="rId5"/>
          <a:stretch>
            <a:fillRect/>
          </a:stretch>
        </p:blipFill>
        <p:spPr>
          <a:xfrm>
            <a:off x="158262" y="99733"/>
            <a:ext cx="1698082" cy="647700"/>
          </a:xfrm>
          <a:prstGeom prst="rect">
            <a:avLst/>
          </a:prstGeom>
        </p:spPr>
      </p:pic>
      <p:pic>
        <p:nvPicPr>
          <p:cNvPr id="12" name="Picture 11"/>
          <p:cNvPicPr>
            <a:picLocks noChangeAspect="1"/>
          </p:cNvPicPr>
          <p:nvPr/>
        </p:nvPicPr>
        <p:blipFill>
          <a:blip r:embed="rId6"/>
          <a:stretch>
            <a:fillRect/>
          </a:stretch>
        </p:blipFill>
        <p:spPr>
          <a:xfrm>
            <a:off x="5535930" y="3265714"/>
            <a:ext cx="3059430" cy="884431"/>
          </a:xfrm>
          <a:prstGeom prst="rect">
            <a:avLst/>
          </a:prstGeom>
        </p:spPr>
      </p:pic>
    </p:spTree>
    <p:extLst>
      <p:ext uri="{BB962C8B-B14F-4D97-AF65-F5344CB8AC3E}">
        <p14:creationId xmlns:p14="http://schemas.microsoft.com/office/powerpoint/2010/main" val="36108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 List</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1200" dirty="0" err="1">
                <a:latin typeface="Times New Roman" panose="02020603050405020304" pitchFamily="18" charset="0"/>
                <a:cs typeface="Times New Roman" panose="02020603050405020304" pitchFamily="18" charset="0"/>
              </a:rPr>
              <a:t>Almaaitah</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Alsafadi</a:t>
            </a:r>
            <a:r>
              <a:rPr lang="en-IN" sz="1200" dirty="0">
                <a:latin typeface="Times New Roman" panose="02020603050405020304" pitchFamily="18" charset="0"/>
                <a:cs typeface="Times New Roman" panose="02020603050405020304" pitchFamily="18" charset="0"/>
              </a:rPr>
              <a:t>, Y., </a:t>
            </a:r>
            <a:r>
              <a:rPr lang="en-IN" sz="1200" dirty="0" err="1">
                <a:latin typeface="Times New Roman" panose="02020603050405020304" pitchFamily="18" charset="0"/>
                <a:cs typeface="Times New Roman" panose="02020603050405020304" pitchFamily="18" charset="0"/>
              </a:rPr>
              <a:t>Altahat</a:t>
            </a:r>
            <a:r>
              <a:rPr lang="en-IN" sz="1200" dirty="0">
                <a:latin typeface="Times New Roman" panose="02020603050405020304" pitchFamily="18" charset="0"/>
                <a:cs typeface="Times New Roman" panose="02020603050405020304" pitchFamily="18" charset="0"/>
              </a:rPr>
              <a:t>, S. and </a:t>
            </a:r>
            <a:r>
              <a:rPr lang="en-IN" sz="1200" dirty="0" err="1">
                <a:latin typeface="Times New Roman" panose="02020603050405020304" pitchFamily="18" charset="0"/>
                <a:cs typeface="Times New Roman" panose="02020603050405020304" pitchFamily="18" charset="0"/>
              </a:rPr>
              <a:t>Yousfi</a:t>
            </a:r>
            <a:r>
              <a:rPr lang="en-IN" sz="1200" dirty="0">
                <a:latin typeface="Times New Roman" panose="02020603050405020304" pitchFamily="18" charset="0"/>
                <a:cs typeface="Times New Roman" panose="02020603050405020304" pitchFamily="18" charset="0"/>
              </a:rPr>
              <a:t>, A., 2020. The effect of talent management on organizational performance improvement: The mediating role of organizational commitment. </a:t>
            </a:r>
            <a:r>
              <a:rPr lang="en-IN" sz="1200" i="1" dirty="0">
                <a:latin typeface="Times New Roman" panose="02020603050405020304" pitchFamily="18" charset="0"/>
                <a:cs typeface="Times New Roman" panose="02020603050405020304" pitchFamily="18" charset="0"/>
              </a:rPr>
              <a:t>Management Science Letters</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10</a:t>
            </a:r>
            <a:r>
              <a:rPr lang="en-IN" sz="1200" dirty="0">
                <a:latin typeface="Times New Roman" panose="02020603050405020304" pitchFamily="18" charset="0"/>
                <a:cs typeface="Times New Roman" panose="02020603050405020304" pitchFamily="18" charset="0"/>
              </a:rPr>
              <a:t>(12), pp.2937-2944. </a:t>
            </a:r>
          </a:p>
          <a:p>
            <a:pPr algn="just">
              <a:lnSpc>
                <a:spcPct val="150000"/>
              </a:lnSpc>
            </a:pPr>
            <a:r>
              <a:rPr lang="en-IN" sz="1200" dirty="0" err="1">
                <a:latin typeface="Times New Roman" panose="02020603050405020304" pitchFamily="18" charset="0"/>
                <a:cs typeface="Times New Roman" panose="02020603050405020304" pitchFamily="18" charset="0"/>
              </a:rPr>
              <a:t>Anlesinya</a:t>
            </a:r>
            <a:r>
              <a:rPr lang="en-IN" sz="1200" dirty="0">
                <a:latin typeface="Times New Roman" panose="02020603050405020304" pitchFamily="18" charset="0"/>
                <a:cs typeface="Times New Roman" panose="02020603050405020304" pitchFamily="18" charset="0"/>
              </a:rPr>
              <a:t>, A. and </a:t>
            </a:r>
            <a:r>
              <a:rPr lang="en-IN" sz="1200" dirty="0" err="1">
                <a:latin typeface="Times New Roman" panose="02020603050405020304" pitchFamily="18" charset="0"/>
                <a:cs typeface="Times New Roman" panose="02020603050405020304" pitchFamily="18" charset="0"/>
              </a:rPr>
              <a:t>Amponsah-Tawiah</a:t>
            </a:r>
            <a:r>
              <a:rPr lang="en-IN" sz="1200" dirty="0">
                <a:latin typeface="Times New Roman" panose="02020603050405020304" pitchFamily="18" charset="0"/>
                <a:cs typeface="Times New Roman" panose="02020603050405020304" pitchFamily="18" charset="0"/>
              </a:rPr>
              <a:t>, K., 2020. Towards a responsible talent management model. </a:t>
            </a:r>
            <a:r>
              <a:rPr lang="en-IN" sz="1200" i="1" dirty="0">
                <a:latin typeface="Times New Roman" panose="02020603050405020304" pitchFamily="18" charset="0"/>
                <a:cs typeface="Times New Roman" panose="02020603050405020304" pitchFamily="18" charset="0"/>
              </a:rPr>
              <a:t>European Journal of Training </a:t>
            </a:r>
            <a:r>
              <a:rPr lang="en-IN" sz="1200" dirty="0">
                <a:latin typeface="Times New Roman" panose="02020603050405020304" pitchFamily="18" charset="0"/>
                <a:cs typeface="Times New Roman" panose="02020603050405020304" pitchFamily="18" charset="0"/>
              </a:rPr>
              <a:t>and</a:t>
            </a:r>
            <a:r>
              <a:rPr lang="en-IN" sz="1200" i="1" dirty="0">
                <a:latin typeface="Times New Roman" panose="02020603050405020304" pitchFamily="18" charset="0"/>
                <a:cs typeface="Times New Roman" panose="02020603050405020304" pitchFamily="18" charset="0"/>
              </a:rPr>
              <a:t> Development</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44</a:t>
            </a:r>
            <a:r>
              <a:rPr lang="en-IN" sz="1200" dirty="0">
                <a:latin typeface="Times New Roman" panose="02020603050405020304" pitchFamily="18" charset="0"/>
                <a:cs typeface="Times New Roman" panose="02020603050405020304" pitchFamily="18" charset="0"/>
              </a:rPr>
              <a:t>(2/3), pp.279-303. </a:t>
            </a:r>
          </a:p>
          <a:p>
            <a:pPr algn="just">
              <a:lnSpc>
                <a:spcPct val="150000"/>
              </a:lnSpc>
            </a:pPr>
            <a:r>
              <a:rPr lang="en-IN" sz="1200" dirty="0">
                <a:latin typeface="Times New Roman" panose="02020603050405020304" pitchFamily="18" charset="0"/>
                <a:cs typeface="Times New Roman" panose="02020603050405020304" pitchFamily="18" charset="0"/>
              </a:rPr>
              <a:t>Bibi, M., 2019. Impact of talent management practices on employee performance: an empirical study among healthcare employees. </a:t>
            </a:r>
            <a:r>
              <a:rPr lang="en-IN" sz="1200" i="1" dirty="0">
                <a:latin typeface="Times New Roman" panose="02020603050405020304" pitchFamily="18" charset="0"/>
                <a:cs typeface="Times New Roman" panose="02020603050405020304" pitchFamily="18" charset="0"/>
              </a:rPr>
              <a:t>SEISENSE Journal of Management</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2</a:t>
            </a:r>
            <a:r>
              <a:rPr lang="en-IN" sz="1200" dirty="0">
                <a:latin typeface="Times New Roman" panose="02020603050405020304" pitchFamily="18" charset="0"/>
                <a:cs typeface="Times New Roman" panose="02020603050405020304" pitchFamily="18" charset="0"/>
              </a:rPr>
              <a:t>(1), pp.22-32. </a:t>
            </a:r>
          </a:p>
          <a:p>
            <a:pPr algn="just">
              <a:lnSpc>
                <a:spcPct val="150000"/>
              </a:lnSpc>
            </a:pPr>
            <a:r>
              <a:rPr lang="en-IN" sz="1200" dirty="0" err="1">
                <a:latin typeface="Times New Roman" panose="02020603050405020304" pitchFamily="18" charset="0"/>
                <a:cs typeface="Times New Roman" panose="02020603050405020304" pitchFamily="18" charset="0"/>
              </a:rPr>
              <a:t>Shahi</a:t>
            </a:r>
            <a:r>
              <a:rPr lang="en-IN" sz="1200" dirty="0">
                <a:latin typeface="Times New Roman" panose="02020603050405020304" pitchFamily="18" charset="0"/>
                <a:cs typeface="Times New Roman" panose="02020603050405020304" pitchFamily="18" charset="0"/>
              </a:rPr>
              <a:t>, T., </a:t>
            </a:r>
            <a:r>
              <a:rPr lang="en-IN" sz="1200" dirty="0" err="1">
                <a:latin typeface="Times New Roman" panose="02020603050405020304" pitchFamily="18" charset="0"/>
                <a:cs typeface="Times New Roman" panose="02020603050405020304" pitchFamily="18" charset="0"/>
              </a:rPr>
              <a:t>Farrokhsheresht</a:t>
            </a:r>
            <a:r>
              <a:rPr lang="en-IN" sz="1200" dirty="0">
                <a:latin typeface="Times New Roman" panose="02020603050405020304" pitchFamily="18" charset="0"/>
                <a:cs typeface="Times New Roman" panose="02020603050405020304" pitchFamily="18" charset="0"/>
              </a:rPr>
              <a:t>, B., </a:t>
            </a:r>
            <a:r>
              <a:rPr lang="en-IN" sz="1200" dirty="0" err="1">
                <a:latin typeface="Times New Roman" panose="02020603050405020304" pitchFamily="18" charset="0"/>
                <a:cs typeface="Times New Roman" panose="02020603050405020304" pitchFamily="18" charset="0"/>
              </a:rPr>
              <a:t>Taghipourian</a:t>
            </a:r>
            <a:r>
              <a:rPr lang="en-IN" sz="1200" dirty="0">
                <a:latin typeface="Times New Roman" panose="02020603050405020304" pitchFamily="18" charset="0"/>
                <a:cs typeface="Times New Roman" panose="02020603050405020304" pitchFamily="18" charset="0"/>
              </a:rPr>
              <a:t>, M.J. and </a:t>
            </a:r>
            <a:r>
              <a:rPr lang="en-IN" sz="1200" dirty="0" err="1">
                <a:latin typeface="Times New Roman" panose="02020603050405020304" pitchFamily="18" charset="0"/>
                <a:cs typeface="Times New Roman" panose="02020603050405020304" pitchFamily="18" charset="0"/>
              </a:rPr>
              <a:t>Aghajani</a:t>
            </a:r>
            <a:r>
              <a:rPr lang="en-IN" sz="1200" dirty="0">
                <a:latin typeface="Times New Roman" panose="02020603050405020304" pitchFamily="18" charset="0"/>
                <a:cs typeface="Times New Roman" panose="02020603050405020304" pitchFamily="18" charset="0"/>
              </a:rPr>
              <a:t>, H.A., 2020. </a:t>
            </a:r>
            <a:r>
              <a:rPr lang="en-IN" sz="1200" dirty="0" err="1">
                <a:latin typeface="Times New Roman" panose="02020603050405020304" pitchFamily="18" charset="0"/>
                <a:cs typeface="Times New Roman" panose="02020603050405020304" pitchFamily="18" charset="0"/>
              </a:rPr>
              <a:t>Behavioral</a:t>
            </a:r>
            <a:r>
              <a:rPr lang="en-IN" sz="1200" dirty="0">
                <a:latin typeface="Times New Roman" panose="02020603050405020304" pitchFamily="18" charset="0"/>
                <a:cs typeface="Times New Roman" panose="02020603050405020304" pitchFamily="18" charset="0"/>
              </a:rPr>
              <a:t> factors affecting talent management: Meta-synthesis technique. </a:t>
            </a:r>
            <a:r>
              <a:rPr lang="en-IN" sz="1200" i="1" dirty="0">
                <a:latin typeface="Times New Roman" panose="02020603050405020304" pitchFamily="18" charset="0"/>
                <a:cs typeface="Times New Roman" panose="02020603050405020304" pitchFamily="18" charset="0"/>
              </a:rPr>
              <a:t>Iranian Journal of Management Studies</a:t>
            </a:r>
            <a:r>
              <a:rPr lang="en-IN" sz="1200" dirty="0">
                <a:latin typeface="Times New Roman" panose="02020603050405020304" pitchFamily="18" charset="0"/>
                <a:cs typeface="Times New Roman" panose="02020603050405020304" pitchFamily="18" charset="0"/>
              </a:rPr>
              <a:t>, </a:t>
            </a:r>
            <a:r>
              <a:rPr lang="en-IN" sz="1200" i="1" dirty="0">
                <a:latin typeface="Times New Roman" panose="02020603050405020304" pitchFamily="18" charset="0"/>
                <a:cs typeface="Times New Roman" panose="02020603050405020304" pitchFamily="18" charset="0"/>
              </a:rPr>
              <a:t>13</a:t>
            </a:r>
            <a:r>
              <a:rPr lang="en-IN" sz="1200" dirty="0">
                <a:latin typeface="Times New Roman" panose="02020603050405020304" pitchFamily="18" charset="0"/>
                <a:cs typeface="Times New Roman" panose="02020603050405020304" pitchFamily="18" charset="0"/>
              </a:rPr>
              <a:t>(1), pp.117-137. </a:t>
            </a:r>
          </a:p>
          <a:p>
            <a:pPr algn="just">
              <a:lnSpc>
                <a:spcPct val="150000"/>
              </a:lnSpc>
            </a:pPr>
            <a:r>
              <a:rPr lang="en-IN" sz="1200" dirty="0">
                <a:latin typeface="Times New Roman" panose="02020603050405020304" pitchFamily="18" charset="0"/>
                <a:cs typeface="Times New Roman" panose="02020603050405020304" pitchFamily="18" charset="0"/>
              </a:rPr>
              <a:t>Amazon.co.uk, 2023. Low prices in electronics, books, Sports Equipment &amp; more (no date) Amazon.co.uk: Low Prices in Electronics, Books, Sports Equipment &amp; more. Available at: https://www.amazon.co.uk/ (Accessed: April 25, 2023). </a:t>
            </a: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38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1758</Words>
  <Application>Microsoft Office PowerPoint</Application>
  <PresentationFormat>Widescreen</PresentationFormat>
  <Paragraphs>31</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Reference List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11</cp:revision>
  <dcterms:created xsi:type="dcterms:W3CDTF">2023-04-25T16:04:20Z</dcterms:created>
  <dcterms:modified xsi:type="dcterms:W3CDTF">2023-04-25T16:24:08Z</dcterms:modified>
</cp:coreProperties>
</file>