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15" r:id="rId1"/>
  </p:sldMasterIdLst>
  <p:notesMasterIdLst>
    <p:notesMasterId r:id="rId17"/>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032" autoAdjust="0"/>
    <p:restoredTop sz="95840" autoAdjust="0"/>
  </p:normalViewPr>
  <p:slideViewPr>
    <p:cSldViewPr snapToGrid="0">
      <p:cViewPr varScale="1">
        <p:scale>
          <a:sx n="81" d="100"/>
          <a:sy n="81" d="100"/>
        </p:scale>
        <p:origin x="-78" y="-114"/>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9AFA01-C5F5-4AD3-BD6A-DFFF79BD4095}" type="datetimeFigureOut">
              <a:rPr lang="en-IN" smtClean="0"/>
              <a:pPr/>
              <a:t>13-04-2023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805398-B104-42AE-B663-F065FAD0CEEF}"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lnSpc>
                <a:spcPct val="150000"/>
              </a:lnSpc>
            </a:pPr>
            <a:r>
              <a:rPr lang="en-GB" sz="1200" b="1" kern="1200" dirty="0" smtClean="0">
                <a:solidFill>
                  <a:schemeClr val="tx1"/>
                </a:solidFill>
                <a:latin typeface="Times New Roman" pitchFamily="18" charset="0"/>
                <a:ea typeface="+mn-ea"/>
                <a:cs typeface="Times New Roman" pitchFamily="18" charset="0"/>
              </a:rPr>
              <a:t>Introduction</a:t>
            </a:r>
            <a:endParaRPr lang="en-US" sz="1200" b="1" kern="1200" dirty="0" smtClean="0">
              <a:solidFill>
                <a:schemeClr val="tx1"/>
              </a:solidFill>
              <a:latin typeface="Times New Roman" pitchFamily="18" charset="0"/>
              <a:ea typeface="+mn-ea"/>
              <a:cs typeface="Times New Roman" pitchFamily="18" charset="0"/>
            </a:endParaRPr>
          </a:p>
          <a:p>
            <a:pPr algn="just">
              <a:lnSpc>
                <a:spcPct val="150000"/>
              </a:lnSpc>
            </a:pPr>
            <a:r>
              <a:rPr lang="en-GB" sz="1200" kern="1200" dirty="0" smtClean="0">
                <a:solidFill>
                  <a:schemeClr val="tx1"/>
                </a:solidFill>
                <a:latin typeface="Times New Roman" pitchFamily="18" charset="0"/>
                <a:ea typeface="+mn-ea"/>
                <a:cs typeface="Times New Roman" pitchFamily="18" charset="0"/>
              </a:rPr>
              <a:t>The project management plan has been considered as essential in a business that allows to delivery of the project within the stipulated time frame without any possibility of errors. In this context, here has discussed about the business strategy for a hotel that is planning to adopt a computerized administration scheme to understand the customer’s needs in a better way. Moreover, the network diagram, communication plan, as well as risk management plan associated with this new project, has also been illustrated in this study. </a:t>
            </a:r>
            <a:endParaRPr lang="en-US" sz="1200" kern="1200" dirty="0" smtClean="0">
              <a:solidFill>
                <a:schemeClr val="tx1"/>
              </a:solidFill>
              <a:latin typeface="Times New Roman" pitchFamily="18" charset="0"/>
              <a:ea typeface="+mn-ea"/>
              <a:cs typeface="Times New Roman" pitchFamily="18" charset="0"/>
            </a:endParaRPr>
          </a:p>
          <a:p>
            <a:pPr algn="just">
              <a:lnSpc>
                <a:spcPct val="150000"/>
              </a:lnSpc>
            </a:pP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0"/>
          </p:nvPr>
        </p:nvSpPr>
        <p:spPr/>
        <p:txBody>
          <a:bodyPr/>
          <a:lstStyle/>
          <a:p>
            <a:fld id="{DD805398-B104-42AE-B663-F065FAD0CEEF}" type="slidenum">
              <a:rPr lang="en-IN" smtClean="0"/>
              <a:pPr/>
              <a:t>2</a:t>
            </a:fld>
            <a:endParaRPr lang="en-I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pPr algn="just">
              <a:lnSpc>
                <a:spcPct val="150000"/>
              </a:lnSpc>
            </a:pPr>
            <a:r>
              <a:rPr lang="en-GB" sz="1200" b="1" kern="1200" dirty="0" smtClean="0">
                <a:solidFill>
                  <a:schemeClr val="tx1"/>
                </a:solidFill>
                <a:latin typeface="Times New Roman" pitchFamily="18" charset="0"/>
                <a:ea typeface="+mn-ea"/>
                <a:cs typeface="Times New Roman" pitchFamily="18" charset="0"/>
              </a:rPr>
              <a:t>7) Evaluate the performance of the project</a:t>
            </a:r>
            <a:endParaRPr lang="en-US" sz="1200" b="1" kern="1200" dirty="0" smtClean="0">
              <a:solidFill>
                <a:schemeClr val="tx1"/>
              </a:solidFill>
              <a:latin typeface="Times New Roman" pitchFamily="18" charset="0"/>
              <a:ea typeface="+mn-ea"/>
              <a:cs typeface="Times New Roman" pitchFamily="18" charset="0"/>
            </a:endParaRPr>
          </a:p>
          <a:p>
            <a:pPr algn="just">
              <a:lnSpc>
                <a:spcPct val="150000"/>
              </a:lnSpc>
            </a:pPr>
            <a:r>
              <a:rPr lang="en-GB" sz="1200" kern="1200" dirty="0" smtClean="0">
                <a:solidFill>
                  <a:schemeClr val="tx1"/>
                </a:solidFill>
                <a:latin typeface="Times New Roman" pitchFamily="18" charset="0"/>
                <a:ea typeface="+mn-ea"/>
                <a:cs typeface="Times New Roman" pitchFamily="18" charset="0"/>
              </a:rPr>
              <a:t>The success of the project has dependent on some necessary factors such as analysing the risk management strategies, and improvised infrastructure by which the tasks can be completed in the best possible ways. In this context, for this hotel business, the implementation of new technologies is mainly required so that the company can turn their administration systems into computerised ones (Ford and </a:t>
            </a:r>
            <a:r>
              <a:rPr lang="en-GB" sz="1200" kern="1200" dirty="0" err="1" smtClean="0">
                <a:solidFill>
                  <a:schemeClr val="tx1"/>
                </a:solidFill>
                <a:latin typeface="Times New Roman" pitchFamily="18" charset="0"/>
                <a:ea typeface="+mn-ea"/>
                <a:cs typeface="Times New Roman" pitchFamily="18" charset="0"/>
              </a:rPr>
              <a:t>Lyneis</a:t>
            </a:r>
            <a:r>
              <a:rPr lang="en-GB" sz="1200" kern="1200" dirty="0" smtClean="0">
                <a:solidFill>
                  <a:schemeClr val="tx1"/>
                </a:solidFill>
                <a:latin typeface="Times New Roman" pitchFamily="18" charset="0"/>
                <a:ea typeface="+mn-ea"/>
                <a:cs typeface="Times New Roman" pitchFamily="18" charset="0"/>
              </a:rPr>
              <a:t>, 2020). Therefore, the project managers can use an “agile approach” in terms of dividing the projects into smaller phases and identifying the risks to ensure success.</a:t>
            </a:r>
            <a:endParaRPr lang="en-US" sz="1200" kern="1200" dirty="0" smtClean="0">
              <a:solidFill>
                <a:schemeClr val="tx1"/>
              </a:solidFill>
              <a:latin typeface="Times New Roman" pitchFamily="18" charset="0"/>
              <a:ea typeface="+mn-ea"/>
              <a:cs typeface="Times New Roman" pitchFamily="18" charset="0"/>
            </a:endParaRPr>
          </a:p>
          <a:p>
            <a:pPr marL="0" marR="0" indent="0" algn="just" defTabSz="914400" rtl="0" eaLnBrk="1" fontAlgn="auto" latinLnBrk="0" hangingPunct="1">
              <a:lnSpc>
                <a:spcPct val="150000"/>
              </a:lnSpc>
              <a:spcBef>
                <a:spcPts val="0"/>
              </a:spcBef>
              <a:spcAft>
                <a:spcPts val="0"/>
              </a:spcAft>
              <a:buClrTx/>
              <a:buSzTx/>
              <a:buFontTx/>
              <a:buNone/>
              <a:tabLst/>
              <a:defRPr/>
            </a:pPr>
            <a:r>
              <a:rPr lang="en-GB" sz="1200" kern="1200" dirty="0" smtClean="0">
                <a:solidFill>
                  <a:schemeClr val="tx1"/>
                </a:solidFill>
                <a:latin typeface="Times New Roman" pitchFamily="18" charset="0"/>
                <a:ea typeface="+mn-ea"/>
                <a:cs typeface="Times New Roman" pitchFamily="18" charset="0"/>
              </a:rPr>
              <a:t>This figure has clearly outlined that the utilisation of the project methodologies has increased day by day by the project managers. According to a report, 37% of the respondents have claimed that they have seen project development with agile approaches (Statista.com, 2023). In addition to this, the leaders of the business can also utilise artificial intelligence to understand the requirements of customers and design promotional videos and software as per their requirements. </a:t>
            </a:r>
            <a:endParaRPr lang="en-US" sz="1200" kern="1200" dirty="0" smtClean="0">
              <a:solidFill>
                <a:schemeClr val="tx1"/>
              </a:solidFill>
              <a:latin typeface="Times New Roman" pitchFamily="18" charset="0"/>
              <a:ea typeface="+mn-ea"/>
              <a:cs typeface="Times New Roman" pitchFamily="18" charset="0"/>
            </a:endParaRPr>
          </a:p>
          <a:p>
            <a:pPr marL="0" marR="0" indent="0" algn="just" defTabSz="914400" rtl="0" eaLnBrk="1" fontAlgn="auto" latinLnBrk="0" hangingPunct="1">
              <a:lnSpc>
                <a:spcPct val="150000"/>
              </a:lnSpc>
              <a:spcBef>
                <a:spcPts val="0"/>
              </a:spcBef>
              <a:spcAft>
                <a:spcPts val="0"/>
              </a:spcAft>
              <a:buClrTx/>
              <a:buSzTx/>
              <a:buFontTx/>
              <a:buNone/>
              <a:tabLst/>
              <a:defRPr/>
            </a:pPr>
            <a:r>
              <a:rPr lang="en-GB" sz="1200" kern="1200" dirty="0" smtClean="0">
                <a:solidFill>
                  <a:schemeClr val="tx1"/>
                </a:solidFill>
                <a:latin typeface="Times New Roman" pitchFamily="18" charset="0"/>
                <a:ea typeface="+mn-ea"/>
                <a:cs typeface="Times New Roman" pitchFamily="18" charset="0"/>
              </a:rPr>
              <a:t>This figure has illustrated that the hotel industries have relied on innovative technology to increase the profit percentages of the business. According to a report, in 2022, the utilisation of AI chat-bots has expected to increase by 53% worldwide (Statista.com, 2023). Thus, it can be stated that to begin a new project the managers have to improvise the structure with the help of technologies and paid attention to adopting the project methodology to successfully complete the projects within minimum time frames. </a:t>
            </a:r>
            <a:endParaRPr lang="en-US" sz="1200" kern="1200" dirty="0" smtClean="0">
              <a:solidFill>
                <a:schemeClr val="tx1"/>
              </a:solidFill>
              <a:latin typeface="Times New Roman" pitchFamily="18" charset="0"/>
              <a:ea typeface="+mn-ea"/>
              <a:cs typeface="Times New Roman" pitchFamily="18" charset="0"/>
            </a:endParaRPr>
          </a:p>
          <a:p>
            <a:pPr algn="just">
              <a:lnSpc>
                <a:spcPct val="150000"/>
              </a:lnSpc>
            </a:pP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0"/>
          </p:nvPr>
        </p:nvSpPr>
        <p:spPr/>
        <p:txBody>
          <a:bodyPr/>
          <a:lstStyle/>
          <a:p>
            <a:fld id="{DD805398-B104-42AE-B663-F065FAD0CEEF}" type="slidenum">
              <a:rPr lang="en-IN" smtClean="0"/>
              <a:pPr/>
              <a:t>11</a:t>
            </a:fld>
            <a:endParaRPr lang="en-I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lnSpc>
                <a:spcPct val="150000"/>
              </a:lnSpc>
            </a:pPr>
            <a:r>
              <a:rPr lang="en-GB" sz="1200" b="1" kern="1200" dirty="0" smtClean="0">
                <a:solidFill>
                  <a:schemeClr val="tx1"/>
                </a:solidFill>
                <a:latin typeface="Times New Roman" pitchFamily="18" charset="0"/>
                <a:ea typeface="+mn-ea"/>
                <a:cs typeface="Times New Roman" pitchFamily="18" charset="0"/>
              </a:rPr>
              <a:t>8) Analysing the lessons learned and recommendations for the project</a:t>
            </a:r>
            <a:endParaRPr lang="en-US" sz="1200" b="1" kern="1200" dirty="0" smtClean="0">
              <a:solidFill>
                <a:schemeClr val="tx1"/>
              </a:solidFill>
              <a:latin typeface="Times New Roman" pitchFamily="18" charset="0"/>
              <a:ea typeface="+mn-ea"/>
              <a:cs typeface="Times New Roman" pitchFamily="18" charset="0"/>
            </a:endParaRPr>
          </a:p>
          <a:p>
            <a:pPr algn="just">
              <a:lnSpc>
                <a:spcPct val="150000"/>
              </a:lnSpc>
            </a:pPr>
            <a:r>
              <a:rPr lang="en-GB" sz="1200" kern="1200" dirty="0" smtClean="0">
                <a:solidFill>
                  <a:schemeClr val="tx1"/>
                </a:solidFill>
                <a:latin typeface="Times New Roman" pitchFamily="18" charset="0"/>
                <a:ea typeface="+mn-ea"/>
                <a:cs typeface="Times New Roman" pitchFamily="18" charset="0"/>
              </a:rPr>
              <a:t>Based on the above discussion, it has been evaluated that the before starting a project, the execution of the plan as well as proper monitoring of each of the stages has required for completion successfully. In this context, the hotel business by utilising project approaches can improve the collaboration with the stakeholders and design the software management in the best possible manner to enhance their customer experience. However, there has also required </a:t>
            </a:r>
            <a:r>
              <a:rPr lang="en-GB" sz="1200" b="1" i="1" kern="1200" dirty="0" smtClean="0">
                <a:solidFill>
                  <a:schemeClr val="tx1"/>
                </a:solidFill>
                <a:latin typeface="Times New Roman" pitchFamily="18" charset="0"/>
                <a:ea typeface="+mn-ea"/>
                <a:cs typeface="Times New Roman" pitchFamily="18" charset="0"/>
              </a:rPr>
              <a:t>the resource and budget planning</a:t>
            </a:r>
            <a:r>
              <a:rPr lang="en-GB" sz="1200" kern="1200" dirty="0" smtClean="0">
                <a:solidFill>
                  <a:schemeClr val="tx1"/>
                </a:solidFill>
                <a:latin typeface="Times New Roman" pitchFamily="18" charset="0"/>
                <a:ea typeface="+mn-ea"/>
                <a:cs typeface="Times New Roman" pitchFamily="18" charset="0"/>
              </a:rPr>
              <a:t> to allocate the exact amount in the necessary places (</a:t>
            </a:r>
            <a:r>
              <a:rPr lang="en-GB" sz="1200" kern="1200" dirty="0" err="1" smtClean="0">
                <a:solidFill>
                  <a:schemeClr val="tx1"/>
                </a:solidFill>
                <a:latin typeface="Times New Roman" pitchFamily="18" charset="0"/>
                <a:ea typeface="+mn-ea"/>
                <a:cs typeface="Times New Roman" pitchFamily="18" charset="0"/>
              </a:rPr>
              <a:t>Freitas</a:t>
            </a:r>
            <a:r>
              <a:rPr lang="en-GB" sz="1200" i="1" kern="1200" dirty="0" smtClean="0">
                <a:solidFill>
                  <a:schemeClr val="tx1"/>
                </a:solidFill>
                <a:latin typeface="Times New Roman" pitchFamily="18" charset="0"/>
                <a:ea typeface="+mn-ea"/>
                <a:cs typeface="Times New Roman" pitchFamily="18" charset="0"/>
              </a:rPr>
              <a:t> et al.</a:t>
            </a:r>
            <a:r>
              <a:rPr lang="en-GB" sz="1200" kern="1200" dirty="0" smtClean="0">
                <a:solidFill>
                  <a:schemeClr val="tx1"/>
                </a:solidFill>
                <a:latin typeface="Times New Roman" pitchFamily="18" charset="0"/>
                <a:ea typeface="+mn-ea"/>
                <a:cs typeface="Times New Roman" pitchFamily="18" charset="0"/>
              </a:rPr>
              <a:t> 2020). The project managers </a:t>
            </a:r>
            <a:r>
              <a:rPr lang="en-GB" sz="1200" b="1" i="1" kern="1200" dirty="0" smtClean="0">
                <a:solidFill>
                  <a:schemeClr val="tx1"/>
                </a:solidFill>
                <a:latin typeface="Times New Roman" pitchFamily="18" charset="0"/>
                <a:ea typeface="+mn-ea"/>
                <a:cs typeface="Times New Roman" pitchFamily="18" charset="0"/>
              </a:rPr>
              <a:t>can recruit financial experts and professionals</a:t>
            </a:r>
            <a:r>
              <a:rPr lang="en-GB" sz="1200" kern="1200" dirty="0" smtClean="0">
                <a:solidFill>
                  <a:schemeClr val="tx1"/>
                </a:solidFill>
                <a:latin typeface="Times New Roman" pitchFamily="18" charset="0"/>
                <a:ea typeface="+mn-ea"/>
                <a:cs typeface="Times New Roman" pitchFamily="18" charset="0"/>
              </a:rPr>
              <a:t> so that they can provide ideas for every detail of the projects to the employers. Moreover, the </a:t>
            </a:r>
            <a:r>
              <a:rPr lang="en-GB" sz="1200" b="1" i="1" kern="1200" dirty="0" smtClean="0">
                <a:solidFill>
                  <a:schemeClr val="tx1"/>
                </a:solidFill>
                <a:latin typeface="Times New Roman" pitchFamily="18" charset="0"/>
                <a:ea typeface="+mn-ea"/>
                <a:cs typeface="Times New Roman" pitchFamily="18" charset="0"/>
              </a:rPr>
              <a:t>redesign of the infrastructure </a:t>
            </a:r>
            <a:r>
              <a:rPr lang="en-GB" sz="1200" kern="1200" dirty="0" smtClean="0">
                <a:solidFill>
                  <a:schemeClr val="tx1"/>
                </a:solidFill>
                <a:latin typeface="Times New Roman" pitchFamily="18" charset="0"/>
                <a:ea typeface="+mn-ea"/>
                <a:cs typeface="Times New Roman" pitchFamily="18" charset="0"/>
              </a:rPr>
              <a:t>can help them to implement new software management in the business to enhance customer services. </a:t>
            </a:r>
            <a:endParaRPr lang="en-US" sz="1200" kern="1200" dirty="0" smtClean="0">
              <a:solidFill>
                <a:schemeClr val="tx1"/>
              </a:solidFill>
              <a:latin typeface="Times New Roman" pitchFamily="18" charset="0"/>
              <a:ea typeface="+mn-ea"/>
              <a:cs typeface="Times New Roman" pitchFamily="18" charset="0"/>
            </a:endParaRPr>
          </a:p>
          <a:p>
            <a:pPr algn="just">
              <a:lnSpc>
                <a:spcPct val="150000"/>
              </a:lnSpc>
            </a:pP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0"/>
          </p:nvPr>
        </p:nvSpPr>
        <p:spPr/>
        <p:txBody>
          <a:bodyPr/>
          <a:lstStyle/>
          <a:p>
            <a:fld id="{DD805398-B104-42AE-B663-F065FAD0CEEF}" type="slidenum">
              <a:rPr lang="en-IN" smtClean="0"/>
              <a:pPr/>
              <a:t>12</a:t>
            </a:fld>
            <a:endParaRPr lang="en-I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lnSpc>
                <a:spcPct val="150000"/>
              </a:lnSpc>
            </a:pPr>
            <a:r>
              <a:rPr lang="en-GB" sz="1200" b="1" kern="1200" dirty="0" smtClean="0">
                <a:solidFill>
                  <a:schemeClr val="tx1"/>
                </a:solidFill>
                <a:latin typeface="Times New Roman" pitchFamily="18" charset="0"/>
                <a:ea typeface="+mn-ea"/>
                <a:cs typeface="Times New Roman" pitchFamily="18" charset="0"/>
              </a:rPr>
              <a:t>Conclusion </a:t>
            </a:r>
            <a:endParaRPr lang="en-US" sz="1200" b="1" kern="1200" dirty="0" smtClean="0">
              <a:solidFill>
                <a:schemeClr val="tx1"/>
              </a:solidFill>
              <a:latin typeface="Times New Roman" pitchFamily="18" charset="0"/>
              <a:ea typeface="+mn-ea"/>
              <a:cs typeface="Times New Roman" pitchFamily="18" charset="0"/>
            </a:endParaRPr>
          </a:p>
          <a:p>
            <a:pPr algn="just">
              <a:lnSpc>
                <a:spcPct val="150000"/>
              </a:lnSpc>
            </a:pPr>
            <a:r>
              <a:rPr lang="en-GB" sz="1200" kern="1200" dirty="0" smtClean="0">
                <a:solidFill>
                  <a:schemeClr val="tx1"/>
                </a:solidFill>
                <a:latin typeface="Times New Roman" pitchFamily="18" charset="0"/>
                <a:ea typeface="+mn-ea"/>
                <a:cs typeface="Times New Roman" pitchFamily="18" charset="0"/>
              </a:rPr>
              <a:t>Based on the above discussion, it can be stated that an effective project management plan has required for the business to successfully complete the projects within the minimum time frame. In this context, as the hotel business has faced issues because of their manual method, thus by designing a new project such as shifting to a computerized system has increased the services and attracted more people in business. </a:t>
            </a:r>
            <a:endParaRPr lang="en-US" sz="1200" kern="1200" dirty="0" smtClean="0">
              <a:solidFill>
                <a:schemeClr val="tx1"/>
              </a:solidFill>
              <a:latin typeface="Times New Roman" pitchFamily="18" charset="0"/>
              <a:ea typeface="+mn-ea"/>
              <a:cs typeface="Times New Roman" pitchFamily="18" charset="0"/>
            </a:endParaRPr>
          </a:p>
          <a:p>
            <a:pPr algn="just">
              <a:lnSpc>
                <a:spcPct val="150000"/>
              </a:lnSpc>
            </a:pP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0"/>
          </p:nvPr>
        </p:nvSpPr>
        <p:spPr/>
        <p:txBody>
          <a:bodyPr/>
          <a:lstStyle/>
          <a:p>
            <a:fld id="{DD805398-B104-42AE-B663-F065FAD0CEEF}" type="slidenum">
              <a:rPr lang="en-IN" smtClean="0"/>
              <a:pPr/>
              <a:t>13</a:t>
            </a:fld>
            <a:endParaRPr lang="en-I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lnSpc>
                <a:spcPct val="150000"/>
              </a:lnSpc>
            </a:pPr>
            <a:r>
              <a:rPr lang="en-US" dirty="0" smtClean="0">
                <a:latin typeface="Times New Roman" pitchFamily="18" charset="0"/>
                <a:cs typeface="Times New Roman" pitchFamily="18" charset="0"/>
              </a:rPr>
              <a:t>This slides denotes reference lists.</a:t>
            </a: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0"/>
          </p:nvPr>
        </p:nvSpPr>
        <p:spPr/>
        <p:txBody>
          <a:bodyPr/>
          <a:lstStyle/>
          <a:p>
            <a:fld id="{DD805398-B104-42AE-B663-F065FAD0CEEF}" type="slidenum">
              <a:rPr lang="en-IN" smtClean="0"/>
              <a:pPr/>
              <a:t>14</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pPr marL="0" marR="0" indent="0" algn="just" defTabSz="914400" rtl="0" eaLnBrk="1" fontAlgn="auto" latinLnBrk="0" hangingPunct="1">
              <a:lnSpc>
                <a:spcPct val="150000"/>
              </a:lnSpc>
              <a:spcBef>
                <a:spcPts val="0"/>
              </a:spcBef>
              <a:spcAft>
                <a:spcPts val="0"/>
              </a:spcAft>
              <a:buClrTx/>
              <a:buSzTx/>
              <a:buFontTx/>
              <a:buNone/>
              <a:tabLst/>
              <a:defRPr/>
            </a:pPr>
            <a:r>
              <a:rPr lang="en-GB" sz="1200" kern="1200" dirty="0" smtClean="0">
                <a:solidFill>
                  <a:schemeClr val="tx1"/>
                </a:solidFill>
                <a:latin typeface="Times New Roman" pitchFamily="18" charset="0"/>
                <a:ea typeface="+mn-ea"/>
                <a:cs typeface="Times New Roman" pitchFamily="18" charset="0"/>
              </a:rPr>
              <a:t>Project management methodologies are the crucial part that reduces risk, and avoids duplication of efforts that ultimately resulted in increasing the durability of the projects. Based on the views of </a:t>
            </a:r>
            <a:r>
              <a:rPr lang="en-GB" sz="1200" kern="1200" dirty="0" err="1" smtClean="0">
                <a:solidFill>
                  <a:schemeClr val="tx1"/>
                </a:solidFill>
                <a:latin typeface="Times New Roman" pitchFamily="18" charset="0"/>
                <a:ea typeface="+mn-ea"/>
                <a:cs typeface="Times New Roman" pitchFamily="18" charset="0"/>
              </a:rPr>
              <a:t>Aroral</a:t>
            </a:r>
            <a:r>
              <a:rPr lang="en-GB" sz="1200" kern="1200" dirty="0" smtClean="0">
                <a:solidFill>
                  <a:schemeClr val="tx1"/>
                </a:solidFill>
                <a:latin typeface="Times New Roman" pitchFamily="18" charset="0"/>
                <a:ea typeface="+mn-ea"/>
                <a:cs typeface="Times New Roman" pitchFamily="18" charset="0"/>
              </a:rPr>
              <a:t> (2021), with effective methodologies, the project managers have quickly adopted the new challenges and monitored the whole task to create a solid foundation for the project. This is considered the main reason that leaders have paid attention to implementing project tools to increase the motivation of the team as well as increase productivity in a better way. There have seen different types of methodologies such as “waterfall”, “</a:t>
            </a:r>
            <a:r>
              <a:rPr lang="en-GB" sz="1200" kern="1200" dirty="0" err="1" smtClean="0">
                <a:solidFill>
                  <a:schemeClr val="tx1"/>
                </a:solidFill>
                <a:latin typeface="Times New Roman" pitchFamily="18" charset="0"/>
                <a:ea typeface="+mn-ea"/>
                <a:cs typeface="Times New Roman" pitchFamily="18" charset="0"/>
              </a:rPr>
              <a:t>kanban</a:t>
            </a:r>
            <a:r>
              <a:rPr lang="en-GB" sz="1200" kern="1200" dirty="0" smtClean="0">
                <a:solidFill>
                  <a:schemeClr val="tx1"/>
                </a:solidFill>
                <a:latin typeface="Times New Roman" pitchFamily="18" charset="0"/>
                <a:ea typeface="+mn-ea"/>
                <a:cs typeface="Times New Roman" pitchFamily="18" charset="0"/>
              </a:rPr>
              <a:t>”, “agile”, and “adaptive project framework” which has used by project managers to ensure success in the minimum time frame.</a:t>
            </a:r>
            <a:endParaRPr lang="en-US" sz="1200" kern="1200" dirty="0" smtClean="0">
              <a:solidFill>
                <a:schemeClr val="tx1"/>
              </a:solidFill>
              <a:latin typeface="Times New Roman" pitchFamily="18" charset="0"/>
              <a:ea typeface="+mn-ea"/>
              <a:cs typeface="Times New Roman" pitchFamily="18" charset="0"/>
            </a:endParaRPr>
          </a:p>
          <a:p>
            <a:pPr marL="0" marR="0" indent="0" algn="just" defTabSz="914400" rtl="0" eaLnBrk="1" fontAlgn="auto" latinLnBrk="0" hangingPunct="1">
              <a:lnSpc>
                <a:spcPct val="150000"/>
              </a:lnSpc>
              <a:spcBef>
                <a:spcPts val="0"/>
              </a:spcBef>
              <a:spcAft>
                <a:spcPts val="0"/>
              </a:spcAft>
              <a:buClrTx/>
              <a:buSzTx/>
              <a:buFontTx/>
              <a:buNone/>
              <a:tabLst/>
              <a:defRPr/>
            </a:pPr>
            <a:r>
              <a:rPr lang="en-GB" sz="1200" b="1" i="1" kern="1200" dirty="0" smtClean="0">
                <a:solidFill>
                  <a:schemeClr val="tx1"/>
                </a:solidFill>
                <a:latin typeface="Times New Roman" pitchFamily="18" charset="0"/>
                <a:ea typeface="+mn-ea"/>
                <a:cs typeface="Times New Roman" pitchFamily="18" charset="0"/>
              </a:rPr>
              <a:t>Agile methodology:</a:t>
            </a:r>
            <a:endParaRPr lang="en-US" sz="1200" kern="1200" dirty="0" smtClean="0">
              <a:solidFill>
                <a:schemeClr val="tx1"/>
              </a:solidFill>
              <a:latin typeface="Times New Roman" pitchFamily="18" charset="0"/>
              <a:ea typeface="+mn-ea"/>
              <a:cs typeface="Times New Roman" pitchFamily="18" charset="0"/>
            </a:endParaRPr>
          </a:p>
          <a:p>
            <a:pPr algn="just">
              <a:lnSpc>
                <a:spcPct val="150000"/>
              </a:lnSpc>
            </a:pPr>
            <a:r>
              <a:rPr lang="en-GB" sz="1200" kern="1200" dirty="0" smtClean="0">
                <a:solidFill>
                  <a:schemeClr val="tx1"/>
                </a:solidFill>
                <a:latin typeface="Times New Roman" pitchFamily="18" charset="0"/>
                <a:ea typeface="+mn-ea"/>
                <a:cs typeface="Times New Roman" pitchFamily="18" charset="0"/>
              </a:rPr>
              <a:t>Agile methodology is a way to manage projects systematically by breaking them down into several phases. The best thing about this project is that it required constant collaboration from the stakeholders and thus this </a:t>
            </a:r>
            <a:r>
              <a:rPr lang="en-GB" sz="1200" b="1" i="1" kern="1200" dirty="0" smtClean="0">
                <a:solidFill>
                  <a:schemeClr val="tx1"/>
                </a:solidFill>
                <a:latin typeface="Times New Roman" pitchFamily="18" charset="0"/>
                <a:ea typeface="+mn-ea"/>
                <a:cs typeface="Times New Roman" pitchFamily="18" charset="0"/>
              </a:rPr>
              <a:t>improves the process of planning</a:t>
            </a:r>
            <a:r>
              <a:rPr lang="en-GB" sz="1200" kern="1200" dirty="0" smtClean="0">
                <a:solidFill>
                  <a:schemeClr val="tx1"/>
                </a:solidFill>
                <a:latin typeface="Times New Roman" pitchFamily="18" charset="0"/>
                <a:ea typeface="+mn-ea"/>
                <a:cs typeface="Times New Roman" pitchFamily="18" charset="0"/>
              </a:rPr>
              <a:t>, and</a:t>
            </a:r>
            <a:r>
              <a:rPr lang="en-GB" sz="1200" b="1" i="1" kern="1200" dirty="0" smtClean="0">
                <a:solidFill>
                  <a:schemeClr val="tx1"/>
                </a:solidFill>
                <a:latin typeface="Times New Roman" pitchFamily="18" charset="0"/>
                <a:ea typeface="+mn-ea"/>
                <a:cs typeface="Times New Roman" pitchFamily="18" charset="0"/>
              </a:rPr>
              <a:t> execution</a:t>
            </a:r>
            <a:r>
              <a:rPr lang="en-GB" sz="1200" kern="1200" dirty="0" smtClean="0">
                <a:solidFill>
                  <a:schemeClr val="tx1"/>
                </a:solidFill>
                <a:latin typeface="Times New Roman" pitchFamily="18" charset="0"/>
                <a:ea typeface="+mn-ea"/>
                <a:cs typeface="Times New Roman" pitchFamily="18" charset="0"/>
              </a:rPr>
              <a:t> to ensure successful delivery as well (</a:t>
            </a:r>
            <a:r>
              <a:rPr lang="en-GB" sz="1200" kern="1200" dirty="0" err="1" smtClean="0">
                <a:solidFill>
                  <a:schemeClr val="tx1"/>
                </a:solidFill>
                <a:latin typeface="Times New Roman" pitchFamily="18" charset="0"/>
                <a:ea typeface="+mn-ea"/>
                <a:cs typeface="Times New Roman" pitchFamily="18" charset="0"/>
              </a:rPr>
              <a:t>Salza</a:t>
            </a:r>
            <a:r>
              <a:rPr lang="en-GB" sz="1200" kern="1200" dirty="0" smtClean="0">
                <a:solidFill>
                  <a:schemeClr val="tx1"/>
                </a:solidFill>
                <a:latin typeface="Times New Roman" pitchFamily="18" charset="0"/>
                <a:ea typeface="+mn-ea"/>
                <a:cs typeface="Times New Roman" pitchFamily="18" charset="0"/>
              </a:rPr>
              <a:t> </a:t>
            </a:r>
            <a:r>
              <a:rPr lang="en-GB" sz="1200" i="1" kern="1200" dirty="0" smtClean="0">
                <a:solidFill>
                  <a:schemeClr val="tx1"/>
                </a:solidFill>
                <a:latin typeface="Times New Roman" pitchFamily="18" charset="0"/>
                <a:ea typeface="+mn-ea"/>
                <a:cs typeface="Times New Roman" pitchFamily="18" charset="0"/>
              </a:rPr>
              <a:t>et al. </a:t>
            </a:r>
            <a:r>
              <a:rPr lang="en-GB" sz="1200" kern="1200" dirty="0" smtClean="0">
                <a:solidFill>
                  <a:schemeClr val="tx1"/>
                </a:solidFill>
                <a:latin typeface="Times New Roman" pitchFamily="18" charset="0"/>
                <a:ea typeface="+mn-ea"/>
                <a:cs typeface="Times New Roman" pitchFamily="18" charset="0"/>
              </a:rPr>
              <a:t>2019). In this context, the hotel business has shifted to adopt the computerised administration system from the manual method to facilitate the experience of the customers. Therefore, by adopting agile approaches the management team of the hotel </a:t>
            </a:r>
            <a:r>
              <a:rPr lang="en-GB" sz="1200" b="1" i="1" kern="1200" dirty="0" smtClean="0">
                <a:solidFill>
                  <a:schemeClr val="tx1"/>
                </a:solidFill>
                <a:latin typeface="Times New Roman" pitchFamily="18" charset="0"/>
                <a:ea typeface="+mn-ea"/>
                <a:cs typeface="Times New Roman" pitchFamily="18" charset="0"/>
              </a:rPr>
              <a:t>can successfully respond to the change</a:t>
            </a:r>
            <a:r>
              <a:rPr lang="en-GB" sz="1200" kern="1200" dirty="0" smtClean="0">
                <a:solidFill>
                  <a:schemeClr val="tx1"/>
                </a:solidFill>
                <a:latin typeface="Times New Roman" pitchFamily="18" charset="0"/>
                <a:ea typeface="+mn-ea"/>
                <a:cs typeface="Times New Roman" pitchFamily="18" charset="0"/>
              </a:rPr>
              <a:t> by following a plan as well as maintaining the interactions over processes and tools. The merits of this project approach have mainly included </a:t>
            </a:r>
            <a:r>
              <a:rPr lang="en-GB" sz="1200" b="1" i="1" kern="1200" dirty="0" smtClean="0">
                <a:solidFill>
                  <a:schemeClr val="tx1"/>
                </a:solidFill>
                <a:latin typeface="Times New Roman" pitchFamily="18" charset="0"/>
                <a:ea typeface="+mn-ea"/>
                <a:cs typeface="Times New Roman" pitchFamily="18" charset="0"/>
              </a:rPr>
              <a:t>increased flexibility</a:t>
            </a:r>
            <a:r>
              <a:rPr lang="en-GB" sz="1200" kern="1200" dirty="0" smtClean="0">
                <a:solidFill>
                  <a:schemeClr val="tx1"/>
                </a:solidFill>
                <a:latin typeface="Times New Roman" pitchFamily="18" charset="0"/>
                <a:ea typeface="+mn-ea"/>
                <a:cs typeface="Times New Roman" pitchFamily="18" charset="0"/>
              </a:rPr>
              <a:t> and </a:t>
            </a:r>
            <a:r>
              <a:rPr lang="en-GB" sz="1200" b="1" i="1" kern="1200" dirty="0" smtClean="0">
                <a:solidFill>
                  <a:schemeClr val="tx1"/>
                </a:solidFill>
                <a:latin typeface="Times New Roman" pitchFamily="18" charset="0"/>
                <a:ea typeface="+mn-ea"/>
                <a:cs typeface="Times New Roman" pitchFamily="18" charset="0"/>
              </a:rPr>
              <a:t>adapting changes </a:t>
            </a:r>
            <a:r>
              <a:rPr lang="en-GB" sz="1200" kern="1200" dirty="0" smtClean="0">
                <a:solidFill>
                  <a:schemeClr val="tx1"/>
                </a:solidFill>
                <a:latin typeface="Times New Roman" pitchFamily="18" charset="0"/>
                <a:ea typeface="+mn-ea"/>
                <a:cs typeface="Times New Roman" pitchFamily="18" charset="0"/>
              </a:rPr>
              <a:t>as per the requirements of the customers. Contrarily, the main demerits of this methodology are that it often creates a </a:t>
            </a:r>
            <a:r>
              <a:rPr lang="en-GB" sz="1200" b="1" i="1" kern="1200" dirty="0" smtClean="0">
                <a:solidFill>
                  <a:schemeClr val="tx1"/>
                </a:solidFill>
                <a:latin typeface="Times New Roman" pitchFamily="18" charset="0"/>
                <a:ea typeface="+mn-ea"/>
                <a:cs typeface="Times New Roman" pitchFamily="18" charset="0"/>
              </a:rPr>
              <a:t>poor decision-making strategy </a:t>
            </a:r>
            <a:r>
              <a:rPr lang="en-GB" sz="1200" kern="1200" dirty="0" smtClean="0">
                <a:solidFill>
                  <a:schemeClr val="tx1"/>
                </a:solidFill>
                <a:latin typeface="Times New Roman" pitchFamily="18" charset="0"/>
                <a:ea typeface="+mn-ea"/>
                <a:cs typeface="Times New Roman" pitchFamily="18" charset="0"/>
              </a:rPr>
              <a:t>because flexibility is the core of this. Based on the views of </a:t>
            </a:r>
            <a:r>
              <a:rPr lang="en-GB" sz="1200" kern="1200" dirty="0" err="1" smtClean="0">
                <a:solidFill>
                  <a:schemeClr val="tx1"/>
                </a:solidFill>
                <a:latin typeface="Times New Roman" pitchFamily="18" charset="0"/>
                <a:ea typeface="+mn-ea"/>
                <a:cs typeface="Times New Roman" pitchFamily="18" charset="0"/>
              </a:rPr>
              <a:t>Hayat</a:t>
            </a:r>
            <a:r>
              <a:rPr lang="en-GB" sz="1200" kern="1200" dirty="0" smtClean="0">
                <a:solidFill>
                  <a:schemeClr val="tx1"/>
                </a:solidFill>
                <a:latin typeface="Times New Roman" pitchFamily="18" charset="0"/>
                <a:ea typeface="+mn-ea"/>
                <a:cs typeface="Times New Roman" pitchFamily="18" charset="0"/>
              </a:rPr>
              <a:t> </a:t>
            </a:r>
            <a:r>
              <a:rPr lang="en-GB" sz="1200" i="1" kern="1200" dirty="0" smtClean="0">
                <a:solidFill>
                  <a:schemeClr val="tx1"/>
                </a:solidFill>
                <a:latin typeface="Times New Roman" pitchFamily="18" charset="0"/>
                <a:ea typeface="+mn-ea"/>
                <a:cs typeface="Times New Roman" pitchFamily="18" charset="0"/>
              </a:rPr>
              <a:t>et al. </a:t>
            </a:r>
            <a:r>
              <a:rPr lang="en-GB" sz="1200" kern="1200" dirty="0" smtClean="0">
                <a:solidFill>
                  <a:schemeClr val="tx1"/>
                </a:solidFill>
                <a:latin typeface="Times New Roman" pitchFamily="18" charset="0"/>
                <a:ea typeface="+mn-ea"/>
                <a:cs typeface="Times New Roman" pitchFamily="18" charset="0"/>
              </a:rPr>
              <a:t>(2019), in the agile project, adequate commitment from the developers and clients has been required so the lack of involvement can make the project easily fall off track. The advantages of agile methodology are inherent in several principles that include providing the consumer with </a:t>
            </a:r>
            <a:r>
              <a:rPr lang="en-GB" sz="1200" b="1" i="1" kern="1200" dirty="0" smtClean="0">
                <a:solidFill>
                  <a:schemeClr val="tx1"/>
                </a:solidFill>
                <a:latin typeface="Times New Roman" pitchFamily="18" charset="0"/>
                <a:ea typeface="+mn-ea"/>
                <a:cs typeface="Times New Roman" pitchFamily="18" charset="0"/>
              </a:rPr>
              <a:t>valuable software</a:t>
            </a:r>
            <a:r>
              <a:rPr lang="en-GB" sz="1200" kern="1200" dirty="0" smtClean="0">
                <a:solidFill>
                  <a:schemeClr val="tx1"/>
                </a:solidFill>
                <a:latin typeface="Times New Roman" pitchFamily="18" charset="0"/>
                <a:ea typeface="+mn-ea"/>
                <a:cs typeface="Times New Roman" pitchFamily="18" charset="0"/>
              </a:rPr>
              <a:t> and </a:t>
            </a:r>
            <a:r>
              <a:rPr lang="en-GB" sz="1200" b="1" i="1" kern="1200" dirty="0" smtClean="0">
                <a:solidFill>
                  <a:schemeClr val="tx1"/>
                </a:solidFill>
                <a:latin typeface="Times New Roman" pitchFamily="18" charset="0"/>
                <a:ea typeface="+mn-ea"/>
                <a:cs typeface="Times New Roman" pitchFamily="18" charset="0"/>
              </a:rPr>
              <a:t>welcoming the changing infrastructure </a:t>
            </a:r>
            <a:r>
              <a:rPr lang="en-GB" sz="1200" kern="1200" dirty="0" smtClean="0">
                <a:solidFill>
                  <a:schemeClr val="tx1"/>
                </a:solidFill>
                <a:latin typeface="Times New Roman" pitchFamily="18" charset="0"/>
                <a:ea typeface="+mn-ea"/>
                <a:cs typeface="Times New Roman" pitchFamily="18" charset="0"/>
              </a:rPr>
              <a:t>to develop the work in the best possible ways. Therefore, it can be analysed that with the improvement of collaboration and reducing the risks of the new project the hotel business can successfully implement a computerised administration system to satisfy the customers in the market.</a:t>
            </a:r>
            <a:endParaRPr lang="en-US" sz="1200" kern="1200" dirty="0" smtClean="0">
              <a:solidFill>
                <a:schemeClr val="tx1"/>
              </a:solidFill>
              <a:latin typeface="Times New Roman" pitchFamily="18" charset="0"/>
              <a:ea typeface="+mn-ea"/>
              <a:cs typeface="Times New Roman" pitchFamily="18" charset="0"/>
            </a:endParaRPr>
          </a:p>
          <a:p>
            <a:pPr algn="just">
              <a:lnSpc>
                <a:spcPct val="150000"/>
              </a:lnSpc>
            </a:pPr>
            <a:r>
              <a:rPr lang="en-US" sz="1200" i="1" kern="1200" dirty="0" smtClean="0">
                <a:solidFill>
                  <a:schemeClr val="tx1"/>
                </a:solidFill>
                <a:latin typeface="Times New Roman" pitchFamily="18" charset="0"/>
                <a:ea typeface="+mn-ea"/>
                <a:cs typeface="Times New Roman" pitchFamily="18" charset="0"/>
              </a:rPr>
              <a:t>[Referred to Appendix 1]</a:t>
            </a:r>
            <a:r>
              <a:rPr lang="en-US" sz="1200" kern="1200" dirty="0" smtClean="0">
                <a:solidFill>
                  <a:schemeClr val="tx1"/>
                </a:solidFill>
                <a:latin typeface="Times New Roman" pitchFamily="18" charset="0"/>
                <a:ea typeface="+mn-ea"/>
                <a:cs typeface="Times New Roman" pitchFamily="18" charset="0"/>
              </a:rPr>
              <a:t> </a:t>
            </a:r>
          </a:p>
          <a:p>
            <a:pPr algn="just">
              <a:lnSpc>
                <a:spcPct val="150000"/>
              </a:lnSpc>
            </a:pPr>
            <a:r>
              <a:rPr lang="en-GB" sz="1200" b="1" i="1" kern="1200" dirty="0" smtClean="0">
                <a:solidFill>
                  <a:schemeClr val="tx1"/>
                </a:solidFill>
                <a:latin typeface="Times New Roman" pitchFamily="18" charset="0"/>
                <a:ea typeface="+mn-ea"/>
                <a:cs typeface="Times New Roman" pitchFamily="18" charset="0"/>
              </a:rPr>
              <a:t>“Waterfall methodology”</a:t>
            </a:r>
            <a:endParaRPr lang="en-US" sz="1200" kern="1200" dirty="0" smtClean="0">
              <a:solidFill>
                <a:schemeClr val="tx1"/>
              </a:solidFill>
              <a:latin typeface="Times New Roman" pitchFamily="18" charset="0"/>
              <a:ea typeface="+mn-ea"/>
              <a:cs typeface="Times New Roman" pitchFamily="18" charset="0"/>
            </a:endParaRPr>
          </a:p>
          <a:p>
            <a:pPr marL="0" marR="0" indent="0" algn="just" defTabSz="914400" rtl="0" eaLnBrk="1" fontAlgn="auto" latinLnBrk="0" hangingPunct="1">
              <a:lnSpc>
                <a:spcPct val="150000"/>
              </a:lnSpc>
              <a:spcBef>
                <a:spcPts val="0"/>
              </a:spcBef>
              <a:spcAft>
                <a:spcPts val="0"/>
              </a:spcAft>
              <a:buClrTx/>
              <a:buSzTx/>
              <a:buFontTx/>
              <a:buNone/>
              <a:tabLst/>
              <a:defRPr/>
            </a:pPr>
            <a:r>
              <a:rPr lang="en-GB" sz="1200" kern="1200" dirty="0" smtClean="0">
                <a:solidFill>
                  <a:schemeClr val="tx1"/>
                </a:solidFill>
                <a:latin typeface="Times New Roman" pitchFamily="18" charset="0"/>
                <a:ea typeface="+mn-ea"/>
                <a:cs typeface="Times New Roman" pitchFamily="18" charset="0"/>
              </a:rPr>
              <a:t>This methodology has relied on the </a:t>
            </a:r>
            <a:r>
              <a:rPr lang="en-GB" sz="1200" b="1" i="1" kern="1200" dirty="0" smtClean="0">
                <a:solidFill>
                  <a:schemeClr val="tx1"/>
                </a:solidFill>
                <a:latin typeface="Times New Roman" pitchFamily="18" charset="0"/>
                <a:ea typeface="+mn-ea"/>
                <a:cs typeface="Times New Roman" pitchFamily="18" charset="0"/>
              </a:rPr>
              <a:t>sequence of steps</a:t>
            </a:r>
            <a:r>
              <a:rPr lang="en-GB" sz="1200" kern="1200" dirty="0" smtClean="0">
                <a:solidFill>
                  <a:schemeClr val="tx1"/>
                </a:solidFill>
                <a:latin typeface="Times New Roman" pitchFamily="18" charset="0"/>
                <a:ea typeface="+mn-ea"/>
                <a:cs typeface="Times New Roman" pitchFamily="18" charset="0"/>
              </a:rPr>
              <a:t> and ensures that one step is properly completed before moving to another phase. As per the views of </a:t>
            </a:r>
            <a:r>
              <a:rPr lang="en-GB" sz="1200" kern="1200" dirty="0" err="1" smtClean="0">
                <a:solidFill>
                  <a:schemeClr val="tx1"/>
                </a:solidFill>
                <a:latin typeface="Times New Roman" pitchFamily="18" charset="0"/>
                <a:ea typeface="+mn-ea"/>
                <a:cs typeface="Times New Roman" pitchFamily="18" charset="0"/>
              </a:rPr>
              <a:t>Rumetna</a:t>
            </a:r>
            <a:r>
              <a:rPr lang="en-GB" sz="1200" kern="1200" dirty="0" smtClean="0">
                <a:solidFill>
                  <a:schemeClr val="tx1"/>
                </a:solidFill>
                <a:latin typeface="Times New Roman" pitchFamily="18" charset="0"/>
                <a:ea typeface="+mn-ea"/>
                <a:cs typeface="Times New Roman" pitchFamily="18" charset="0"/>
              </a:rPr>
              <a:t> </a:t>
            </a:r>
            <a:r>
              <a:rPr lang="en-GB" sz="1200" i="1" kern="1200" dirty="0" smtClean="0">
                <a:solidFill>
                  <a:schemeClr val="tx1"/>
                </a:solidFill>
                <a:latin typeface="Times New Roman" pitchFamily="18" charset="0"/>
                <a:ea typeface="+mn-ea"/>
                <a:cs typeface="Times New Roman" pitchFamily="18" charset="0"/>
              </a:rPr>
              <a:t>et al.</a:t>
            </a:r>
            <a:r>
              <a:rPr lang="en-GB" sz="1200" kern="1200" dirty="0" smtClean="0">
                <a:solidFill>
                  <a:schemeClr val="tx1"/>
                </a:solidFill>
                <a:latin typeface="Times New Roman" pitchFamily="18" charset="0"/>
                <a:ea typeface="+mn-ea"/>
                <a:cs typeface="Times New Roman" pitchFamily="18" charset="0"/>
              </a:rPr>
              <a:t> (2022), the best thing about waterfall methodology is that this can </a:t>
            </a:r>
            <a:r>
              <a:rPr lang="en-GB" sz="1200" b="1" i="1" kern="1200" dirty="0" smtClean="0">
                <a:solidFill>
                  <a:schemeClr val="tx1"/>
                </a:solidFill>
                <a:latin typeface="Times New Roman" pitchFamily="18" charset="0"/>
                <a:ea typeface="+mn-ea"/>
                <a:cs typeface="Times New Roman" pitchFamily="18" charset="0"/>
              </a:rPr>
              <a:t>determine the end goal</a:t>
            </a:r>
            <a:r>
              <a:rPr lang="en-GB" sz="1200" kern="1200" dirty="0" smtClean="0">
                <a:solidFill>
                  <a:schemeClr val="tx1"/>
                </a:solidFill>
                <a:latin typeface="Times New Roman" pitchFamily="18" charset="0"/>
                <a:ea typeface="+mn-ea"/>
                <a:cs typeface="Times New Roman" pitchFamily="18" charset="0"/>
              </a:rPr>
              <a:t> as well as </a:t>
            </a:r>
            <a:r>
              <a:rPr lang="en-GB" sz="1200" b="1" i="1" kern="1200" dirty="0" smtClean="0">
                <a:solidFill>
                  <a:schemeClr val="tx1"/>
                </a:solidFill>
                <a:latin typeface="Times New Roman" pitchFamily="18" charset="0"/>
                <a:ea typeface="+mn-ea"/>
                <a:cs typeface="Times New Roman" pitchFamily="18" charset="0"/>
              </a:rPr>
              <a:t>transfer the information </a:t>
            </a:r>
            <a:r>
              <a:rPr lang="en-GB" sz="1200" kern="1200" dirty="0" smtClean="0">
                <a:solidFill>
                  <a:schemeClr val="tx1"/>
                </a:solidFill>
                <a:latin typeface="Times New Roman" pitchFamily="18" charset="0"/>
                <a:ea typeface="+mn-ea"/>
                <a:cs typeface="Times New Roman" pitchFamily="18" charset="0"/>
              </a:rPr>
              <a:t>well with the stakeholders. The other thing is that with this approach, the leaders in the project have not to worry about overlapping each of the stages and this provides a structured approach. Contrarily, there has created several issues such as it has </a:t>
            </a:r>
            <a:r>
              <a:rPr lang="en-GB" sz="1200" b="1" i="1" kern="1200" dirty="0" smtClean="0">
                <a:solidFill>
                  <a:schemeClr val="tx1"/>
                </a:solidFill>
                <a:latin typeface="Times New Roman" pitchFamily="18" charset="0"/>
                <a:ea typeface="+mn-ea"/>
                <a:cs typeface="Times New Roman" pitchFamily="18" charset="0"/>
              </a:rPr>
              <a:t>required huge costs </a:t>
            </a:r>
            <a:r>
              <a:rPr lang="en-GB" sz="1200" kern="1200" dirty="0" smtClean="0">
                <a:solidFill>
                  <a:schemeClr val="tx1"/>
                </a:solidFill>
                <a:latin typeface="Times New Roman" pitchFamily="18" charset="0"/>
                <a:ea typeface="+mn-ea"/>
                <a:cs typeface="Times New Roman" pitchFamily="18" charset="0"/>
              </a:rPr>
              <a:t>and before starting any phase the managers have to </a:t>
            </a:r>
            <a:r>
              <a:rPr lang="en-GB" sz="1200" b="1" i="1" kern="1200" dirty="0" smtClean="0">
                <a:solidFill>
                  <a:schemeClr val="tx1"/>
                </a:solidFill>
                <a:latin typeface="Times New Roman" pitchFamily="18" charset="0"/>
                <a:ea typeface="+mn-ea"/>
                <a:cs typeface="Times New Roman" pitchFamily="18" charset="0"/>
              </a:rPr>
              <a:t>analyse the whole project</a:t>
            </a:r>
            <a:r>
              <a:rPr lang="en-GB" sz="1200" kern="1200" dirty="0" smtClean="0">
                <a:solidFill>
                  <a:schemeClr val="tx1"/>
                </a:solidFill>
                <a:latin typeface="Times New Roman" pitchFamily="18" charset="0"/>
                <a:ea typeface="+mn-ea"/>
                <a:cs typeface="Times New Roman" pitchFamily="18" charset="0"/>
              </a:rPr>
              <a:t> (</a:t>
            </a:r>
            <a:r>
              <a:rPr lang="en-GB" sz="1200" kern="1200" dirty="0" err="1" smtClean="0">
                <a:solidFill>
                  <a:schemeClr val="tx1"/>
                </a:solidFill>
                <a:latin typeface="Times New Roman" pitchFamily="18" charset="0"/>
                <a:ea typeface="+mn-ea"/>
                <a:cs typeface="Times New Roman" pitchFamily="18" charset="0"/>
              </a:rPr>
              <a:t>Heriyanti</a:t>
            </a:r>
            <a:r>
              <a:rPr lang="en-GB" sz="1200" kern="1200" dirty="0" smtClean="0">
                <a:solidFill>
                  <a:schemeClr val="tx1"/>
                </a:solidFill>
                <a:latin typeface="Times New Roman" pitchFamily="18" charset="0"/>
                <a:ea typeface="+mn-ea"/>
                <a:cs typeface="Times New Roman" pitchFamily="18" charset="0"/>
              </a:rPr>
              <a:t> and </a:t>
            </a:r>
            <a:r>
              <a:rPr lang="en-GB" sz="1200" kern="1200" dirty="0" err="1" smtClean="0">
                <a:solidFill>
                  <a:schemeClr val="tx1"/>
                </a:solidFill>
                <a:latin typeface="Times New Roman" pitchFamily="18" charset="0"/>
                <a:ea typeface="+mn-ea"/>
                <a:cs typeface="Times New Roman" pitchFamily="18" charset="0"/>
              </a:rPr>
              <a:t>Ishak</a:t>
            </a:r>
            <a:r>
              <a:rPr lang="en-GB" sz="1200" kern="1200" dirty="0" smtClean="0">
                <a:solidFill>
                  <a:schemeClr val="tx1"/>
                </a:solidFill>
                <a:latin typeface="Times New Roman" pitchFamily="18" charset="0"/>
                <a:ea typeface="+mn-ea"/>
                <a:cs typeface="Times New Roman" pitchFamily="18" charset="0"/>
              </a:rPr>
              <a:t>, 2020). In this context, consumers in today’s age have preferred online booking and reviews before visiting any hotel, thus the waterfall approach can enable leaders to respond quickly to their demands and fix issues faster by designing the goal in the proper manner. </a:t>
            </a:r>
            <a:endParaRPr lang="en-US" sz="1200" kern="1200" dirty="0" smtClean="0">
              <a:solidFill>
                <a:schemeClr val="tx1"/>
              </a:solidFill>
              <a:latin typeface="Times New Roman" pitchFamily="18" charset="0"/>
              <a:ea typeface="+mn-ea"/>
              <a:cs typeface="Times New Roman" pitchFamily="18" charset="0"/>
            </a:endParaRPr>
          </a:p>
          <a:p>
            <a:pPr algn="just">
              <a:lnSpc>
                <a:spcPct val="150000"/>
              </a:lnSpc>
            </a:pP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0"/>
          </p:nvPr>
        </p:nvSpPr>
        <p:spPr/>
        <p:txBody>
          <a:bodyPr/>
          <a:lstStyle/>
          <a:p>
            <a:fld id="{DD805398-B104-42AE-B663-F065FAD0CEEF}" type="slidenum">
              <a:rPr lang="en-IN" smtClean="0"/>
              <a:pPr/>
              <a:t>3</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algn="just">
              <a:lnSpc>
                <a:spcPct val="150000"/>
              </a:lnSpc>
            </a:pPr>
            <a:r>
              <a:rPr lang="en-GB" sz="1200" b="1" i="1" kern="1200" dirty="0" smtClean="0">
                <a:solidFill>
                  <a:schemeClr val="tx1"/>
                </a:solidFill>
                <a:latin typeface="Times New Roman" pitchFamily="18" charset="0"/>
                <a:ea typeface="+mn-ea"/>
                <a:cs typeface="Times New Roman" pitchFamily="18" charset="0"/>
              </a:rPr>
              <a:t>Project scope</a:t>
            </a:r>
            <a:endParaRPr lang="en-US" sz="1200" kern="1200" dirty="0" smtClean="0">
              <a:solidFill>
                <a:schemeClr val="tx1"/>
              </a:solidFill>
              <a:latin typeface="Times New Roman" pitchFamily="18" charset="0"/>
              <a:ea typeface="+mn-ea"/>
              <a:cs typeface="Times New Roman" pitchFamily="18" charset="0"/>
            </a:endParaRPr>
          </a:p>
          <a:p>
            <a:pPr algn="just">
              <a:lnSpc>
                <a:spcPct val="150000"/>
              </a:lnSpc>
            </a:pPr>
            <a:r>
              <a:rPr lang="en-GB" sz="1200" kern="1200" dirty="0" smtClean="0">
                <a:solidFill>
                  <a:schemeClr val="tx1"/>
                </a:solidFill>
                <a:latin typeface="Times New Roman" pitchFamily="18" charset="0"/>
                <a:ea typeface="+mn-ea"/>
                <a:cs typeface="Times New Roman" pitchFamily="18" charset="0"/>
              </a:rPr>
              <a:t>Project scope is part of the planning and execution that involves documenting project goals with the proper costs and deadlines. The main factor about this is that it helps to define the project deliverables and identify the constraints in better ways. In this context, as the hotel business has been completely shifted with a computerised administration system, thus there has required understanding the goals and assigning the right tasks to the employees. Based on the views of </a:t>
            </a:r>
            <a:r>
              <a:rPr lang="en-GB" sz="1200" kern="1200" dirty="0" err="1" smtClean="0">
                <a:solidFill>
                  <a:schemeClr val="tx1"/>
                </a:solidFill>
                <a:latin typeface="Times New Roman" pitchFamily="18" charset="0"/>
                <a:ea typeface="+mn-ea"/>
                <a:cs typeface="Times New Roman" pitchFamily="18" charset="0"/>
              </a:rPr>
              <a:t>Fagarasan</a:t>
            </a:r>
            <a:r>
              <a:rPr lang="en-GB" sz="1200" kern="1200" dirty="0" smtClean="0">
                <a:solidFill>
                  <a:schemeClr val="tx1"/>
                </a:solidFill>
                <a:latin typeface="Times New Roman" pitchFamily="18" charset="0"/>
                <a:ea typeface="+mn-ea"/>
                <a:cs typeface="Times New Roman" pitchFamily="18" charset="0"/>
              </a:rPr>
              <a:t> </a:t>
            </a:r>
            <a:r>
              <a:rPr lang="en-GB" sz="1200" i="1" kern="1200" dirty="0" smtClean="0">
                <a:solidFill>
                  <a:schemeClr val="tx1"/>
                </a:solidFill>
                <a:latin typeface="Times New Roman" pitchFamily="18" charset="0"/>
                <a:ea typeface="+mn-ea"/>
                <a:cs typeface="Times New Roman" pitchFamily="18" charset="0"/>
              </a:rPr>
              <a:t>et al. </a:t>
            </a:r>
            <a:r>
              <a:rPr lang="en-GB" sz="1200" kern="1200" dirty="0" smtClean="0">
                <a:solidFill>
                  <a:schemeClr val="tx1"/>
                </a:solidFill>
                <a:latin typeface="Times New Roman" pitchFamily="18" charset="0"/>
                <a:ea typeface="+mn-ea"/>
                <a:cs typeface="Times New Roman" pitchFamily="18" charset="0"/>
              </a:rPr>
              <a:t>(2021), the project elements have mainly relied on several factors such as budget and costs as well as the deadline of the projects. Hence, the managing authority by understanding the constraints in terms of adapting the new administration system can plan for innovative technologies such as </a:t>
            </a:r>
            <a:r>
              <a:rPr lang="en-GB" sz="1200" kern="1200" dirty="0" err="1" smtClean="0">
                <a:solidFill>
                  <a:schemeClr val="tx1"/>
                </a:solidFill>
                <a:latin typeface="Times New Roman" pitchFamily="18" charset="0"/>
                <a:ea typeface="+mn-ea"/>
                <a:cs typeface="Times New Roman" pitchFamily="18" charset="0"/>
              </a:rPr>
              <a:t>IoT</a:t>
            </a:r>
            <a:r>
              <a:rPr lang="en-GB" sz="1200" kern="1200" dirty="0" smtClean="0">
                <a:solidFill>
                  <a:schemeClr val="tx1"/>
                </a:solidFill>
                <a:latin typeface="Times New Roman" pitchFamily="18" charset="0"/>
                <a:ea typeface="+mn-ea"/>
                <a:cs typeface="Times New Roman" pitchFamily="18" charset="0"/>
              </a:rPr>
              <a:t>, and block chain to generate observable outcomes. </a:t>
            </a:r>
            <a:endParaRPr lang="en-US" sz="1200" kern="1200" dirty="0" smtClean="0">
              <a:solidFill>
                <a:schemeClr val="tx1"/>
              </a:solidFill>
              <a:latin typeface="Times New Roman" pitchFamily="18" charset="0"/>
              <a:ea typeface="+mn-ea"/>
              <a:cs typeface="Times New Roman" pitchFamily="18" charset="0"/>
            </a:endParaRPr>
          </a:p>
          <a:p>
            <a:pPr algn="just">
              <a:lnSpc>
                <a:spcPct val="150000"/>
              </a:lnSpc>
            </a:pPr>
            <a:r>
              <a:rPr lang="en-GB" sz="1200" b="1" i="1" kern="1200" dirty="0" smtClean="0">
                <a:solidFill>
                  <a:schemeClr val="tx1"/>
                </a:solidFill>
                <a:latin typeface="Times New Roman" pitchFamily="18" charset="0"/>
                <a:ea typeface="+mn-ea"/>
                <a:cs typeface="Times New Roman" pitchFamily="18" charset="0"/>
              </a:rPr>
              <a:t>Project strategy</a:t>
            </a:r>
            <a:endParaRPr lang="en-US" sz="1200" kern="1200" dirty="0" smtClean="0">
              <a:solidFill>
                <a:schemeClr val="tx1"/>
              </a:solidFill>
              <a:latin typeface="Times New Roman" pitchFamily="18" charset="0"/>
              <a:ea typeface="+mn-ea"/>
              <a:cs typeface="Times New Roman" pitchFamily="18" charset="0"/>
            </a:endParaRPr>
          </a:p>
          <a:p>
            <a:pPr algn="just">
              <a:lnSpc>
                <a:spcPct val="150000"/>
              </a:lnSpc>
            </a:pPr>
            <a:r>
              <a:rPr lang="en-GB" sz="1200" kern="1200" dirty="0" smtClean="0">
                <a:solidFill>
                  <a:schemeClr val="tx1"/>
                </a:solidFill>
                <a:latin typeface="Times New Roman" pitchFamily="18" charset="0"/>
                <a:ea typeface="+mn-ea"/>
                <a:cs typeface="Times New Roman" pitchFamily="18" charset="0"/>
              </a:rPr>
              <a:t>The project strategy has mainly dependent on the company’s mission and objectives as well as the resources that are allocated for the particular project. In this context, the hotel administrator can utilise the methodologies such as “agile”, and “waterfall” so that it establishes future projection and improve the collaboration with the stakeholders (</a:t>
            </a:r>
            <a:r>
              <a:rPr lang="en-GB" sz="1200" kern="1200" dirty="0" err="1" smtClean="0">
                <a:solidFill>
                  <a:schemeClr val="tx1"/>
                </a:solidFill>
                <a:latin typeface="Times New Roman" pitchFamily="18" charset="0"/>
                <a:ea typeface="+mn-ea"/>
                <a:cs typeface="Times New Roman" pitchFamily="18" charset="0"/>
              </a:rPr>
              <a:t>Thummadi</a:t>
            </a:r>
            <a:r>
              <a:rPr lang="en-GB" sz="1200" kern="1200" dirty="0" smtClean="0">
                <a:solidFill>
                  <a:schemeClr val="tx1"/>
                </a:solidFill>
                <a:latin typeface="Times New Roman" pitchFamily="18" charset="0"/>
                <a:ea typeface="+mn-ea"/>
                <a:cs typeface="Times New Roman" pitchFamily="18" charset="0"/>
              </a:rPr>
              <a:t> and </a:t>
            </a:r>
            <a:r>
              <a:rPr lang="en-GB" sz="1200" kern="1200" dirty="0" err="1" smtClean="0">
                <a:solidFill>
                  <a:schemeClr val="tx1"/>
                </a:solidFill>
                <a:latin typeface="Times New Roman" pitchFamily="18" charset="0"/>
                <a:ea typeface="+mn-ea"/>
                <a:cs typeface="Times New Roman" pitchFamily="18" charset="0"/>
              </a:rPr>
              <a:t>Lyytinen</a:t>
            </a:r>
            <a:r>
              <a:rPr lang="en-GB" sz="1200" kern="1200" dirty="0" smtClean="0">
                <a:solidFill>
                  <a:schemeClr val="tx1"/>
                </a:solidFill>
                <a:latin typeface="Times New Roman" pitchFamily="18" charset="0"/>
                <a:ea typeface="+mn-ea"/>
                <a:cs typeface="Times New Roman" pitchFamily="18" charset="0"/>
              </a:rPr>
              <a:t>, 2020). The main thing is that before designing the project such as shifting to a computerized administration system the leaders have to analyse the strengths of the employees and whether they have coped with the changing software within the workplace. This can create a better direction to develop the project strategy for ensuring successful accomplishment and ultimately lead in allow the customers to book their hotel through the online system. </a:t>
            </a:r>
            <a:endParaRPr lang="en-US" sz="1200" kern="1200" dirty="0" smtClean="0">
              <a:solidFill>
                <a:schemeClr val="tx1"/>
              </a:solidFill>
              <a:latin typeface="Times New Roman" pitchFamily="18" charset="0"/>
              <a:ea typeface="+mn-ea"/>
              <a:cs typeface="Times New Roman" pitchFamily="18" charset="0"/>
            </a:endParaRPr>
          </a:p>
          <a:p>
            <a:pPr algn="just">
              <a:lnSpc>
                <a:spcPct val="150000"/>
              </a:lnSpc>
            </a:pP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0"/>
          </p:nvPr>
        </p:nvSpPr>
        <p:spPr/>
        <p:txBody>
          <a:bodyPr/>
          <a:lstStyle/>
          <a:p>
            <a:fld id="{DD805398-B104-42AE-B663-F065FAD0CEEF}" type="slidenum">
              <a:rPr lang="en-IN" smtClean="0"/>
              <a:pPr/>
              <a:t>4</a:t>
            </a:fld>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just" defTabSz="914400" rtl="0" eaLnBrk="1" fontAlgn="auto" latinLnBrk="0" hangingPunct="1">
              <a:lnSpc>
                <a:spcPct val="150000"/>
              </a:lnSpc>
              <a:spcBef>
                <a:spcPts val="0"/>
              </a:spcBef>
              <a:spcAft>
                <a:spcPts val="0"/>
              </a:spcAft>
              <a:buClrTx/>
              <a:buSzTx/>
              <a:buFontTx/>
              <a:buNone/>
              <a:tabLst/>
              <a:defRPr/>
            </a:pPr>
            <a:r>
              <a:rPr lang="en-GB" sz="1200" kern="1200" dirty="0" smtClean="0">
                <a:solidFill>
                  <a:schemeClr val="tx1"/>
                </a:solidFill>
                <a:latin typeface="Times New Roman" pitchFamily="18" charset="0"/>
                <a:ea typeface="+mn-ea"/>
                <a:cs typeface="Times New Roman" pitchFamily="18" charset="0"/>
              </a:rPr>
              <a:t>This table has illustrated that shifting to the computerized administration system there has required proper planning, initiation, execution and control of the whole project. In this context, the leaders can divide the project into various phases in terms of identifying the risks and solving them in a better way (Hofmann</a:t>
            </a:r>
            <a:r>
              <a:rPr lang="en-GB" sz="1200" i="1" kern="1200" dirty="0" smtClean="0">
                <a:solidFill>
                  <a:schemeClr val="tx1"/>
                </a:solidFill>
                <a:latin typeface="Times New Roman" pitchFamily="18" charset="0"/>
                <a:ea typeface="+mn-ea"/>
                <a:cs typeface="Times New Roman" pitchFamily="18" charset="0"/>
              </a:rPr>
              <a:t> et al. </a:t>
            </a:r>
            <a:r>
              <a:rPr lang="en-GB" sz="1200" kern="1200" dirty="0" smtClean="0">
                <a:solidFill>
                  <a:schemeClr val="tx1"/>
                </a:solidFill>
                <a:latin typeface="Times New Roman" pitchFamily="18" charset="0"/>
                <a:ea typeface="+mn-ea"/>
                <a:cs typeface="Times New Roman" pitchFamily="18" charset="0"/>
              </a:rPr>
              <a:t>2020). An understanding of the requirements of the customers is essential to plan the projects at the initial stage because the success of the organisation can completely rely on them. Moreover, the evaluation of the financial amount and resources can be needed to develop the projects and promote them through the online channel to improve the awareness of the people about the start of this project. </a:t>
            </a:r>
            <a:endParaRPr lang="en-US" sz="1200" kern="1200" dirty="0" smtClean="0">
              <a:solidFill>
                <a:schemeClr val="tx1"/>
              </a:solidFill>
              <a:latin typeface="Times New Roman" pitchFamily="18" charset="0"/>
              <a:ea typeface="+mn-ea"/>
              <a:cs typeface="Times New Roman" pitchFamily="18" charset="0"/>
            </a:endParaRPr>
          </a:p>
          <a:p>
            <a:pPr algn="just">
              <a:lnSpc>
                <a:spcPct val="150000"/>
              </a:lnSpc>
            </a:pP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0"/>
          </p:nvPr>
        </p:nvSpPr>
        <p:spPr/>
        <p:txBody>
          <a:bodyPr/>
          <a:lstStyle/>
          <a:p>
            <a:fld id="{DD805398-B104-42AE-B663-F065FAD0CEEF}" type="slidenum">
              <a:rPr lang="en-IN" smtClean="0"/>
              <a:pPr/>
              <a:t>5</a:t>
            </a:fld>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lnSpc>
                <a:spcPct val="150000"/>
              </a:lnSpc>
            </a:pPr>
            <a:r>
              <a:rPr lang="en-US" dirty="0" smtClean="0">
                <a:latin typeface="Times New Roman" pitchFamily="18" charset="0"/>
                <a:cs typeface="Times New Roman" pitchFamily="18" charset="0"/>
              </a:rPr>
              <a:t>This</a:t>
            </a:r>
            <a:r>
              <a:rPr lang="en-US" baseline="0" dirty="0" smtClean="0">
                <a:latin typeface="Times New Roman" pitchFamily="18" charset="0"/>
                <a:cs typeface="Times New Roman" pitchFamily="18" charset="0"/>
              </a:rPr>
              <a:t> slides denotes network diagram and Gantt chart</a:t>
            </a: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0"/>
          </p:nvPr>
        </p:nvSpPr>
        <p:spPr/>
        <p:txBody>
          <a:bodyPr/>
          <a:lstStyle/>
          <a:p>
            <a:fld id="{DD805398-B104-42AE-B663-F065FAD0CEEF}" type="slidenum">
              <a:rPr lang="en-IN" smtClean="0"/>
              <a:pPr/>
              <a:t>6</a:t>
            </a:fld>
            <a:endParaRPr lang="en-I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just" defTabSz="914400" rtl="0" eaLnBrk="1" fontAlgn="auto" latinLnBrk="0" hangingPunct="1">
              <a:lnSpc>
                <a:spcPct val="150000"/>
              </a:lnSpc>
              <a:spcBef>
                <a:spcPts val="0"/>
              </a:spcBef>
              <a:spcAft>
                <a:spcPts val="0"/>
              </a:spcAft>
              <a:buClrTx/>
              <a:buSzTx/>
              <a:buFontTx/>
              <a:buNone/>
              <a:tabLst/>
              <a:defRPr/>
            </a:pPr>
            <a:r>
              <a:rPr lang="en-GB" sz="1200" kern="1200" dirty="0" smtClean="0">
                <a:solidFill>
                  <a:schemeClr val="tx1"/>
                </a:solidFill>
                <a:latin typeface="Times New Roman" pitchFamily="18" charset="0"/>
                <a:ea typeface="+mn-ea"/>
                <a:cs typeface="Times New Roman" pitchFamily="18" charset="0"/>
              </a:rPr>
              <a:t>A project communication plan is seen as the agreement between the stakeholders and collaborators to develop ideas about the task-related information and project details. In this context, to successfully accomplish projects within the stipulated time period, communication can help the stakeholders to receive ideas about the changing operations in a systematic way. The above table has highlighted the project managers by choosing the best channel such as a database and designing the meeting can provide ideas to the stakeholders about the new software management that has been utilised in the computerized administrative system. Moreover, the leaders by defining the communication goals and solving the problems of stakeholders by communicating with them can improve their performance and ensure the successful accomplishment of projects. </a:t>
            </a:r>
            <a:endParaRPr lang="en-US" sz="1200" kern="1200" dirty="0" smtClean="0">
              <a:solidFill>
                <a:schemeClr val="tx1"/>
              </a:solidFill>
              <a:latin typeface="Times New Roman" pitchFamily="18" charset="0"/>
              <a:ea typeface="+mn-ea"/>
              <a:cs typeface="Times New Roman" pitchFamily="18" charset="0"/>
            </a:endParaRPr>
          </a:p>
          <a:p>
            <a:pPr marL="0" marR="0" indent="0" algn="just" defTabSz="914400" rtl="0" eaLnBrk="1" fontAlgn="auto" latinLnBrk="0" hangingPunct="1">
              <a:lnSpc>
                <a:spcPct val="150000"/>
              </a:lnSpc>
              <a:spcBef>
                <a:spcPts val="0"/>
              </a:spcBef>
              <a:spcAft>
                <a:spcPts val="0"/>
              </a:spcAft>
              <a:buClrTx/>
              <a:buSzTx/>
              <a:buFontTx/>
              <a:buNone/>
              <a:tabLst/>
              <a:defRPr/>
            </a:pPr>
            <a:endParaRPr lang="en-US" sz="1200" kern="1200" dirty="0" smtClean="0">
              <a:solidFill>
                <a:schemeClr val="tx1"/>
              </a:solidFill>
              <a:latin typeface="Times New Roman" pitchFamily="18" charset="0"/>
              <a:ea typeface="+mn-ea"/>
              <a:cs typeface="Times New Roman" pitchFamily="18" charset="0"/>
            </a:endParaRPr>
          </a:p>
          <a:p>
            <a:pPr algn="just">
              <a:lnSpc>
                <a:spcPct val="150000"/>
              </a:lnSpc>
            </a:pP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0"/>
          </p:nvPr>
        </p:nvSpPr>
        <p:spPr/>
        <p:txBody>
          <a:bodyPr/>
          <a:lstStyle/>
          <a:p>
            <a:fld id="{DD805398-B104-42AE-B663-F065FAD0CEEF}" type="slidenum">
              <a:rPr lang="en-IN" smtClean="0"/>
              <a:pPr/>
              <a:t>7</a:t>
            </a:fld>
            <a:endParaRPr lang="en-I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indent="0" algn="just" defTabSz="914400" rtl="0" eaLnBrk="1" fontAlgn="auto" latinLnBrk="0" hangingPunct="1">
              <a:lnSpc>
                <a:spcPct val="150000"/>
              </a:lnSpc>
              <a:spcBef>
                <a:spcPts val="0"/>
              </a:spcBef>
              <a:spcAft>
                <a:spcPts val="0"/>
              </a:spcAft>
              <a:buClrTx/>
              <a:buSzTx/>
              <a:buFontTx/>
              <a:buNone/>
              <a:tabLst/>
              <a:defRPr/>
            </a:pPr>
            <a:r>
              <a:rPr lang="en-GB" sz="1200" kern="1200" dirty="0" smtClean="0">
                <a:solidFill>
                  <a:schemeClr val="tx1"/>
                </a:solidFill>
                <a:latin typeface="Times New Roman" pitchFamily="18" charset="0"/>
                <a:ea typeface="+mn-ea"/>
                <a:cs typeface="Times New Roman" pitchFamily="18" charset="0"/>
              </a:rPr>
              <a:t>The risk management plan has deal with the potential risks and allows the project managers to solve these to ensure successful outcomes. The risk management plan has relied on several steps such as "risk identification", "assessment", and "mitigation strategy" (</a:t>
            </a:r>
            <a:r>
              <a:rPr lang="en-GB" sz="1200" kern="1200" dirty="0" err="1" smtClean="0">
                <a:solidFill>
                  <a:schemeClr val="tx1"/>
                </a:solidFill>
                <a:latin typeface="Times New Roman" pitchFamily="18" charset="0"/>
                <a:ea typeface="+mn-ea"/>
                <a:cs typeface="Times New Roman" pitchFamily="18" charset="0"/>
              </a:rPr>
              <a:t>Erwanto</a:t>
            </a:r>
            <a:r>
              <a:rPr lang="en-GB" sz="1200" kern="1200" dirty="0" smtClean="0">
                <a:solidFill>
                  <a:schemeClr val="tx1"/>
                </a:solidFill>
                <a:latin typeface="Times New Roman" pitchFamily="18" charset="0"/>
                <a:ea typeface="+mn-ea"/>
                <a:cs typeface="Times New Roman" pitchFamily="18" charset="0"/>
              </a:rPr>
              <a:t> and </a:t>
            </a:r>
            <a:r>
              <a:rPr lang="en-GB" sz="1200" kern="1200" dirty="0" err="1" smtClean="0">
                <a:solidFill>
                  <a:schemeClr val="tx1"/>
                </a:solidFill>
                <a:latin typeface="Times New Roman" pitchFamily="18" charset="0"/>
                <a:ea typeface="+mn-ea"/>
                <a:cs typeface="Times New Roman" pitchFamily="18" charset="0"/>
              </a:rPr>
              <a:t>Zusi</a:t>
            </a:r>
            <a:r>
              <a:rPr lang="en-GB" sz="1200" kern="1200" dirty="0" smtClean="0">
                <a:solidFill>
                  <a:schemeClr val="tx1"/>
                </a:solidFill>
                <a:latin typeface="Times New Roman" pitchFamily="18" charset="0"/>
                <a:ea typeface="+mn-ea"/>
                <a:cs typeface="Times New Roman" pitchFamily="18" charset="0"/>
              </a:rPr>
              <a:t>, 2020). Therefore, the leaders of the business before shifting to the new software development by identifying the risks associated with this can deliver the project to improve the customer's satisfaction with the business. </a:t>
            </a:r>
            <a:endParaRPr lang="en-US" sz="1200" kern="1200" dirty="0" smtClean="0">
              <a:solidFill>
                <a:schemeClr val="tx1"/>
              </a:solidFill>
              <a:latin typeface="Times New Roman" pitchFamily="18" charset="0"/>
              <a:ea typeface="+mn-ea"/>
              <a:cs typeface="Times New Roman" pitchFamily="18" charset="0"/>
            </a:endParaRPr>
          </a:p>
          <a:p>
            <a:pPr marL="0" marR="0" indent="0" algn="just" defTabSz="914400" rtl="0" eaLnBrk="1" fontAlgn="auto" latinLnBrk="0" hangingPunct="1">
              <a:lnSpc>
                <a:spcPct val="150000"/>
              </a:lnSpc>
              <a:spcBef>
                <a:spcPts val="0"/>
              </a:spcBef>
              <a:spcAft>
                <a:spcPts val="0"/>
              </a:spcAft>
              <a:buClrTx/>
              <a:buSzTx/>
              <a:buFontTx/>
              <a:buNone/>
              <a:tabLst/>
              <a:defRPr/>
            </a:pPr>
            <a:r>
              <a:rPr lang="en-GB" sz="1200" kern="1200" dirty="0" smtClean="0">
                <a:solidFill>
                  <a:schemeClr val="tx1"/>
                </a:solidFill>
                <a:latin typeface="Times New Roman" pitchFamily="18" charset="0"/>
                <a:ea typeface="+mn-ea"/>
                <a:cs typeface="Times New Roman" pitchFamily="18" charset="0"/>
              </a:rPr>
              <a:t>The above table has illustrated that in a project there have many issues associated with this such as lack of financial aid, communication gap and lack of ideas about technologies. In this context, by recruiting professionals and allocating the right financial amount the hotel business can properly implement new software in their business (</a:t>
            </a:r>
            <a:r>
              <a:rPr lang="en-GB" sz="1200" kern="1200" dirty="0" err="1" smtClean="0">
                <a:solidFill>
                  <a:schemeClr val="tx1"/>
                </a:solidFill>
                <a:latin typeface="Times New Roman" pitchFamily="18" charset="0"/>
                <a:ea typeface="+mn-ea"/>
                <a:cs typeface="Times New Roman" pitchFamily="18" charset="0"/>
              </a:rPr>
              <a:t>Kobylkin</a:t>
            </a:r>
            <a:r>
              <a:rPr lang="en-GB" sz="1200" i="1" kern="1200" dirty="0" smtClean="0">
                <a:solidFill>
                  <a:schemeClr val="tx1"/>
                </a:solidFill>
                <a:latin typeface="Times New Roman" pitchFamily="18" charset="0"/>
                <a:ea typeface="+mn-ea"/>
                <a:cs typeface="Times New Roman" pitchFamily="18" charset="0"/>
              </a:rPr>
              <a:t> et al.</a:t>
            </a:r>
            <a:r>
              <a:rPr lang="en-GB" sz="1200" kern="1200" dirty="0" smtClean="0">
                <a:solidFill>
                  <a:schemeClr val="tx1"/>
                </a:solidFill>
                <a:latin typeface="Times New Roman" pitchFamily="18" charset="0"/>
                <a:ea typeface="+mn-ea"/>
                <a:cs typeface="Times New Roman" pitchFamily="18" charset="0"/>
              </a:rPr>
              <a:t> 2020). Moreover, by giving the value of their queries and feedback the team members can feel more motivated and help in better delivery of the projects. </a:t>
            </a:r>
            <a:endParaRPr lang="en-US" sz="1200" kern="1200" dirty="0" smtClean="0">
              <a:solidFill>
                <a:schemeClr val="tx1"/>
              </a:solidFill>
              <a:latin typeface="Times New Roman" pitchFamily="18" charset="0"/>
              <a:ea typeface="+mn-ea"/>
              <a:cs typeface="Times New Roman" pitchFamily="18" charset="0"/>
            </a:endParaRPr>
          </a:p>
          <a:p>
            <a:pPr algn="just">
              <a:lnSpc>
                <a:spcPct val="150000"/>
              </a:lnSpc>
            </a:pP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0"/>
          </p:nvPr>
        </p:nvSpPr>
        <p:spPr/>
        <p:txBody>
          <a:bodyPr/>
          <a:lstStyle/>
          <a:p>
            <a:fld id="{DD805398-B104-42AE-B663-F065FAD0CEEF}" type="slidenum">
              <a:rPr lang="en-IN" smtClean="0"/>
              <a:pPr/>
              <a:t>8</a:t>
            </a:fld>
            <a:endParaRPr lang="en-I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lnSpc>
                <a:spcPct val="150000"/>
              </a:lnSpc>
            </a:pPr>
            <a:r>
              <a:rPr lang="en-GB" sz="1200" kern="1200" dirty="0" smtClean="0">
                <a:solidFill>
                  <a:schemeClr val="tx1"/>
                </a:solidFill>
                <a:latin typeface="Times New Roman" pitchFamily="18" charset="0"/>
                <a:ea typeface="+mn-ea"/>
                <a:cs typeface="Times New Roman" pitchFamily="18" charset="0"/>
              </a:rPr>
              <a:t>The above table has outlined the resources and the estimated budget structure that can be required to generate the successful outcomes of the project.</a:t>
            </a:r>
            <a:endParaRPr lang="en-US" sz="1200" kern="1200" dirty="0" smtClean="0">
              <a:solidFill>
                <a:schemeClr val="tx1"/>
              </a:solidFill>
              <a:latin typeface="Times New Roman" pitchFamily="18" charset="0"/>
              <a:ea typeface="+mn-ea"/>
              <a:cs typeface="Times New Roman" pitchFamily="18" charset="0"/>
            </a:endParaRPr>
          </a:p>
          <a:p>
            <a:pPr algn="just">
              <a:lnSpc>
                <a:spcPct val="150000"/>
              </a:lnSpc>
            </a:pPr>
            <a:endParaRPr lang="en-US" sz="1200" i="1" kern="1200" dirty="0" smtClean="0">
              <a:solidFill>
                <a:schemeClr val="tx1"/>
              </a:solidFill>
              <a:latin typeface="Times New Roman" pitchFamily="18" charset="0"/>
              <a:ea typeface="+mn-ea"/>
              <a:cs typeface="Times New Roman" pitchFamily="18" charset="0"/>
            </a:endParaRPr>
          </a:p>
          <a:p>
            <a:pPr algn="just">
              <a:lnSpc>
                <a:spcPct val="150000"/>
              </a:lnSpc>
            </a:pPr>
            <a:endParaRPr lang="en-US" sz="1200" kern="1200" dirty="0" smtClean="0">
              <a:solidFill>
                <a:schemeClr val="tx1"/>
              </a:solidFill>
              <a:latin typeface="Times New Roman" pitchFamily="18" charset="0"/>
              <a:ea typeface="+mn-ea"/>
              <a:cs typeface="Times New Roman" pitchFamily="18" charset="0"/>
            </a:endParaRPr>
          </a:p>
          <a:p>
            <a:pPr algn="just">
              <a:lnSpc>
                <a:spcPct val="150000"/>
              </a:lnSpc>
            </a:pP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0"/>
          </p:nvPr>
        </p:nvSpPr>
        <p:spPr/>
        <p:txBody>
          <a:bodyPr/>
          <a:lstStyle/>
          <a:p>
            <a:fld id="{DD805398-B104-42AE-B663-F065FAD0CEEF}" type="slidenum">
              <a:rPr lang="en-IN" smtClean="0"/>
              <a:pPr/>
              <a:t>9</a:t>
            </a:fld>
            <a:endParaRPr lang="en-I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pPr algn="just">
              <a:lnSpc>
                <a:spcPct val="150000"/>
              </a:lnSpc>
            </a:pPr>
            <a:r>
              <a:rPr lang="en-GB" sz="1200" b="1" kern="1200" dirty="0" smtClean="0">
                <a:solidFill>
                  <a:schemeClr val="tx1"/>
                </a:solidFill>
                <a:latin typeface="Times New Roman" pitchFamily="18" charset="0"/>
                <a:ea typeface="+mn-ea"/>
                <a:cs typeface="Times New Roman" pitchFamily="18" charset="0"/>
              </a:rPr>
              <a:t>6) Discuss the project control system for the new project </a:t>
            </a:r>
            <a:endParaRPr lang="en-US" sz="1200" b="1" kern="1200" dirty="0" smtClean="0">
              <a:solidFill>
                <a:schemeClr val="tx1"/>
              </a:solidFill>
              <a:latin typeface="Times New Roman" pitchFamily="18" charset="0"/>
              <a:ea typeface="+mn-ea"/>
              <a:cs typeface="Times New Roman" pitchFamily="18" charset="0"/>
            </a:endParaRPr>
          </a:p>
          <a:p>
            <a:pPr algn="just">
              <a:lnSpc>
                <a:spcPct val="150000"/>
              </a:lnSpc>
            </a:pPr>
            <a:r>
              <a:rPr lang="en-GB" sz="1200" kern="1200" dirty="0" smtClean="0">
                <a:solidFill>
                  <a:schemeClr val="tx1"/>
                </a:solidFill>
                <a:latin typeface="Times New Roman" pitchFamily="18" charset="0"/>
                <a:ea typeface="+mn-ea"/>
                <a:cs typeface="Times New Roman" pitchFamily="18" charset="0"/>
              </a:rPr>
              <a:t>Project control is the process of analysing the data and monitoring as well as controlling the costs to ensure success. In this context, changing the administrative process from the manual methods to the computerized administrative system there can be required for planning, scheduling, and managing the risks as well as cost estimating (</a:t>
            </a:r>
            <a:r>
              <a:rPr lang="en-GB" sz="1200" kern="1200" dirty="0" err="1" smtClean="0">
                <a:solidFill>
                  <a:schemeClr val="tx1"/>
                </a:solidFill>
                <a:latin typeface="Times New Roman" pitchFamily="18" charset="0"/>
                <a:ea typeface="+mn-ea"/>
                <a:cs typeface="Times New Roman" pitchFamily="18" charset="0"/>
              </a:rPr>
              <a:t>Taghipour</a:t>
            </a:r>
            <a:r>
              <a:rPr lang="en-GB" sz="1200" kern="1200" dirty="0" smtClean="0">
                <a:solidFill>
                  <a:schemeClr val="tx1"/>
                </a:solidFill>
                <a:latin typeface="Times New Roman" pitchFamily="18" charset="0"/>
                <a:ea typeface="+mn-ea"/>
                <a:cs typeface="Times New Roman" pitchFamily="18" charset="0"/>
              </a:rPr>
              <a:t> </a:t>
            </a:r>
            <a:r>
              <a:rPr lang="en-GB" sz="1200" i="1" kern="1200" dirty="0" smtClean="0">
                <a:solidFill>
                  <a:schemeClr val="tx1"/>
                </a:solidFill>
                <a:latin typeface="Times New Roman" pitchFamily="18" charset="0"/>
                <a:ea typeface="+mn-ea"/>
                <a:cs typeface="Times New Roman" pitchFamily="18" charset="0"/>
              </a:rPr>
              <a:t>et al. </a:t>
            </a:r>
            <a:r>
              <a:rPr lang="en-GB" sz="1200" kern="1200" dirty="0" smtClean="0">
                <a:solidFill>
                  <a:schemeClr val="tx1"/>
                </a:solidFill>
                <a:latin typeface="Times New Roman" pitchFamily="18" charset="0"/>
                <a:ea typeface="+mn-ea"/>
                <a:cs typeface="Times New Roman" pitchFamily="18" charset="0"/>
              </a:rPr>
              <a:t>2020). The project managers for this project can use </a:t>
            </a:r>
            <a:r>
              <a:rPr lang="en-GB" sz="1200" b="1" i="1" kern="1200" dirty="0" smtClean="0">
                <a:solidFill>
                  <a:schemeClr val="tx1"/>
                </a:solidFill>
                <a:latin typeface="Times New Roman" pitchFamily="18" charset="0"/>
                <a:ea typeface="+mn-ea"/>
                <a:cs typeface="Times New Roman" pitchFamily="18" charset="0"/>
              </a:rPr>
              <a:t>“cybernetic control”</a:t>
            </a:r>
            <a:r>
              <a:rPr lang="en-GB" sz="1200" kern="1200" dirty="0" smtClean="0">
                <a:solidFill>
                  <a:schemeClr val="tx1"/>
                </a:solidFill>
                <a:latin typeface="Times New Roman" pitchFamily="18" charset="0"/>
                <a:ea typeface="+mn-ea"/>
                <a:cs typeface="Times New Roman" pitchFamily="18" charset="0"/>
              </a:rPr>
              <a:t> as this has focused on the output system of the projects. Based on the views of </a:t>
            </a:r>
            <a:r>
              <a:rPr lang="en-GB" sz="1200" kern="1200" dirty="0" err="1" smtClean="0">
                <a:solidFill>
                  <a:schemeClr val="tx1"/>
                </a:solidFill>
                <a:latin typeface="Times New Roman" pitchFamily="18" charset="0"/>
                <a:ea typeface="+mn-ea"/>
                <a:cs typeface="Times New Roman" pitchFamily="18" charset="0"/>
              </a:rPr>
              <a:t>Wysocki</a:t>
            </a:r>
            <a:r>
              <a:rPr lang="en-GB" sz="1200" kern="1200" dirty="0" smtClean="0">
                <a:solidFill>
                  <a:schemeClr val="tx1"/>
                </a:solidFill>
                <a:latin typeface="Times New Roman" pitchFamily="18" charset="0"/>
                <a:ea typeface="+mn-ea"/>
                <a:cs typeface="Times New Roman" pitchFamily="18" charset="0"/>
              </a:rPr>
              <a:t> and </a:t>
            </a:r>
            <a:r>
              <a:rPr lang="en-GB" sz="1200" kern="1200" dirty="0" err="1" smtClean="0">
                <a:solidFill>
                  <a:schemeClr val="tx1"/>
                </a:solidFill>
                <a:latin typeface="Times New Roman" pitchFamily="18" charset="0"/>
                <a:ea typeface="+mn-ea"/>
                <a:cs typeface="Times New Roman" pitchFamily="18" charset="0"/>
              </a:rPr>
              <a:t>Orłowski</a:t>
            </a:r>
            <a:r>
              <a:rPr lang="en-GB" sz="1200" kern="1200" dirty="0" smtClean="0">
                <a:solidFill>
                  <a:schemeClr val="tx1"/>
                </a:solidFill>
                <a:latin typeface="Times New Roman" pitchFamily="18" charset="0"/>
                <a:ea typeface="+mn-ea"/>
                <a:cs typeface="Times New Roman" pitchFamily="18" charset="0"/>
              </a:rPr>
              <a:t> (2019), in a project, if the milestones or outputs do not measure the set standards, this can hamper the whole process of the system. Moreover, the leadership management team of this business can apply </a:t>
            </a:r>
            <a:r>
              <a:rPr lang="en-GB" sz="1200" b="1" i="1" kern="1200" dirty="0" smtClean="0">
                <a:solidFill>
                  <a:schemeClr val="tx1"/>
                </a:solidFill>
                <a:latin typeface="Times New Roman" pitchFamily="18" charset="0"/>
                <a:ea typeface="+mn-ea"/>
                <a:cs typeface="Times New Roman" pitchFamily="18" charset="0"/>
              </a:rPr>
              <a:t>“post-performance control” </a:t>
            </a:r>
            <a:r>
              <a:rPr lang="en-GB" sz="1200" kern="1200" dirty="0" smtClean="0">
                <a:solidFill>
                  <a:schemeClr val="tx1"/>
                </a:solidFill>
                <a:latin typeface="Times New Roman" pitchFamily="18" charset="0"/>
                <a:ea typeface="+mn-ea"/>
                <a:cs typeface="Times New Roman" pitchFamily="18" charset="0"/>
              </a:rPr>
              <a:t>to analyse and monitor the issues that have been faced by their workers during the development of the project. Hence, this can help in better design of the project in the future and designing the strategies considering the risks associated with this in a more effective way. </a:t>
            </a:r>
            <a:endParaRPr lang="en-US" sz="1200" kern="1200" dirty="0" smtClean="0">
              <a:solidFill>
                <a:schemeClr val="tx1"/>
              </a:solidFill>
              <a:latin typeface="Times New Roman" pitchFamily="18" charset="0"/>
              <a:ea typeface="+mn-ea"/>
              <a:cs typeface="Times New Roman" pitchFamily="18" charset="0"/>
            </a:endParaRPr>
          </a:p>
          <a:p>
            <a:pPr algn="just">
              <a:lnSpc>
                <a:spcPct val="150000"/>
              </a:lnSpc>
            </a:pP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0"/>
          </p:nvPr>
        </p:nvSpPr>
        <p:spPr/>
        <p:txBody>
          <a:bodyPr/>
          <a:lstStyle/>
          <a:p>
            <a:fld id="{DD805398-B104-42AE-B663-F065FAD0CEEF}" type="slidenum">
              <a:rPr lang="en-IN" smtClean="0"/>
              <a:pPr/>
              <a:t>10</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4/13/2023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39021032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4/13/2023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12649102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4/13/2023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xmlns="" val="11885707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4/13/2023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32247508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4/13/2023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xmlns="" val="10816083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4/13/2023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1990777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4/13/2023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7721107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4/13/2023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11680744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4/13/2023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4245817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4/13/2023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19648767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4/13/2023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1137793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4/13/2023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35577992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pPr/>
              <a:t>4/13/2023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40003516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pPr/>
              <a:t>4/13/2023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8881328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4/13/2023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31344996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4/13/2023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17658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8A87A34-81AB-432B-8DAE-1953F412C126}" type="datetimeFigureOut">
              <a:rPr lang="en-US" smtClean="0"/>
              <a:pPr/>
              <a:t>4/13/2023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4043586594"/>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jpe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2964426" y="1838954"/>
            <a:ext cx="8996516" cy="3337729"/>
          </a:xfrm>
        </p:spPr>
        <p:txBody>
          <a:bodyPr>
            <a:normAutofit/>
          </a:bodyPr>
          <a:lstStyle/>
          <a:p>
            <a:r>
              <a:rPr lang="en-GB" b="1" dirty="0" smtClean="0"/>
              <a:t>INDIVIDUAL PROJECT REPORT </a:t>
            </a:r>
            <a:br>
              <a:rPr lang="en-GB" b="1" dirty="0" smtClean="0"/>
            </a:br>
            <a:r>
              <a:rPr lang="en-US" dirty="0" smtClean="0"/>
              <a:t/>
            </a:r>
            <a:br>
              <a:rPr lang="en-US" dirty="0" smtClean="0"/>
            </a:br>
            <a:endParaRPr lang="en-US" dirty="0"/>
          </a:p>
        </p:txBody>
      </p:sp>
      <p:pic>
        <p:nvPicPr>
          <p:cNvPr id="3" name="Picture 2">
            <a:extLst>
              <a:ext uri="{FF2B5EF4-FFF2-40B4-BE49-F238E27FC236}">
                <a16:creationId xmlns:a16="http://schemas.microsoft.com/office/drawing/2014/main" xmlns="" id="{14D3261F-76C9-8A68-1C7C-83F6C81D3F28}"/>
              </a:ext>
            </a:extLst>
          </p:cNvPr>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8375498" y="0"/>
            <a:ext cx="2940996" cy="1478909"/>
          </a:xfrm>
          <a:prstGeom prst="rect">
            <a:avLst/>
          </a:prstGeom>
          <a:noFill/>
          <a:ln>
            <a:noFill/>
          </a:ln>
        </p:spPr>
      </p:pic>
      <p:sp>
        <p:nvSpPr>
          <p:cNvPr id="4" name="Title 1"/>
          <p:cNvSpPr txBox="1">
            <a:spLocks/>
          </p:cNvSpPr>
          <p:nvPr/>
        </p:nvSpPr>
        <p:spPr>
          <a:xfrm>
            <a:off x="2119542" y="2830895"/>
            <a:ext cx="8915399" cy="2262781"/>
          </a:xfrm>
          <a:prstGeom prst="rect">
            <a:avLst/>
          </a:prstGeom>
        </p:spPr>
        <p:txBody>
          <a:bodyPr vert="horz" lIns="91440" tIns="45720" rIns="91440" bIns="45720" rtlCol="0" anchor="t">
            <a:norm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3555" b="1" i="0" u="none" strike="noStrike" kern="1200" cap="none" spc="0" normalizeH="0" baseline="0" noProof="0" dirty="0" smtClean="0">
                <a:ln>
                  <a:noFill/>
                </a:ln>
                <a:solidFill>
                  <a:schemeClr val="tx1">
                    <a:lumMod val="85000"/>
                    <a:lumOff val="15000"/>
                  </a:schemeClr>
                </a:solidFill>
                <a:effectLst/>
                <a:uLnTx/>
                <a:uFillTx/>
                <a:latin typeface="+mj-lt"/>
                <a:ea typeface="+mj-ea"/>
                <a:cs typeface="+mj-cs"/>
              </a:rPr>
              <a:t>Business Case for Hotel Management</a:t>
            </a:r>
            <a:br>
              <a:rPr kumimoji="0" lang="en-US" sz="3555" b="1" i="0" u="none" strike="noStrike" kern="1200" cap="none" spc="0" normalizeH="0" baseline="0" noProof="0" dirty="0" smtClean="0">
                <a:ln>
                  <a:noFill/>
                </a:ln>
                <a:solidFill>
                  <a:schemeClr val="tx1">
                    <a:lumMod val="85000"/>
                    <a:lumOff val="15000"/>
                  </a:schemeClr>
                </a:solidFill>
                <a:effectLst/>
                <a:uLnTx/>
                <a:uFillTx/>
                <a:latin typeface="+mj-lt"/>
                <a:ea typeface="+mj-ea"/>
                <a:cs typeface="+mj-cs"/>
              </a:rPr>
            </a:br>
            <a:endParaRPr kumimoji="0" lang="en-US" sz="3555" b="1" i="0" u="none" strike="noStrike" kern="1200" cap="none" spc="0" normalizeH="0" baseline="0" noProof="0" dirty="0">
              <a:ln>
                <a:noFill/>
              </a:ln>
              <a:solidFill>
                <a:schemeClr val="tx1">
                  <a:lumMod val="85000"/>
                  <a:lumOff val="15000"/>
                </a:schemeClr>
              </a:solidFill>
              <a:effectLst/>
              <a:uLnTx/>
              <a:uFillTx/>
              <a:latin typeface="+mj-lt"/>
              <a:ea typeface="+mj-ea"/>
              <a:cs typeface="+mj-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1333" y="624110"/>
            <a:ext cx="10573279" cy="1280890"/>
          </a:xfrm>
        </p:spPr>
        <p:txBody>
          <a:bodyPr>
            <a:noAutofit/>
          </a:bodyPr>
          <a:lstStyle/>
          <a:p>
            <a:pPr algn="ctr">
              <a:lnSpc>
                <a:spcPct val="150000"/>
              </a:lnSpc>
            </a:pPr>
            <a:r>
              <a:rPr lang="en-GB" sz="2400" b="1" dirty="0" smtClean="0"/>
              <a:t>6) DISCUSS THE PROJECT CONTROL SYSTEM FOR THE NEW PROJECT </a:t>
            </a:r>
            <a:r>
              <a:rPr lang="en-US" sz="2400" b="1" dirty="0" smtClean="0"/>
              <a:t/>
            </a:r>
            <a:br>
              <a:rPr lang="en-US" sz="2400" b="1" dirty="0" smtClean="0"/>
            </a:br>
            <a:endParaRPr lang="en-US" sz="2400" dirty="0"/>
          </a:p>
        </p:txBody>
      </p:sp>
      <p:sp>
        <p:nvSpPr>
          <p:cNvPr id="3" name="Content Placeholder 2"/>
          <p:cNvSpPr>
            <a:spLocks noGrp="1"/>
          </p:cNvSpPr>
          <p:nvPr>
            <p:ph idx="1"/>
          </p:nvPr>
        </p:nvSpPr>
        <p:spPr>
          <a:xfrm>
            <a:off x="1540934" y="2133600"/>
            <a:ext cx="5232399" cy="3777622"/>
          </a:xfrm>
        </p:spPr>
        <p:txBody>
          <a:bodyPr>
            <a:normAutofit/>
          </a:bodyPr>
          <a:lstStyle/>
          <a:p>
            <a:pPr algn="just">
              <a:lnSpc>
                <a:spcPct val="150000"/>
              </a:lnSpc>
            </a:pPr>
            <a:r>
              <a:rPr lang="en-GB" sz="2400" dirty="0" smtClean="0"/>
              <a:t>The project managers for this project can use “cybernetic control” .</a:t>
            </a:r>
          </a:p>
          <a:p>
            <a:pPr algn="just">
              <a:lnSpc>
                <a:spcPct val="150000"/>
              </a:lnSpc>
            </a:pPr>
            <a:r>
              <a:rPr lang="en-GB" sz="2400" dirty="0" smtClean="0"/>
              <a:t>“Post-performance control” analyse and monitor the issues .</a:t>
            </a:r>
            <a:endParaRPr lang="en-US" sz="2400" dirty="0"/>
          </a:p>
        </p:txBody>
      </p:sp>
      <p:pic>
        <p:nvPicPr>
          <p:cNvPr id="36866" name="Picture 2"/>
          <p:cNvPicPr>
            <a:picLocks noChangeAspect="1" noChangeArrowheads="1"/>
          </p:cNvPicPr>
          <p:nvPr/>
        </p:nvPicPr>
        <p:blipFill>
          <a:blip r:embed="rId3"/>
          <a:srcRect/>
          <a:stretch>
            <a:fillRect/>
          </a:stretch>
        </p:blipFill>
        <p:spPr bwMode="auto">
          <a:xfrm>
            <a:off x="7032172" y="2423885"/>
            <a:ext cx="4415896" cy="3526971"/>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6001" y="624110"/>
            <a:ext cx="10488612" cy="1280890"/>
          </a:xfrm>
        </p:spPr>
        <p:txBody>
          <a:bodyPr>
            <a:normAutofit/>
          </a:bodyPr>
          <a:lstStyle/>
          <a:p>
            <a:pPr algn="ctr">
              <a:lnSpc>
                <a:spcPct val="150000"/>
              </a:lnSpc>
            </a:pPr>
            <a:r>
              <a:rPr lang="en-GB" sz="2400" b="1" dirty="0" smtClean="0"/>
              <a:t>7) EVALUATE THE PERFORMANCE OF THE PROJECT</a:t>
            </a:r>
            <a:endParaRPr lang="en-US" sz="2400" b="1" dirty="0"/>
          </a:p>
        </p:txBody>
      </p:sp>
      <p:sp>
        <p:nvSpPr>
          <p:cNvPr id="3" name="Content Placeholder 2"/>
          <p:cNvSpPr>
            <a:spLocks noGrp="1"/>
          </p:cNvSpPr>
          <p:nvPr>
            <p:ph idx="1"/>
          </p:nvPr>
        </p:nvSpPr>
        <p:spPr>
          <a:xfrm>
            <a:off x="3623733" y="2133600"/>
            <a:ext cx="4470400" cy="3777622"/>
          </a:xfrm>
        </p:spPr>
        <p:txBody>
          <a:bodyPr>
            <a:normAutofit/>
          </a:bodyPr>
          <a:lstStyle/>
          <a:p>
            <a:pPr algn="just">
              <a:lnSpc>
                <a:spcPct val="150000"/>
              </a:lnSpc>
            </a:pPr>
            <a:r>
              <a:rPr lang="en-GB" sz="2400" dirty="0" smtClean="0">
                <a:solidFill>
                  <a:schemeClr val="tx1"/>
                </a:solidFill>
              </a:rPr>
              <a:t>The implementation of new technologies .</a:t>
            </a:r>
          </a:p>
          <a:p>
            <a:pPr algn="just">
              <a:lnSpc>
                <a:spcPct val="150000"/>
              </a:lnSpc>
            </a:pPr>
            <a:r>
              <a:rPr lang="en-GB" sz="2400" dirty="0" smtClean="0">
                <a:solidFill>
                  <a:schemeClr val="tx1"/>
                </a:solidFill>
              </a:rPr>
              <a:t>37% of the respondents have claimed that they have seen project development with agile approaches .</a:t>
            </a:r>
            <a:endParaRPr lang="en-US" sz="2400" dirty="0">
              <a:solidFill>
                <a:schemeClr val="tx1"/>
              </a:solidFill>
            </a:endParaRPr>
          </a:p>
        </p:txBody>
      </p:sp>
      <p:pic>
        <p:nvPicPr>
          <p:cNvPr id="4" name="image1.png"/>
          <p:cNvPicPr/>
          <p:nvPr/>
        </p:nvPicPr>
        <p:blipFill>
          <a:blip r:embed="rId3"/>
          <a:stretch>
            <a:fillRect/>
          </a:stretch>
        </p:blipFill>
        <p:spPr>
          <a:xfrm>
            <a:off x="642797" y="2044095"/>
            <a:ext cx="2927717" cy="4114801"/>
          </a:xfrm>
          <a:prstGeom prst="rect">
            <a:avLst/>
          </a:prstGeom>
          <a:ln w="12700">
            <a:solidFill>
              <a:srgbClr val="000000"/>
            </a:solidFill>
            <a:prstDash val="solid"/>
          </a:ln>
        </p:spPr>
      </p:pic>
      <p:pic>
        <p:nvPicPr>
          <p:cNvPr id="7" name="image4.png"/>
          <p:cNvPicPr/>
          <p:nvPr/>
        </p:nvPicPr>
        <p:blipFill>
          <a:blip r:embed="rId4"/>
          <a:stretch>
            <a:fillRect/>
          </a:stretch>
        </p:blipFill>
        <p:spPr>
          <a:xfrm>
            <a:off x="8215085" y="2090057"/>
            <a:ext cx="3318933" cy="4114800"/>
          </a:xfrm>
          <a:prstGeom prst="rect">
            <a:avLst/>
          </a:prstGeom>
          <a:ln w="28575">
            <a:solidFill>
              <a:srgbClr val="000000"/>
            </a:solidFill>
            <a:prstDash val="soli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3067" y="624110"/>
            <a:ext cx="10251545" cy="1280890"/>
          </a:xfrm>
        </p:spPr>
        <p:txBody>
          <a:bodyPr>
            <a:noAutofit/>
          </a:bodyPr>
          <a:lstStyle/>
          <a:p>
            <a:pPr algn="ctr">
              <a:lnSpc>
                <a:spcPct val="150000"/>
              </a:lnSpc>
            </a:pPr>
            <a:r>
              <a:rPr lang="en-GB" sz="2400" b="1" dirty="0" smtClean="0"/>
              <a:t>8) ANALYSING THE LESSONS LEARNED AND RECOMMENDATIONS FOR THE PROJECT</a:t>
            </a:r>
            <a:r>
              <a:rPr lang="en-US" sz="2400" b="1" dirty="0" smtClean="0"/>
              <a:t/>
            </a:r>
            <a:br>
              <a:rPr lang="en-US" sz="2400" b="1" dirty="0" smtClean="0"/>
            </a:br>
            <a:endParaRPr lang="en-US" sz="2400" dirty="0"/>
          </a:p>
        </p:txBody>
      </p:sp>
      <p:sp>
        <p:nvSpPr>
          <p:cNvPr id="3" name="Content Placeholder 2"/>
          <p:cNvSpPr>
            <a:spLocks noGrp="1"/>
          </p:cNvSpPr>
          <p:nvPr>
            <p:ph idx="1"/>
          </p:nvPr>
        </p:nvSpPr>
        <p:spPr>
          <a:xfrm>
            <a:off x="1219200" y="2133600"/>
            <a:ext cx="4995333" cy="3777622"/>
          </a:xfrm>
        </p:spPr>
        <p:txBody>
          <a:bodyPr>
            <a:normAutofit/>
          </a:bodyPr>
          <a:lstStyle/>
          <a:p>
            <a:pPr algn="just">
              <a:lnSpc>
                <a:spcPct val="150000"/>
              </a:lnSpc>
            </a:pPr>
            <a:r>
              <a:rPr lang="en-GB" sz="2400" dirty="0" smtClean="0">
                <a:solidFill>
                  <a:schemeClr val="tx1"/>
                </a:solidFill>
              </a:rPr>
              <a:t>The resource and budget planning</a:t>
            </a:r>
          </a:p>
          <a:p>
            <a:pPr algn="just">
              <a:lnSpc>
                <a:spcPct val="150000"/>
              </a:lnSpc>
            </a:pPr>
            <a:r>
              <a:rPr lang="en-GB" sz="2400" dirty="0" smtClean="0">
                <a:solidFill>
                  <a:schemeClr val="tx1"/>
                </a:solidFill>
              </a:rPr>
              <a:t>Recruit financial experts </a:t>
            </a:r>
          </a:p>
          <a:p>
            <a:pPr algn="just">
              <a:lnSpc>
                <a:spcPct val="150000"/>
              </a:lnSpc>
            </a:pPr>
            <a:r>
              <a:rPr lang="en-GB" sz="2400" dirty="0" smtClean="0">
                <a:solidFill>
                  <a:schemeClr val="tx1"/>
                </a:solidFill>
              </a:rPr>
              <a:t>Redesign of the infrastructure </a:t>
            </a:r>
            <a:endParaRPr lang="en-US" sz="2400" dirty="0">
              <a:solidFill>
                <a:schemeClr val="tx1"/>
              </a:solidFill>
            </a:endParaRPr>
          </a:p>
        </p:txBody>
      </p:sp>
      <p:pic>
        <p:nvPicPr>
          <p:cNvPr id="35842" name="Picture 2"/>
          <p:cNvPicPr>
            <a:picLocks noChangeAspect="1" noChangeArrowheads="1"/>
          </p:cNvPicPr>
          <p:nvPr/>
        </p:nvPicPr>
        <p:blipFill>
          <a:blip r:embed="rId3"/>
          <a:srcRect/>
          <a:stretch>
            <a:fillRect/>
          </a:stretch>
        </p:blipFill>
        <p:spPr bwMode="auto">
          <a:xfrm>
            <a:off x="6076647" y="2230360"/>
            <a:ext cx="5742517" cy="4250267"/>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3733" y="624110"/>
            <a:ext cx="10420879" cy="1280890"/>
          </a:xfrm>
        </p:spPr>
        <p:txBody>
          <a:bodyPr/>
          <a:lstStyle/>
          <a:p>
            <a:pPr algn="ctr"/>
            <a:r>
              <a:rPr lang="en-GB" sz="2400" b="1" dirty="0" smtClean="0"/>
              <a:t>CONCLUSION </a:t>
            </a:r>
            <a:endParaRPr lang="en-US" b="1" dirty="0"/>
          </a:p>
        </p:txBody>
      </p:sp>
      <p:sp>
        <p:nvSpPr>
          <p:cNvPr id="3" name="Content Placeholder 2"/>
          <p:cNvSpPr>
            <a:spLocks noGrp="1"/>
          </p:cNvSpPr>
          <p:nvPr>
            <p:ph idx="1"/>
          </p:nvPr>
        </p:nvSpPr>
        <p:spPr>
          <a:xfrm>
            <a:off x="1574800" y="2133600"/>
            <a:ext cx="5266267" cy="3777622"/>
          </a:xfrm>
        </p:spPr>
        <p:txBody>
          <a:bodyPr/>
          <a:lstStyle/>
          <a:p>
            <a:pPr algn="just">
              <a:lnSpc>
                <a:spcPct val="150000"/>
              </a:lnSpc>
            </a:pPr>
            <a:r>
              <a:rPr lang="en-GB" sz="2400" dirty="0" smtClean="0">
                <a:solidFill>
                  <a:schemeClr val="tx1"/>
                </a:solidFill>
              </a:rPr>
              <a:t>Project management plan has required to successfully complete  projects.</a:t>
            </a:r>
          </a:p>
          <a:p>
            <a:pPr algn="just">
              <a:lnSpc>
                <a:spcPct val="150000"/>
              </a:lnSpc>
            </a:pPr>
            <a:r>
              <a:rPr lang="en-GB" sz="2400" dirty="0" smtClean="0">
                <a:solidFill>
                  <a:schemeClr val="tx1"/>
                </a:solidFill>
              </a:rPr>
              <a:t>Designing a new project has increased the services</a:t>
            </a:r>
            <a:r>
              <a:rPr lang="en-GB" dirty="0" smtClean="0"/>
              <a:t>.</a:t>
            </a:r>
            <a:endParaRPr lang="en-US" dirty="0"/>
          </a:p>
        </p:txBody>
      </p:sp>
      <p:pic>
        <p:nvPicPr>
          <p:cNvPr id="34818" name="Picture 2"/>
          <p:cNvPicPr>
            <a:picLocks noChangeAspect="1" noChangeArrowheads="1"/>
          </p:cNvPicPr>
          <p:nvPr/>
        </p:nvPicPr>
        <p:blipFill>
          <a:blip r:embed="rId3"/>
          <a:srcRect/>
          <a:stretch>
            <a:fillRect/>
          </a:stretch>
        </p:blipFill>
        <p:spPr bwMode="auto">
          <a:xfrm>
            <a:off x="7295621" y="1524000"/>
            <a:ext cx="4543425" cy="4809067"/>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0267" y="624110"/>
            <a:ext cx="11064345" cy="1280890"/>
          </a:xfrm>
        </p:spPr>
        <p:txBody>
          <a:bodyPr>
            <a:normAutofit/>
          </a:bodyPr>
          <a:lstStyle/>
          <a:p>
            <a:pPr algn="ctr">
              <a:lnSpc>
                <a:spcPct val="150000"/>
              </a:lnSpc>
            </a:pPr>
            <a:r>
              <a:rPr lang="en-GB" sz="2400" b="1" dirty="0" smtClean="0"/>
              <a:t>REFERENCES</a:t>
            </a:r>
            <a:r>
              <a:rPr lang="en-US" sz="2400" b="1" dirty="0" smtClean="0"/>
              <a:t/>
            </a:r>
            <a:br>
              <a:rPr lang="en-US" sz="2400" b="1" dirty="0" smtClean="0"/>
            </a:br>
            <a:endParaRPr lang="en-US" sz="2400" dirty="0"/>
          </a:p>
        </p:txBody>
      </p:sp>
      <p:sp>
        <p:nvSpPr>
          <p:cNvPr id="3" name="Content Placeholder 2"/>
          <p:cNvSpPr>
            <a:spLocks noGrp="1"/>
          </p:cNvSpPr>
          <p:nvPr>
            <p:ph idx="1"/>
          </p:nvPr>
        </p:nvSpPr>
        <p:spPr>
          <a:xfrm>
            <a:off x="812801" y="1473199"/>
            <a:ext cx="11030856" cy="4855029"/>
          </a:xfrm>
        </p:spPr>
        <p:txBody>
          <a:bodyPr>
            <a:noAutofit/>
          </a:bodyPr>
          <a:lstStyle/>
          <a:p>
            <a:pPr algn="just"/>
            <a:r>
              <a:rPr lang="en-US" sz="700" dirty="0" err="1" smtClean="0"/>
              <a:t>Aroral</a:t>
            </a:r>
            <a:r>
              <a:rPr lang="en-US" sz="700" dirty="0" smtClean="0"/>
              <a:t>, H.K., (2021). Waterfall Process Operations in the Fast-paced World: Project Management Exploratory Analysis. International Journal of Applied Business and Management Studies, 6(1), pp.91-99.</a:t>
            </a:r>
          </a:p>
          <a:p>
            <a:pPr algn="just"/>
            <a:r>
              <a:rPr lang="en-US" sz="700" dirty="0" smtClean="0"/>
              <a:t>Auth, G., </a:t>
            </a:r>
            <a:r>
              <a:rPr lang="en-US" sz="700" dirty="0" err="1" smtClean="0"/>
              <a:t>JokischPavel</a:t>
            </a:r>
            <a:r>
              <a:rPr lang="en-US" sz="700" dirty="0" smtClean="0"/>
              <a:t>, O. and </a:t>
            </a:r>
            <a:r>
              <a:rPr lang="en-US" sz="700" dirty="0" err="1" smtClean="0"/>
              <a:t>Dürk</a:t>
            </a:r>
            <a:r>
              <a:rPr lang="en-US" sz="700" dirty="0" smtClean="0"/>
              <a:t>, C., (2019). Revisiting automated project management in the digital age–a survey of AI approaches. Online Journal of Applied Knowledge Management (OJAKM), 7(1), pp.27-39.</a:t>
            </a:r>
          </a:p>
          <a:p>
            <a:pPr algn="just"/>
            <a:r>
              <a:rPr lang="en-US" sz="700" dirty="0" err="1" smtClean="0"/>
              <a:t>Erwanto</a:t>
            </a:r>
            <a:r>
              <a:rPr lang="en-US" sz="700" dirty="0" smtClean="0"/>
              <a:t>, E.D. and </a:t>
            </a:r>
            <a:r>
              <a:rPr lang="en-US" sz="700" dirty="0" err="1" smtClean="0"/>
              <a:t>Zusi</a:t>
            </a:r>
            <a:r>
              <a:rPr lang="en-US" sz="700" dirty="0" smtClean="0"/>
              <a:t>, H., (2020). Factors Affecting Success of ERP (Enterprise Resource Planning) System Implementation. International Humanities and Applied Science Journal, 1(1), p.12.</a:t>
            </a:r>
          </a:p>
          <a:p>
            <a:pPr algn="just"/>
            <a:r>
              <a:rPr lang="en-US" sz="700" dirty="0" err="1" smtClean="0"/>
              <a:t>Fagarasan</a:t>
            </a:r>
            <a:r>
              <a:rPr lang="en-US" sz="700" dirty="0" smtClean="0"/>
              <a:t>, C., </a:t>
            </a:r>
            <a:r>
              <a:rPr lang="en-US" sz="700" dirty="0" err="1" smtClean="0"/>
              <a:t>Popa</a:t>
            </a:r>
            <a:r>
              <a:rPr lang="en-US" sz="700" dirty="0" smtClean="0"/>
              <a:t>, O., </a:t>
            </a:r>
            <a:r>
              <a:rPr lang="en-US" sz="700" dirty="0" err="1" smtClean="0"/>
              <a:t>Pisla</a:t>
            </a:r>
            <a:r>
              <a:rPr lang="en-US" sz="700" dirty="0" smtClean="0"/>
              <a:t>, A. and </a:t>
            </a:r>
            <a:r>
              <a:rPr lang="en-US" sz="700" dirty="0" err="1" smtClean="0"/>
              <a:t>Cristea</a:t>
            </a:r>
            <a:r>
              <a:rPr lang="en-US" sz="700" dirty="0" smtClean="0"/>
              <a:t>, C., (2021), August. Agile, waterfall and iterative approach in information technology projects. In IOP Conference Series: Materials Science and Engineering (Vol. 1169, No. 1, p. 012025). IOP Publishing.</a:t>
            </a:r>
          </a:p>
          <a:p>
            <a:pPr algn="just"/>
            <a:r>
              <a:rPr lang="en-US" sz="700" dirty="0" smtClean="0"/>
              <a:t>Ford, D.N. and </a:t>
            </a:r>
            <a:r>
              <a:rPr lang="en-US" sz="700" dirty="0" err="1" smtClean="0"/>
              <a:t>Lyneis</a:t>
            </a:r>
            <a:r>
              <a:rPr lang="en-US" sz="700" dirty="0" smtClean="0"/>
              <a:t>, J.M., (2020). System dynamics applied to project management: a survey, assessment, and directions for future research. System Dynamics: Theory and Applications, pp.285-314.</a:t>
            </a:r>
          </a:p>
          <a:p>
            <a:pPr algn="just"/>
            <a:r>
              <a:rPr lang="en-US" sz="700" dirty="0" err="1" smtClean="0"/>
              <a:t>Freitas</a:t>
            </a:r>
            <a:r>
              <a:rPr lang="en-US" sz="700" dirty="0" smtClean="0"/>
              <a:t>, F., Silva, F.J., </a:t>
            </a:r>
            <a:r>
              <a:rPr lang="en-US" sz="700" dirty="0" err="1" smtClean="0"/>
              <a:t>Campilho</a:t>
            </a:r>
            <a:r>
              <a:rPr lang="en-US" sz="700" dirty="0" smtClean="0"/>
              <a:t>, </a:t>
            </a:r>
            <a:r>
              <a:rPr lang="en-US" sz="700" dirty="0" err="1" smtClean="0"/>
              <a:t>aR.D.S.G</a:t>
            </a:r>
            <a:r>
              <a:rPr lang="en-US" sz="700" dirty="0" smtClean="0"/>
              <a:t>., Pimentel, C. and </a:t>
            </a:r>
            <a:r>
              <a:rPr lang="en-US" sz="700" dirty="0" err="1" smtClean="0"/>
              <a:t>Godina</a:t>
            </a:r>
            <a:r>
              <a:rPr lang="en-US" sz="700" dirty="0" smtClean="0"/>
              <a:t>, R., (2020). Development of a suitable project management approach for projects with parallel planning and execution. </a:t>
            </a:r>
            <a:r>
              <a:rPr lang="en-US" sz="700" dirty="0" err="1" smtClean="0"/>
              <a:t>Procedia</a:t>
            </a:r>
            <a:r>
              <a:rPr lang="en-US" sz="700" dirty="0" smtClean="0"/>
              <a:t> Manufacturing, 51, pp.1544-1550.</a:t>
            </a:r>
          </a:p>
          <a:p>
            <a:pPr algn="just"/>
            <a:r>
              <a:rPr lang="en-US" sz="700" dirty="0" err="1" smtClean="0"/>
              <a:t>Hayat</a:t>
            </a:r>
            <a:r>
              <a:rPr lang="en-US" sz="700" dirty="0" smtClean="0"/>
              <a:t>, F., </a:t>
            </a:r>
            <a:r>
              <a:rPr lang="en-US" sz="700" dirty="0" err="1" smtClean="0"/>
              <a:t>Rehman</a:t>
            </a:r>
            <a:r>
              <a:rPr lang="en-US" sz="700" dirty="0" smtClean="0"/>
              <a:t>, A.U., </a:t>
            </a:r>
            <a:r>
              <a:rPr lang="en-US" sz="700" dirty="0" err="1" smtClean="0"/>
              <a:t>Arif</a:t>
            </a:r>
            <a:r>
              <a:rPr lang="en-US" sz="700" dirty="0" smtClean="0"/>
              <a:t>, K.S., </a:t>
            </a:r>
            <a:r>
              <a:rPr lang="en-US" sz="700" dirty="0" err="1" smtClean="0"/>
              <a:t>Wahab</a:t>
            </a:r>
            <a:r>
              <a:rPr lang="en-US" sz="700" dirty="0" smtClean="0"/>
              <a:t>, K. and </a:t>
            </a:r>
            <a:r>
              <a:rPr lang="en-US" sz="700" dirty="0" err="1" smtClean="0"/>
              <a:t>Abbas</a:t>
            </a:r>
            <a:r>
              <a:rPr lang="en-US" sz="700" dirty="0" smtClean="0"/>
              <a:t>, M., (2019), July. The influence of agile methodology (Scrum) on software project management. In 2019 20th IEEE/ACIS International Conference on Software Engineering, Artificial Intelligence, Networking and Parallel/Distributed Computing (SNPD) (pp. 145-149). IEEE.</a:t>
            </a:r>
          </a:p>
          <a:p>
            <a:pPr algn="just"/>
            <a:r>
              <a:rPr lang="en-US" sz="700" dirty="0" err="1" smtClean="0"/>
              <a:t>Heriyanti</a:t>
            </a:r>
            <a:r>
              <a:rPr lang="en-US" sz="700" dirty="0" smtClean="0"/>
              <a:t>, F. and </a:t>
            </a:r>
            <a:r>
              <a:rPr lang="en-US" sz="700" dirty="0" err="1" smtClean="0"/>
              <a:t>Ishak</a:t>
            </a:r>
            <a:r>
              <a:rPr lang="en-US" sz="700" dirty="0" smtClean="0"/>
              <a:t>, A., (2020), May. Design of logistics information system in the finished product warehouse with the waterfall method: review literature. In IOP Conference Series: Materials Science and Engineering (Vol. 801, No. 1, p. 012100). IOP Publishing.</a:t>
            </a:r>
          </a:p>
          <a:p>
            <a:pPr algn="just"/>
            <a:r>
              <a:rPr lang="en-US" sz="700" dirty="0" smtClean="0"/>
              <a:t>Hofmann, P., </a:t>
            </a:r>
            <a:r>
              <a:rPr lang="en-US" sz="700" dirty="0" err="1" smtClean="0"/>
              <a:t>Jöhnk</a:t>
            </a:r>
            <a:r>
              <a:rPr lang="en-US" sz="700" dirty="0" smtClean="0"/>
              <a:t>, J., </a:t>
            </a:r>
            <a:r>
              <a:rPr lang="en-US" sz="700" dirty="0" err="1" smtClean="0"/>
              <a:t>Protschky</a:t>
            </a:r>
            <a:r>
              <a:rPr lang="en-US" sz="700" dirty="0" smtClean="0"/>
              <a:t>, D. and </a:t>
            </a:r>
            <a:r>
              <a:rPr lang="en-US" sz="700" dirty="0" err="1" smtClean="0"/>
              <a:t>Urbach</a:t>
            </a:r>
            <a:r>
              <a:rPr lang="en-US" sz="700" dirty="0" smtClean="0"/>
              <a:t>, N., (2020), March. Developing Purposeful AI Use Cases-A Structured Method and Its Application in Project Management. In </a:t>
            </a:r>
            <a:r>
              <a:rPr lang="en-US" sz="700" dirty="0" err="1" smtClean="0"/>
              <a:t>Wirtschaftsinformatik</a:t>
            </a:r>
            <a:r>
              <a:rPr lang="en-US" sz="700" dirty="0" smtClean="0"/>
              <a:t> (</a:t>
            </a:r>
            <a:r>
              <a:rPr lang="en-US" sz="700" dirty="0" err="1" smtClean="0"/>
              <a:t>Zentrale</a:t>
            </a:r>
            <a:r>
              <a:rPr lang="en-US" sz="700" dirty="0" smtClean="0"/>
              <a:t> Tracks) (pp. 33-49).</a:t>
            </a:r>
          </a:p>
          <a:p>
            <a:pPr algn="just"/>
            <a:r>
              <a:rPr lang="en-US" sz="700" dirty="0" err="1" smtClean="0"/>
              <a:t>Kobylkin</a:t>
            </a:r>
            <a:r>
              <a:rPr lang="en-US" sz="700" dirty="0" smtClean="0"/>
              <a:t>, D., </a:t>
            </a:r>
            <a:r>
              <a:rPr lang="en-US" sz="700" dirty="0" err="1" smtClean="0"/>
              <a:t>Zachko</a:t>
            </a:r>
            <a:r>
              <a:rPr lang="en-US" sz="700" dirty="0" smtClean="0"/>
              <a:t>, O., </a:t>
            </a:r>
            <a:r>
              <a:rPr lang="en-US" sz="700" dirty="0" err="1" smtClean="0"/>
              <a:t>Popovych</a:t>
            </a:r>
            <a:r>
              <a:rPr lang="en-US" sz="700" dirty="0" smtClean="0"/>
              <a:t>, V., </a:t>
            </a:r>
            <a:r>
              <a:rPr lang="en-US" sz="700" dirty="0" err="1" smtClean="0"/>
              <a:t>Burak</a:t>
            </a:r>
            <a:r>
              <a:rPr lang="en-US" sz="700" dirty="0" smtClean="0"/>
              <a:t>, N., </a:t>
            </a:r>
            <a:r>
              <a:rPr lang="en-US" sz="700" dirty="0" err="1" smtClean="0"/>
              <a:t>Golovatyi</a:t>
            </a:r>
            <a:r>
              <a:rPr lang="en-US" sz="700" dirty="0" smtClean="0"/>
              <a:t>, R. and Wolff, C., (2020). Models for Changes Management in Infrastructure Projects. </a:t>
            </a:r>
            <a:r>
              <a:rPr lang="en-US" sz="700" i="1" dirty="0" smtClean="0"/>
              <a:t>ITPM</a:t>
            </a:r>
            <a:r>
              <a:rPr lang="en-US" sz="700" dirty="0" smtClean="0"/>
              <a:t>, </a:t>
            </a:r>
            <a:r>
              <a:rPr lang="en-US" sz="700" i="1" dirty="0" smtClean="0"/>
              <a:t>2020</a:t>
            </a:r>
            <a:r>
              <a:rPr lang="en-US" sz="700" dirty="0" smtClean="0"/>
              <a:t>, pp.106-115.</a:t>
            </a:r>
          </a:p>
          <a:p>
            <a:pPr algn="just"/>
            <a:r>
              <a:rPr lang="en-US" sz="700" dirty="0" err="1" smtClean="0"/>
              <a:t>Rumetna</a:t>
            </a:r>
            <a:r>
              <a:rPr lang="en-US" sz="700" dirty="0" smtClean="0"/>
              <a:t>, M.S., </a:t>
            </a:r>
            <a:r>
              <a:rPr lang="en-US" sz="700" dirty="0" err="1" smtClean="0"/>
              <a:t>Lina</a:t>
            </a:r>
            <a:r>
              <a:rPr lang="en-US" sz="700" dirty="0" smtClean="0"/>
              <a:t>, T.N., </a:t>
            </a:r>
            <a:r>
              <a:rPr lang="en-US" sz="700" dirty="0" err="1" smtClean="0"/>
              <a:t>Rajagukguk</a:t>
            </a:r>
            <a:r>
              <a:rPr lang="en-US" sz="700" dirty="0" smtClean="0"/>
              <a:t>, I.S., </a:t>
            </a:r>
            <a:r>
              <a:rPr lang="en-US" sz="700" dirty="0" err="1" smtClean="0"/>
              <a:t>Pormes</a:t>
            </a:r>
            <a:r>
              <a:rPr lang="en-US" sz="700" dirty="0" smtClean="0"/>
              <a:t>, F.S. and </a:t>
            </a:r>
            <a:r>
              <a:rPr lang="en-US" sz="700" dirty="0" err="1" smtClean="0"/>
              <a:t>Santoso</a:t>
            </a:r>
            <a:r>
              <a:rPr lang="en-US" sz="700" dirty="0" smtClean="0"/>
              <a:t>, A.B., (2022). Payroll Information System Design Using Waterfall Method. International Journal of Advances in Data and Information Systems, 3(1), pp.1-10.</a:t>
            </a:r>
          </a:p>
          <a:p>
            <a:pPr algn="just"/>
            <a:r>
              <a:rPr lang="en-US" sz="700" dirty="0" err="1" smtClean="0"/>
              <a:t>Salza</a:t>
            </a:r>
            <a:r>
              <a:rPr lang="en-US" sz="700" dirty="0" smtClean="0"/>
              <a:t>, P., </a:t>
            </a:r>
            <a:r>
              <a:rPr lang="en-US" sz="700" dirty="0" err="1" smtClean="0"/>
              <a:t>Musmarra</a:t>
            </a:r>
            <a:r>
              <a:rPr lang="en-US" sz="700" dirty="0" smtClean="0"/>
              <a:t>, P. and </a:t>
            </a:r>
            <a:r>
              <a:rPr lang="en-US" sz="700" dirty="0" err="1" smtClean="0"/>
              <a:t>Ferrucci</a:t>
            </a:r>
            <a:r>
              <a:rPr lang="en-US" sz="700" dirty="0" smtClean="0"/>
              <a:t>, F., (2019). Agile methodologies in education: A review. Agile and lean concepts for teaching and learning: Bringing methodologies from industry to the classroom, pp.25-45.</a:t>
            </a:r>
          </a:p>
          <a:p>
            <a:pPr algn="just"/>
            <a:r>
              <a:rPr lang="en-US" sz="700" dirty="0" smtClean="0"/>
              <a:t>Statista.com, (2023)</a:t>
            </a:r>
            <a:r>
              <a:rPr lang="en-US" sz="700" i="1" dirty="0" smtClean="0"/>
              <a:t>. Breakdown of software development methodologies practiced worldwide in 2022</a:t>
            </a:r>
            <a:r>
              <a:rPr lang="en-US" sz="700" dirty="0" smtClean="0"/>
              <a:t>.Available at: https://www.statista.com/statistics/1233917/software-development-methodologies-practiced/[Accessed: 13.04.2023]</a:t>
            </a:r>
          </a:p>
          <a:p>
            <a:pPr algn="just"/>
            <a:r>
              <a:rPr lang="en-US" sz="700" dirty="0" smtClean="0"/>
              <a:t>Statista.com, (2023). </a:t>
            </a:r>
            <a:r>
              <a:rPr lang="en-US" sz="700" i="1" dirty="0" smtClean="0"/>
              <a:t>Forecast annual percentage increase in hotels using </a:t>
            </a:r>
            <a:r>
              <a:rPr lang="en-US" sz="700" i="1" dirty="0" err="1" smtClean="0"/>
              <a:t>chatbots</a:t>
            </a:r>
            <a:r>
              <a:rPr lang="en-US" sz="700" i="1" dirty="0" smtClean="0"/>
              <a:t> worldwide in 2022, by hotel type.</a:t>
            </a:r>
            <a:r>
              <a:rPr lang="en-US" sz="700" dirty="0" smtClean="0"/>
              <a:t> Available at: https://www.statista.com/statistics/1310836/forecast-annual-percentage-increase-hotels-using-chatbots-by-type-worldwide/ [Accessed: 13.04.2023]</a:t>
            </a:r>
          </a:p>
          <a:p>
            <a:pPr algn="just"/>
            <a:r>
              <a:rPr lang="en-US" sz="700" dirty="0" smtClean="0"/>
              <a:t>Statista.com,(2023).</a:t>
            </a:r>
            <a:r>
              <a:rPr lang="en-US" sz="700" i="1" dirty="0" smtClean="0"/>
              <a:t> Size of the agile application life cycle management tools market worldwide from 2013 to 2017.</a:t>
            </a:r>
            <a:r>
              <a:rPr lang="en-US" sz="700" dirty="0" smtClean="0"/>
              <a:t> Available at: https://www.statista.com/statistics/500055/worldwide-agile-application-lifecycle-management-tools-market/ [Accessed: 13.04.2023]</a:t>
            </a:r>
          </a:p>
          <a:p>
            <a:pPr algn="just"/>
            <a:r>
              <a:rPr lang="en-US" sz="700" dirty="0" smtClean="0"/>
              <a:t>Statista.com, (2023).</a:t>
            </a:r>
            <a:r>
              <a:rPr lang="en-US" sz="700" i="1" dirty="0" smtClean="0"/>
              <a:t> Leading technologies adopted in hotels worldwide as of November 2021, by period of implementation.</a:t>
            </a:r>
            <a:r>
              <a:rPr lang="en-US" sz="700" dirty="0" smtClean="0"/>
              <a:t> Available at:  https://www.statista.com/statistics/1310828/top-technologies-hotels-worldwide/ [Accessed: 13.04.2023]</a:t>
            </a:r>
          </a:p>
          <a:p>
            <a:pPr algn="just"/>
            <a:r>
              <a:rPr lang="en-US" sz="700" dirty="0" err="1" smtClean="0"/>
              <a:t>Taghipour</a:t>
            </a:r>
            <a:r>
              <a:rPr lang="en-US" sz="700" dirty="0" smtClean="0"/>
              <a:t>, M., </a:t>
            </a:r>
            <a:r>
              <a:rPr lang="en-US" sz="700" dirty="0" err="1" smtClean="0"/>
              <a:t>Shamami</a:t>
            </a:r>
            <a:r>
              <a:rPr lang="en-US" sz="700" dirty="0" smtClean="0"/>
              <a:t>, N., </a:t>
            </a:r>
            <a:r>
              <a:rPr lang="en-US" sz="700" dirty="0" err="1" smtClean="0"/>
              <a:t>Lotfi</a:t>
            </a:r>
            <a:r>
              <a:rPr lang="en-US" sz="700" dirty="0" smtClean="0"/>
              <a:t>, A. and </a:t>
            </a:r>
            <a:r>
              <a:rPr lang="en-US" sz="700" dirty="0" err="1" smtClean="0"/>
              <a:t>Parvaei</a:t>
            </a:r>
            <a:r>
              <a:rPr lang="en-US" sz="700" dirty="0" smtClean="0"/>
              <a:t>, M.S., (2020). Evaluating project planning and control system in multi-project organizations under fuzzy data approach considering resource constraints (Case study: wind tunnel construction project). Management, 3(1), pp.29-46.</a:t>
            </a:r>
          </a:p>
          <a:p>
            <a:pPr algn="just"/>
            <a:r>
              <a:rPr lang="en-US" sz="700" dirty="0" err="1" smtClean="0"/>
              <a:t>Tereso</a:t>
            </a:r>
            <a:r>
              <a:rPr lang="en-US" sz="700" dirty="0" smtClean="0"/>
              <a:t>, A., </a:t>
            </a:r>
            <a:r>
              <a:rPr lang="en-US" sz="700" dirty="0" err="1" smtClean="0"/>
              <a:t>Ribeiro</a:t>
            </a:r>
            <a:r>
              <a:rPr lang="en-US" sz="700" dirty="0" smtClean="0"/>
              <a:t>, P., </a:t>
            </a:r>
            <a:r>
              <a:rPr lang="en-US" sz="700" dirty="0" err="1" smtClean="0"/>
              <a:t>Fernandes</a:t>
            </a:r>
            <a:r>
              <a:rPr lang="en-US" sz="700" dirty="0" smtClean="0"/>
              <a:t>, G., </a:t>
            </a:r>
            <a:r>
              <a:rPr lang="en-US" sz="700" dirty="0" err="1" smtClean="0"/>
              <a:t>Loureiro</a:t>
            </a:r>
            <a:r>
              <a:rPr lang="en-US" sz="700" dirty="0" smtClean="0"/>
              <a:t>, I. and Ferreira, M., (2019). Project management practices in private organizations. </a:t>
            </a:r>
            <a:r>
              <a:rPr lang="en-US" sz="700" i="1" dirty="0" smtClean="0"/>
              <a:t>Project Management Journal</a:t>
            </a:r>
            <a:r>
              <a:rPr lang="en-US" sz="700" dirty="0" smtClean="0"/>
              <a:t>, </a:t>
            </a:r>
            <a:r>
              <a:rPr lang="en-US" sz="700" i="1" dirty="0" smtClean="0"/>
              <a:t>50</a:t>
            </a:r>
            <a:r>
              <a:rPr lang="en-US" sz="700" dirty="0" smtClean="0"/>
              <a:t>(1), pp.6-22.</a:t>
            </a:r>
          </a:p>
          <a:p>
            <a:pPr algn="just"/>
            <a:r>
              <a:rPr lang="en-US" sz="700" dirty="0" err="1" smtClean="0"/>
              <a:t>Thummadi</a:t>
            </a:r>
            <a:r>
              <a:rPr lang="en-US" sz="700" dirty="0" smtClean="0"/>
              <a:t>, B.V. and </a:t>
            </a:r>
            <a:r>
              <a:rPr lang="en-US" sz="700" dirty="0" err="1" smtClean="0"/>
              <a:t>Lyytinen</a:t>
            </a:r>
            <a:r>
              <a:rPr lang="en-US" sz="700" dirty="0" smtClean="0"/>
              <a:t>, K., (2020). How much method-in-use matters? A case study of agile and waterfall software projects and their design routine variation. Journal of the Association for Information Systems, 21(4), p.7.</a:t>
            </a:r>
          </a:p>
          <a:p>
            <a:pPr algn="just"/>
            <a:r>
              <a:rPr lang="en-US" sz="700" dirty="0" err="1" smtClean="0"/>
              <a:t>Wysocki</a:t>
            </a:r>
            <a:r>
              <a:rPr lang="en-US" sz="700" dirty="0" smtClean="0"/>
              <a:t>, W. and </a:t>
            </a:r>
            <a:r>
              <a:rPr lang="en-US" sz="700" dirty="0" err="1" smtClean="0"/>
              <a:t>Orłowski</a:t>
            </a:r>
            <a:r>
              <a:rPr lang="en-US" sz="700" dirty="0" smtClean="0"/>
              <a:t>, C., (2019). A multi-agent model for planning hybrid software processes. </a:t>
            </a:r>
            <a:r>
              <a:rPr lang="en-US" sz="700" i="1" dirty="0" err="1" smtClean="0"/>
              <a:t>Procedia</a:t>
            </a:r>
            <a:r>
              <a:rPr lang="en-US" sz="700" i="1" dirty="0" smtClean="0"/>
              <a:t> computer science</a:t>
            </a:r>
            <a:r>
              <a:rPr lang="en-US" sz="700" dirty="0" smtClean="0"/>
              <a:t>, </a:t>
            </a:r>
            <a:r>
              <a:rPr lang="en-US" sz="700" i="1" dirty="0" smtClean="0"/>
              <a:t>159</a:t>
            </a:r>
            <a:r>
              <a:rPr lang="en-US" sz="700" dirty="0" smtClean="0"/>
              <a:t>, pp.1688-1697.</a:t>
            </a:r>
          </a:p>
          <a:p>
            <a:pPr algn="just"/>
            <a:r>
              <a:rPr lang="en-US" sz="700" dirty="0" smtClean="0"/>
              <a:t/>
            </a:r>
            <a:br>
              <a:rPr lang="en-US" sz="700" dirty="0" smtClean="0"/>
            </a:br>
            <a:r>
              <a:rPr lang="en-US" sz="700" dirty="0" smtClean="0"/>
              <a:t> </a:t>
            </a:r>
          </a:p>
          <a:p>
            <a:pPr algn="just"/>
            <a:endParaRPr lang="en-US" sz="7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108567" y="1266092"/>
            <a:ext cx="8915399" cy="2901689"/>
          </a:xfrm>
        </p:spPr>
        <p:txBody>
          <a:bodyPr>
            <a:normAutofit/>
          </a:bodyPr>
          <a:lstStyle/>
          <a:p>
            <a:pPr algn="ctr"/>
            <a:r>
              <a:rPr lang="en-US" sz="3600" b="1" dirty="0" smtClean="0"/>
              <a:t>THANK YOU</a:t>
            </a:r>
            <a:endParaRPr lang="en-US" sz="3600"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5841" y="624110"/>
            <a:ext cx="9235439" cy="1280890"/>
          </a:xfrm>
        </p:spPr>
        <p:txBody>
          <a:bodyPr>
            <a:noAutofit/>
          </a:bodyPr>
          <a:lstStyle/>
          <a:p>
            <a:pPr algn="ctr">
              <a:lnSpc>
                <a:spcPct val="150000"/>
              </a:lnSpc>
            </a:pPr>
            <a:r>
              <a:rPr lang="en-GB" sz="2400" b="1" dirty="0" smtClean="0"/>
              <a:t>INTRODUCTION</a:t>
            </a:r>
            <a:r>
              <a:rPr lang="en-US" sz="2000" b="1" dirty="0" smtClean="0"/>
              <a:t/>
            </a:r>
            <a:br>
              <a:rPr lang="en-US" sz="2000" b="1" dirty="0" smtClean="0"/>
            </a:br>
            <a:endParaRPr lang="en-US" sz="2000" dirty="0"/>
          </a:p>
        </p:txBody>
      </p:sp>
      <p:sp>
        <p:nvSpPr>
          <p:cNvPr id="3" name="Content Placeholder 2"/>
          <p:cNvSpPr>
            <a:spLocks noGrp="1"/>
          </p:cNvSpPr>
          <p:nvPr>
            <p:ph idx="1"/>
          </p:nvPr>
        </p:nvSpPr>
        <p:spPr>
          <a:xfrm>
            <a:off x="1696066" y="2133600"/>
            <a:ext cx="4542502" cy="3777622"/>
          </a:xfrm>
        </p:spPr>
        <p:txBody>
          <a:bodyPr>
            <a:normAutofit/>
          </a:bodyPr>
          <a:lstStyle/>
          <a:p>
            <a:pPr algn="just">
              <a:lnSpc>
                <a:spcPct val="150000"/>
              </a:lnSpc>
            </a:pPr>
            <a:r>
              <a:rPr lang="en-GB" sz="2400" dirty="0" smtClean="0">
                <a:solidFill>
                  <a:schemeClr val="tx1"/>
                </a:solidFill>
              </a:rPr>
              <a:t>Delivery of the project </a:t>
            </a:r>
          </a:p>
          <a:p>
            <a:pPr algn="just">
              <a:lnSpc>
                <a:spcPct val="150000"/>
              </a:lnSpc>
            </a:pPr>
            <a:r>
              <a:rPr lang="en-GB" sz="2400" dirty="0" smtClean="0">
                <a:solidFill>
                  <a:schemeClr val="tx1"/>
                </a:solidFill>
              </a:rPr>
              <a:t>Network diagram</a:t>
            </a:r>
          </a:p>
          <a:p>
            <a:pPr algn="just">
              <a:lnSpc>
                <a:spcPct val="150000"/>
              </a:lnSpc>
            </a:pPr>
            <a:r>
              <a:rPr lang="en-GB" sz="2400" dirty="0" smtClean="0">
                <a:solidFill>
                  <a:schemeClr val="tx1"/>
                </a:solidFill>
              </a:rPr>
              <a:t>Communication plan</a:t>
            </a:r>
          </a:p>
          <a:p>
            <a:pPr algn="just">
              <a:lnSpc>
                <a:spcPct val="150000"/>
              </a:lnSpc>
            </a:pPr>
            <a:r>
              <a:rPr lang="en-GB" sz="2400" dirty="0" smtClean="0">
                <a:solidFill>
                  <a:schemeClr val="tx1"/>
                </a:solidFill>
              </a:rPr>
              <a:t>Risk management plan </a:t>
            </a:r>
            <a:endParaRPr lang="en-US" sz="2400" dirty="0">
              <a:solidFill>
                <a:schemeClr val="tx1"/>
              </a:solidFill>
            </a:endParaRPr>
          </a:p>
        </p:txBody>
      </p:sp>
      <p:pic>
        <p:nvPicPr>
          <p:cNvPr id="10241" name="Picture 1"/>
          <p:cNvPicPr>
            <a:picLocks noChangeAspect="1" noChangeArrowheads="1"/>
          </p:cNvPicPr>
          <p:nvPr/>
        </p:nvPicPr>
        <p:blipFill>
          <a:blip r:embed="rId3"/>
          <a:srcRect/>
          <a:stretch>
            <a:fillRect/>
          </a:stretch>
        </p:blipFill>
        <p:spPr bwMode="auto">
          <a:xfrm>
            <a:off x="5926667" y="1473200"/>
            <a:ext cx="5667375" cy="4876799"/>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2267" y="624110"/>
            <a:ext cx="10302345" cy="1280890"/>
          </a:xfrm>
        </p:spPr>
        <p:txBody>
          <a:bodyPr>
            <a:noAutofit/>
          </a:bodyPr>
          <a:lstStyle/>
          <a:p>
            <a:pPr algn="ctr">
              <a:lnSpc>
                <a:spcPct val="150000"/>
              </a:lnSpc>
            </a:pPr>
            <a:r>
              <a:rPr lang="en-GB" sz="2400" b="1" dirty="0" smtClean="0"/>
              <a:t>1. EVALUATING PROJECT MANAGEMENT METHODOLOGIES INCLUDING WATERFALL AND AGILE IN THE PROJECT </a:t>
            </a:r>
            <a:r>
              <a:rPr lang="en-US" sz="2400" b="1" dirty="0" smtClean="0"/>
              <a:t/>
            </a:r>
            <a:br>
              <a:rPr lang="en-US" sz="2400" b="1" dirty="0" smtClean="0"/>
            </a:br>
            <a:endParaRPr lang="en-US" sz="2400" dirty="0"/>
          </a:p>
        </p:txBody>
      </p:sp>
      <p:sp>
        <p:nvSpPr>
          <p:cNvPr id="3" name="Content Placeholder 2"/>
          <p:cNvSpPr>
            <a:spLocks noGrp="1"/>
          </p:cNvSpPr>
          <p:nvPr>
            <p:ph idx="1"/>
          </p:nvPr>
        </p:nvSpPr>
        <p:spPr>
          <a:xfrm>
            <a:off x="4114801" y="2997200"/>
            <a:ext cx="4538132" cy="2032000"/>
          </a:xfrm>
        </p:spPr>
        <p:txBody>
          <a:bodyPr>
            <a:normAutofit/>
          </a:bodyPr>
          <a:lstStyle/>
          <a:p>
            <a:pPr algn="ctr">
              <a:lnSpc>
                <a:spcPct val="150000"/>
              </a:lnSpc>
            </a:pPr>
            <a:r>
              <a:rPr lang="en-GB" sz="2400" b="1" dirty="0" smtClean="0">
                <a:solidFill>
                  <a:schemeClr val="tx1"/>
                </a:solidFill>
              </a:rPr>
              <a:t>Agile methodology.</a:t>
            </a:r>
          </a:p>
          <a:p>
            <a:pPr algn="ctr">
              <a:lnSpc>
                <a:spcPct val="150000"/>
              </a:lnSpc>
            </a:pPr>
            <a:r>
              <a:rPr lang="en-GB" sz="2400" b="1" dirty="0" smtClean="0">
                <a:solidFill>
                  <a:schemeClr val="tx1"/>
                </a:solidFill>
              </a:rPr>
              <a:t>Waterfall methodology</a:t>
            </a:r>
            <a:endParaRPr lang="en-US" sz="2400" b="1" dirty="0">
              <a:solidFill>
                <a:schemeClr val="tx1"/>
              </a:solidFill>
            </a:endParaRPr>
          </a:p>
        </p:txBody>
      </p:sp>
      <p:pic>
        <p:nvPicPr>
          <p:cNvPr id="4" name="image8.png"/>
          <p:cNvPicPr/>
          <p:nvPr/>
        </p:nvPicPr>
        <p:blipFill>
          <a:blip r:embed="rId3"/>
          <a:stretch>
            <a:fillRect/>
          </a:stretch>
        </p:blipFill>
        <p:spPr>
          <a:xfrm>
            <a:off x="708025" y="2709332"/>
            <a:ext cx="3305175" cy="3589867"/>
          </a:xfrm>
          <a:prstGeom prst="rect">
            <a:avLst/>
          </a:prstGeom>
          <a:ln w="12700">
            <a:solidFill>
              <a:schemeClr val="tx1"/>
            </a:solidFill>
          </a:ln>
        </p:spPr>
      </p:pic>
      <p:pic>
        <p:nvPicPr>
          <p:cNvPr id="5" name="image9.png"/>
          <p:cNvPicPr/>
          <p:nvPr/>
        </p:nvPicPr>
        <p:blipFill>
          <a:blip r:embed="rId4"/>
          <a:stretch>
            <a:fillRect/>
          </a:stretch>
        </p:blipFill>
        <p:spPr>
          <a:xfrm>
            <a:off x="8839200" y="2760133"/>
            <a:ext cx="3001433" cy="3556000"/>
          </a:xfrm>
          <a:prstGeom prst="rect">
            <a:avLst/>
          </a:prstGeom>
          <a:ln w="12700">
            <a:solidFill>
              <a:schemeClr val="tx1"/>
            </a:solid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7467" y="624110"/>
            <a:ext cx="10607145" cy="1280890"/>
          </a:xfrm>
        </p:spPr>
        <p:txBody>
          <a:bodyPr>
            <a:noAutofit/>
          </a:bodyPr>
          <a:lstStyle/>
          <a:p>
            <a:pPr algn="ctr">
              <a:lnSpc>
                <a:spcPct val="150000"/>
              </a:lnSpc>
            </a:pPr>
            <a:r>
              <a:rPr lang="en-GB" sz="2400" b="1" dirty="0" smtClean="0"/>
              <a:t>2) DISCUSS THE PROJECT SCOPE, PROJECT STRATEGY, WBS, NETWORK DIAGRAM AND GANTT CHART </a:t>
            </a:r>
            <a:r>
              <a:rPr lang="en-US" sz="2400" b="1" dirty="0" smtClean="0"/>
              <a:t/>
            </a:r>
            <a:br>
              <a:rPr lang="en-US" sz="2400" b="1" dirty="0" smtClean="0"/>
            </a:br>
            <a:endParaRPr lang="en-US" sz="2400" dirty="0"/>
          </a:p>
        </p:txBody>
      </p:sp>
      <p:sp>
        <p:nvSpPr>
          <p:cNvPr id="3" name="Content Placeholder 2"/>
          <p:cNvSpPr>
            <a:spLocks noGrp="1"/>
          </p:cNvSpPr>
          <p:nvPr>
            <p:ph idx="1"/>
          </p:nvPr>
        </p:nvSpPr>
        <p:spPr>
          <a:xfrm>
            <a:off x="1134533" y="2133600"/>
            <a:ext cx="5350933" cy="3777622"/>
          </a:xfrm>
        </p:spPr>
        <p:txBody>
          <a:bodyPr>
            <a:normAutofit fontScale="92500" lnSpcReduction="20000"/>
          </a:bodyPr>
          <a:lstStyle/>
          <a:p>
            <a:pPr algn="just">
              <a:lnSpc>
                <a:spcPct val="150000"/>
              </a:lnSpc>
            </a:pPr>
            <a:r>
              <a:rPr lang="en-GB" sz="2600" dirty="0" smtClean="0">
                <a:solidFill>
                  <a:schemeClr val="tx1"/>
                </a:solidFill>
              </a:rPr>
              <a:t>Project scope define the project deliverables .</a:t>
            </a:r>
          </a:p>
          <a:p>
            <a:pPr algn="just">
              <a:lnSpc>
                <a:spcPct val="150000"/>
              </a:lnSpc>
            </a:pPr>
            <a:r>
              <a:rPr lang="en-GB" sz="2600" dirty="0" smtClean="0">
                <a:solidFill>
                  <a:schemeClr val="tx1"/>
                </a:solidFill>
              </a:rPr>
              <a:t>Assigning the right tasks to the employees.</a:t>
            </a:r>
          </a:p>
          <a:p>
            <a:pPr algn="just">
              <a:lnSpc>
                <a:spcPct val="150000"/>
              </a:lnSpc>
            </a:pPr>
            <a:r>
              <a:rPr lang="en-GB" sz="2600" dirty="0" smtClean="0">
                <a:solidFill>
                  <a:schemeClr val="tx1"/>
                </a:solidFill>
              </a:rPr>
              <a:t>Administrator can utilise the methodologies such as “agile”, and “waterfall” .</a:t>
            </a:r>
          </a:p>
          <a:p>
            <a:pPr algn="just">
              <a:lnSpc>
                <a:spcPct val="150000"/>
              </a:lnSpc>
            </a:pPr>
            <a:endParaRPr lang="en-US" sz="2400" dirty="0" smtClean="0">
              <a:solidFill>
                <a:schemeClr val="tx1"/>
              </a:solidFill>
            </a:endParaRPr>
          </a:p>
          <a:p>
            <a:pPr algn="just">
              <a:lnSpc>
                <a:spcPct val="150000"/>
              </a:lnSpc>
            </a:pPr>
            <a:endParaRPr lang="en-US" sz="2400" dirty="0">
              <a:solidFill>
                <a:schemeClr val="tx1"/>
              </a:solidFill>
            </a:endParaRPr>
          </a:p>
        </p:txBody>
      </p:sp>
      <p:pic>
        <p:nvPicPr>
          <p:cNvPr id="8193" name="Picture 1"/>
          <p:cNvPicPr>
            <a:picLocks noChangeAspect="1" noChangeArrowheads="1"/>
          </p:cNvPicPr>
          <p:nvPr/>
        </p:nvPicPr>
        <p:blipFill>
          <a:blip r:embed="rId3"/>
          <a:srcRect/>
          <a:stretch>
            <a:fillRect/>
          </a:stretch>
        </p:blipFill>
        <p:spPr bwMode="auto">
          <a:xfrm>
            <a:off x="6891867" y="2205038"/>
            <a:ext cx="5029200" cy="4280429"/>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1" y="406400"/>
            <a:ext cx="10285412" cy="1253067"/>
          </a:xfrm>
        </p:spPr>
        <p:txBody>
          <a:bodyPr>
            <a:noAutofit/>
          </a:bodyPr>
          <a:lstStyle/>
          <a:p>
            <a:pPr algn="ctr">
              <a:lnSpc>
                <a:spcPct val="150000"/>
              </a:lnSpc>
            </a:pPr>
            <a:r>
              <a:rPr lang="en-GB" sz="2400" b="1" dirty="0" smtClean="0"/>
              <a:t>2) DISCUSS THE PROJECT SCOPE, PROJECT STRATEGY, WBS, NETWORK DIAGRAM AND GANTT CHART </a:t>
            </a:r>
            <a:r>
              <a:rPr lang="en-US" sz="2400" b="1" dirty="0" smtClean="0"/>
              <a:t/>
            </a:r>
            <a:br>
              <a:rPr lang="en-US" sz="2400" b="1" dirty="0" smtClean="0"/>
            </a:br>
            <a:endParaRPr lang="en-US" sz="2400" dirty="0"/>
          </a:p>
        </p:txBody>
      </p:sp>
      <p:pic>
        <p:nvPicPr>
          <p:cNvPr id="4" name="image2.png"/>
          <p:cNvPicPr>
            <a:picLocks noGrp="1"/>
          </p:cNvPicPr>
          <p:nvPr>
            <p:ph idx="1"/>
          </p:nvPr>
        </p:nvPicPr>
        <p:blipFill>
          <a:blip r:embed="rId3"/>
          <a:stretch>
            <a:fillRect/>
          </a:stretch>
        </p:blipFill>
        <p:spPr>
          <a:xfrm>
            <a:off x="1185333" y="1811867"/>
            <a:ext cx="10634134" cy="4842933"/>
          </a:xfrm>
          <a:prstGeom prst="rect">
            <a:avLst/>
          </a:prstGeom>
          <a:ln w="12700">
            <a:solidFill>
              <a:schemeClr val="tx1"/>
            </a:solid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0001" y="355600"/>
            <a:ext cx="10234612" cy="1236133"/>
          </a:xfrm>
        </p:spPr>
        <p:txBody>
          <a:bodyPr>
            <a:noAutofit/>
          </a:bodyPr>
          <a:lstStyle/>
          <a:p>
            <a:pPr algn="ctr">
              <a:lnSpc>
                <a:spcPct val="150000"/>
              </a:lnSpc>
            </a:pPr>
            <a:r>
              <a:rPr lang="en-GB" sz="2400" b="1" dirty="0" smtClean="0"/>
              <a:t>2) DISCUSS THE PROJECT SCOPE, PROJECT STRATEGY, WBS, NETWORK DIAGRAM AND GANTT CHART </a:t>
            </a:r>
            <a:r>
              <a:rPr lang="en-US" sz="2400" b="1" dirty="0" smtClean="0"/>
              <a:t/>
            </a:r>
            <a:br>
              <a:rPr lang="en-US" sz="2400" b="1" dirty="0" smtClean="0"/>
            </a:br>
            <a:endParaRPr lang="en-US" sz="2400" dirty="0"/>
          </a:p>
        </p:txBody>
      </p:sp>
      <p:pic>
        <p:nvPicPr>
          <p:cNvPr id="4" name="image7.png"/>
          <p:cNvPicPr>
            <a:picLocks noGrp="1"/>
          </p:cNvPicPr>
          <p:nvPr>
            <p:ph idx="1"/>
          </p:nvPr>
        </p:nvPicPr>
        <p:blipFill>
          <a:blip r:embed="rId3"/>
          <a:stretch>
            <a:fillRect/>
          </a:stretch>
        </p:blipFill>
        <p:spPr>
          <a:xfrm>
            <a:off x="896654" y="3270992"/>
            <a:ext cx="3115734" cy="3302000"/>
          </a:xfrm>
          <a:prstGeom prst="rect">
            <a:avLst/>
          </a:prstGeom>
          <a:ln w="12700">
            <a:solidFill>
              <a:schemeClr val="tx1"/>
            </a:solidFill>
          </a:ln>
        </p:spPr>
      </p:pic>
      <p:pic>
        <p:nvPicPr>
          <p:cNvPr id="5" name="image6.png"/>
          <p:cNvPicPr/>
          <p:nvPr/>
        </p:nvPicPr>
        <p:blipFill>
          <a:blip r:embed="rId4"/>
          <a:stretch>
            <a:fillRect/>
          </a:stretch>
        </p:blipFill>
        <p:spPr>
          <a:xfrm>
            <a:off x="573129" y="1508696"/>
            <a:ext cx="3705794" cy="1644812"/>
          </a:xfrm>
          <a:prstGeom prst="rect">
            <a:avLst/>
          </a:prstGeom>
          <a:ln w="12700">
            <a:solidFill>
              <a:schemeClr val="tx1"/>
            </a:solidFill>
          </a:ln>
        </p:spPr>
      </p:pic>
      <p:pic>
        <p:nvPicPr>
          <p:cNvPr id="6" name="image3.png"/>
          <p:cNvPicPr/>
          <p:nvPr/>
        </p:nvPicPr>
        <p:blipFill>
          <a:blip r:embed="rId5"/>
          <a:stretch>
            <a:fillRect/>
          </a:stretch>
        </p:blipFill>
        <p:spPr>
          <a:xfrm>
            <a:off x="4345355" y="1501370"/>
            <a:ext cx="2289907" cy="2273461"/>
          </a:xfrm>
          <a:prstGeom prst="rect">
            <a:avLst/>
          </a:prstGeom>
          <a:ln w="38100">
            <a:solidFill>
              <a:schemeClr val="tx1"/>
            </a:solidFill>
          </a:ln>
        </p:spPr>
      </p:pic>
      <p:pic>
        <p:nvPicPr>
          <p:cNvPr id="7" name="image5.png"/>
          <p:cNvPicPr/>
          <p:nvPr/>
        </p:nvPicPr>
        <p:blipFill>
          <a:blip r:embed="rId6"/>
          <a:stretch>
            <a:fillRect/>
          </a:stretch>
        </p:blipFill>
        <p:spPr>
          <a:xfrm>
            <a:off x="6710182" y="1585352"/>
            <a:ext cx="4737631" cy="2131625"/>
          </a:xfrm>
          <a:prstGeom prst="rect">
            <a:avLst/>
          </a:prstGeom>
          <a:ln w="28575">
            <a:solidFill>
              <a:schemeClr val="tx1"/>
            </a:solidFill>
          </a:ln>
        </p:spPr>
      </p:pic>
      <p:pic>
        <p:nvPicPr>
          <p:cNvPr id="8" name="Picture 7">
            <a:extLst>
              <a:ext uri="{FF2B5EF4-FFF2-40B4-BE49-F238E27FC236}">
                <a16:creationId xmlns:a16="http://schemas.microsoft.com/office/drawing/2014/main" xmlns="" id="{23AB5EE5-6E66-8EE2-EB29-F53BDD72E9AC}"/>
              </a:ext>
            </a:extLst>
          </p:cNvPr>
          <p:cNvPicPr>
            <a:picLocks noChangeAspect="1"/>
          </p:cNvPicPr>
          <p:nvPr/>
        </p:nvPicPr>
        <p:blipFill>
          <a:blip r:embed="rId7"/>
          <a:stretch>
            <a:fillRect/>
          </a:stretch>
        </p:blipFill>
        <p:spPr>
          <a:xfrm>
            <a:off x="5297539" y="3895106"/>
            <a:ext cx="6134441" cy="27313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1467" y="624110"/>
            <a:ext cx="10353145" cy="1280890"/>
          </a:xfrm>
        </p:spPr>
        <p:txBody>
          <a:bodyPr>
            <a:normAutofit/>
          </a:bodyPr>
          <a:lstStyle/>
          <a:p>
            <a:pPr algn="ctr">
              <a:lnSpc>
                <a:spcPct val="150000"/>
              </a:lnSpc>
            </a:pPr>
            <a:r>
              <a:rPr lang="en-GB" sz="2400" b="1" dirty="0" smtClean="0"/>
              <a:t>3) ANALYSE THE COMMUNICATION PLAN OF THE PROJECT </a:t>
            </a:r>
            <a:r>
              <a:rPr lang="en-US" sz="2400" b="1" dirty="0" smtClean="0"/>
              <a:t/>
            </a:r>
            <a:br>
              <a:rPr lang="en-US" sz="2400" b="1" dirty="0" smtClean="0"/>
            </a:br>
            <a:endParaRPr lang="en-US" sz="2400" dirty="0"/>
          </a:p>
        </p:txBody>
      </p:sp>
      <p:graphicFrame>
        <p:nvGraphicFramePr>
          <p:cNvPr id="5" name="Table 4"/>
          <p:cNvGraphicFramePr>
            <a:graphicFrameLocks noGrp="1"/>
          </p:cNvGraphicFramePr>
          <p:nvPr/>
        </p:nvGraphicFramePr>
        <p:xfrm>
          <a:off x="1270000" y="2015067"/>
          <a:ext cx="10346267" cy="4621586"/>
        </p:xfrm>
        <a:graphic>
          <a:graphicData uri="http://schemas.openxmlformats.org/drawingml/2006/table">
            <a:tbl>
              <a:tblPr>
                <a:tableStyleId>{5DA37D80-6434-44D0-A028-1B22A696006F}</a:tableStyleId>
              </a:tblPr>
              <a:tblGrid>
                <a:gridCol w="2804990"/>
                <a:gridCol w="6179020"/>
                <a:gridCol w="1362257"/>
              </a:tblGrid>
              <a:tr h="316716">
                <a:tc>
                  <a:txBody>
                    <a:bodyPr/>
                    <a:lstStyle/>
                    <a:p>
                      <a:pPr marL="0" marR="0" algn="ctr">
                        <a:lnSpc>
                          <a:spcPct val="150000"/>
                        </a:lnSpc>
                        <a:spcBef>
                          <a:spcPts val="0"/>
                        </a:spcBef>
                        <a:spcAft>
                          <a:spcPts val="0"/>
                        </a:spcAft>
                      </a:pPr>
                      <a:r>
                        <a:rPr lang="en-GB" sz="1200" b="1" dirty="0"/>
                        <a:t>Plan</a:t>
                      </a:r>
                      <a:endParaRPr lang="en-US" sz="1200" b="1" dirty="0">
                        <a:latin typeface="Arial"/>
                        <a:ea typeface="Arial"/>
                      </a:endParaRPr>
                    </a:p>
                  </a:txBody>
                  <a:tcPr marL="49549" marR="49549" marT="49549" marB="49549"/>
                </a:tc>
                <a:tc>
                  <a:txBody>
                    <a:bodyPr/>
                    <a:lstStyle/>
                    <a:p>
                      <a:pPr marL="0" marR="0" algn="ctr">
                        <a:lnSpc>
                          <a:spcPct val="150000"/>
                        </a:lnSpc>
                        <a:spcBef>
                          <a:spcPts val="0"/>
                        </a:spcBef>
                        <a:spcAft>
                          <a:spcPts val="0"/>
                        </a:spcAft>
                      </a:pPr>
                      <a:r>
                        <a:rPr lang="en-GB" sz="1200" b="1" dirty="0"/>
                        <a:t>Implementation Process</a:t>
                      </a:r>
                      <a:endParaRPr lang="en-US" sz="1200" b="1" dirty="0">
                        <a:latin typeface="Arial"/>
                        <a:ea typeface="Arial"/>
                      </a:endParaRPr>
                    </a:p>
                  </a:txBody>
                  <a:tcPr marL="49549" marR="49549" marT="49549" marB="49549"/>
                </a:tc>
                <a:tc>
                  <a:txBody>
                    <a:bodyPr/>
                    <a:lstStyle/>
                    <a:p>
                      <a:pPr marL="0" marR="0" algn="ctr">
                        <a:lnSpc>
                          <a:spcPct val="150000"/>
                        </a:lnSpc>
                        <a:spcBef>
                          <a:spcPts val="0"/>
                        </a:spcBef>
                        <a:spcAft>
                          <a:spcPts val="0"/>
                        </a:spcAft>
                      </a:pPr>
                      <a:r>
                        <a:rPr lang="en-GB" sz="1200" b="1" dirty="0"/>
                        <a:t>Timeline</a:t>
                      </a:r>
                      <a:endParaRPr lang="en-US" sz="1200" b="1" dirty="0">
                        <a:latin typeface="Arial"/>
                        <a:ea typeface="Arial"/>
                      </a:endParaRPr>
                    </a:p>
                  </a:txBody>
                  <a:tcPr marL="49549" marR="49549" marT="49549" marB="49549"/>
                </a:tc>
              </a:tr>
              <a:tr h="957987">
                <a:tc>
                  <a:txBody>
                    <a:bodyPr/>
                    <a:lstStyle/>
                    <a:p>
                      <a:pPr marL="0" marR="0" algn="just">
                        <a:lnSpc>
                          <a:spcPct val="150000"/>
                        </a:lnSpc>
                        <a:spcBef>
                          <a:spcPts val="0"/>
                        </a:spcBef>
                        <a:spcAft>
                          <a:spcPts val="0"/>
                        </a:spcAft>
                      </a:pPr>
                      <a:r>
                        <a:rPr lang="en-GB" sz="1200"/>
                        <a:t>Determining the communication goals</a:t>
                      </a:r>
                      <a:endParaRPr lang="en-US" sz="1200">
                        <a:latin typeface="Arial"/>
                        <a:ea typeface="Arial"/>
                      </a:endParaRPr>
                    </a:p>
                  </a:txBody>
                  <a:tcPr marL="49549" marR="49549" marT="49549" marB="49549"/>
                </a:tc>
                <a:tc>
                  <a:txBody>
                    <a:bodyPr/>
                    <a:lstStyle/>
                    <a:p>
                      <a:pPr marL="342900" marR="0" lvl="0" indent="-342900" algn="just">
                        <a:lnSpc>
                          <a:spcPct val="150000"/>
                        </a:lnSpc>
                        <a:spcBef>
                          <a:spcPts val="0"/>
                        </a:spcBef>
                        <a:spcAft>
                          <a:spcPts val="0"/>
                        </a:spcAft>
                        <a:buFont typeface="Arial"/>
                        <a:buChar char="●"/>
                      </a:pPr>
                      <a:r>
                        <a:rPr lang="en-GB" sz="1200" u="none" strike="noStrike" dirty="0"/>
                        <a:t>The leaders first have to understand what type of information has required for this project.</a:t>
                      </a:r>
                      <a:endParaRPr lang="en-US" sz="1200" u="none" strike="noStrike" dirty="0"/>
                    </a:p>
                    <a:p>
                      <a:pPr marL="342900" marR="0" lvl="0" indent="-342900" algn="just">
                        <a:lnSpc>
                          <a:spcPct val="150000"/>
                        </a:lnSpc>
                        <a:spcBef>
                          <a:spcPts val="0"/>
                        </a:spcBef>
                        <a:spcAft>
                          <a:spcPts val="0"/>
                        </a:spcAft>
                        <a:buFont typeface="Arial"/>
                        <a:buChar char="●"/>
                      </a:pPr>
                      <a:r>
                        <a:rPr lang="en-GB" sz="1200" u="none" strike="noStrike" dirty="0"/>
                        <a:t>The project managers can use the online medium or a database by which they can share the necessary details. </a:t>
                      </a:r>
                      <a:endParaRPr lang="en-US" sz="1200" u="none" strike="noStrike" dirty="0">
                        <a:latin typeface="Arial"/>
                        <a:ea typeface="Arial"/>
                      </a:endParaRPr>
                    </a:p>
                  </a:txBody>
                  <a:tcPr marL="49549" marR="49549" marT="49549" marB="49549"/>
                </a:tc>
                <a:tc>
                  <a:txBody>
                    <a:bodyPr/>
                    <a:lstStyle/>
                    <a:p>
                      <a:pPr marL="0" marR="0" algn="just">
                        <a:lnSpc>
                          <a:spcPct val="150000"/>
                        </a:lnSpc>
                        <a:spcBef>
                          <a:spcPts val="0"/>
                        </a:spcBef>
                        <a:spcAft>
                          <a:spcPts val="0"/>
                        </a:spcAft>
                      </a:pPr>
                      <a:r>
                        <a:rPr lang="en-GB" sz="1200"/>
                        <a:t>Within 1 month</a:t>
                      </a:r>
                      <a:endParaRPr lang="en-US" sz="1200">
                        <a:latin typeface="Arial"/>
                        <a:ea typeface="Arial"/>
                      </a:endParaRPr>
                    </a:p>
                  </a:txBody>
                  <a:tcPr marL="49549" marR="49549" marT="49549" marB="49549"/>
                </a:tc>
              </a:tr>
              <a:tr h="1171745">
                <a:tc>
                  <a:txBody>
                    <a:bodyPr/>
                    <a:lstStyle/>
                    <a:p>
                      <a:pPr marL="0" marR="0" algn="just">
                        <a:lnSpc>
                          <a:spcPct val="150000"/>
                        </a:lnSpc>
                        <a:spcBef>
                          <a:spcPts val="0"/>
                        </a:spcBef>
                        <a:spcAft>
                          <a:spcPts val="0"/>
                        </a:spcAft>
                      </a:pPr>
                      <a:r>
                        <a:rPr lang="en-GB" sz="1200"/>
                        <a:t>Select the best communication method</a:t>
                      </a:r>
                      <a:endParaRPr lang="en-US" sz="1200">
                        <a:latin typeface="Arial"/>
                        <a:ea typeface="Arial"/>
                      </a:endParaRPr>
                    </a:p>
                  </a:txBody>
                  <a:tcPr marL="49549" marR="49549" marT="49549" marB="49549"/>
                </a:tc>
                <a:tc>
                  <a:txBody>
                    <a:bodyPr/>
                    <a:lstStyle/>
                    <a:p>
                      <a:pPr marL="342900" marR="0" lvl="0" indent="-342900" algn="just">
                        <a:lnSpc>
                          <a:spcPct val="150000"/>
                        </a:lnSpc>
                        <a:spcBef>
                          <a:spcPts val="0"/>
                        </a:spcBef>
                        <a:spcAft>
                          <a:spcPts val="0"/>
                        </a:spcAft>
                        <a:buFont typeface="Arial"/>
                        <a:buChar char="●"/>
                      </a:pPr>
                      <a:r>
                        <a:rPr lang="en-GB" sz="1200" u="none" strike="noStrike" dirty="0"/>
                        <a:t>The managers can choose the email messaging or design a website on which the employees can provide their queries and suggestion (</a:t>
                      </a:r>
                      <a:r>
                        <a:rPr lang="en-GB" sz="1200" u="none" strike="noStrike" dirty="0" err="1"/>
                        <a:t>Tereso</a:t>
                      </a:r>
                      <a:r>
                        <a:rPr lang="en-GB" sz="1200" u="none" strike="noStrike" dirty="0"/>
                        <a:t> et al. 2019).</a:t>
                      </a:r>
                      <a:endParaRPr lang="en-US" sz="1200" u="none" strike="noStrike" dirty="0"/>
                    </a:p>
                    <a:p>
                      <a:pPr marL="342900" marR="0" lvl="0" indent="-342900" algn="just">
                        <a:lnSpc>
                          <a:spcPct val="150000"/>
                        </a:lnSpc>
                        <a:spcBef>
                          <a:spcPts val="0"/>
                        </a:spcBef>
                        <a:spcAft>
                          <a:spcPts val="0"/>
                        </a:spcAft>
                        <a:buFont typeface="Arial"/>
                        <a:buChar char="●"/>
                      </a:pPr>
                      <a:r>
                        <a:rPr lang="en-GB" sz="1200" u="none" strike="noStrike" dirty="0"/>
                        <a:t>The leaders can conduct project team meetings on a weekly basis. </a:t>
                      </a:r>
                      <a:endParaRPr lang="en-US" sz="1200" u="none" strike="noStrike" dirty="0">
                        <a:latin typeface="Arial"/>
                        <a:ea typeface="Arial"/>
                      </a:endParaRPr>
                    </a:p>
                  </a:txBody>
                  <a:tcPr marL="49549" marR="49549" marT="49549" marB="49549"/>
                </a:tc>
                <a:tc>
                  <a:txBody>
                    <a:bodyPr/>
                    <a:lstStyle/>
                    <a:p>
                      <a:pPr marL="0" marR="0" algn="just">
                        <a:lnSpc>
                          <a:spcPct val="150000"/>
                        </a:lnSpc>
                        <a:spcBef>
                          <a:spcPts val="0"/>
                        </a:spcBef>
                        <a:spcAft>
                          <a:spcPts val="0"/>
                        </a:spcAft>
                      </a:pPr>
                      <a:r>
                        <a:rPr lang="en-GB" sz="1200"/>
                        <a:t>Within 2 months </a:t>
                      </a:r>
                      <a:endParaRPr lang="en-US" sz="1200">
                        <a:latin typeface="Arial"/>
                        <a:ea typeface="Arial"/>
                      </a:endParaRPr>
                    </a:p>
                  </a:txBody>
                  <a:tcPr marL="49549" marR="49549" marT="49549" marB="49549"/>
                </a:tc>
              </a:tr>
              <a:tr h="744231">
                <a:tc>
                  <a:txBody>
                    <a:bodyPr/>
                    <a:lstStyle/>
                    <a:p>
                      <a:pPr marL="0" marR="0" algn="just">
                        <a:lnSpc>
                          <a:spcPct val="150000"/>
                        </a:lnSpc>
                        <a:spcBef>
                          <a:spcPts val="0"/>
                        </a:spcBef>
                        <a:spcAft>
                          <a:spcPts val="0"/>
                        </a:spcAft>
                      </a:pPr>
                      <a:r>
                        <a:rPr lang="en-GB" sz="1200"/>
                        <a:t>Designing the frequency of communication </a:t>
                      </a:r>
                      <a:endParaRPr lang="en-US" sz="1200">
                        <a:latin typeface="Arial"/>
                        <a:ea typeface="Arial"/>
                      </a:endParaRPr>
                    </a:p>
                  </a:txBody>
                  <a:tcPr marL="49549" marR="49549" marT="49549" marB="49549"/>
                </a:tc>
                <a:tc>
                  <a:txBody>
                    <a:bodyPr/>
                    <a:lstStyle/>
                    <a:p>
                      <a:pPr marL="342900" marR="0" lvl="0" indent="-342900" algn="just">
                        <a:lnSpc>
                          <a:spcPct val="150000"/>
                        </a:lnSpc>
                        <a:spcBef>
                          <a:spcPts val="0"/>
                        </a:spcBef>
                        <a:spcAft>
                          <a:spcPts val="0"/>
                        </a:spcAft>
                        <a:buFont typeface="Arial"/>
                        <a:buChar char="●"/>
                      </a:pPr>
                      <a:r>
                        <a:rPr lang="en-GB" sz="1200" u="none" strike="noStrike"/>
                        <a:t>High frequency allows for quicker communication.</a:t>
                      </a:r>
                      <a:endParaRPr lang="en-US" sz="1200" u="none" strike="noStrike"/>
                    </a:p>
                    <a:p>
                      <a:pPr marL="342900" marR="0" lvl="0" indent="-342900" algn="just">
                        <a:lnSpc>
                          <a:spcPct val="150000"/>
                        </a:lnSpc>
                        <a:spcBef>
                          <a:spcPts val="0"/>
                        </a:spcBef>
                        <a:spcAft>
                          <a:spcPts val="0"/>
                        </a:spcAft>
                        <a:buFont typeface="Arial"/>
                        <a:buChar char="●"/>
                      </a:pPr>
                      <a:r>
                        <a:rPr lang="en-GB" sz="1200" u="none" strike="noStrike"/>
                        <a:t>The project managers can choose satellite and telephone communications for developing the project. </a:t>
                      </a:r>
                      <a:endParaRPr lang="en-US" sz="1200" u="none" strike="noStrike">
                        <a:latin typeface="Arial"/>
                        <a:ea typeface="Arial"/>
                      </a:endParaRPr>
                    </a:p>
                  </a:txBody>
                  <a:tcPr marL="49549" marR="49549" marT="49549" marB="49549"/>
                </a:tc>
                <a:tc>
                  <a:txBody>
                    <a:bodyPr/>
                    <a:lstStyle/>
                    <a:p>
                      <a:pPr marL="0" marR="0" algn="just">
                        <a:lnSpc>
                          <a:spcPct val="150000"/>
                        </a:lnSpc>
                        <a:spcBef>
                          <a:spcPts val="0"/>
                        </a:spcBef>
                        <a:spcAft>
                          <a:spcPts val="0"/>
                        </a:spcAft>
                      </a:pPr>
                      <a:r>
                        <a:rPr lang="en-GB" sz="1200"/>
                        <a:t>Within 1 month</a:t>
                      </a:r>
                      <a:endParaRPr lang="en-US" sz="1200">
                        <a:latin typeface="Arial"/>
                        <a:ea typeface="Arial"/>
                      </a:endParaRPr>
                    </a:p>
                  </a:txBody>
                  <a:tcPr marL="49549" marR="49549" marT="49549" marB="49549"/>
                </a:tc>
              </a:tr>
              <a:tr h="957987">
                <a:tc>
                  <a:txBody>
                    <a:bodyPr/>
                    <a:lstStyle/>
                    <a:p>
                      <a:pPr marL="0" marR="0" algn="just">
                        <a:lnSpc>
                          <a:spcPct val="150000"/>
                        </a:lnSpc>
                        <a:spcBef>
                          <a:spcPts val="0"/>
                        </a:spcBef>
                        <a:spcAft>
                          <a:spcPts val="0"/>
                        </a:spcAft>
                      </a:pPr>
                      <a:r>
                        <a:rPr lang="en-GB" sz="1200"/>
                        <a:t>Identify the stakeholders </a:t>
                      </a:r>
                      <a:endParaRPr lang="en-US" sz="1200">
                        <a:latin typeface="Arial"/>
                        <a:ea typeface="Arial"/>
                      </a:endParaRPr>
                    </a:p>
                  </a:txBody>
                  <a:tcPr marL="49549" marR="49549" marT="49549" marB="49549"/>
                </a:tc>
                <a:tc>
                  <a:txBody>
                    <a:bodyPr/>
                    <a:lstStyle/>
                    <a:p>
                      <a:pPr marL="342900" marR="0" lvl="0" indent="-342900" algn="just">
                        <a:lnSpc>
                          <a:spcPct val="150000"/>
                        </a:lnSpc>
                        <a:spcBef>
                          <a:spcPts val="0"/>
                        </a:spcBef>
                        <a:spcAft>
                          <a:spcPts val="0"/>
                        </a:spcAft>
                        <a:buFont typeface="Arial"/>
                        <a:buChar char="●"/>
                      </a:pPr>
                      <a:r>
                        <a:rPr lang="en-GB" sz="1200" u="none" strike="noStrike" dirty="0"/>
                        <a:t>The leaders by the use of technologies such as AI can identify the issues of stakeholders (Auth et al. 2019).</a:t>
                      </a:r>
                      <a:endParaRPr lang="en-US" sz="1200" u="none" strike="noStrike" dirty="0"/>
                    </a:p>
                    <a:p>
                      <a:pPr marL="342900" marR="0" lvl="0" indent="-342900" algn="just">
                        <a:lnSpc>
                          <a:spcPct val="150000"/>
                        </a:lnSpc>
                        <a:spcBef>
                          <a:spcPts val="0"/>
                        </a:spcBef>
                        <a:spcAft>
                          <a:spcPts val="0"/>
                        </a:spcAft>
                        <a:buFont typeface="Arial"/>
                        <a:buChar char="●"/>
                      </a:pPr>
                      <a:r>
                        <a:rPr lang="en-GB" sz="1200" u="none" strike="noStrike" dirty="0"/>
                        <a:t>They can use personal massaging to solve their problems and develop a bond with them to ensure success. </a:t>
                      </a:r>
                      <a:endParaRPr lang="en-US" sz="1200" u="none" strike="noStrike" dirty="0">
                        <a:latin typeface="Arial"/>
                        <a:ea typeface="Arial"/>
                      </a:endParaRPr>
                    </a:p>
                  </a:txBody>
                  <a:tcPr marL="49549" marR="49549" marT="49549" marB="49549"/>
                </a:tc>
                <a:tc>
                  <a:txBody>
                    <a:bodyPr/>
                    <a:lstStyle/>
                    <a:p>
                      <a:pPr marL="0" marR="0" algn="just">
                        <a:lnSpc>
                          <a:spcPct val="150000"/>
                        </a:lnSpc>
                        <a:spcBef>
                          <a:spcPts val="0"/>
                        </a:spcBef>
                        <a:spcAft>
                          <a:spcPts val="0"/>
                        </a:spcAft>
                      </a:pPr>
                      <a:r>
                        <a:rPr lang="en-GB" sz="1200" dirty="0"/>
                        <a:t>Within 1 month </a:t>
                      </a:r>
                      <a:endParaRPr lang="en-US" sz="1200" dirty="0">
                        <a:latin typeface="Arial"/>
                        <a:ea typeface="Arial"/>
                      </a:endParaRPr>
                    </a:p>
                  </a:txBody>
                  <a:tcPr marL="49549" marR="49549" marT="49549" marB="49549"/>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7467" y="624110"/>
            <a:ext cx="10607145" cy="1280890"/>
          </a:xfrm>
        </p:spPr>
        <p:txBody>
          <a:bodyPr>
            <a:noAutofit/>
          </a:bodyPr>
          <a:lstStyle/>
          <a:p>
            <a:pPr algn="ctr">
              <a:lnSpc>
                <a:spcPct val="150000"/>
              </a:lnSpc>
            </a:pPr>
            <a:r>
              <a:rPr lang="en-GB" sz="2400" b="1" dirty="0" smtClean="0"/>
              <a:t>4) DEVELOP A RISK MANAGEMENT PLAN FOR THE PROJECT </a:t>
            </a:r>
            <a:br>
              <a:rPr lang="en-GB" sz="2400" b="1" dirty="0" smtClean="0"/>
            </a:br>
            <a:r>
              <a:rPr lang="en-US" sz="2400" b="1" dirty="0" smtClean="0"/>
              <a:t/>
            </a:r>
            <a:br>
              <a:rPr lang="en-US" sz="2400" b="1" dirty="0" smtClean="0"/>
            </a:br>
            <a:endParaRPr lang="en-US" sz="2400" dirty="0"/>
          </a:p>
        </p:txBody>
      </p:sp>
      <p:graphicFrame>
        <p:nvGraphicFramePr>
          <p:cNvPr id="6" name="Table 5"/>
          <p:cNvGraphicFramePr>
            <a:graphicFrameLocks noGrp="1"/>
          </p:cNvGraphicFramePr>
          <p:nvPr/>
        </p:nvGraphicFramePr>
        <p:xfrm>
          <a:off x="948267" y="1849371"/>
          <a:ext cx="10769600" cy="4761150"/>
        </p:xfrm>
        <a:graphic>
          <a:graphicData uri="http://schemas.openxmlformats.org/drawingml/2006/table">
            <a:tbl>
              <a:tblPr>
                <a:tableStyleId>{22838BEF-8BB2-4498-84A7-C5851F593DF1}</a:tableStyleId>
              </a:tblPr>
              <a:tblGrid>
                <a:gridCol w="1236133"/>
                <a:gridCol w="745067"/>
                <a:gridCol w="3708400"/>
                <a:gridCol w="3859449"/>
                <a:gridCol w="1220551"/>
              </a:tblGrid>
              <a:tr h="233998">
                <a:tc>
                  <a:txBody>
                    <a:bodyPr/>
                    <a:lstStyle/>
                    <a:p>
                      <a:pPr marL="0" marR="0" algn="ctr">
                        <a:lnSpc>
                          <a:spcPct val="150000"/>
                        </a:lnSpc>
                        <a:spcBef>
                          <a:spcPts val="0"/>
                        </a:spcBef>
                        <a:spcAft>
                          <a:spcPts val="0"/>
                        </a:spcAft>
                      </a:pPr>
                      <a:r>
                        <a:rPr lang="en-GB" sz="1000" b="1" dirty="0"/>
                        <a:t>Identified risks</a:t>
                      </a:r>
                      <a:endParaRPr lang="en-US" sz="1000" b="1" dirty="0">
                        <a:latin typeface="+mn-lt"/>
                        <a:ea typeface="Arial"/>
                      </a:endParaRPr>
                    </a:p>
                  </a:txBody>
                  <a:tcPr marL="18915" marR="18915" marT="18915" marB="18915"/>
                </a:tc>
                <a:tc>
                  <a:txBody>
                    <a:bodyPr/>
                    <a:lstStyle/>
                    <a:p>
                      <a:pPr marL="0" marR="0" algn="ctr">
                        <a:lnSpc>
                          <a:spcPct val="150000"/>
                        </a:lnSpc>
                        <a:spcBef>
                          <a:spcPts val="0"/>
                        </a:spcBef>
                        <a:spcAft>
                          <a:spcPts val="0"/>
                        </a:spcAft>
                      </a:pPr>
                      <a:r>
                        <a:rPr lang="en-GB" sz="1000" b="1" dirty="0"/>
                        <a:t>Priority</a:t>
                      </a:r>
                      <a:endParaRPr lang="en-US" sz="1000" b="1" dirty="0">
                        <a:latin typeface="+mn-lt"/>
                        <a:ea typeface="Arial"/>
                      </a:endParaRPr>
                    </a:p>
                  </a:txBody>
                  <a:tcPr marL="18915" marR="18915" marT="18915" marB="18915"/>
                </a:tc>
                <a:tc>
                  <a:txBody>
                    <a:bodyPr/>
                    <a:lstStyle/>
                    <a:p>
                      <a:pPr marL="0" marR="0" algn="ctr">
                        <a:lnSpc>
                          <a:spcPct val="150000"/>
                        </a:lnSpc>
                        <a:spcBef>
                          <a:spcPts val="0"/>
                        </a:spcBef>
                        <a:spcAft>
                          <a:spcPts val="0"/>
                        </a:spcAft>
                      </a:pPr>
                      <a:r>
                        <a:rPr lang="en-GB" sz="1000" b="1" dirty="0"/>
                        <a:t>Actions to be taken</a:t>
                      </a:r>
                      <a:endParaRPr lang="en-US" sz="1000" b="1" dirty="0">
                        <a:latin typeface="+mn-lt"/>
                        <a:ea typeface="Arial"/>
                      </a:endParaRPr>
                    </a:p>
                  </a:txBody>
                  <a:tcPr marL="18915" marR="18915" marT="18915" marB="18915"/>
                </a:tc>
                <a:tc>
                  <a:txBody>
                    <a:bodyPr/>
                    <a:lstStyle/>
                    <a:p>
                      <a:pPr marL="0" marR="0" algn="ctr">
                        <a:lnSpc>
                          <a:spcPct val="150000"/>
                        </a:lnSpc>
                        <a:spcBef>
                          <a:spcPts val="0"/>
                        </a:spcBef>
                        <a:spcAft>
                          <a:spcPts val="0"/>
                        </a:spcAft>
                      </a:pPr>
                      <a:r>
                        <a:rPr lang="en-GB" sz="1000" b="1" dirty="0"/>
                        <a:t>Outcomes</a:t>
                      </a:r>
                      <a:endParaRPr lang="en-US" sz="1000" b="1" dirty="0">
                        <a:latin typeface="+mn-lt"/>
                        <a:ea typeface="Arial"/>
                      </a:endParaRPr>
                    </a:p>
                  </a:txBody>
                  <a:tcPr marL="18915" marR="18915" marT="18915" marB="18915"/>
                </a:tc>
                <a:tc>
                  <a:txBody>
                    <a:bodyPr/>
                    <a:lstStyle/>
                    <a:p>
                      <a:pPr marL="0" marR="0" algn="ctr">
                        <a:lnSpc>
                          <a:spcPct val="150000"/>
                        </a:lnSpc>
                        <a:spcBef>
                          <a:spcPts val="0"/>
                        </a:spcBef>
                        <a:spcAft>
                          <a:spcPts val="0"/>
                        </a:spcAft>
                      </a:pPr>
                      <a:r>
                        <a:rPr lang="en-GB" sz="1000" b="1" dirty="0"/>
                        <a:t>Time</a:t>
                      </a:r>
                      <a:endParaRPr lang="en-US" sz="1000" b="1" dirty="0">
                        <a:latin typeface="+mn-lt"/>
                        <a:ea typeface="Arial"/>
                      </a:endParaRPr>
                    </a:p>
                  </a:txBody>
                  <a:tcPr marL="18915" marR="18915" marT="18915" marB="18915"/>
                </a:tc>
              </a:tr>
              <a:tr h="905270">
                <a:tc>
                  <a:txBody>
                    <a:bodyPr/>
                    <a:lstStyle/>
                    <a:p>
                      <a:pPr marL="0" marR="0" algn="just">
                        <a:lnSpc>
                          <a:spcPct val="150000"/>
                        </a:lnSpc>
                        <a:spcBef>
                          <a:spcPts val="0"/>
                        </a:spcBef>
                        <a:spcAft>
                          <a:spcPts val="0"/>
                        </a:spcAft>
                      </a:pPr>
                      <a:r>
                        <a:rPr lang="en-GB" sz="1000"/>
                        <a:t>The communication gap between the stakeholders</a:t>
                      </a:r>
                      <a:endParaRPr lang="en-US" sz="1000">
                        <a:latin typeface="+mn-lt"/>
                        <a:ea typeface="Arial"/>
                      </a:endParaRPr>
                    </a:p>
                  </a:txBody>
                  <a:tcPr marL="18915" marR="18915" marT="18915" marB="18915"/>
                </a:tc>
                <a:tc>
                  <a:txBody>
                    <a:bodyPr/>
                    <a:lstStyle/>
                    <a:p>
                      <a:pPr marL="0" marR="0" algn="just">
                        <a:lnSpc>
                          <a:spcPct val="150000"/>
                        </a:lnSpc>
                        <a:spcBef>
                          <a:spcPts val="0"/>
                        </a:spcBef>
                        <a:spcAft>
                          <a:spcPts val="0"/>
                        </a:spcAft>
                      </a:pPr>
                      <a:r>
                        <a:rPr lang="en-GB" sz="1000" dirty="0"/>
                        <a:t>High </a:t>
                      </a:r>
                      <a:endParaRPr lang="en-US" sz="1000" dirty="0">
                        <a:latin typeface="+mn-lt"/>
                        <a:ea typeface="Arial"/>
                      </a:endParaRPr>
                    </a:p>
                  </a:txBody>
                  <a:tcPr marL="18915" marR="18915" marT="18915" marB="18915"/>
                </a:tc>
                <a:tc>
                  <a:txBody>
                    <a:bodyPr/>
                    <a:lstStyle/>
                    <a:p>
                      <a:pPr marL="342900" marR="0" lvl="0" indent="-342900" algn="just">
                        <a:lnSpc>
                          <a:spcPct val="150000"/>
                        </a:lnSpc>
                        <a:spcBef>
                          <a:spcPts val="0"/>
                        </a:spcBef>
                        <a:spcAft>
                          <a:spcPts val="0"/>
                        </a:spcAft>
                        <a:buFont typeface="Arial"/>
                        <a:buChar char="●"/>
                      </a:pPr>
                      <a:r>
                        <a:rPr lang="en-GB" sz="1000" u="none" strike="noStrike" dirty="0"/>
                        <a:t>The project managers can design an online website for the employees where they can share their queries.</a:t>
                      </a:r>
                      <a:endParaRPr lang="en-US" sz="1000" u="none" strike="noStrike" dirty="0"/>
                    </a:p>
                    <a:p>
                      <a:pPr marL="342900" marR="0" lvl="0" indent="-342900" algn="just">
                        <a:lnSpc>
                          <a:spcPct val="150000"/>
                        </a:lnSpc>
                        <a:spcBef>
                          <a:spcPts val="0"/>
                        </a:spcBef>
                        <a:spcAft>
                          <a:spcPts val="0"/>
                        </a:spcAft>
                        <a:buFont typeface="Arial"/>
                        <a:buChar char="●"/>
                      </a:pPr>
                      <a:r>
                        <a:rPr lang="en-GB" sz="1000" u="none" strike="noStrike" dirty="0"/>
                        <a:t>The leaders can utilise email messaging and telephonic communication to present the detail of the projects. </a:t>
                      </a:r>
                      <a:endParaRPr lang="en-US" sz="1000" u="none" strike="noStrike" dirty="0">
                        <a:latin typeface="+mn-lt"/>
                        <a:ea typeface="Arial"/>
                      </a:endParaRPr>
                    </a:p>
                  </a:txBody>
                  <a:tcPr marL="18915" marR="18915" marT="18915" marB="18915"/>
                </a:tc>
                <a:tc>
                  <a:txBody>
                    <a:bodyPr/>
                    <a:lstStyle/>
                    <a:p>
                      <a:pPr marL="0" marR="0" algn="just">
                        <a:lnSpc>
                          <a:spcPct val="150000"/>
                        </a:lnSpc>
                        <a:spcBef>
                          <a:spcPts val="0"/>
                        </a:spcBef>
                        <a:spcAft>
                          <a:spcPts val="0"/>
                        </a:spcAft>
                      </a:pPr>
                      <a:r>
                        <a:rPr lang="en-GB" sz="1000"/>
                        <a:t>The successful accomplishment of the project has required better communication among the stakeholders.</a:t>
                      </a:r>
                      <a:endParaRPr lang="en-US" sz="1000">
                        <a:latin typeface="+mn-lt"/>
                        <a:ea typeface="Arial"/>
                      </a:endParaRPr>
                    </a:p>
                  </a:txBody>
                  <a:tcPr marL="18915" marR="18915" marT="18915" marB="18915"/>
                </a:tc>
                <a:tc>
                  <a:txBody>
                    <a:bodyPr/>
                    <a:lstStyle/>
                    <a:p>
                      <a:pPr marL="0" marR="0" algn="just">
                        <a:lnSpc>
                          <a:spcPct val="150000"/>
                        </a:lnSpc>
                        <a:spcBef>
                          <a:spcPts val="0"/>
                        </a:spcBef>
                        <a:spcAft>
                          <a:spcPts val="0"/>
                        </a:spcAft>
                      </a:pPr>
                      <a:r>
                        <a:rPr lang="en-GB" sz="1000"/>
                        <a:t>Within 2 months </a:t>
                      </a:r>
                      <a:endParaRPr lang="en-US" sz="1000">
                        <a:latin typeface="+mn-lt"/>
                        <a:ea typeface="Arial"/>
                      </a:endParaRPr>
                    </a:p>
                  </a:txBody>
                  <a:tcPr marL="18915" marR="18915" marT="18915" marB="18915"/>
                </a:tc>
              </a:tr>
              <a:tr h="1129027">
                <a:tc>
                  <a:txBody>
                    <a:bodyPr/>
                    <a:lstStyle/>
                    <a:p>
                      <a:pPr marL="0" marR="0" algn="just">
                        <a:lnSpc>
                          <a:spcPct val="150000"/>
                        </a:lnSpc>
                        <a:spcBef>
                          <a:spcPts val="0"/>
                        </a:spcBef>
                        <a:spcAft>
                          <a:spcPts val="0"/>
                        </a:spcAft>
                      </a:pPr>
                      <a:r>
                        <a:rPr lang="en-GB" sz="1000" dirty="0"/>
                        <a:t>Managing the huge data as per the customer’s requirements</a:t>
                      </a:r>
                      <a:endParaRPr lang="en-US" sz="1000" dirty="0">
                        <a:latin typeface="+mn-lt"/>
                        <a:ea typeface="Arial"/>
                      </a:endParaRPr>
                    </a:p>
                  </a:txBody>
                  <a:tcPr marL="18915" marR="18915" marT="18915" marB="18915"/>
                </a:tc>
                <a:tc>
                  <a:txBody>
                    <a:bodyPr/>
                    <a:lstStyle/>
                    <a:p>
                      <a:pPr marL="0" marR="0" algn="just">
                        <a:lnSpc>
                          <a:spcPct val="150000"/>
                        </a:lnSpc>
                        <a:spcBef>
                          <a:spcPts val="0"/>
                        </a:spcBef>
                        <a:spcAft>
                          <a:spcPts val="0"/>
                        </a:spcAft>
                      </a:pPr>
                      <a:r>
                        <a:rPr lang="en-GB" sz="1000"/>
                        <a:t>High</a:t>
                      </a:r>
                      <a:endParaRPr lang="en-US" sz="1000">
                        <a:latin typeface="+mn-lt"/>
                        <a:ea typeface="Arial"/>
                      </a:endParaRPr>
                    </a:p>
                  </a:txBody>
                  <a:tcPr marL="18915" marR="18915" marT="18915" marB="18915"/>
                </a:tc>
                <a:tc>
                  <a:txBody>
                    <a:bodyPr/>
                    <a:lstStyle/>
                    <a:p>
                      <a:pPr marL="342900" marR="0" lvl="0" indent="-342900" algn="just">
                        <a:lnSpc>
                          <a:spcPct val="150000"/>
                        </a:lnSpc>
                        <a:spcBef>
                          <a:spcPts val="0"/>
                        </a:spcBef>
                        <a:spcAft>
                          <a:spcPts val="0"/>
                        </a:spcAft>
                        <a:buFont typeface="Arial"/>
                        <a:buChar char="●"/>
                      </a:pPr>
                      <a:r>
                        <a:rPr lang="en-GB" sz="1000" u="none" strike="noStrike" dirty="0"/>
                        <a:t>The project managers can select innovative technologies such as AI, and ML in terms of understanding the customer’s requirements.</a:t>
                      </a:r>
                      <a:endParaRPr lang="en-US" sz="1000" u="none" strike="noStrike" dirty="0"/>
                    </a:p>
                    <a:p>
                      <a:pPr marL="342900" marR="0" lvl="0" indent="-342900" algn="just">
                        <a:lnSpc>
                          <a:spcPct val="150000"/>
                        </a:lnSpc>
                        <a:spcBef>
                          <a:spcPts val="0"/>
                        </a:spcBef>
                        <a:spcAft>
                          <a:spcPts val="0"/>
                        </a:spcAft>
                        <a:buFont typeface="Arial"/>
                        <a:buChar char="●"/>
                      </a:pPr>
                      <a:r>
                        <a:rPr lang="en-GB" sz="1000" u="none" strike="noStrike" dirty="0"/>
                        <a:t>The leaders can implement professionals so that they can store huge data in technological devices. </a:t>
                      </a:r>
                      <a:endParaRPr lang="en-US" sz="1000" u="none" strike="noStrike" dirty="0">
                        <a:latin typeface="+mn-lt"/>
                        <a:ea typeface="Arial"/>
                      </a:endParaRPr>
                    </a:p>
                  </a:txBody>
                  <a:tcPr marL="18915" marR="18915" marT="18915" marB="18915"/>
                </a:tc>
                <a:tc>
                  <a:txBody>
                    <a:bodyPr/>
                    <a:lstStyle/>
                    <a:p>
                      <a:pPr marL="0" marR="0" algn="just">
                        <a:lnSpc>
                          <a:spcPct val="150000"/>
                        </a:lnSpc>
                        <a:spcBef>
                          <a:spcPts val="0"/>
                        </a:spcBef>
                        <a:spcAft>
                          <a:spcPts val="0"/>
                        </a:spcAft>
                      </a:pPr>
                      <a:r>
                        <a:rPr lang="en-GB" sz="1000"/>
                        <a:t>The analysis of customer data can help this hotel business to design the websites and upgrade software management so that consumers can receive all types of information and book their hotels before visiting any place. </a:t>
                      </a:r>
                      <a:endParaRPr lang="en-US" sz="1000">
                        <a:latin typeface="+mn-lt"/>
                        <a:ea typeface="Arial"/>
                      </a:endParaRPr>
                    </a:p>
                  </a:txBody>
                  <a:tcPr marL="18915" marR="18915" marT="18915" marB="18915"/>
                </a:tc>
                <a:tc>
                  <a:txBody>
                    <a:bodyPr/>
                    <a:lstStyle/>
                    <a:p>
                      <a:pPr marL="0" marR="0" algn="just">
                        <a:lnSpc>
                          <a:spcPct val="150000"/>
                        </a:lnSpc>
                        <a:spcBef>
                          <a:spcPts val="0"/>
                        </a:spcBef>
                        <a:spcAft>
                          <a:spcPts val="0"/>
                        </a:spcAft>
                      </a:pPr>
                      <a:r>
                        <a:rPr lang="en-GB" sz="1000"/>
                        <a:t>Within 3 months</a:t>
                      </a:r>
                      <a:endParaRPr lang="en-US" sz="1000">
                        <a:latin typeface="+mn-lt"/>
                        <a:ea typeface="Arial"/>
                      </a:endParaRPr>
                    </a:p>
                  </a:txBody>
                  <a:tcPr marL="18915" marR="18915" marT="18915" marB="18915"/>
                </a:tc>
              </a:tr>
              <a:tr h="905270">
                <a:tc>
                  <a:txBody>
                    <a:bodyPr/>
                    <a:lstStyle/>
                    <a:p>
                      <a:pPr marL="0" marR="0" algn="just">
                        <a:lnSpc>
                          <a:spcPct val="150000"/>
                        </a:lnSpc>
                        <a:spcBef>
                          <a:spcPts val="0"/>
                        </a:spcBef>
                        <a:spcAft>
                          <a:spcPts val="0"/>
                        </a:spcAft>
                      </a:pPr>
                      <a:r>
                        <a:rPr lang="en-GB" sz="1000"/>
                        <a:t>Lack of financial amount to invest in technologies</a:t>
                      </a:r>
                      <a:endParaRPr lang="en-US" sz="1000">
                        <a:latin typeface="+mn-lt"/>
                        <a:ea typeface="Arial"/>
                      </a:endParaRPr>
                    </a:p>
                  </a:txBody>
                  <a:tcPr marL="18915" marR="18915" marT="18915" marB="18915"/>
                </a:tc>
                <a:tc>
                  <a:txBody>
                    <a:bodyPr/>
                    <a:lstStyle/>
                    <a:p>
                      <a:pPr marL="0" marR="0" algn="just">
                        <a:lnSpc>
                          <a:spcPct val="150000"/>
                        </a:lnSpc>
                        <a:spcBef>
                          <a:spcPts val="0"/>
                        </a:spcBef>
                        <a:spcAft>
                          <a:spcPts val="0"/>
                        </a:spcAft>
                      </a:pPr>
                      <a:r>
                        <a:rPr lang="en-GB" sz="1000"/>
                        <a:t>Low </a:t>
                      </a:r>
                      <a:endParaRPr lang="en-US" sz="1000">
                        <a:latin typeface="+mn-lt"/>
                        <a:ea typeface="Arial"/>
                      </a:endParaRPr>
                    </a:p>
                  </a:txBody>
                  <a:tcPr marL="18915" marR="18915" marT="18915" marB="18915"/>
                </a:tc>
                <a:tc>
                  <a:txBody>
                    <a:bodyPr/>
                    <a:lstStyle/>
                    <a:p>
                      <a:pPr marL="342900" marR="0" lvl="0" indent="-342900" algn="just">
                        <a:lnSpc>
                          <a:spcPct val="150000"/>
                        </a:lnSpc>
                        <a:spcBef>
                          <a:spcPts val="0"/>
                        </a:spcBef>
                        <a:spcAft>
                          <a:spcPts val="0"/>
                        </a:spcAft>
                        <a:buFont typeface="Arial"/>
                        <a:buChar char="●"/>
                      </a:pPr>
                      <a:r>
                        <a:rPr lang="en-GB" sz="1000" u="none" strike="noStrike" dirty="0"/>
                        <a:t>The project managers can include financial experts to allocate the right amount at the required places.</a:t>
                      </a:r>
                      <a:endParaRPr lang="en-US" sz="1000" u="none" strike="noStrike" dirty="0"/>
                    </a:p>
                    <a:p>
                      <a:pPr marL="342900" marR="0" lvl="0" indent="-342900" algn="just">
                        <a:lnSpc>
                          <a:spcPct val="150000"/>
                        </a:lnSpc>
                        <a:spcBef>
                          <a:spcPts val="0"/>
                        </a:spcBef>
                        <a:spcAft>
                          <a:spcPts val="0"/>
                        </a:spcAft>
                        <a:buFont typeface="Arial"/>
                        <a:buChar char="●"/>
                      </a:pPr>
                      <a:r>
                        <a:rPr lang="en-GB" sz="1000" u="none" strike="noStrike" dirty="0"/>
                        <a:t>The expert can help the hotel business to choose the right technology and cut down extra financial costs. </a:t>
                      </a:r>
                      <a:endParaRPr lang="en-US" sz="1000" u="none" strike="noStrike" dirty="0">
                        <a:latin typeface="+mn-lt"/>
                        <a:ea typeface="Arial"/>
                      </a:endParaRPr>
                    </a:p>
                  </a:txBody>
                  <a:tcPr marL="18915" marR="18915" marT="18915" marB="18915"/>
                </a:tc>
                <a:tc>
                  <a:txBody>
                    <a:bodyPr/>
                    <a:lstStyle/>
                    <a:p>
                      <a:pPr marL="0" marR="0" algn="just">
                        <a:lnSpc>
                          <a:spcPct val="150000"/>
                        </a:lnSpc>
                        <a:spcBef>
                          <a:spcPts val="0"/>
                        </a:spcBef>
                        <a:spcAft>
                          <a:spcPts val="0"/>
                        </a:spcAft>
                      </a:pPr>
                      <a:r>
                        <a:rPr lang="en-GB" sz="1000"/>
                        <a:t>The investment into innovative technologies can be seen as beneficial to upgrade the software management system.</a:t>
                      </a:r>
                      <a:endParaRPr lang="en-US" sz="1000">
                        <a:latin typeface="+mn-lt"/>
                        <a:ea typeface="Arial"/>
                      </a:endParaRPr>
                    </a:p>
                  </a:txBody>
                  <a:tcPr marL="18915" marR="18915" marT="18915" marB="18915"/>
                </a:tc>
                <a:tc>
                  <a:txBody>
                    <a:bodyPr/>
                    <a:lstStyle/>
                    <a:p>
                      <a:pPr marL="0" marR="0" algn="just">
                        <a:lnSpc>
                          <a:spcPct val="150000"/>
                        </a:lnSpc>
                        <a:spcBef>
                          <a:spcPts val="0"/>
                        </a:spcBef>
                        <a:spcAft>
                          <a:spcPts val="0"/>
                        </a:spcAft>
                      </a:pPr>
                      <a:r>
                        <a:rPr lang="en-GB" sz="1000" dirty="0"/>
                        <a:t>Within 2 months</a:t>
                      </a:r>
                      <a:endParaRPr lang="en-US" sz="1000" dirty="0">
                        <a:latin typeface="+mn-lt"/>
                        <a:ea typeface="Arial"/>
                      </a:endParaRPr>
                    </a:p>
                  </a:txBody>
                  <a:tcPr marL="18915" marR="18915" marT="18915" marB="18915"/>
                </a:tc>
              </a:tr>
              <a:tr h="1352784">
                <a:tc>
                  <a:txBody>
                    <a:bodyPr/>
                    <a:lstStyle/>
                    <a:p>
                      <a:pPr marL="0" marR="0" algn="just">
                        <a:lnSpc>
                          <a:spcPct val="150000"/>
                        </a:lnSpc>
                        <a:spcBef>
                          <a:spcPts val="0"/>
                        </a:spcBef>
                        <a:spcAft>
                          <a:spcPts val="0"/>
                        </a:spcAft>
                      </a:pPr>
                      <a:r>
                        <a:rPr lang="en-GB" sz="1000"/>
                        <a:t>Difficulty in presenting manual methods</a:t>
                      </a:r>
                      <a:endParaRPr lang="en-US" sz="1000">
                        <a:latin typeface="+mn-lt"/>
                        <a:ea typeface="Arial"/>
                      </a:endParaRPr>
                    </a:p>
                  </a:txBody>
                  <a:tcPr marL="18915" marR="18915" marT="18915" marB="18915"/>
                </a:tc>
                <a:tc>
                  <a:txBody>
                    <a:bodyPr/>
                    <a:lstStyle/>
                    <a:p>
                      <a:pPr marL="0" marR="0" algn="just">
                        <a:lnSpc>
                          <a:spcPct val="150000"/>
                        </a:lnSpc>
                        <a:spcBef>
                          <a:spcPts val="0"/>
                        </a:spcBef>
                        <a:spcAft>
                          <a:spcPts val="0"/>
                        </a:spcAft>
                      </a:pPr>
                      <a:r>
                        <a:rPr lang="en-GB" sz="1000"/>
                        <a:t>Medium</a:t>
                      </a:r>
                      <a:endParaRPr lang="en-US" sz="1000">
                        <a:latin typeface="+mn-lt"/>
                        <a:ea typeface="Arial"/>
                      </a:endParaRPr>
                    </a:p>
                  </a:txBody>
                  <a:tcPr marL="18915" marR="18915" marT="18915" marB="18915"/>
                </a:tc>
                <a:tc>
                  <a:txBody>
                    <a:bodyPr/>
                    <a:lstStyle/>
                    <a:p>
                      <a:pPr marL="342900" marR="0" lvl="0" indent="-342900" algn="just">
                        <a:lnSpc>
                          <a:spcPct val="150000"/>
                        </a:lnSpc>
                        <a:spcBef>
                          <a:spcPts val="0"/>
                        </a:spcBef>
                        <a:spcAft>
                          <a:spcPts val="0"/>
                        </a:spcAft>
                        <a:buFont typeface="Arial"/>
                        <a:buChar char="●"/>
                      </a:pPr>
                      <a:r>
                        <a:rPr lang="en-GB" sz="1000" u="none" strike="noStrike" dirty="0"/>
                        <a:t>The project managers can provide the necessary training for the employees so that they can understand the adaptation of technologies in the workplace.</a:t>
                      </a:r>
                      <a:endParaRPr lang="en-US" sz="1000" u="none" strike="noStrike" dirty="0"/>
                    </a:p>
                    <a:p>
                      <a:pPr marL="342900" marR="0" lvl="0" indent="-342900" algn="just">
                        <a:lnSpc>
                          <a:spcPct val="150000"/>
                        </a:lnSpc>
                        <a:spcBef>
                          <a:spcPts val="0"/>
                        </a:spcBef>
                        <a:spcAft>
                          <a:spcPts val="0"/>
                        </a:spcAft>
                        <a:buFont typeface="Arial"/>
                        <a:buChar char="●"/>
                      </a:pPr>
                      <a:r>
                        <a:rPr lang="en-GB" sz="1000" u="none" strike="noStrike" dirty="0"/>
                        <a:t>The leaders can communicate with the stakeholders to analyse what type of problems they have gone through by understanding the huge data in the workplace. </a:t>
                      </a:r>
                      <a:endParaRPr lang="en-US" sz="1000" u="none" strike="noStrike" dirty="0">
                        <a:latin typeface="+mn-lt"/>
                        <a:ea typeface="Arial"/>
                      </a:endParaRPr>
                    </a:p>
                  </a:txBody>
                  <a:tcPr marL="18915" marR="18915" marT="18915" marB="18915"/>
                </a:tc>
                <a:tc>
                  <a:txBody>
                    <a:bodyPr/>
                    <a:lstStyle/>
                    <a:p>
                      <a:pPr marL="0" marR="0" algn="just">
                        <a:lnSpc>
                          <a:spcPct val="150000"/>
                        </a:lnSpc>
                        <a:spcBef>
                          <a:spcPts val="0"/>
                        </a:spcBef>
                        <a:spcAft>
                          <a:spcPts val="0"/>
                        </a:spcAft>
                      </a:pPr>
                      <a:r>
                        <a:rPr lang="en-GB" sz="1000"/>
                        <a:t>The necessary training and the development of the communication strategy can help the project managers to identify the issues of the stakeholders and thus by solving them it can ensure the successful outcomes of the projects. </a:t>
                      </a:r>
                      <a:endParaRPr lang="en-US" sz="1000">
                        <a:latin typeface="+mn-lt"/>
                        <a:ea typeface="Arial"/>
                      </a:endParaRPr>
                    </a:p>
                  </a:txBody>
                  <a:tcPr marL="18915" marR="18915" marT="18915" marB="18915"/>
                </a:tc>
                <a:tc>
                  <a:txBody>
                    <a:bodyPr/>
                    <a:lstStyle/>
                    <a:p>
                      <a:pPr marL="0" marR="0" algn="just">
                        <a:lnSpc>
                          <a:spcPct val="150000"/>
                        </a:lnSpc>
                        <a:spcBef>
                          <a:spcPts val="0"/>
                        </a:spcBef>
                        <a:spcAft>
                          <a:spcPts val="0"/>
                        </a:spcAft>
                      </a:pPr>
                      <a:r>
                        <a:rPr lang="en-GB" sz="1000" dirty="0"/>
                        <a:t>Within 1 month</a:t>
                      </a:r>
                      <a:endParaRPr lang="en-US" sz="1000" dirty="0">
                        <a:latin typeface="+mn-lt"/>
                        <a:ea typeface="Arial"/>
                      </a:endParaRPr>
                    </a:p>
                  </a:txBody>
                  <a:tcPr marL="18915" marR="18915" marT="18915" marB="1891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7733" y="624110"/>
            <a:ext cx="10166879" cy="1280890"/>
          </a:xfrm>
        </p:spPr>
        <p:txBody>
          <a:bodyPr>
            <a:normAutofit fontScale="90000"/>
          </a:bodyPr>
          <a:lstStyle/>
          <a:p>
            <a:pPr algn="ctr">
              <a:lnSpc>
                <a:spcPct val="150000"/>
              </a:lnSpc>
            </a:pPr>
            <a:r>
              <a:rPr lang="en-GB" sz="2400" b="1" dirty="0" smtClean="0"/>
              <a:t>5) ANALYSE THE RESOURCE AND COST ALLOCATION OF THE PROJECT</a:t>
            </a:r>
            <a:r>
              <a:rPr lang="en-US" sz="2400" b="1" dirty="0" smtClean="0"/>
              <a:t/>
            </a:r>
            <a:br>
              <a:rPr lang="en-US" sz="2400" b="1" dirty="0" smtClean="0"/>
            </a:br>
            <a:endParaRPr lang="en-US" sz="2400" dirty="0"/>
          </a:p>
        </p:txBody>
      </p:sp>
      <p:graphicFrame>
        <p:nvGraphicFramePr>
          <p:cNvPr id="4" name="Table 3"/>
          <p:cNvGraphicFramePr>
            <a:graphicFrameLocks noGrp="1"/>
          </p:cNvGraphicFramePr>
          <p:nvPr/>
        </p:nvGraphicFramePr>
        <p:xfrm>
          <a:off x="3914020" y="1403050"/>
          <a:ext cx="5288037" cy="4893736"/>
        </p:xfrm>
        <a:graphic>
          <a:graphicData uri="http://schemas.openxmlformats.org/drawingml/2006/table">
            <a:tbl>
              <a:tblPr>
                <a:tableStyleId>{8A107856-5554-42FB-B03E-39F5DBC370BA}</a:tableStyleId>
              </a:tblPr>
              <a:tblGrid>
                <a:gridCol w="2660952"/>
                <a:gridCol w="2627085"/>
              </a:tblGrid>
              <a:tr h="611717">
                <a:tc>
                  <a:txBody>
                    <a:bodyPr/>
                    <a:lstStyle/>
                    <a:p>
                      <a:pPr marL="0" marR="0" algn="ctr">
                        <a:lnSpc>
                          <a:spcPct val="150000"/>
                        </a:lnSpc>
                        <a:spcBef>
                          <a:spcPts val="0"/>
                        </a:spcBef>
                        <a:spcAft>
                          <a:spcPts val="0"/>
                        </a:spcAft>
                      </a:pPr>
                      <a:r>
                        <a:rPr lang="en-GB" sz="1200" b="1" dirty="0"/>
                        <a:t>Resources</a:t>
                      </a:r>
                      <a:endParaRPr lang="en-US" sz="1100" b="1" dirty="0">
                        <a:latin typeface="Arial"/>
                        <a:ea typeface="Arial"/>
                      </a:endParaRPr>
                    </a:p>
                  </a:txBody>
                  <a:tcPr marL="63500" marR="63500" marT="63500" marB="63500"/>
                </a:tc>
                <a:tc>
                  <a:txBody>
                    <a:bodyPr/>
                    <a:lstStyle/>
                    <a:p>
                      <a:pPr marL="0" marR="0" algn="ctr">
                        <a:lnSpc>
                          <a:spcPct val="150000"/>
                        </a:lnSpc>
                        <a:spcBef>
                          <a:spcPts val="0"/>
                        </a:spcBef>
                        <a:spcAft>
                          <a:spcPts val="0"/>
                        </a:spcAft>
                      </a:pPr>
                      <a:r>
                        <a:rPr lang="en-GB" sz="1200" b="1" dirty="0"/>
                        <a:t>Cost allocation</a:t>
                      </a:r>
                      <a:endParaRPr lang="en-US" sz="1100" b="1" dirty="0">
                        <a:latin typeface="Arial"/>
                        <a:ea typeface="Arial"/>
                      </a:endParaRPr>
                    </a:p>
                  </a:txBody>
                  <a:tcPr marL="63500" marR="63500" marT="63500" marB="63500"/>
                </a:tc>
              </a:tr>
              <a:tr h="611717">
                <a:tc>
                  <a:txBody>
                    <a:bodyPr/>
                    <a:lstStyle/>
                    <a:p>
                      <a:pPr marL="0" marR="0" algn="just">
                        <a:lnSpc>
                          <a:spcPct val="150000"/>
                        </a:lnSpc>
                        <a:spcBef>
                          <a:spcPts val="0"/>
                        </a:spcBef>
                        <a:spcAft>
                          <a:spcPts val="0"/>
                        </a:spcAft>
                      </a:pPr>
                      <a:r>
                        <a:rPr lang="en-GB" sz="1200"/>
                        <a:t>Designing the project</a:t>
                      </a:r>
                      <a:endParaRPr lang="en-US" sz="1100">
                        <a:latin typeface="Arial"/>
                        <a:ea typeface="Arial"/>
                      </a:endParaRPr>
                    </a:p>
                  </a:txBody>
                  <a:tcPr marL="63500" marR="63500" marT="63500" marB="63500"/>
                </a:tc>
                <a:tc>
                  <a:txBody>
                    <a:bodyPr/>
                    <a:lstStyle/>
                    <a:p>
                      <a:pPr marL="0" marR="0" algn="just">
                        <a:lnSpc>
                          <a:spcPct val="150000"/>
                        </a:lnSpc>
                        <a:spcBef>
                          <a:spcPts val="0"/>
                        </a:spcBef>
                        <a:spcAft>
                          <a:spcPts val="0"/>
                        </a:spcAft>
                      </a:pPr>
                      <a:r>
                        <a:rPr lang="en-GB" sz="1200"/>
                        <a:t>200 GBP</a:t>
                      </a:r>
                      <a:endParaRPr lang="en-US" sz="1100">
                        <a:latin typeface="Arial"/>
                        <a:ea typeface="Arial"/>
                      </a:endParaRPr>
                    </a:p>
                  </a:txBody>
                  <a:tcPr marL="63500" marR="63500" marT="63500" marB="63500"/>
                </a:tc>
              </a:tr>
              <a:tr h="611717">
                <a:tc>
                  <a:txBody>
                    <a:bodyPr/>
                    <a:lstStyle/>
                    <a:p>
                      <a:pPr marL="0" marR="0" algn="just">
                        <a:lnSpc>
                          <a:spcPct val="150000"/>
                        </a:lnSpc>
                        <a:spcBef>
                          <a:spcPts val="0"/>
                        </a:spcBef>
                        <a:spcAft>
                          <a:spcPts val="0"/>
                        </a:spcAft>
                      </a:pPr>
                      <a:r>
                        <a:rPr lang="en-GB" sz="1200" dirty="0"/>
                        <a:t>Technology implementation</a:t>
                      </a:r>
                      <a:endParaRPr lang="en-US" sz="1100" dirty="0">
                        <a:latin typeface="Arial"/>
                        <a:ea typeface="Arial"/>
                      </a:endParaRPr>
                    </a:p>
                  </a:txBody>
                  <a:tcPr marL="63500" marR="63500" marT="63500" marB="63500"/>
                </a:tc>
                <a:tc>
                  <a:txBody>
                    <a:bodyPr/>
                    <a:lstStyle/>
                    <a:p>
                      <a:pPr marL="0" marR="0" algn="just">
                        <a:lnSpc>
                          <a:spcPct val="150000"/>
                        </a:lnSpc>
                        <a:spcBef>
                          <a:spcPts val="0"/>
                        </a:spcBef>
                        <a:spcAft>
                          <a:spcPts val="0"/>
                        </a:spcAft>
                      </a:pPr>
                      <a:r>
                        <a:rPr lang="en-GB" sz="1200"/>
                        <a:t>500 GBP</a:t>
                      </a:r>
                      <a:endParaRPr lang="en-US" sz="1100">
                        <a:latin typeface="Arial"/>
                        <a:ea typeface="Arial"/>
                      </a:endParaRPr>
                    </a:p>
                  </a:txBody>
                  <a:tcPr marL="63500" marR="63500" marT="63500" marB="63500"/>
                </a:tc>
              </a:tr>
              <a:tr h="611717">
                <a:tc>
                  <a:txBody>
                    <a:bodyPr/>
                    <a:lstStyle/>
                    <a:p>
                      <a:pPr marL="0" marR="0" algn="just">
                        <a:lnSpc>
                          <a:spcPct val="150000"/>
                        </a:lnSpc>
                        <a:spcBef>
                          <a:spcPts val="0"/>
                        </a:spcBef>
                        <a:spcAft>
                          <a:spcPts val="0"/>
                        </a:spcAft>
                      </a:pPr>
                      <a:r>
                        <a:rPr lang="en-GB" sz="1200" dirty="0"/>
                        <a:t>Website design</a:t>
                      </a:r>
                      <a:endParaRPr lang="en-US" sz="1100" dirty="0">
                        <a:latin typeface="Arial"/>
                        <a:ea typeface="Arial"/>
                      </a:endParaRPr>
                    </a:p>
                  </a:txBody>
                  <a:tcPr marL="63500" marR="63500" marT="63500" marB="63500"/>
                </a:tc>
                <a:tc>
                  <a:txBody>
                    <a:bodyPr/>
                    <a:lstStyle/>
                    <a:p>
                      <a:pPr marL="0" marR="0" algn="just">
                        <a:lnSpc>
                          <a:spcPct val="150000"/>
                        </a:lnSpc>
                        <a:spcBef>
                          <a:spcPts val="0"/>
                        </a:spcBef>
                        <a:spcAft>
                          <a:spcPts val="0"/>
                        </a:spcAft>
                      </a:pPr>
                      <a:r>
                        <a:rPr lang="en-GB" sz="1200" dirty="0"/>
                        <a:t>150 GBP</a:t>
                      </a:r>
                      <a:endParaRPr lang="en-US" sz="1100" dirty="0">
                        <a:latin typeface="Arial"/>
                        <a:ea typeface="Arial"/>
                      </a:endParaRPr>
                    </a:p>
                  </a:txBody>
                  <a:tcPr marL="63500" marR="63500" marT="63500" marB="63500"/>
                </a:tc>
              </a:tr>
              <a:tr h="611717">
                <a:tc>
                  <a:txBody>
                    <a:bodyPr/>
                    <a:lstStyle/>
                    <a:p>
                      <a:pPr marL="0" marR="0" algn="just">
                        <a:lnSpc>
                          <a:spcPct val="150000"/>
                        </a:lnSpc>
                        <a:spcBef>
                          <a:spcPts val="0"/>
                        </a:spcBef>
                        <a:spcAft>
                          <a:spcPts val="0"/>
                        </a:spcAft>
                      </a:pPr>
                      <a:r>
                        <a:rPr lang="en-GB" sz="1200" dirty="0"/>
                        <a:t>Conducting training session</a:t>
                      </a:r>
                      <a:endParaRPr lang="en-US" sz="1100" dirty="0">
                        <a:latin typeface="Arial"/>
                        <a:ea typeface="Arial"/>
                      </a:endParaRPr>
                    </a:p>
                  </a:txBody>
                  <a:tcPr marL="63500" marR="63500" marT="63500" marB="63500"/>
                </a:tc>
                <a:tc>
                  <a:txBody>
                    <a:bodyPr/>
                    <a:lstStyle/>
                    <a:p>
                      <a:pPr marL="0" marR="0" algn="just">
                        <a:lnSpc>
                          <a:spcPct val="150000"/>
                        </a:lnSpc>
                        <a:spcBef>
                          <a:spcPts val="0"/>
                        </a:spcBef>
                        <a:spcAft>
                          <a:spcPts val="0"/>
                        </a:spcAft>
                      </a:pPr>
                      <a:r>
                        <a:rPr lang="en-GB" sz="1200"/>
                        <a:t>100 GBP</a:t>
                      </a:r>
                      <a:endParaRPr lang="en-US" sz="1100">
                        <a:latin typeface="Arial"/>
                        <a:ea typeface="Arial"/>
                      </a:endParaRPr>
                    </a:p>
                  </a:txBody>
                  <a:tcPr marL="63500" marR="63500" marT="63500" marB="63500"/>
                </a:tc>
              </a:tr>
              <a:tr h="611717">
                <a:tc>
                  <a:txBody>
                    <a:bodyPr/>
                    <a:lstStyle/>
                    <a:p>
                      <a:pPr marL="0" marR="0">
                        <a:lnSpc>
                          <a:spcPct val="150000"/>
                        </a:lnSpc>
                        <a:spcBef>
                          <a:spcPts val="0"/>
                        </a:spcBef>
                        <a:spcAft>
                          <a:spcPts val="0"/>
                        </a:spcAft>
                      </a:pPr>
                      <a:r>
                        <a:rPr lang="en-GB" sz="1200" dirty="0"/>
                        <a:t>Recruiting experts</a:t>
                      </a:r>
                      <a:endParaRPr lang="en-US" sz="1100" dirty="0">
                        <a:latin typeface="Arial"/>
                        <a:ea typeface="Arial"/>
                      </a:endParaRPr>
                    </a:p>
                  </a:txBody>
                  <a:tcPr marL="63500" marR="63500" marT="63500" marB="63500"/>
                </a:tc>
                <a:tc>
                  <a:txBody>
                    <a:bodyPr/>
                    <a:lstStyle/>
                    <a:p>
                      <a:pPr marL="0" marR="0" algn="just">
                        <a:lnSpc>
                          <a:spcPct val="150000"/>
                        </a:lnSpc>
                        <a:spcBef>
                          <a:spcPts val="0"/>
                        </a:spcBef>
                        <a:spcAft>
                          <a:spcPts val="0"/>
                        </a:spcAft>
                      </a:pPr>
                      <a:r>
                        <a:rPr lang="en-GB" sz="1200"/>
                        <a:t>100 GBP</a:t>
                      </a:r>
                      <a:endParaRPr lang="en-US" sz="1100">
                        <a:latin typeface="Arial"/>
                        <a:ea typeface="Arial"/>
                      </a:endParaRPr>
                    </a:p>
                  </a:txBody>
                  <a:tcPr marL="63500" marR="63500" marT="63500" marB="63500"/>
                </a:tc>
              </a:tr>
              <a:tr h="611717">
                <a:tc>
                  <a:txBody>
                    <a:bodyPr/>
                    <a:lstStyle/>
                    <a:p>
                      <a:pPr marL="0" marR="0" algn="just">
                        <a:lnSpc>
                          <a:spcPct val="150000"/>
                        </a:lnSpc>
                        <a:spcBef>
                          <a:spcPts val="0"/>
                        </a:spcBef>
                        <a:spcAft>
                          <a:spcPts val="0"/>
                        </a:spcAft>
                      </a:pPr>
                      <a:r>
                        <a:rPr lang="en-GB" sz="1200"/>
                        <a:t>Database management</a:t>
                      </a:r>
                      <a:endParaRPr lang="en-US" sz="1100">
                        <a:latin typeface="Arial"/>
                        <a:ea typeface="Arial"/>
                      </a:endParaRPr>
                    </a:p>
                  </a:txBody>
                  <a:tcPr marL="63500" marR="63500" marT="63500" marB="63500"/>
                </a:tc>
                <a:tc>
                  <a:txBody>
                    <a:bodyPr/>
                    <a:lstStyle/>
                    <a:p>
                      <a:pPr marL="0" marR="0" algn="just">
                        <a:lnSpc>
                          <a:spcPct val="150000"/>
                        </a:lnSpc>
                        <a:spcBef>
                          <a:spcPts val="0"/>
                        </a:spcBef>
                        <a:spcAft>
                          <a:spcPts val="0"/>
                        </a:spcAft>
                      </a:pPr>
                      <a:r>
                        <a:rPr lang="en-GB" sz="1200"/>
                        <a:t>250 GBP</a:t>
                      </a:r>
                      <a:endParaRPr lang="en-US" sz="1100">
                        <a:latin typeface="Arial"/>
                        <a:ea typeface="Arial"/>
                      </a:endParaRPr>
                    </a:p>
                  </a:txBody>
                  <a:tcPr marL="63500" marR="63500" marT="63500" marB="63500"/>
                </a:tc>
              </a:tr>
              <a:tr h="611717">
                <a:tc>
                  <a:txBody>
                    <a:bodyPr/>
                    <a:lstStyle/>
                    <a:p>
                      <a:pPr marL="0" marR="0" algn="just">
                        <a:lnSpc>
                          <a:spcPct val="150000"/>
                        </a:lnSpc>
                        <a:spcBef>
                          <a:spcPts val="0"/>
                        </a:spcBef>
                        <a:spcAft>
                          <a:spcPts val="0"/>
                        </a:spcAft>
                      </a:pPr>
                      <a:r>
                        <a:rPr lang="en-GB" sz="1200"/>
                        <a:t>Improvised the infrastructure </a:t>
                      </a:r>
                      <a:endParaRPr lang="en-US" sz="1100">
                        <a:latin typeface="Arial"/>
                        <a:ea typeface="Arial"/>
                      </a:endParaRPr>
                    </a:p>
                  </a:txBody>
                  <a:tcPr marL="63500" marR="63500" marT="63500" marB="63500"/>
                </a:tc>
                <a:tc>
                  <a:txBody>
                    <a:bodyPr/>
                    <a:lstStyle/>
                    <a:p>
                      <a:pPr marL="0" marR="0" algn="just">
                        <a:lnSpc>
                          <a:spcPct val="150000"/>
                        </a:lnSpc>
                        <a:spcBef>
                          <a:spcPts val="0"/>
                        </a:spcBef>
                        <a:spcAft>
                          <a:spcPts val="0"/>
                        </a:spcAft>
                      </a:pPr>
                      <a:r>
                        <a:rPr lang="en-GB" sz="1200" dirty="0"/>
                        <a:t>400 GBP</a:t>
                      </a:r>
                      <a:endParaRPr lang="en-US" sz="1100" dirty="0">
                        <a:latin typeface="Arial"/>
                        <a:ea typeface="Arial"/>
                      </a:endParaRPr>
                    </a:p>
                  </a:txBody>
                  <a:tcPr marL="63500" marR="63500" marT="63500" marB="63500"/>
                </a:tc>
              </a:tr>
            </a:tbl>
          </a:graphicData>
        </a:graphic>
      </p:graphicFrame>
    </p:spTree>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Custom 1">
      <a:majorFont>
        <a:latin typeface="Times New Roman"/>
        <a:ea typeface=""/>
        <a:cs typeface=""/>
      </a:majorFont>
      <a:minorFont>
        <a:latin typeface="Times New Roman"/>
        <a:ea typeface=""/>
        <a:cs typeface=""/>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TM02892315[[fn=Wisp]]</Template>
  <TotalTime>134</TotalTime>
  <Words>3519</Words>
  <Application>Microsoft Office PowerPoint</Application>
  <PresentationFormat>Custom</PresentationFormat>
  <Paragraphs>162</Paragraphs>
  <Slides>15</Slides>
  <Notes>13</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Wisp</vt:lpstr>
      <vt:lpstr>INDIVIDUAL PROJECT REPORT   </vt:lpstr>
      <vt:lpstr>INTRODUCTION </vt:lpstr>
      <vt:lpstr>1. EVALUATING PROJECT MANAGEMENT METHODOLOGIES INCLUDING WATERFALL AND AGILE IN THE PROJECT  </vt:lpstr>
      <vt:lpstr>2) DISCUSS THE PROJECT SCOPE, PROJECT STRATEGY, WBS, NETWORK DIAGRAM AND GANTT CHART  </vt:lpstr>
      <vt:lpstr>2) DISCUSS THE PROJECT SCOPE, PROJECT STRATEGY, WBS, NETWORK DIAGRAM AND GANTT CHART  </vt:lpstr>
      <vt:lpstr>2) DISCUSS THE PROJECT SCOPE, PROJECT STRATEGY, WBS, NETWORK DIAGRAM AND GANTT CHART  </vt:lpstr>
      <vt:lpstr>3) ANALYSE THE COMMUNICATION PLAN OF THE PROJECT  </vt:lpstr>
      <vt:lpstr>4) DEVELOP A RISK MANAGEMENT PLAN FOR THE PROJECT   </vt:lpstr>
      <vt:lpstr>5) ANALYSE THE RESOURCE AND COST ALLOCATION OF THE PROJECT </vt:lpstr>
      <vt:lpstr>6) DISCUSS THE PROJECT CONTROL SYSTEM FOR THE NEW PROJECT  </vt:lpstr>
      <vt:lpstr>7) EVALUATE THE PERFORMANCE OF THE PROJECT</vt:lpstr>
      <vt:lpstr>8) ANALYSING THE LESSONS LEARNED AND RECOMMENDATIONS FOR THE PROJECT </vt:lpstr>
      <vt:lpstr>CONCLUSION </vt:lpstr>
      <vt:lpstr>REFERENCES </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Case for Hotel Management</dc:title>
  <dc:creator>hrithik saini</dc:creator>
  <cp:lastModifiedBy>User</cp:lastModifiedBy>
  <cp:revision>53</cp:revision>
  <dcterms:created xsi:type="dcterms:W3CDTF">2023-03-25T08:03:00Z</dcterms:created>
  <dcterms:modified xsi:type="dcterms:W3CDTF">2023-04-13T13:22:06Z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640588B1B8A44B2E8850E0A486B40B89</vt:lpwstr>
  </property>
  <property fmtid="{D5CDD505-2E9C-101B-9397-08002B2CF9AE}" pid="3" name="KSOProductBuildVer">
    <vt:lpwstr>1033-11.2.0.11513</vt:lpwstr>
  </property>
</Properties>
</file>