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894" y="-144"/>
      </p:cViewPr>
      <p:guideLst>
        <p:guide orient="horz" pos="2160"/>
        <p:guide pos="3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7B2EE-C433-48E0-A09A-99DFB1F303F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7B2EE-C433-48E0-A09A-99DFB1F303F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7B2EE-C433-48E0-A09A-99DFB1F303F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7B2EE-C433-48E0-A09A-99DFB1F303F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7B2EE-C433-48E0-A09A-99DFB1F303F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7B2EE-C433-48E0-A09A-99DFB1F303F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7B2EE-C433-48E0-A09A-99DFB1F303F9}"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7B2EE-C433-48E0-A09A-99DFB1F303F9}"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7B2EE-C433-48E0-A09A-99DFB1F303F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7B2EE-C433-48E0-A09A-99DFB1F303F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7B2EE-C433-48E0-A09A-99DFB1F303F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788-B00B-4585-933A-93C527CB24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7B2EE-C433-48E0-A09A-99DFB1F303F9}" type="datetimeFigureOut">
              <a:rPr lang="en-US" smtClean="0"/>
              <a:pPr/>
              <a:t>4/20/2023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DA788-B00B-4585-933A-93C527CB24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0400" y="0"/>
            <a:ext cx="3581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000" b="1" dirty="0" smtClean="0">
                <a:solidFill>
                  <a:schemeClr val="tx1"/>
                </a:solidFill>
                <a:latin typeface="Times New Roman" pitchFamily="18" charset="0"/>
                <a:cs typeface="Times New Roman" pitchFamily="18" charset="0"/>
              </a:rPr>
              <a:t>Emphasising the purpose of the partnership and describing its aims and objectives</a:t>
            </a:r>
            <a:endParaRPr lang="en-US" sz="1000" dirty="0" smtClean="0">
              <a:solidFill>
                <a:schemeClr val="tx1"/>
              </a:solidFill>
              <a:latin typeface="Times New Roman" pitchFamily="18" charset="0"/>
              <a:cs typeface="Times New Roman" pitchFamily="18" charset="0"/>
            </a:endParaRPr>
          </a:p>
          <a:p>
            <a:pPr algn="just">
              <a:lnSpc>
                <a:spcPct val="150000"/>
              </a:lnSpc>
            </a:pPr>
            <a:r>
              <a:rPr lang="en-GB" sz="900" dirty="0" smtClean="0">
                <a:solidFill>
                  <a:schemeClr val="tx1"/>
                </a:solidFill>
                <a:latin typeface="Times New Roman" pitchFamily="18" charset="0"/>
                <a:cs typeface="Times New Roman" pitchFamily="18" charset="0"/>
              </a:rPr>
              <a:t>The purpose of the partnership is to develop the learning progress of the institution with the resources of </a:t>
            </a:r>
            <a:r>
              <a:rPr lang="en-GB" sz="900" b="1" i="1" dirty="0" smtClean="0">
                <a:solidFill>
                  <a:schemeClr val="tx1"/>
                </a:solidFill>
                <a:latin typeface="Times New Roman" pitchFamily="18" charset="0"/>
                <a:cs typeface="Times New Roman" pitchFamily="18" charset="0"/>
              </a:rPr>
              <a:t>Oxford University</a:t>
            </a:r>
            <a:r>
              <a:rPr lang="en-GB" sz="900" dirty="0" smtClean="0">
                <a:solidFill>
                  <a:schemeClr val="tx1"/>
                </a:solidFill>
                <a:latin typeface="Times New Roman" pitchFamily="18" charset="0"/>
                <a:cs typeface="Times New Roman" pitchFamily="18" charset="0"/>
              </a:rPr>
              <a:t>. </a:t>
            </a:r>
            <a:endParaRPr lang="en-US" sz="900" dirty="0" smtClean="0">
              <a:solidFill>
                <a:schemeClr val="tx1"/>
              </a:solidFill>
              <a:latin typeface="Times New Roman" pitchFamily="18" charset="0"/>
              <a:cs typeface="Times New Roman" pitchFamily="18" charset="0"/>
            </a:endParaRPr>
          </a:p>
          <a:p>
            <a:pPr algn="just">
              <a:lnSpc>
                <a:spcPct val="150000"/>
              </a:lnSpc>
            </a:pPr>
            <a:r>
              <a:rPr lang="en-GB" sz="900" b="1" dirty="0" smtClean="0">
                <a:solidFill>
                  <a:schemeClr val="tx1"/>
                </a:solidFill>
                <a:latin typeface="Times New Roman" pitchFamily="18" charset="0"/>
                <a:cs typeface="Times New Roman" pitchFamily="18" charset="0"/>
              </a:rPr>
              <a:t>Aim </a:t>
            </a:r>
            <a:endParaRPr lang="en-US" sz="900" dirty="0" smtClean="0">
              <a:solidFill>
                <a:schemeClr val="tx1"/>
              </a:solidFill>
              <a:latin typeface="Times New Roman" pitchFamily="18" charset="0"/>
              <a:cs typeface="Times New Roman" pitchFamily="18" charset="0"/>
            </a:endParaRPr>
          </a:p>
          <a:p>
            <a:pPr algn="just">
              <a:lnSpc>
                <a:spcPct val="150000"/>
              </a:lnSpc>
            </a:pPr>
            <a:r>
              <a:rPr lang="en-GB" sz="900" dirty="0" smtClean="0">
                <a:solidFill>
                  <a:schemeClr val="tx1"/>
                </a:solidFill>
                <a:latin typeface="Times New Roman" pitchFamily="18" charset="0"/>
                <a:cs typeface="Times New Roman" pitchFamily="18" charset="0"/>
              </a:rPr>
              <a:t>The aim of the partnership is to improve the quality of teaching and learning assessment through collaboration with Oxford University. </a:t>
            </a:r>
            <a:endParaRPr lang="en-US" sz="900" dirty="0" smtClean="0">
              <a:solidFill>
                <a:schemeClr val="tx1"/>
              </a:solidFill>
              <a:latin typeface="Times New Roman" pitchFamily="18" charset="0"/>
              <a:cs typeface="Times New Roman" pitchFamily="18" charset="0"/>
            </a:endParaRPr>
          </a:p>
          <a:p>
            <a:pPr algn="just">
              <a:lnSpc>
                <a:spcPct val="150000"/>
              </a:lnSpc>
            </a:pPr>
            <a:r>
              <a:rPr lang="en-GB" sz="900" b="1" dirty="0" smtClean="0">
                <a:solidFill>
                  <a:schemeClr val="tx1"/>
                </a:solidFill>
                <a:latin typeface="Times New Roman" pitchFamily="18" charset="0"/>
                <a:cs typeface="Times New Roman" pitchFamily="18" charset="0"/>
              </a:rPr>
              <a:t>Objectives </a:t>
            </a:r>
            <a:endParaRPr lang="en-US" sz="900" dirty="0" smtClean="0">
              <a:solidFill>
                <a:schemeClr val="tx1"/>
              </a:solidFill>
              <a:latin typeface="Times New Roman" pitchFamily="18" charset="0"/>
              <a:cs typeface="Times New Roman" pitchFamily="18" charset="0"/>
            </a:endParaRPr>
          </a:p>
          <a:p>
            <a:pPr lvl="0" algn="just">
              <a:lnSpc>
                <a:spcPct val="150000"/>
              </a:lnSpc>
            </a:pPr>
            <a:r>
              <a:rPr lang="en-GB" sz="800" dirty="0" smtClean="0">
                <a:solidFill>
                  <a:schemeClr val="tx1"/>
                </a:solidFill>
                <a:latin typeface="Times New Roman" pitchFamily="18" charset="0"/>
                <a:cs typeface="Times New Roman" pitchFamily="18" charset="0"/>
              </a:rPr>
              <a:t>To enhance the process of learning through the partnership </a:t>
            </a:r>
            <a:endParaRPr lang="en-US" sz="800" dirty="0" smtClean="0">
              <a:solidFill>
                <a:schemeClr val="tx1"/>
              </a:solidFill>
              <a:latin typeface="Times New Roman" pitchFamily="18" charset="0"/>
              <a:cs typeface="Times New Roman" pitchFamily="18" charset="0"/>
            </a:endParaRPr>
          </a:p>
          <a:p>
            <a:pPr lvl="0" algn="just">
              <a:lnSpc>
                <a:spcPct val="150000"/>
              </a:lnSpc>
            </a:pPr>
            <a:r>
              <a:rPr lang="en-GB" sz="800" dirty="0" smtClean="0">
                <a:solidFill>
                  <a:schemeClr val="tx1"/>
                </a:solidFill>
                <a:latin typeface="Times New Roman" pitchFamily="18" charset="0"/>
                <a:cs typeface="Times New Roman" pitchFamily="18" charset="0"/>
              </a:rPr>
              <a:t>To improve the quality of the educational process through collaboration with  Oxford University</a:t>
            </a:r>
          </a:p>
          <a:p>
            <a:pPr lvl="0" algn="just">
              <a:lnSpc>
                <a:spcPct val="150000"/>
              </a:lnSpc>
            </a:pPr>
            <a:endParaRPr lang="en-US" sz="800" dirty="0" smtClean="0">
              <a:solidFill>
                <a:schemeClr val="tx1"/>
              </a:solidFill>
              <a:latin typeface="Times New Roman" pitchFamily="18" charset="0"/>
              <a:cs typeface="Times New Roman" pitchFamily="18" charset="0"/>
            </a:endParaRPr>
          </a:p>
          <a:p>
            <a:pPr algn="just">
              <a:lnSpc>
                <a:spcPct val="150000"/>
              </a:lnSpc>
            </a:pPr>
            <a:endParaRPr lang="en-US" sz="1050" dirty="0">
              <a:solidFill>
                <a:schemeClr val="tx1"/>
              </a:solidFill>
              <a:latin typeface="Times New Roman" pitchFamily="18" charset="0"/>
              <a:cs typeface="Times New Roman" pitchFamily="18" charset="0"/>
            </a:endParaRPr>
          </a:p>
        </p:txBody>
      </p:sp>
      <p:sp>
        <p:nvSpPr>
          <p:cNvPr id="7" name="Rectangle 6"/>
          <p:cNvSpPr/>
          <p:nvPr/>
        </p:nvSpPr>
        <p:spPr>
          <a:xfrm>
            <a:off x="0" y="0"/>
            <a:ext cx="3200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sz="1600" b="1" dirty="0" smtClean="0">
              <a:solidFill>
                <a:schemeClr val="tx1"/>
              </a:solidFill>
              <a:latin typeface="Times New Roman" pitchFamily="18" charset="0"/>
              <a:cs typeface="Times New Roman" pitchFamily="18" charset="0"/>
            </a:endParaRPr>
          </a:p>
          <a:p>
            <a:pPr algn="just">
              <a:lnSpc>
                <a:spcPct val="150000"/>
              </a:lnSpc>
            </a:pPr>
            <a:r>
              <a:rPr lang="en-GB" sz="1200" b="1" dirty="0" smtClean="0">
                <a:solidFill>
                  <a:schemeClr val="tx1"/>
                </a:solidFill>
                <a:latin typeface="Times New Roman" pitchFamily="18" charset="0"/>
                <a:cs typeface="Times New Roman" pitchFamily="18" charset="0"/>
              </a:rPr>
              <a:t>Identifying </a:t>
            </a:r>
            <a:r>
              <a:rPr lang="en-GB" sz="1200" b="1" dirty="0">
                <a:solidFill>
                  <a:schemeClr val="tx1"/>
                </a:solidFill>
                <a:latin typeface="Times New Roman" pitchFamily="18" charset="0"/>
                <a:cs typeface="Times New Roman" pitchFamily="18" charset="0"/>
              </a:rPr>
              <a:t>the stakeholders </a:t>
            </a:r>
            <a:endParaRPr lang="en-US" sz="1200" b="1" dirty="0">
              <a:solidFill>
                <a:schemeClr val="tx1"/>
              </a:solidFill>
              <a:latin typeface="Times New Roman" pitchFamily="18" charset="0"/>
              <a:cs typeface="Times New Roman" pitchFamily="18" charset="0"/>
            </a:endParaRPr>
          </a:p>
          <a:p>
            <a:pPr algn="just">
              <a:lnSpc>
                <a:spcPct val="150000"/>
              </a:lnSpc>
            </a:pPr>
            <a:r>
              <a:rPr lang="en-GB" sz="800" dirty="0">
                <a:solidFill>
                  <a:schemeClr val="tx1"/>
                </a:solidFill>
                <a:latin typeface="Times New Roman" pitchFamily="18" charset="0"/>
                <a:cs typeface="Times New Roman" pitchFamily="18" charset="0"/>
              </a:rPr>
              <a:t>The stakeholders of the partnership will be the parents, students, teachers, school administrators, the business community and government representatives. In this context, the main stakeholders of the educational institutions will be students, the business community and educational administrators. Accordingly, the business community needs to analyse the total funding and resources of the institutions through the partnership. educational administrators monitor the allocation of resources and the teaching process regarding the partnership (Admiraal </a:t>
            </a:r>
            <a:r>
              <a:rPr lang="en-GB" sz="800" i="1" dirty="0">
                <a:solidFill>
                  <a:schemeClr val="tx1"/>
                </a:solidFill>
                <a:latin typeface="Times New Roman" pitchFamily="18" charset="0"/>
                <a:cs typeface="Times New Roman" pitchFamily="18" charset="0"/>
              </a:rPr>
              <a:t>et al</a:t>
            </a:r>
            <a:r>
              <a:rPr lang="en-GB" sz="800" dirty="0">
                <a:solidFill>
                  <a:schemeClr val="tx1"/>
                </a:solidFill>
                <a:latin typeface="Times New Roman" pitchFamily="18" charset="0"/>
                <a:cs typeface="Times New Roman" pitchFamily="18" charset="0"/>
              </a:rPr>
              <a:t>. 2021).  On the other hand, the business community of the organisation can face challenges in sourcing funds from Oxford University due to limited resources. </a:t>
            </a:r>
            <a:endParaRPr lang="en-GB" sz="800" dirty="0" smtClean="0">
              <a:solidFill>
                <a:schemeClr val="tx1"/>
              </a:solidFill>
              <a:latin typeface="Times New Roman" pitchFamily="18" charset="0"/>
              <a:cs typeface="Times New Roman" pitchFamily="18" charset="0"/>
            </a:endParaRPr>
          </a:p>
          <a:p>
            <a:pPr algn="just">
              <a:lnSpc>
                <a:spcPct val="150000"/>
              </a:lnSpc>
            </a:pPr>
            <a:r>
              <a:rPr lang="en-GB" sz="800" b="1" dirty="0" smtClean="0">
                <a:solidFill>
                  <a:schemeClr val="tx1"/>
                </a:solidFill>
                <a:latin typeface="Times New Roman" pitchFamily="18" charset="0"/>
                <a:cs typeface="Times New Roman" pitchFamily="18" charset="0"/>
              </a:rPr>
              <a:t>Explaining the performance indicators and how data are used to measure the effectiveness of the partnership</a:t>
            </a:r>
            <a:endParaRPr lang="en-US" sz="800" dirty="0" smtClean="0">
              <a:solidFill>
                <a:schemeClr val="tx1"/>
              </a:solidFill>
              <a:latin typeface="Times New Roman" pitchFamily="18" charset="0"/>
              <a:cs typeface="Times New Roman" pitchFamily="18" charset="0"/>
            </a:endParaRPr>
          </a:p>
          <a:p>
            <a:pPr algn="just">
              <a:lnSpc>
                <a:spcPct val="150000"/>
              </a:lnSpc>
            </a:pPr>
            <a:r>
              <a:rPr lang="en-GB" sz="800" dirty="0" smtClean="0">
                <a:solidFill>
                  <a:schemeClr val="tx1"/>
                </a:solidFill>
                <a:latin typeface="Times New Roman" pitchFamily="18" charset="0"/>
                <a:cs typeface="Times New Roman" pitchFamily="18" charset="0"/>
              </a:rPr>
              <a:t>The measurement of data is important in order to assess the effectiveness of the partnership with the organisation. As commented by Winstone and Carless (2019), collecting feedback and monitoring plays an important role in measuring the effectiveness of a partnership. Thus, the educational organisation can collect feedback from each other through performance indicators such as internal process quality in the process of partnership. </a:t>
            </a:r>
            <a:endParaRPr lang="en-US" sz="800" dirty="0" smtClean="0">
              <a:solidFill>
                <a:schemeClr val="tx1"/>
              </a:solidFill>
              <a:latin typeface="Times New Roman" pitchFamily="18" charset="0"/>
              <a:cs typeface="Times New Roman" pitchFamily="18" charset="0"/>
            </a:endParaRPr>
          </a:p>
          <a:p>
            <a:pPr algn="just">
              <a:lnSpc>
                <a:spcPct val="150000"/>
              </a:lnSpc>
            </a:pPr>
            <a:r>
              <a:rPr lang="en-GB" sz="800" b="1" dirty="0" smtClean="0">
                <a:solidFill>
                  <a:schemeClr val="tx1"/>
                </a:solidFill>
                <a:latin typeface="Times New Roman" pitchFamily="18" charset="0"/>
                <a:cs typeface="Times New Roman" pitchFamily="18" charset="0"/>
              </a:rPr>
              <a:t>Incorporating the rationale for the presentation of partnership outputs relevant to the stakeholders</a:t>
            </a:r>
            <a:endParaRPr lang="en-US" sz="800" dirty="0" smtClean="0">
              <a:solidFill>
                <a:schemeClr val="tx1"/>
              </a:solidFill>
              <a:latin typeface="Times New Roman" pitchFamily="18" charset="0"/>
              <a:cs typeface="Times New Roman" pitchFamily="18" charset="0"/>
            </a:endParaRPr>
          </a:p>
          <a:p>
            <a:pPr algn="just">
              <a:lnSpc>
                <a:spcPct val="150000"/>
              </a:lnSpc>
            </a:pPr>
            <a:r>
              <a:rPr lang="en-GB" sz="800" dirty="0" smtClean="0">
                <a:solidFill>
                  <a:schemeClr val="tx1"/>
                </a:solidFill>
                <a:latin typeface="Times New Roman" pitchFamily="18" charset="0"/>
                <a:cs typeface="Times New Roman" pitchFamily="18" charset="0"/>
              </a:rPr>
              <a:t>The relevance of stakeholders is effective for the partnership outputs due to the conceptualisation of the educational process. As opined by Luckin and Cukurova (2019), the relevance of stakeholders helps in implementing the findings of research for educational purposes. Therefore, the way of presenting the partnership outputs is necessary for the organisation to make engagement with stakeholders. </a:t>
            </a:r>
          </a:p>
          <a:p>
            <a:pPr algn="just">
              <a:lnSpc>
                <a:spcPct val="150000"/>
              </a:lnSpc>
            </a:pPr>
            <a:endParaRPr lang="en-GB" sz="700" dirty="0">
              <a:solidFill>
                <a:schemeClr val="tx1"/>
              </a:solidFill>
              <a:latin typeface="Times New Roman" pitchFamily="18" charset="0"/>
              <a:cs typeface="Times New Roman" pitchFamily="18" charset="0"/>
            </a:endParaRPr>
          </a:p>
          <a:p>
            <a:pPr algn="just">
              <a:lnSpc>
                <a:spcPct val="150000"/>
              </a:lnSpc>
            </a:pPr>
            <a:endParaRPr lang="en-GB" sz="700" dirty="0" smtClean="0">
              <a:solidFill>
                <a:schemeClr val="tx1"/>
              </a:solidFill>
              <a:latin typeface="Times New Roman" pitchFamily="18" charset="0"/>
              <a:cs typeface="Times New Roman" pitchFamily="18" charset="0"/>
            </a:endParaRPr>
          </a:p>
          <a:p>
            <a:pPr algn="just">
              <a:lnSpc>
                <a:spcPct val="150000"/>
              </a:lnSpc>
            </a:pPr>
            <a:endParaRPr lang="en-GB" sz="700" dirty="0">
              <a:solidFill>
                <a:schemeClr val="tx1"/>
              </a:solidFill>
              <a:latin typeface="Times New Roman" pitchFamily="18" charset="0"/>
              <a:cs typeface="Times New Roman" pitchFamily="18" charset="0"/>
            </a:endParaRPr>
          </a:p>
          <a:p>
            <a:pPr algn="just">
              <a:lnSpc>
                <a:spcPct val="150000"/>
              </a:lnSpc>
            </a:pPr>
            <a:endParaRPr lang="en-GB" sz="700" dirty="0" smtClean="0">
              <a:solidFill>
                <a:schemeClr val="tx1"/>
              </a:solidFill>
              <a:latin typeface="Times New Roman" pitchFamily="18" charset="0"/>
              <a:cs typeface="Times New Roman" pitchFamily="18" charset="0"/>
            </a:endParaRPr>
          </a:p>
          <a:p>
            <a:pPr algn="just">
              <a:lnSpc>
                <a:spcPct val="150000"/>
              </a:lnSpc>
            </a:pPr>
            <a:endParaRPr lang="en-GB" sz="700" dirty="0">
              <a:solidFill>
                <a:schemeClr val="tx1"/>
              </a:solidFill>
              <a:latin typeface="Times New Roman" pitchFamily="18" charset="0"/>
              <a:cs typeface="Times New Roman" pitchFamily="18" charset="0"/>
            </a:endParaRPr>
          </a:p>
          <a:p>
            <a:pPr algn="just">
              <a:lnSpc>
                <a:spcPct val="150000"/>
              </a:lnSpc>
            </a:pPr>
            <a:endParaRPr lang="en-GB" sz="700" dirty="0" smtClean="0">
              <a:solidFill>
                <a:schemeClr val="tx1"/>
              </a:solidFill>
              <a:latin typeface="Times New Roman" pitchFamily="18" charset="0"/>
              <a:cs typeface="Times New Roman" pitchFamily="18" charset="0"/>
            </a:endParaRPr>
          </a:p>
          <a:p>
            <a:pPr algn="just">
              <a:lnSpc>
                <a:spcPct val="150000"/>
              </a:lnSpc>
            </a:pPr>
            <a:endParaRPr lang="en-GB" sz="700" dirty="0">
              <a:solidFill>
                <a:schemeClr val="tx1"/>
              </a:solidFill>
              <a:latin typeface="Times New Roman" pitchFamily="18" charset="0"/>
              <a:cs typeface="Times New Roman" pitchFamily="18" charset="0"/>
            </a:endParaRPr>
          </a:p>
          <a:p>
            <a:pPr algn="just">
              <a:lnSpc>
                <a:spcPct val="150000"/>
              </a:lnSpc>
            </a:pPr>
            <a:endParaRPr lang="en-GB" sz="700" dirty="0" smtClean="0">
              <a:solidFill>
                <a:schemeClr val="tx1"/>
              </a:solidFill>
              <a:latin typeface="Times New Roman" pitchFamily="18" charset="0"/>
              <a:cs typeface="Times New Roman" pitchFamily="18" charset="0"/>
            </a:endParaRPr>
          </a:p>
          <a:p>
            <a:pPr algn="just">
              <a:lnSpc>
                <a:spcPct val="150000"/>
              </a:lnSpc>
            </a:pPr>
            <a:endParaRPr lang="en-GB" sz="700" dirty="0">
              <a:solidFill>
                <a:schemeClr val="tx1"/>
              </a:solidFill>
              <a:latin typeface="Times New Roman" pitchFamily="18" charset="0"/>
              <a:cs typeface="Times New Roman" pitchFamily="18" charset="0"/>
            </a:endParaRPr>
          </a:p>
          <a:p>
            <a:pPr algn="just">
              <a:lnSpc>
                <a:spcPct val="150000"/>
              </a:lnSpc>
            </a:pPr>
            <a:endParaRPr lang="en-US" sz="700" dirty="0" smtClean="0">
              <a:solidFill>
                <a:schemeClr val="tx1"/>
              </a:solidFill>
              <a:latin typeface="Times New Roman" pitchFamily="18" charset="0"/>
              <a:cs typeface="Times New Roman" pitchFamily="18" charset="0"/>
            </a:endParaRPr>
          </a:p>
          <a:p>
            <a:pPr algn="just">
              <a:lnSpc>
                <a:spcPct val="150000"/>
              </a:lnSpc>
            </a:pPr>
            <a:endParaRPr lang="en-US" sz="900" dirty="0">
              <a:solidFill>
                <a:schemeClr val="tx1"/>
              </a:solidFill>
              <a:latin typeface="Times New Roman" pitchFamily="18" charset="0"/>
              <a:cs typeface="Times New Roman" pitchFamily="18" charset="0"/>
            </a:endParaRPr>
          </a:p>
          <a:p>
            <a:pPr algn="ctr"/>
            <a:endParaRPr lang="en-US" sz="1050" dirty="0">
              <a:solidFill>
                <a:schemeClr val="tx1"/>
              </a:solidFill>
              <a:latin typeface="Times New Roman" pitchFamily="18" charset="0"/>
              <a:cs typeface="Times New Roman" pitchFamily="18" charset="0"/>
            </a:endParaRPr>
          </a:p>
        </p:txBody>
      </p:sp>
      <p:sp>
        <p:nvSpPr>
          <p:cNvPr id="8" name="Rectangle 7"/>
          <p:cNvSpPr/>
          <p:nvPr/>
        </p:nvSpPr>
        <p:spPr>
          <a:xfrm>
            <a:off x="6781800" y="0"/>
            <a:ext cx="3124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ctr"/>
            <a:endParaRPr lang="en-GB" sz="1000" b="1" dirty="0">
              <a:solidFill>
                <a:schemeClr val="tx1"/>
              </a:solidFill>
              <a:latin typeface="Times New Roman" pitchFamily="18" charset="0"/>
              <a:cs typeface="Times New Roman" pitchFamily="18" charset="0"/>
            </a:endParaRPr>
          </a:p>
          <a:p>
            <a:pPr algn="ctr"/>
            <a:endParaRPr lang="en-GB" sz="1000" b="1" dirty="0" smtClean="0">
              <a:solidFill>
                <a:schemeClr val="tx1"/>
              </a:solidFill>
              <a:latin typeface="Times New Roman" pitchFamily="18" charset="0"/>
              <a:cs typeface="Times New Roman" pitchFamily="18" charset="0"/>
            </a:endParaRPr>
          </a:p>
          <a:p>
            <a:pPr algn="just">
              <a:lnSpc>
                <a:spcPct val="150000"/>
              </a:lnSpc>
            </a:pPr>
            <a:endParaRPr lang="en-GB" sz="800" b="1" dirty="0" smtClean="0">
              <a:solidFill>
                <a:schemeClr val="tx1"/>
              </a:solidFill>
              <a:latin typeface="Times New Roman" pitchFamily="18" charset="0"/>
              <a:cs typeface="Times New Roman" pitchFamily="18" charset="0"/>
            </a:endParaRPr>
          </a:p>
          <a:p>
            <a:pPr algn="just">
              <a:lnSpc>
                <a:spcPct val="150000"/>
              </a:lnSpc>
            </a:pPr>
            <a:endParaRPr lang="en-GB" sz="800" b="1" dirty="0">
              <a:solidFill>
                <a:schemeClr val="tx1"/>
              </a:solidFill>
              <a:latin typeface="Times New Roman" pitchFamily="18" charset="0"/>
              <a:cs typeface="Times New Roman" pitchFamily="18" charset="0"/>
            </a:endParaRPr>
          </a:p>
          <a:p>
            <a:pPr algn="just">
              <a:lnSpc>
                <a:spcPct val="150000"/>
              </a:lnSpc>
            </a:pPr>
            <a:r>
              <a:rPr lang="en-GB" sz="800" b="1" dirty="0" smtClean="0">
                <a:solidFill>
                  <a:schemeClr val="tx1"/>
                </a:solidFill>
                <a:latin typeface="Times New Roman" pitchFamily="18" charset="0"/>
                <a:cs typeface="Times New Roman" pitchFamily="18" charset="0"/>
              </a:rPr>
              <a:t>Discussing </a:t>
            </a:r>
            <a:r>
              <a:rPr lang="en-GB" sz="800" b="1" dirty="0">
                <a:solidFill>
                  <a:schemeClr val="tx1"/>
                </a:solidFill>
                <a:latin typeface="Times New Roman" pitchFamily="18" charset="0"/>
                <a:cs typeface="Times New Roman" pitchFamily="18" charset="0"/>
              </a:rPr>
              <a:t>the process of partnership management </a:t>
            </a:r>
            <a:endParaRPr lang="en-US" sz="800" dirty="0">
              <a:solidFill>
                <a:schemeClr val="tx1"/>
              </a:solidFill>
              <a:latin typeface="Times New Roman" pitchFamily="18" charset="0"/>
              <a:cs typeface="Times New Roman" pitchFamily="18" charset="0"/>
            </a:endParaRPr>
          </a:p>
          <a:p>
            <a:pPr algn="just">
              <a:lnSpc>
                <a:spcPct val="150000"/>
              </a:lnSpc>
            </a:pPr>
            <a:r>
              <a:rPr lang="en-GB" sz="800" dirty="0">
                <a:solidFill>
                  <a:schemeClr val="tx1"/>
                </a:solidFill>
                <a:latin typeface="Times New Roman" pitchFamily="18" charset="0"/>
                <a:cs typeface="Times New Roman" pitchFamily="18" charset="0"/>
              </a:rPr>
              <a:t>A partnership can be managed through communicating with each other via phone calls, e-mailing or face-to-face meetings. As per the view of Stachová </a:t>
            </a:r>
            <a:r>
              <a:rPr lang="en-GB" sz="800" i="1" dirty="0">
                <a:solidFill>
                  <a:schemeClr val="tx1"/>
                </a:solidFill>
                <a:latin typeface="Times New Roman" pitchFamily="18" charset="0"/>
                <a:cs typeface="Times New Roman" pitchFamily="18" charset="0"/>
              </a:rPr>
              <a:t>et al.</a:t>
            </a:r>
            <a:r>
              <a:rPr lang="en-GB" sz="800" dirty="0">
                <a:solidFill>
                  <a:schemeClr val="tx1"/>
                </a:solidFill>
                <a:latin typeface="Times New Roman" pitchFamily="18" charset="0"/>
                <a:cs typeface="Times New Roman" pitchFamily="18" charset="0"/>
              </a:rPr>
              <a:t> (2019), the different management process is a challenging factor for partnership in educational activities. Therefore, the educational boundaries and management process need to be effective for successfully organising the partnership</a:t>
            </a:r>
            <a:r>
              <a:rPr lang="en-GB" sz="800" dirty="0" smtClean="0">
                <a:solidFill>
                  <a:schemeClr val="tx1"/>
                </a:solidFill>
                <a:latin typeface="Times New Roman" pitchFamily="18" charset="0"/>
                <a:cs typeface="Times New Roman" pitchFamily="18" charset="0"/>
              </a:rPr>
              <a:t>.</a:t>
            </a:r>
          </a:p>
          <a:p>
            <a:pPr algn="just">
              <a:lnSpc>
                <a:spcPct val="150000"/>
              </a:lnSpc>
            </a:pPr>
            <a:r>
              <a:rPr lang="en-GB" sz="800" b="1" dirty="0">
                <a:solidFill>
                  <a:schemeClr val="tx1"/>
                </a:solidFill>
                <a:latin typeface="Times New Roman" pitchFamily="18" charset="0"/>
                <a:cs typeface="Times New Roman" pitchFamily="18" charset="0"/>
              </a:rPr>
              <a:t>Discussing Communication strategy of partnership</a:t>
            </a:r>
            <a:endParaRPr lang="en-US" sz="800" dirty="0">
              <a:solidFill>
                <a:schemeClr val="tx1"/>
              </a:solidFill>
              <a:latin typeface="Times New Roman" pitchFamily="18" charset="0"/>
              <a:cs typeface="Times New Roman" pitchFamily="18" charset="0"/>
            </a:endParaRPr>
          </a:p>
          <a:p>
            <a:pPr algn="just">
              <a:lnSpc>
                <a:spcPct val="150000"/>
              </a:lnSpc>
            </a:pPr>
            <a:r>
              <a:rPr lang="en-GB" sz="800" dirty="0">
                <a:solidFill>
                  <a:schemeClr val="tx1"/>
                </a:solidFill>
                <a:latin typeface="Times New Roman" pitchFamily="18" charset="0"/>
                <a:cs typeface="Times New Roman" pitchFamily="18" charset="0"/>
              </a:rPr>
              <a:t>Verbal communication can help the organisation in communicating with Oxford University regarding the development of learning progress. As evaluated by Zutshi </a:t>
            </a:r>
            <a:r>
              <a:rPr lang="en-GB" sz="800" i="1" dirty="0">
                <a:solidFill>
                  <a:schemeClr val="tx1"/>
                </a:solidFill>
                <a:latin typeface="Times New Roman" pitchFamily="18" charset="0"/>
                <a:cs typeface="Times New Roman" pitchFamily="18" charset="0"/>
              </a:rPr>
              <a:t>et al.</a:t>
            </a:r>
            <a:r>
              <a:rPr lang="en-GB" sz="800" dirty="0">
                <a:solidFill>
                  <a:schemeClr val="tx1"/>
                </a:solidFill>
                <a:latin typeface="Times New Roman" pitchFamily="18" charset="0"/>
                <a:cs typeface="Times New Roman" pitchFamily="18" charset="0"/>
              </a:rPr>
              <a:t> (2021), verbal communication helps in mitigating organisational challenges positively. Hence, the organisation need to use verbal communication for improving the quality of the learning process effectively. </a:t>
            </a:r>
            <a:endParaRPr lang="en-US" sz="800" dirty="0">
              <a:solidFill>
                <a:schemeClr val="tx1"/>
              </a:solidFill>
              <a:latin typeface="Times New Roman" pitchFamily="18" charset="0"/>
              <a:cs typeface="Times New Roman" pitchFamily="18" charset="0"/>
            </a:endParaRPr>
          </a:p>
          <a:p>
            <a:pPr algn="ctr">
              <a:lnSpc>
                <a:spcPct val="150000"/>
              </a:lnSpc>
            </a:pPr>
            <a:endParaRPr lang="en-GB" sz="1000" b="1" dirty="0" smtClean="0">
              <a:solidFill>
                <a:schemeClr val="tx1"/>
              </a:solidFill>
              <a:latin typeface="Times New Roman" pitchFamily="18" charset="0"/>
              <a:cs typeface="Times New Roman" pitchFamily="18" charset="0"/>
            </a:endParaRPr>
          </a:p>
          <a:p>
            <a:pPr algn="ctr">
              <a:lnSpc>
                <a:spcPct val="150000"/>
              </a:lnSpc>
            </a:pPr>
            <a:endParaRPr lang="en-GB" sz="1000" b="1" dirty="0">
              <a:solidFill>
                <a:schemeClr val="tx1"/>
              </a:solidFill>
              <a:latin typeface="Times New Roman" pitchFamily="18" charset="0"/>
              <a:cs typeface="Times New Roman" pitchFamily="18" charset="0"/>
            </a:endParaRPr>
          </a:p>
          <a:p>
            <a:pPr algn="ctr">
              <a:lnSpc>
                <a:spcPct val="150000"/>
              </a:lnSpc>
            </a:pPr>
            <a:endParaRPr lang="en-GB" sz="1000" b="1" dirty="0" smtClean="0">
              <a:solidFill>
                <a:schemeClr val="tx1"/>
              </a:solidFill>
              <a:latin typeface="Times New Roman" pitchFamily="18" charset="0"/>
              <a:cs typeface="Times New Roman" pitchFamily="18" charset="0"/>
            </a:endParaRPr>
          </a:p>
          <a:p>
            <a:pPr algn="ctr">
              <a:lnSpc>
                <a:spcPct val="150000"/>
              </a:lnSpc>
            </a:pPr>
            <a:endParaRPr lang="en-GB" sz="1000" b="1" dirty="0">
              <a:solidFill>
                <a:schemeClr val="tx1"/>
              </a:solidFill>
              <a:latin typeface="Times New Roman" pitchFamily="18" charset="0"/>
              <a:cs typeface="Times New Roman" pitchFamily="18" charset="0"/>
            </a:endParaRPr>
          </a:p>
          <a:p>
            <a:pPr algn="ctr">
              <a:lnSpc>
                <a:spcPct val="150000"/>
              </a:lnSpc>
            </a:pPr>
            <a:endParaRPr lang="en-GB" sz="1000" b="1" dirty="0" smtClean="0">
              <a:solidFill>
                <a:schemeClr val="tx1"/>
              </a:solidFill>
              <a:latin typeface="Times New Roman" pitchFamily="18" charset="0"/>
              <a:cs typeface="Times New Roman" pitchFamily="18" charset="0"/>
            </a:endParaRPr>
          </a:p>
          <a:p>
            <a:pPr algn="ctr">
              <a:lnSpc>
                <a:spcPct val="150000"/>
              </a:lnSpc>
            </a:pPr>
            <a:endParaRPr lang="en-GB" sz="1000" b="1" dirty="0">
              <a:solidFill>
                <a:schemeClr val="tx1"/>
              </a:solidFill>
              <a:latin typeface="Times New Roman" pitchFamily="18" charset="0"/>
              <a:cs typeface="Times New Roman" pitchFamily="18" charset="0"/>
            </a:endParaRPr>
          </a:p>
          <a:p>
            <a:pPr algn="ctr">
              <a:lnSpc>
                <a:spcPct val="150000"/>
              </a:lnSpc>
            </a:pPr>
            <a:endParaRPr lang="en-GB" sz="1000" b="1" dirty="0" smtClean="0">
              <a:solidFill>
                <a:schemeClr val="tx1"/>
              </a:solidFill>
              <a:latin typeface="Times New Roman" pitchFamily="18" charset="0"/>
              <a:cs typeface="Times New Roman" pitchFamily="18" charset="0"/>
            </a:endParaRPr>
          </a:p>
          <a:p>
            <a:pPr algn="ctr">
              <a:lnSpc>
                <a:spcPct val="150000"/>
              </a:lnSpc>
            </a:pPr>
            <a:endParaRPr lang="en-GB" sz="1000" b="1" dirty="0">
              <a:solidFill>
                <a:schemeClr val="tx1"/>
              </a:solidFill>
              <a:latin typeface="Times New Roman" pitchFamily="18" charset="0"/>
              <a:cs typeface="Times New Roman" pitchFamily="18" charset="0"/>
            </a:endParaRPr>
          </a:p>
          <a:p>
            <a:pPr algn="just">
              <a:lnSpc>
                <a:spcPct val="150000"/>
              </a:lnSpc>
            </a:pPr>
            <a:r>
              <a:rPr lang="en-GB" sz="1000" b="1" dirty="0" smtClean="0">
                <a:solidFill>
                  <a:schemeClr val="tx1"/>
                </a:solidFill>
                <a:latin typeface="Times New Roman" pitchFamily="18" charset="0"/>
                <a:cs typeface="Times New Roman" pitchFamily="18" charset="0"/>
              </a:rPr>
              <a:t>Evaluating </a:t>
            </a:r>
            <a:r>
              <a:rPr lang="en-GB" sz="1000" b="1" dirty="0">
                <a:solidFill>
                  <a:schemeClr val="tx1"/>
                </a:solidFill>
                <a:latin typeface="Times New Roman" pitchFamily="18" charset="0"/>
                <a:cs typeface="Times New Roman" pitchFamily="18" charset="0"/>
              </a:rPr>
              <a:t>the Impact of Stakeholders and Government </a:t>
            </a:r>
            <a:r>
              <a:rPr lang="en-GB" sz="1000" b="1" dirty="0" smtClean="0">
                <a:solidFill>
                  <a:schemeClr val="tx1"/>
                </a:solidFill>
                <a:latin typeface="Times New Roman" pitchFamily="18" charset="0"/>
                <a:cs typeface="Times New Roman" pitchFamily="18" charset="0"/>
              </a:rPr>
              <a:t>Policies</a:t>
            </a:r>
            <a:endParaRPr lang="en-US" sz="1000" dirty="0">
              <a:solidFill>
                <a:schemeClr val="tx1"/>
              </a:solidFill>
              <a:latin typeface="Times New Roman" pitchFamily="18" charset="0"/>
              <a:cs typeface="Times New Roman" pitchFamily="18" charset="0"/>
            </a:endParaRPr>
          </a:p>
          <a:p>
            <a:pPr algn="just"/>
            <a:r>
              <a:rPr lang="en-GB" sz="1000" dirty="0">
                <a:solidFill>
                  <a:schemeClr val="tx1"/>
                </a:solidFill>
                <a:latin typeface="Times New Roman" pitchFamily="18" charset="0"/>
                <a:cs typeface="Times New Roman" pitchFamily="18" charset="0"/>
              </a:rPr>
              <a:t>The impact of stakeholders and government policies is prominent in order to manage the effectiveness of partnerships. Accordingly, both organisations need to maintain the guidelines of government policies and stakeholders' expectations in framing the learning assessments. </a:t>
            </a:r>
            <a:endParaRPr lang="en-US" sz="1000" dirty="0">
              <a:solidFill>
                <a:schemeClr val="tx1"/>
              </a:solidFill>
              <a:latin typeface="Times New Roman" pitchFamily="18" charset="0"/>
              <a:cs typeface="Times New Roman" pitchFamily="18" charset="0"/>
            </a:endParaRPr>
          </a:p>
          <a:p>
            <a:pPr algn="just"/>
            <a:r>
              <a:rPr lang="en-GB" sz="1000" b="1" dirty="0">
                <a:solidFill>
                  <a:schemeClr val="tx1"/>
                </a:solidFill>
                <a:latin typeface="Times New Roman" pitchFamily="18" charset="0"/>
                <a:cs typeface="Times New Roman" pitchFamily="18" charset="0"/>
              </a:rPr>
              <a:t>Summarising the maintenance of partnership </a:t>
            </a:r>
            <a:endParaRPr lang="en-US" sz="1000" dirty="0">
              <a:solidFill>
                <a:schemeClr val="tx1"/>
              </a:solidFill>
              <a:latin typeface="Times New Roman" pitchFamily="18" charset="0"/>
              <a:cs typeface="Times New Roman" pitchFamily="18" charset="0"/>
            </a:endParaRPr>
          </a:p>
          <a:p>
            <a:pPr algn="just"/>
            <a:r>
              <a:rPr lang="en-GB" sz="1000" dirty="0">
                <a:solidFill>
                  <a:schemeClr val="tx1"/>
                </a:solidFill>
                <a:latin typeface="Times New Roman" pitchFamily="18" charset="0"/>
                <a:cs typeface="Times New Roman" pitchFamily="18" charset="0"/>
              </a:rPr>
              <a:t>The organisation needs to communicate with Oxford University effectively for achieving the goal of partnership process. Moreover, both organisations can set a clear vision and goal to achieve the aim of the partnership positively.  </a:t>
            </a:r>
            <a:endParaRPr lang="en-US"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GB" sz="1000" dirty="0">
              <a:solidFill>
                <a:schemeClr val="tx1"/>
              </a:solidFill>
              <a:latin typeface="Times New Roman" pitchFamily="18" charset="0"/>
              <a:cs typeface="Times New Roman" pitchFamily="18" charset="0"/>
            </a:endParaRPr>
          </a:p>
          <a:p>
            <a:pPr algn="just">
              <a:lnSpc>
                <a:spcPct val="150000"/>
              </a:lnSpc>
            </a:pPr>
            <a:endParaRPr lang="en-GB" sz="1000" dirty="0" smtClean="0">
              <a:solidFill>
                <a:schemeClr val="tx1"/>
              </a:solidFill>
              <a:latin typeface="Times New Roman" pitchFamily="18" charset="0"/>
              <a:cs typeface="Times New Roman" pitchFamily="18" charset="0"/>
            </a:endParaRPr>
          </a:p>
          <a:p>
            <a:pPr algn="just">
              <a:lnSpc>
                <a:spcPct val="150000"/>
              </a:lnSpc>
            </a:pPr>
            <a:endParaRPr lang="en-US" sz="1000" dirty="0">
              <a:solidFill>
                <a:schemeClr val="tx1"/>
              </a:solidFill>
              <a:latin typeface="Times New Roman" pitchFamily="18" charset="0"/>
              <a:cs typeface="Times New Roman" pitchFamily="18" charset="0"/>
            </a:endParaRPr>
          </a:p>
          <a:p>
            <a:pPr algn="ctr"/>
            <a:endParaRPr lang="en-US" sz="1000" dirty="0">
              <a:solidFill>
                <a:schemeClr val="tx1"/>
              </a:solidFill>
              <a:latin typeface="Times New Roman" pitchFamily="18" charset="0"/>
              <a:cs typeface="Times New Roman" pitchFamily="18" charset="0"/>
            </a:endParaRPr>
          </a:p>
        </p:txBody>
      </p:sp>
      <p:sp>
        <p:nvSpPr>
          <p:cNvPr id="12290" name="AutoShape 2" descr="Universities Recognize the Benefits of Strategic Partnerships | Fierce  Education"/>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University of Oxford | History, Colleges, &amp; Notable Alumni | Britannica"/>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5" name="Picture 7"/>
          <p:cNvPicPr>
            <a:picLocks noChangeAspect="1" noChangeArrowheads="1"/>
          </p:cNvPicPr>
          <p:nvPr/>
        </p:nvPicPr>
        <p:blipFill>
          <a:blip r:embed="rId2"/>
          <a:srcRect/>
          <a:stretch>
            <a:fillRect/>
          </a:stretch>
        </p:blipFill>
        <p:spPr bwMode="auto">
          <a:xfrm>
            <a:off x="3200400" y="4419600"/>
            <a:ext cx="3581400" cy="2438400"/>
          </a:xfrm>
          <a:prstGeom prst="rect">
            <a:avLst/>
          </a:prstGeom>
          <a:noFill/>
          <a:ln w="9525">
            <a:noFill/>
            <a:miter lim="800000"/>
            <a:headEnd/>
            <a:tailEnd/>
          </a:ln>
          <a:effectLst/>
        </p:spPr>
      </p:pic>
      <p:sp>
        <p:nvSpPr>
          <p:cNvPr id="12297" name="AutoShape 9" descr="Social Impact - My sCool Server - Empowering Education"/>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9" name="Picture 11" descr="Measuring our impact | Cambridge University Press &amp; Assessment"/>
          <p:cNvPicPr>
            <a:picLocks noChangeAspect="1" noChangeArrowheads="1"/>
          </p:cNvPicPr>
          <p:nvPr/>
        </p:nvPicPr>
        <p:blipFill>
          <a:blip r:embed="rId3" cstate="print"/>
          <a:srcRect/>
          <a:stretch>
            <a:fillRect/>
          </a:stretch>
        </p:blipFill>
        <p:spPr bwMode="auto">
          <a:xfrm>
            <a:off x="0" y="5410201"/>
            <a:ext cx="3200400" cy="1447800"/>
          </a:xfrm>
          <a:prstGeom prst="rect">
            <a:avLst/>
          </a:prstGeom>
          <a:noFill/>
        </p:spPr>
      </p:pic>
      <p:pic>
        <p:nvPicPr>
          <p:cNvPr id="12300" name="Picture 12"/>
          <p:cNvPicPr>
            <a:picLocks noChangeAspect="1" noChangeArrowheads="1"/>
          </p:cNvPicPr>
          <p:nvPr/>
        </p:nvPicPr>
        <p:blipFill>
          <a:blip r:embed="rId4"/>
          <a:srcRect/>
          <a:stretch>
            <a:fillRect/>
          </a:stretch>
        </p:blipFill>
        <p:spPr bwMode="auto">
          <a:xfrm>
            <a:off x="6781800" y="2514600"/>
            <a:ext cx="3124200" cy="1905000"/>
          </a:xfrm>
          <a:prstGeom prst="rect">
            <a:avLst/>
          </a:prstGeom>
          <a:noFill/>
          <a:ln w="9525">
            <a:noFill/>
            <a:miter lim="800000"/>
            <a:headEnd/>
            <a:tailEnd/>
          </a:ln>
          <a:effectLst/>
        </p:spPr>
      </p:pic>
      <p:pic>
        <p:nvPicPr>
          <p:cNvPr id="12301" name="Picture 13"/>
          <p:cNvPicPr>
            <a:picLocks noChangeAspect="1" noChangeArrowheads="1"/>
          </p:cNvPicPr>
          <p:nvPr/>
        </p:nvPicPr>
        <p:blipFill>
          <a:blip r:embed="rId5"/>
          <a:srcRect/>
          <a:stretch>
            <a:fillRect/>
          </a:stretch>
        </p:blipFill>
        <p:spPr bwMode="auto">
          <a:xfrm>
            <a:off x="3200400" y="381000"/>
            <a:ext cx="3581400" cy="1752600"/>
          </a:xfrm>
          <a:prstGeom prst="rect">
            <a:avLst/>
          </a:prstGeom>
          <a:noFill/>
          <a:ln w="9525">
            <a:noFill/>
            <a:miter lim="800000"/>
            <a:headEnd/>
            <a:tailEnd/>
          </a:ln>
          <a:effectLst/>
        </p:spPr>
      </p:pic>
      <p:sp>
        <p:nvSpPr>
          <p:cNvPr id="12" name="TextBox 11"/>
          <p:cNvSpPr txBox="1"/>
          <p:nvPr/>
        </p:nvSpPr>
        <p:spPr>
          <a:xfrm>
            <a:off x="3200400" y="0"/>
            <a:ext cx="3581400" cy="307777"/>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TASK TWO: INDIVISUAL LEAFLET </a:t>
            </a:r>
            <a:endParaRPr lang="en-US" sz="1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REFERENCES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algn="just">
              <a:lnSpc>
                <a:spcPct val="170000"/>
              </a:lnSpc>
            </a:pPr>
            <a:r>
              <a:rPr lang="en-GB" dirty="0" err="1" smtClean="0">
                <a:latin typeface="Times New Roman" pitchFamily="18" charset="0"/>
                <a:cs typeface="Times New Roman" pitchFamily="18" charset="0"/>
              </a:rPr>
              <a:t>Admiraal</a:t>
            </a:r>
            <a:r>
              <a:rPr lang="en-GB" dirty="0" smtClean="0">
                <a:latin typeface="Times New Roman" pitchFamily="18" charset="0"/>
                <a:cs typeface="Times New Roman" pitchFamily="18" charset="0"/>
              </a:rPr>
              <a:t>, W., </a:t>
            </a:r>
            <a:r>
              <a:rPr lang="en-GB" dirty="0" err="1" smtClean="0">
                <a:latin typeface="Times New Roman" pitchFamily="18" charset="0"/>
                <a:cs typeface="Times New Roman" pitchFamily="18" charset="0"/>
              </a:rPr>
              <a:t>Schenke</a:t>
            </a:r>
            <a:r>
              <a:rPr lang="en-GB" dirty="0" smtClean="0">
                <a:latin typeface="Times New Roman" pitchFamily="18" charset="0"/>
                <a:cs typeface="Times New Roman" pitchFamily="18" charset="0"/>
              </a:rPr>
              <a:t>, W., De </a:t>
            </a:r>
            <a:r>
              <a:rPr lang="en-GB" dirty="0" err="1" smtClean="0">
                <a:latin typeface="Times New Roman" pitchFamily="18" charset="0"/>
                <a:cs typeface="Times New Roman" pitchFamily="18" charset="0"/>
              </a:rPr>
              <a:t>Jong</a:t>
            </a:r>
            <a:r>
              <a:rPr lang="en-GB" dirty="0" smtClean="0">
                <a:latin typeface="Times New Roman" pitchFamily="18" charset="0"/>
                <a:cs typeface="Times New Roman" pitchFamily="18" charset="0"/>
              </a:rPr>
              <a:t>, L., </a:t>
            </a:r>
            <a:r>
              <a:rPr lang="en-GB" dirty="0" err="1" smtClean="0">
                <a:latin typeface="Times New Roman" pitchFamily="18" charset="0"/>
                <a:cs typeface="Times New Roman" pitchFamily="18" charset="0"/>
              </a:rPr>
              <a:t>Emmelot</a:t>
            </a:r>
            <a:r>
              <a:rPr lang="en-GB" dirty="0" smtClean="0">
                <a:latin typeface="Times New Roman" pitchFamily="18" charset="0"/>
                <a:cs typeface="Times New Roman" pitchFamily="18" charset="0"/>
              </a:rPr>
              <a:t>, Y. and </a:t>
            </a:r>
            <a:r>
              <a:rPr lang="en-GB" dirty="0" err="1" smtClean="0">
                <a:latin typeface="Times New Roman" pitchFamily="18" charset="0"/>
                <a:cs typeface="Times New Roman" pitchFamily="18" charset="0"/>
              </a:rPr>
              <a:t>Sligte</a:t>
            </a:r>
            <a:r>
              <a:rPr lang="en-GB" dirty="0" smtClean="0">
                <a:latin typeface="Times New Roman" pitchFamily="18" charset="0"/>
                <a:cs typeface="Times New Roman" pitchFamily="18" charset="0"/>
              </a:rPr>
              <a:t>, H., (2021). Schools as professional learning communities: what can schools do to support professional development of their teachers?. Professional development in education, 47(4), pp.684-698.</a:t>
            </a:r>
            <a:endParaRPr lang="en-US" dirty="0" smtClean="0">
              <a:latin typeface="Times New Roman" pitchFamily="18" charset="0"/>
              <a:cs typeface="Times New Roman" pitchFamily="18" charset="0"/>
            </a:endParaRPr>
          </a:p>
          <a:p>
            <a:pPr algn="just">
              <a:lnSpc>
                <a:spcPct val="170000"/>
              </a:lnSpc>
            </a:pPr>
            <a:r>
              <a:rPr lang="en-GB" dirty="0" err="1" smtClean="0">
                <a:latin typeface="Times New Roman" pitchFamily="18" charset="0"/>
                <a:cs typeface="Times New Roman" pitchFamily="18" charset="0"/>
              </a:rPr>
              <a:t>Luckin</a:t>
            </a:r>
            <a:r>
              <a:rPr lang="en-GB" dirty="0" smtClean="0">
                <a:latin typeface="Times New Roman" pitchFamily="18" charset="0"/>
                <a:cs typeface="Times New Roman" pitchFamily="18" charset="0"/>
              </a:rPr>
              <a:t>, R. and </a:t>
            </a:r>
            <a:r>
              <a:rPr lang="en-GB" dirty="0" err="1" smtClean="0">
                <a:latin typeface="Times New Roman" pitchFamily="18" charset="0"/>
                <a:cs typeface="Times New Roman" pitchFamily="18" charset="0"/>
              </a:rPr>
              <a:t>Cukurova</a:t>
            </a:r>
            <a:r>
              <a:rPr lang="en-GB" dirty="0" smtClean="0">
                <a:latin typeface="Times New Roman" pitchFamily="18" charset="0"/>
                <a:cs typeface="Times New Roman" pitchFamily="18" charset="0"/>
              </a:rPr>
              <a:t>, M., (2019). Designing educational technologies in the age of AI: A learning sciences‐driven approach. </a:t>
            </a:r>
            <a:r>
              <a:rPr lang="en-GB" i="1" dirty="0" smtClean="0">
                <a:latin typeface="Times New Roman" pitchFamily="18" charset="0"/>
                <a:cs typeface="Times New Roman" pitchFamily="18" charset="0"/>
              </a:rPr>
              <a:t>British Journal of Educational Technology</a:t>
            </a:r>
            <a:r>
              <a:rPr lang="en-GB"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50</a:t>
            </a:r>
            <a:r>
              <a:rPr lang="en-GB" dirty="0" smtClean="0">
                <a:latin typeface="Times New Roman" pitchFamily="18" charset="0"/>
                <a:cs typeface="Times New Roman" pitchFamily="18" charset="0"/>
              </a:rPr>
              <a:t>(6), pp.2824-2838.</a:t>
            </a:r>
            <a:endParaRPr lang="en-US" dirty="0" smtClean="0">
              <a:latin typeface="Times New Roman" pitchFamily="18" charset="0"/>
              <a:cs typeface="Times New Roman" pitchFamily="18" charset="0"/>
            </a:endParaRPr>
          </a:p>
          <a:p>
            <a:pPr algn="just">
              <a:lnSpc>
                <a:spcPct val="170000"/>
              </a:lnSpc>
            </a:pPr>
            <a:r>
              <a:rPr lang="en-GB" dirty="0" err="1" smtClean="0">
                <a:latin typeface="Times New Roman" pitchFamily="18" charset="0"/>
                <a:cs typeface="Times New Roman" pitchFamily="18" charset="0"/>
              </a:rPr>
              <a:t>Stachová</a:t>
            </a:r>
            <a:r>
              <a:rPr lang="en-GB" dirty="0" smtClean="0">
                <a:latin typeface="Times New Roman" pitchFamily="18" charset="0"/>
                <a:cs typeface="Times New Roman" pitchFamily="18" charset="0"/>
              </a:rPr>
              <a:t>, K., </a:t>
            </a:r>
            <a:r>
              <a:rPr lang="en-GB" dirty="0" err="1" smtClean="0">
                <a:latin typeface="Times New Roman" pitchFamily="18" charset="0"/>
                <a:cs typeface="Times New Roman" pitchFamily="18" charset="0"/>
              </a:rPr>
              <a:t>Papula</a:t>
            </a:r>
            <a:r>
              <a:rPr lang="en-GB" dirty="0" smtClean="0">
                <a:latin typeface="Times New Roman" pitchFamily="18" charset="0"/>
                <a:cs typeface="Times New Roman" pitchFamily="18" charset="0"/>
              </a:rPr>
              <a:t>, J., </a:t>
            </a:r>
            <a:r>
              <a:rPr lang="en-GB" dirty="0" err="1" smtClean="0">
                <a:latin typeface="Times New Roman" pitchFamily="18" charset="0"/>
                <a:cs typeface="Times New Roman" pitchFamily="18" charset="0"/>
              </a:rPr>
              <a:t>Stacho</a:t>
            </a:r>
            <a:r>
              <a:rPr lang="en-GB" dirty="0" smtClean="0">
                <a:latin typeface="Times New Roman" pitchFamily="18" charset="0"/>
                <a:cs typeface="Times New Roman" pitchFamily="18" charset="0"/>
              </a:rPr>
              <a:t>, Z. and </a:t>
            </a:r>
            <a:r>
              <a:rPr lang="en-GB" dirty="0" err="1" smtClean="0">
                <a:latin typeface="Times New Roman" pitchFamily="18" charset="0"/>
                <a:cs typeface="Times New Roman" pitchFamily="18" charset="0"/>
              </a:rPr>
              <a:t>Kohnová</a:t>
            </a:r>
            <a:r>
              <a:rPr lang="en-GB" dirty="0" smtClean="0">
                <a:latin typeface="Times New Roman" pitchFamily="18" charset="0"/>
                <a:cs typeface="Times New Roman" pitchFamily="18" charset="0"/>
              </a:rPr>
              <a:t>, L., (2019). External partnerships in employee education and development as the key to facing industry 4.0 challenges. </a:t>
            </a:r>
            <a:r>
              <a:rPr lang="en-GB" i="1" dirty="0" smtClean="0">
                <a:latin typeface="Times New Roman" pitchFamily="18" charset="0"/>
                <a:cs typeface="Times New Roman" pitchFamily="18" charset="0"/>
              </a:rPr>
              <a:t>Sustainability</a:t>
            </a:r>
            <a:r>
              <a:rPr lang="en-GB"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11</a:t>
            </a:r>
            <a:r>
              <a:rPr lang="en-GB" dirty="0" smtClean="0">
                <a:latin typeface="Times New Roman" pitchFamily="18" charset="0"/>
                <a:cs typeface="Times New Roman" pitchFamily="18" charset="0"/>
              </a:rPr>
              <a:t>(2), p.345.</a:t>
            </a:r>
            <a:endParaRPr lang="en-US" dirty="0" smtClean="0">
              <a:latin typeface="Times New Roman" pitchFamily="18" charset="0"/>
              <a:cs typeface="Times New Roman" pitchFamily="18" charset="0"/>
            </a:endParaRPr>
          </a:p>
          <a:p>
            <a:pPr algn="just">
              <a:lnSpc>
                <a:spcPct val="170000"/>
              </a:lnSpc>
            </a:pPr>
            <a:r>
              <a:rPr lang="en-GB" dirty="0" err="1" smtClean="0">
                <a:latin typeface="Times New Roman" pitchFamily="18" charset="0"/>
                <a:cs typeface="Times New Roman" pitchFamily="18" charset="0"/>
              </a:rPr>
              <a:t>Winstone</a:t>
            </a:r>
            <a:r>
              <a:rPr lang="en-GB" dirty="0" smtClean="0">
                <a:latin typeface="Times New Roman" pitchFamily="18" charset="0"/>
                <a:cs typeface="Times New Roman" pitchFamily="18" charset="0"/>
              </a:rPr>
              <a:t>, N. and Carless, D., (2019). </a:t>
            </a:r>
            <a:r>
              <a:rPr lang="en-GB" i="1" dirty="0" smtClean="0">
                <a:latin typeface="Times New Roman" pitchFamily="18" charset="0"/>
                <a:cs typeface="Times New Roman" pitchFamily="18" charset="0"/>
              </a:rPr>
              <a:t>Designing effective feedback processes in higher education: A learning-focused approach</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Routledge</a:t>
            </a:r>
            <a:r>
              <a:rPr lang="en-GB"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lnSpc>
                <a:spcPct val="170000"/>
              </a:lnSpc>
            </a:pPr>
            <a:r>
              <a:rPr lang="en-GB" dirty="0" err="1" smtClean="0">
                <a:latin typeface="Times New Roman" pitchFamily="18" charset="0"/>
                <a:cs typeface="Times New Roman" pitchFamily="18" charset="0"/>
              </a:rPr>
              <a:t>Zutshi</a:t>
            </a:r>
            <a:r>
              <a:rPr lang="en-GB" dirty="0" smtClean="0">
                <a:latin typeface="Times New Roman" pitchFamily="18" charset="0"/>
                <a:cs typeface="Times New Roman" pitchFamily="18" charset="0"/>
              </a:rPr>
              <a:t>, A., </a:t>
            </a:r>
            <a:r>
              <a:rPr lang="en-GB" dirty="0" err="1" smtClean="0">
                <a:latin typeface="Times New Roman" pitchFamily="18" charset="0"/>
                <a:cs typeface="Times New Roman" pitchFamily="18" charset="0"/>
              </a:rPr>
              <a:t>Mendy</a:t>
            </a:r>
            <a:r>
              <a:rPr lang="en-GB" dirty="0" smtClean="0">
                <a:latin typeface="Times New Roman" pitchFamily="18" charset="0"/>
                <a:cs typeface="Times New Roman" pitchFamily="18" charset="0"/>
              </a:rPr>
              <a:t>, J., Sharma, G.D., Thomas, A. and </a:t>
            </a:r>
            <a:r>
              <a:rPr lang="en-GB" dirty="0" err="1" smtClean="0">
                <a:latin typeface="Times New Roman" pitchFamily="18" charset="0"/>
                <a:cs typeface="Times New Roman" pitchFamily="18" charset="0"/>
              </a:rPr>
              <a:t>Sarker</a:t>
            </a:r>
            <a:r>
              <a:rPr lang="en-GB" dirty="0" smtClean="0">
                <a:latin typeface="Times New Roman" pitchFamily="18" charset="0"/>
                <a:cs typeface="Times New Roman" pitchFamily="18" charset="0"/>
              </a:rPr>
              <a:t>, T., (2021). From challenges to creativity: enhancing SMEs’ resilience in the context of COVID-19. </a:t>
            </a:r>
            <a:r>
              <a:rPr lang="en-GB" i="1" dirty="0" smtClean="0">
                <a:latin typeface="Times New Roman" pitchFamily="18" charset="0"/>
                <a:cs typeface="Times New Roman" pitchFamily="18" charset="0"/>
              </a:rPr>
              <a:t>Sustainability</a:t>
            </a:r>
            <a:r>
              <a:rPr lang="en-GB"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13</a:t>
            </a:r>
            <a:r>
              <a:rPr lang="en-GB" dirty="0" smtClean="0">
                <a:latin typeface="Times New Roman" pitchFamily="18" charset="0"/>
                <a:cs typeface="Times New Roman" pitchFamily="18" charset="0"/>
              </a:rPr>
              <a:t>(12), p.6542.</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781</Words>
  <Application>Microsoft Office PowerPoint</Application>
  <PresentationFormat>A4 Paper (210x297 mm)</PresentationFormat>
  <Paragraphs>85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2023-04-20T13:09:04Z</dcterms:created>
  <dcterms:modified xsi:type="dcterms:W3CDTF">2023-04-20T14:02:50Z</dcterms:modified>
</cp:coreProperties>
</file>