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1192b8e9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1192b8e9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1192b8e9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1192b8e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It can be found that if the workplace of an organisation is culturally diverse then it can impact the organisational performance heavily. Therefore, in this research, the impact of cultural diversity on organisation performance is going to be discussed. In order to complete the research, the background of the study is going to be discussed. In addition to it, the aim and objectives of the project are also going to be identified. Furthermore, various articles and journals are going to be taken into consideration for getting a better knowledge of the research topic. The research rationale is also going to be discussed here.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31192b8e9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31192b8e9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cultural diversity of the workplace can be defined as race, gender, cultural background and ethnicity. It can be found that a more diverse workplace can have a great organisational output. It has also been found that a diverse workplace helps to boost the motivation of employees. The boost in motivation helps the respective employee to increase productivity which can thus impact organisational performance. Moreover, a diverse workforce can understand the need of customers more and meet them. In addition to it, promoting cultural diversity helps to increase organisational productivity.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31192b8e9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1192b8e9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main purpose of this research paper is to focus on the impact of cultural diversity on organisational performance. The objectives of the paper are to highlight the concept of cultural diversity in the workplace. Moreover, this paper will also focus on the impact on organisation performance. In addition to it, this paper will further discuss the challenges related to the implementation of cultural diversity in the workplace.</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1192b8e9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31192b8e9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This paper will focus on the impact of cultural diversity on organisational performance. It has been found that cultural diversity helps employees to achieve business goals more efficiently by sharing values and beliefs. Moreover, the cross-cultural exchange of knowledge helps to boost the employee’s motivation to work. It can be found that a motivated employee will deliver more productivity. Therefore, it can impact organisational performance heavily.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1192b8e9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1192b8e9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In order to complete the research, various articles and journals will be taken into consideration. These articles and journals will be searched from google scholar. Moreover, these articles and journals will be studied and examined thoroughly. Various data will be then collected from them. Upon analysing the collected data, it is possible to gain insights into the research topic more. Furthermore, it is also possible to gain knowledge of how past researchers highlighted the issue in their articles and journals.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1192b8e9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1192b8e9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According to Duchek </a:t>
            </a:r>
            <a:r>
              <a:rPr lang="en-GB" sz="1200" i="1">
                <a:solidFill>
                  <a:schemeClr val="dk1"/>
                </a:solidFill>
                <a:latin typeface="Times New Roman"/>
                <a:ea typeface="Times New Roman"/>
                <a:cs typeface="Times New Roman"/>
                <a:sym typeface="Times New Roman"/>
              </a:rPr>
              <a:t>et al. (2020), </a:t>
            </a:r>
            <a:r>
              <a:rPr lang="en-GB" sz="1200">
                <a:solidFill>
                  <a:schemeClr val="dk1"/>
                </a:solidFill>
                <a:latin typeface="Times New Roman"/>
                <a:ea typeface="Times New Roman"/>
                <a:cs typeface="Times New Roman"/>
                <a:sym typeface="Times New Roman"/>
              </a:rPr>
              <a:t>diversity plays an important role in every organisation. The authors explained that the definition of diversity can be referred to as the distribution of personal attributes. Moreover, diversity can also be referred to as the race, gender, cultural background and ethnicity of every individual. It has been proven that the inclusion of diversity in the workforce can be b beneficial for the organisation.  Sarwar </a:t>
            </a:r>
            <a:r>
              <a:rPr lang="en-GB" sz="1200" i="1">
                <a:solidFill>
                  <a:schemeClr val="dk1"/>
                </a:solidFill>
                <a:latin typeface="Times New Roman"/>
                <a:ea typeface="Times New Roman"/>
                <a:cs typeface="Times New Roman"/>
                <a:sym typeface="Times New Roman"/>
              </a:rPr>
              <a:t>et al. (2020) </a:t>
            </a:r>
            <a:r>
              <a:rPr lang="en-GB" sz="1200">
                <a:solidFill>
                  <a:schemeClr val="dk1"/>
                </a:solidFill>
                <a:latin typeface="Times New Roman"/>
                <a:ea typeface="Times New Roman"/>
                <a:cs typeface="Times New Roman"/>
                <a:sym typeface="Times New Roman"/>
              </a:rPr>
              <a:t>also supported this statement in their article. According to them, diversity in the workplace influences every individual present there. This can impact their motivation to work. Thus, it can impact the overall organisational performance as the motivated employee will deliver more productivity. On the other hand, Sarwar </a:t>
            </a:r>
            <a:r>
              <a:rPr lang="en-GB" sz="1200" i="1">
                <a:solidFill>
                  <a:schemeClr val="dk1"/>
                </a:solidFill>
                <a:latin typeface="Times New Roman"/>
                <a:ea typeface="Times New Roman"/>
                <a:cs typeface="Times New Roman"/>
                <a:sym typeface="Times New Roman"/>
              </a:rPr>
              <a:t>et al. (2020)</a:t>
            </a:r>
            <a:r>
              <a:rPr lang="en-GB" sz="1200" b="1" i="1">
                <a:solidFill>
                  <a:schemeClr val="dk1"/>
                </a:solidFill>
                <a:latin typeface="Times New Roman"/>
                <a:ea typeface="Times New Roman"/>
                <a:cs typeface="Times New Roman"/>
                <a:sym typeface="Times New Roman"/>
              </a:rPr>
              <a:t>, </a:t>
            </a:r>
            <a:r>
              <a:rPr lang="en-GB" sz="1200" b="1">
                <a:solidFill>
                  <a:schemeClr val="dk1"/>
                </a:solidFill>
                <a:latin typeface="Times New Roman"/>
                <a:ea typeface="Times New Roman"/>
                <a:cs typeface="Times New Roman"/>
                <a:sym typeface="Times New Roman"/>
              </a:rPr>
              <a:t> </a:t>
            </a:r>
            <a:r>
              <a:rPr lang="en-GB" sz="1200">
                <a:solidFill>
                  <a:schemeClr val="dk1"/>
                </a:solidFill>
                <a:latin typeface="Times New Roman"/>
                <a:ea typeface="Times New Roman"/>
                <a:cs typeface="Times New Roman"/>
                <a:sym typeface="Times New Roman"/>
              </a:rPr>
              <a:t>also mentioned that the inclusion of cross-cultural diversity will impact the organisational performance heavily.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1192b8e9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1192b8e9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Upon conducting the above research, it can be found that cultural diversity has a great impact on organisational performance. Moreover, the inclusion of cultural diversity can help the organisation to promote a healthy work environment which can ideal for increasing productivity. In addition to it, cultural diversity helps to boost the employee’s motivation to work. All these factors can lead to increasing organisational performance.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1192b8e97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1192b8e9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6750" y="533975"/>
            <a:ext cx="8857800" cy="1177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GB" sz="3000" b="1">
                <a:solidFill>
                  <a:schemeClr val="dk1"/>
                </a:solidFill>
                <a:latin typeface="Times New Roman"/>
                <a:ea typeface="Times New Roman"/>
                <a:cs typeface="Times New Roman"/>
                <a:sym typeface="Times New Roman"/>
              </a:rPr>
              <a:t>THE IMPACT OF CULTURAL DIVERSITY ON ORGANISATIONAL PERFORMANCE</a:t>
            </a:r>
            <a:endParaRPr sz="3000">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0" y="2197600"/>
            <a:ext cx="9144000" cy="2455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122175" y="206675"/>
            <a:ext cx="2529600" cy="572700"/>
          </a:xfrm>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33333"/>
              <a:buFont typeface="Arial"/>
              <a:buNone/>
            </a:pPr>
            <a:r>
              <a:rPr lang="en-GB" sz="3300" b="1">
                <a:latin typeface="Times New Roman"/>
                <a:ea typeface="Times New Roman"/>
                <a:cs typeface="Times New Roman"/>
                <a:sym typeface="Times New Roman"/>
              </a:rPr>
              <a:t>Introduction</a:t>
            </a:r>
            <a:endParaRPr sz="33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61" name="Google Shape;61;p14"/>
          <p:cNvSpPr txBox="1">
            <a:spLocks noGrp="1"/>
          </p:cNvSpPr>
          <p:nvPr>
            <p:ph type="body" idx="1"/>
          </p:nvPr>
        </p:nvSpPr>
        <p:spPr>
          <a:xfrm>
            <a:off x="0" y="980850"/>
            <a:ext cx="5237700" cy="3416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 more culturally diverse workplace can impact organisational performance heavily. </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impact of cultural diversity on organisation performance is going to be discussed In this research.</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background of the study along with the research rationale and significance is going to be discussed. </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2000">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237700" y="1277675"/>
            <a:ext cx="3601500" cy="237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57721" y="0"/>
            <a:ext cx="4937536"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3000" b="1" dirty="0">
                <a:latin typeface="Times New Roman"/>
                <a:ea typeface="Times New Roman"/>
                <a:cs typeface="Times New Roman"/>
                <a:sym typeface="Times New Roman"/>
              </a:rPr>
              <a:t>Background of the study</a:t>
            </a:r>
            <a:endParaRPr sz="3000">
              <a:latin typeface="Times New Roman"/>
              <a:ea typeface="Times New Roman"/>
              <a:cs typeface="Times New Roman"/>
              <a:sym typeface="Times New Roman"/>
            </a:endParaRPr>
          </a:p>
        </p:txBody>
      </p:sp>
      <p:sp>
        <p:nvSpPr>
          <p:cNvPr id="68" name="Google Shape;68;p15"/>
          <p:cNvSpPr txBox="1">
            <a:spLocks noGrp="1"/>
          </p:cNvSpPr>
          <p:nvPr>
            <p:ph type="body" idx="1"/>
          </p:nvPr>
        </p:nvSpPr>
        <p:spPr>
          <a:xfrm>
            <a:off x="0" y="1028525"/>
            <a:ext cx="5539800" cy="34164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Cultural diversity can be referred to as race, gender, cultural background and ethnicity. </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 culturally more diverse workforce is said to have better organisational output.</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Moreover, a culturally diverse workplace can lead to enhancing the employee's productivity (researchgate.net, 2019). </a:t>
            </a:r>
            <a:endParaRPr sz="2000">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5482450" y="1210950"/>
            <a:ext cx="3299399" cy="2612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715800" y="0"/>
            <a:ext cx="54282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3000" b="1" dirty="0" smtClean="0">
                <a:latin typeface="Times New Roman"/>
                <a:ea typeface="Times New Roman"/>
                <a:cs typeface="Times New Roman"/>
                <a:sym typeface="Times New Roman"/>
              </a:rPr>
              <a:t>Research </a:t>
            </a:r>
            <a:r>
              <a:rPr lang="en-GB" sz="3000" b="1" dirty="0">
                <a:latin typeface="Times New Roman"/>
                <a:ea typeface="Times New Roman"/>
                <a:cs typeface="Times New Roman"/>
                <a:sym typeface="Times New Roman"/>
              </a:rPr>
              <a:t>Aim and Objectives</a:t>
            </a:r>
            <a:endParaRPr sz="3000" b="1">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75" name="Google Shape;75;p16"/>
          <p:cNvSpPr txBox="1">
            <a:spLocks noGrp="1"/>
          </p:cNvSpPr>
          <p:nvPr>
            <p:ph type="body" idx="1"/>
          </p:nvPr>
        </p:nvSpPr>
        <p:spPr>
          <a:xfrm>
            <a:off x="3213275" y="572700"/>
            <a:ext cx="59310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900" b="1" i="1" dirty="0">
                <a:solidFill>
                  <a:schemeClr val="dk1"/>
                </a:solidFill>
                <a:latin typeface="Times New Roman"/>
                <a:ea typeface="Times New Roman"/>
                <a:cs typeface="Times New Roman"/>
                <a:sym typeface="Times New Roman"/>
              </a:rPr>
              <a:t>Aim</a:t>
            </a:r>
            <a:endParaRPr sz="1900" b="1" i="1">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GB" sz="1900" dirty="0">
                <a:solidFill>
                  <a:schemeClr val="dk1"/>
                </a:solidFill>
                <a:latin typeface="Times New Roman"/>
                <a:ea typeface="Times New Roman"/>
                <a:cs typeface="Times New Roman"/>
                <a:sym typeface="Times New Roman"/>
              </a:rPr>
              <a:t>The aim of this </a:t>
            </a:r>
            <a:r>
              <a:rPr lang="en-GB" sz="1900" dirty="0" smtClean="0">
                <a:solidFill>
                  <a:schemeClr val="dk1"/>
                </a:solidFill>
                <a:latin typeface="Times New Roman"/>
                <a:ea typeface="Times New Roman"/>
                <a:cs typeface="Times New Roman"/>
                <a:sym typeface="Times New Roman"/>
              </a:rPr>
              <a:t>research </a:t>
            </a:r>
            <a:r>
              <a:rPr lang="en-GB" sz="1900" dirty="0">
                <a:solidFill>
                  <a:schemeClr val="dk1"/>
                </a:solidFill>
                <a:latin typeface="Times New Roman"/>
                <a:ea typeface="Times New Roman"/>
                <a:cs typeface="Times New Roman"/>
                <a:sym typeface="Times New Roman"/>
              </a:rPr>
              <a:t>is to analyse the impact of cultural diversity on organisational performance. </a:t>
            </a:r>
            <a:endParaRPr sz="19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GB" sz="1900" b="1" i="1" dirty="0">
                <a:solidFill>
                  <a:schemeClr val="dk1"/>
                </a:solidFill>
                <a:latin typeface="Times New Roman"/>
                <a:ea typeface="Times New Roman"/>
                <a:cs typeface="Times New Roman"/>
                <a:sym typeface="Times New Roman"/>
              </a:rPr>
              <a:t>objective</a:t>
            </a:r>
            <a:endParaRPr sz="1900" b="1" i="1">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GB" sz="1900" dirty="0">
                <a:solidFill>
                  <a:schemeClr val="dk1"/>
                </a:solidFill>
                <a:latin typeface="Times New Roman"/>
                <a:ea typeface="Times New Roman"/>
                <a:cs typeface="Times New Roman"/>
                <a:sym typeface="Times New Roman"/>
              </a:rPr>
              <a:t>The objective of this research paper can be as follows</a:t>
            </a:r>
            <a:endParaRPr sz="1900">
              <a:solidFill>
                <a:schemeClr val="dk1"/>
              </a:solidFill>
              <a:latin typeface="Times New Roman"/>
              <a:ea typeface="Times New Roman"/>
              <a:cs typeface="Times New Roman"/>
              <a:sym typeface="Times New Roman"/>
            </a:endParaRPr>
          </a:p>
          <a:p>
            <a:pPr marL="457200" lvl="0" indent="-349250" algn="l" rtl="0">
              <a:lnSpc>
                <a:spcPct val="150000"/>
              </a:lnSpc>
              <a:spcBef>
                <a:spcPts val="0"/>
              </a:spcBef>
              <a:spcAft>
                <a:spcPts val="0"/>
              </a:spcAft>
              <a:buClr>
                <a:schemeClr val="dk1"/>
              </a:buClr>
              <a:buSzPts val="1900"/>
              <a:buFont typeface="Times New Roman"/>
              <a:buChar char="●"/>
            </a:pPr>
            <a:r>
              <a:rPr lang="en-GB" sz="1900" dirty="0">
                <a:solidFill>
                  <a:schemeClr val="dk1"/>
                </a:solidFill>
                <a:latin typeface="Times New Roman"/>
                <a:ea typeface="Times New Roman"/>
                <a:cs typeface="Times New Roman"/>
                <a:sym typeface="Times New Roman"/>
              </a:rPr>
              <a:t>To discuss the concept of cultural diversity in the workplace.</a:t>
            </a:r>
            <a:endParaRPr sz="1900">
              <a:solidFill>
                <a:schemeClr val="dk1"/>
              </a:solidFill>
              <a:latin typeface="Times New Roman"/>
              <a:ea typeface="Times New Roman"/>
              <a:cs typeface="Times New Roman"/>
              <a:sym typeface="Times New Roman"/>
            </a:endParaRPr>
          </a:p>
          <a:p>
            <a:pPr marL="457200" lvl="0" indent="-349250" algn="l" rtl="0">
              <a:lnSpc>
                <a:spcPct val="150000"/>
              </a:lnSpc>
              <a:spcBef>
                <a:spcPts val="0"/>
              </a:spcBef>
              <a:spcAft>
                <a:spcPts val="0"/>
              </a:spcAft>
              <a:buClr>
                <a:schemeClr val="dk1"/>
              </a:buClr>
              <a:buSzPts val="1900"/>
              <a:buFont typeface="Times New Roman"/>
              <a:buChar char="●"/>
            </a:pPr>
            <a:r>
              <a:rPr lang="en-GB" sz="1900" dirty="0">
                <a:solidFill>
                  <a:schemeClr val="dk1"/>
                </a:solidFill>
                <a:latin typeface="Times New Roman"/>
                <a:ea typeface="Times New Roman"/>
                <a:cs typeface="Times New Roman"/>
                <a:sym typeface="Times New Roman"/>
              </a:rPr>
              <a:t>To analyse the impact of cultural diversity on organisational performance.</a:t>
            </a:r>
            <a:endParaRPr sz="1900">
              <a:solidFill>
                <a:schemeClr val="dk1"/>
              </a:solidFill>
              <a:latin typeface="Times New Roman"/>
              <a:ea typeface="Times New Roman"/>
              <a:cs typeface="Times New Roman"/>
              <a:sym typeface="Times New Roman"/>
            </a:endParaRPr>
          </a:p>
          <a:p>
            <a:pPr marL="457200" lvl="0" indent="-349250" algn="l" rtl="0">
              <a:lnSpc>
                <a:spcPct val="150000"/>
              </a:lnSpc>
              <a:spcBef>
                <a:spcPts val="0"/>
              </a:spcBef>
              <a:spcAft>
                <a:spcPts val="0"/>
              </a:spcAft>
              <a:buClr>
                <a:schemeClr val="dk1"/>
              </a:buClr>
              <a:buSzPts val="1900"/>
              <a:buFont typeface="Times New Roman"/>
              <a:buChar char="●"/>
            </a:pPr>
            <a:r>
              <a:rPr lang="en-GB" sz="1900" dirty="0">
                <a:solidFill>
                  <a:schemeClr val="dk1"/>
                </a:solidFill>
                <a:latin typeface="Times New Roman"/>
                <a:ea typeface="Times New Roman"/>
                <a:cs typeface="Times New Roman"/>
                <a:sym typeface="Times New Roman"/>
              </a:rPr>
              <a:t>To identify the challenges related to cultural diversity. </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1900">
              <a:latin typeface="Times New Roman"/>
              <a:ea typeface="Times New Roman"/>
              <a:cs typeface="Times New Roman"/>
              <a:sym typeface="Times New Roman"/>
            </a:endParaRPr>
          </a:p>
        </p:txBody>
      </p:sp>
      <p:pic>
        <p:nvPicPr>
          <p:cNvPr id="76" name="Google Shape;76;p16"/>
          <p:cNvPicPr preferRelativeResize="0"/>
          <p:nvPr/>
        </p:nvPicPr>
        <p:blipFill>
          <a:blip r:embed="rId3">
            <a:alphaModFix/>
          </a:blip>
          <a:stretch>
            <a:fillRect/>
          </a:stretch>
        </p:blipFill>
        <p:spPr>
          <a:xfrm>
            <a:off x="219300" y="1420675"/>
            <a:ext cx="2898625" cy="2145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470700" y="133500"/>
            <a:ext cx="56733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990"/>
              <a:buFont typeface="Arial"/>
              <a:buNone/>
            </a:pPr>
            <a:r>
              <a:rPr lang="en-GB" sz="3000" b="1">
                <a:latin typeface="Times New Roman"/>
                <a:ea typeface="Times New Roman"/>
                <a:cs typeface="Times New Roman"/>
                <a:sym typeface="Times New Roman"/>
              </a:rPr>
              <a:t>Research rationale</a:t>
            </a:r>
            <a:endParaRPr sz="3000" b="1">
              <a:latin typeface="Times New Roman"/>
              <a:ea typeface="Times New Roman"/>
              <a:cs typeface="Times New Roman"/>
              <a:sym typeface="Times New Roman"/>
            </a:endParaRPr>
          </a:p>
          <a:p>
            <a:pPr marL="0" lvl="0" indent="0" algn="l" rtl="0">
              <a:spcBef>
                <a:spcPts val="0"/>
              </a:spcBef>
              <a:spcAft>
                <a:spcPts val="0"/>
              </a:spcAft>
              <a:buSzPts val="990"/>
              <a:buNone/>
            </a:pPr>
            <a:endParaRPr sz="2520"/>
          </a:p>
        </p:txBody>
      </p:sp>
      <p:sp>
        <p:nvSpPr>
          <p:cNvPr id="82" name="Google Shape;82;p17"/>
          <p:cNvSpPr txBox="1">
            <a:spLocks noGrp="1"/>
          </p:cNvSpPr>
          <p:nvPr>
            <p:ph type="body" idx="1"/>
          </p:nvPr>
        </p:nvSpPr>
        <p:spPr>
          <a:xfrm>
            <a:off x="3572700" y="1038050"/>
            <a:ext cx="5571300" cy="3416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main purpose of this research paper is to analyse the impact of cultural diversity on organisational performance.</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Cultural diversity has proven beneficial in achieving business goals more efficiently by sharing values and beliefs.</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This cross-cultural exchange can increase the employee's motivation to work. </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83" name="Google Shape;83;p17"/>
          <p:cNvPicPr preferRelativeResize="0"/>
          <p:nvPr/>
        </p:nvPicPr>
        <p:blipFill>
          <a:blip r:embed="rId3">
            <a:alphaModFix/>
          </a:blip>
          <a:stretch>
            <a:fillRect/>
          </a:stretch>
        </p:blipFill>
        <p:spPr>
          <a:xfrm>
            <a:off x="142850" y="1487450"/>
            <a:ext cx="3267900" cy="2193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244950" y="149450"/>
            <a:ext cx="35595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3000" b="1">
                <a:latin typeface="Times New Roman"/>
                <a:ea typeface="Times New Roman"/>
                <a:cs typeface="Times New Roman"/>
                <a:sym typeface="Times New Roman"/>
              </a:rPr>
              <a:t>Literature Search</a:t>
            </a:r>
            <a:endParaRPr sz="3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89" name="Google Shape;89;p18"/>
          <p:cNvSpPr txBox="1">
            <a:spLocks noGrp="1"/>
          </p:cNvSpPr>
          <p:nvPr>
            <p:ph type="body" idx="1"/>
          </p:nvPr>
        </p:nvSpPr>
        <p:spPr>
          <a:xfrm>
            <a:off x="130525" y="1076200"/>
            <a:ext cx="5066100" cy="34164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For conducting the research various article will be taken into consideration.</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Various journals will also be taken into consideration. </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Moreover, these articles and journals will be searched from google scholar. </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2000">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5244125" y="1287050"/>
            <a:ext cx="3642576" cy="223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559625" y="282925"/>
            <a:ext cx="3397500" cy="572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3000" b="1">
                <a:latin typeface="Times New Roman"/>
                <a:ea typeface="Times New Roman"/>
                <a:cs typeface="Times New Roman"/>
                <a:sym typeface="Times New Roman"/>
              </a:rPr>
              <a:t>Literature Review</a:t>
            </a:r>
            <a:endParaRPr sz="3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5313900" cy="3416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According to Duchek </a:t>
            </a:r>
            <a:r>
              <a:rPr lang="en-GB" sz="2000" i="1">
                <a:solidFill>
                  <a:schemeClr val="dk1"/>
                </a:solidFill>
                <a:latin typeface="Times New Roman"/>
                <a:ea typeface="Times New Roman"/>
                <a:cs typeface="Times New Roman"/>
                <a:sym typeface="Times New Roman"/>
              </a:rPr>
              <a:t>et al. (2020), </a:t>
            </a:r>
            <a:r>
              <a:rPr lang="en-GB" sz="2000">
                <a:solidFill>
                  <a:schemeClr val="dk1"/>
                </a:solidFill>
                <a:latin typeface="Times New Roman"/>
                <a:ea typeface="Times New Roman"/>
                <a:cs typeface="Times New Roman"/>
                <a:sym typeface="Times New Roman"/>
              </a:rPr>
              <a:t>diversity plays an important role in any organisation. </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 article by Hendri (2019), also showed that cultural diversity can be the greatest strength of any organisation. </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On the other hand, Sarwar </a:t>
            </a:r>
            <a:r>
              <a:rPr lang="en-GB" sz="2000" i="1">
                <a:solidFill>
                  <a:schemeClr val="dk1"/>
                </a:solidFill>
                <a:latin typeface="Times New Roman"/>
                <a:ea typeface="Times New Roman"/>
                <a:cs typeface="Times New Roman"/>
                <a:sym typeface="Times New Roman"/>
              </a:rPr>
              <a:t>et al. (2020), </a:t>
            </a:r>
            <a:r>
              <a:rPr lang="en-GB" sz="2000">
                <a:solidFill>
                  <a:schemeClr val="dk1"/>
                </a:solidFill>
                <a:latin typeface="Times New Roman"/>
                <a:ea typeface="Times New Roman"/>
                <a:cs typeface="Times New Roman"/>
                <a:sym typeface="Times New Roman"/>
              </a:rPr>
              <a:t>also explained that cross-cultural diversity can help every organisation to grow. </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sz="2000">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5673100" y="1515900"/>
            <a:ext cx="3213602" cy="22495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6642925" y="130375"/>
            <a:ext cx="2062500" cy="5727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Clr>
                <a:schemeClr val="dk1"/>
              </a:buClr>
              <a:buSzPts val="1100"/>
              <a:buFont typeface="Arial"/>
              <a:buNone/>
            </a:pPr>
            <a:r>
              <a:rPr lang="en-GB" sz="3000" b="1">
                <a:latin typeface="Times New Roman"/>
                <a:ea typeface="Times New Roman"/>
                <a:cs typeface="Times New Roman"/>
                <a:sym typeface="Times New Roman"/>
              </a:rPr>
              <a:t>Conclusion</a:t>
            </a:r>
            <a:endParaRPr sz="30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985600" y="923625"/>
            <a:ext cx="4846800" cy="3416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It can be derived that the implementation of cultural diversity can boost organisational performance.</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It can also be found that cultural diversity can boost the employee’s motivation to work.</a:t>
            </a:r>
            <a:endParaRPr sz="2000">
              <a:solidFill>
                <a:schemeClr val="dk1"/>
              </a:solidFill>
              <a:latin typeface="Times New Roman"/>
              <a:ea typeface="Times New Roman"/>
              <a:cs typeface="Times New Roman"/>
              <a:sym typeface="Times New Roman"/>
            </a:endParaRPr>
          </a:p>
          <a:p>
            <a:pPr marL="457200" lvl="0" indent="-355600" algn="l" rtl="0">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Moreover, the inclusion of cultural diversity in the workplace helps to healthy work environment. </a:t>
            </a:r>
            <a:endParaRPr sz="2000">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209600" y="1713626"/>
            <a:ext cx="3737850" cy="1919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178075"/>
            <a:ext cx="2405700" cy="572700"/>
          </a:xfrm>
          <a:prstGeom prst="rect">
            <a:avLst/>
          </a:prstGeom>
        </p:spPr>
        <p:txBody>
          <a:bodyPr spcFirstLastPara="1" wrap="square" lIns="91425" tIns="91425" rIns="91425" bIns="91425" anchor="t" anchorCtr="0">
            <a:normAutofit fontScale="90000"/>
          </a:bodyPr>
          <a:lstStyle/>
          <a:p>
            <a:pPr marL="0" lvl="0" indent="0" algn="ctr" rtl="0">
              <a:lnSpc>
                <a:spcPct val="150000"/>
              </a:lnSpc>
              <a:spcBef>
                <a:spcPts val="0"/>
              </a:spcBef>
              <a:spcAft>
                <a:spcPts val="0"/>
              </a:spcAft>
              <a:buClr>
                <a:schemeClr val="dk1"/>
              </a:buClr>
              <a:buSzPct val="33333"/>
              <a:buFont typeface="Arial"/>
              <a:buNone/>
            </a:pPr>
            <a:r>
              <a:rPr lang="en-GB" sz="3300" b="1">
                <a:latin typeface="Times New Roman"/>
                <a:ea typeface="Times New Roman"/>
                <a:cs typeface="Times New Roman"/>
                <a:sym typeface="Times New Roman"/>
              </a:rPr>
              <a:t>References</a:t>
            </a:r>
            <a:endParaRPr sz="3300" b="1">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10" name="Google Shape;110;p21"/>
          <p:cNvSpPr txBox="1">
            <a:spLocks noGrp="1"/>
          </p:cNvSpPr>
          <p:nvPr>
            <p:ph type="body" idx="1"/>
          </p:nvPr>
        </p:nvSpPr>
        <p:spPr>
          <a:xfrm>
            <a:off x="140075" y="790150"/>
            <a:ext cx="8520600" cy="3416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researchgate.net (2019) The impact of cultural diversity on organizational ... - researchgate. Available at: https://www.researchgate.net/profile/Solomon-Kowo/publication/355204242_THE_IMPACT_OF_CULTURAL_DIVERSITY_ON_ORGANIZATIONAL_PERFORMANCE_OF_SELECTED_FROZEN_FISH_COMPANIES_IN_NIGERIA/links/616818033851f9599401799b/THE-IMPACT-OF-CULTURAL-DIVERSITY-ON-ORGANIZATIONAL-PERFORMANCE-OF-SELECTED-FROZEN-FISH-COMPANIES-IN-NIGERIA.pdf (Accessed: April 19, 2023). </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Duchek, S., Raetze, S. and Scheuch, I., 2020. The role of diversity in organizational resilience: a theoretical framework. Business research, 13(2), pp.387-423.</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Hendri, N., 2019. The impact of organizational commitment on job performance.</a:t>
            </a:r>
            <a:endParaRPr sz="1400">
              <a:solidFill>
                <a:schemeClr val="dk1"/>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chemeClr val="dk1"/>
              </a:buClr>
              <a:buSzPts val="1400"/>
              <a:buFont typeface="Times New Roman"/>
              <a:buChar char="●"/>
            </a:pPr>
            <a:r>
              <a:rPr lang="en-GB" sz="1400">
                <a:solidFill>
                  <a:schemeClr val="dk1"/>
                </a:solidFill>
                <a:latin typeface="Times New Roman"/>
                <a:ea typeface="Times New Roman"/>
                <a:cs typeface="Times New Roman"/>
                <a:sym typeface="Times New Roman"/>
              </a:rPr>
              <a:t>Sarwar, H., Ishaq, M.I., Amin, A. and Ahmed, R., 2020. Ethical leadership, work engagement, employees’ well-being, and performance: a cross-cultural comparison. Journal of Sustainable Tourism, 28(12), pp.2008-2026.</a:t>
            </a: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Words>
  <PresentationFormat>On-screen Show (16:9)</PresentationFormat>
  <Paragraphs>45</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Introduction </vt:lpstr>
      <vt:lpstr>Background of the study</vt:lpstr>
      <vt:lpstr>Research Aim and Objectives </vt:lpstr>
      <vt:lpstr>Research rationale </vt:lpstr>
      <vt:lpstr>Literature Search </vt:lpstr>
      <vt:lpstr>Literature Review </vt:lpstr>
      <vt:lpstr>Conclusion </vt:lpstr>
      <vt:lpstr>References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HP</cp:lastModifiedBy>
  <cp:revision>1</cp:revision>
  <dcterms:modified xsi:type="dcterms:W3CDTF">2023-04-19T17:44:07Z</dcterms:modified>
</cp:coreProperties>
</file>