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6" r:id="rId1"/>
  </p:sldMasterIdLst>
  <p:notesMasterIdLst>
    <p:notesMasterId r:id="rId19"/>
  </p:notesMasterIdLst>
  <p:sldIdLst>
    <p:sldId id="256" r:id="rId2"/>
    <p:sldId id="258" r:id="rId3"/>
    <p:sldId id="279" r:id="rId4"/>
    <p:sldId id="278" r:id="rId5"/>
    <p:sldId id="277" r:id="rId6"/>
    <p:sldId id="276" r:id="rId7"/>
    <p:sldId id="275" r:id="rId8"/>
    <p:sldId id="274" r:id="rId9"/>
    <p:sldId id="273" r:id="rId10"/>
    <p:sldId id="272" r:id="rId11"/>
    <p:sldId id="271" r:id="rId12"/>
    <p:sldId id="270" r:id="rId13"/>
    <p:sldId id="269" r:id="rId14"/>
    <p:sldId id="281" r:id="rId15"/>
    <p:sldId id="266" r:id="rId16"/>
    <p:sldId id="268"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82658" autoAdjust="0"/>
  </p:normalViewPr>
  <p:slideViewPr>
    <p:cSldViewPr snapToGrid="0">
      <p:cViewPr varScale="1">
        <p:scale>
          <a:sx n="137" d="100"/>
          <a:sy n="137" d="100"/>
        </p:scale>
        <p:origin x="-153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AEA9F6-61A8-43C1-BBE7-4F54F7733DC3}" type="datetimeFigureOut">
              <a:rPr lang="en-GB" smtClean="0"/>
              <a:t>17/04/2023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A7DEE-AA22-4940-9E0D-CCCAC09DAAE1}" type="slidenum">
              <a:rPr lang="en-GB" smtClean="0"/>
              <a:t>‹#›</a:t>
            </a:fld>
            <a:endParaRPr lang="en-GB"/>
          </a:p>
        </p:txBody>
      </p:sp>
    </p:spTree>
    <p:extLst>
      <p:ext uri="{BB962C8B-B14F-4D97-AF65-F5344CB8AC3E}">
        <p14:creationId xmlns:p14="http://schemas.microsoft.com/office/powerpoint/2010/main" val="115327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a:t>
            </a:fld>
            <a:endParaRPr lang="en-GB"/>
          </a:p>
        </p:txBody>
      </p:sp>
    </p:spTree>
    <p:extLst>
      <p:ext uri="{BB962C8B-B14F-4D97-AF65-F5344CB8AC3E}">
        <p14:creationId xmlns:p14="http://schemas.microsoft.com/office/powerpoint/2010/main" val="879566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Shopping tourism development requires developing local physical retail spaces such as shopping districts, through which tourists are attracted to visit these destination sites. The performance of this activity involves diverse stakeholders, ranging from the government to private sector businesses. Therefore, this collaborative development of the destination site increases the quality of life of local community members, as they also gain access to the facilities and amenities related to shopping tourism.</a:t>
            </a:r>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10</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none" strike="noStrike" kern="1200" dirty="0" smtClean="0">
                <a:solidFill>
                  <a:schemeClr val="tx1"/>
                </a:solidFill>
                <a:effectLst/>
                <a:latin typeface="+mn-lt"/>
                <a:ea typeface="+mn-ea"/>
                <a:cs typeface="+mn-cs"/>
              </a:rPr>
              <a:t>Medical tourism creates direct global competition among private medical industry operators, as it creates a global source of income for them.</a:t>
            </a:r>
          </a:p>
          <a:p>
            <a:pPr lvl="0"/>
            <a:r>
              <a:rPr lang="en-US" sz="1200" u="none" strike="noStrike" kern="1200" dirty="0" smtClean="0">
                <a:solidFill>
                  <a:schemeClr val="tx1"/>
                </a:solidFill>
                <a:effectLst/>
                <a:latin typeface="+mn-lt"/>
                <a:ea typeface="+mn-ea"/>
                <a:cs typeface="+mn-cs"/>
              </a:rPr>
              <a:t>This can see destination sites develop to offer a higher quality of healthcare services to attract medical tourists (</a:t>
            </a:r>
            <a:r>
              <a:rPr lang="en-US" sz="1200" u="none" strike="noStrike" kern="1200" dirty="0" err="1" smtClean="0">
                <a:solidFill>
                  <a:schemeClr val="tx1"/>
                </a:solidFill>
                <a:effectLst/>
                <a:latin typeface="+mn-lt"/>
                <a:ea typeface="+mn-ea"/>
                <a:cs typeface="+mn-cs"/>
              </a:rPr>
              <a:t>Pirzada</a:t>
            </a:r>
            <a:r>
              <a:rPr lang="en-US" sz="1200" u="none" strike="noStrike" kern="1200" dirty="0" smtClean="0">
                <a:solidFill>
                  <a:schemeClr val="tx1"/>
                </a:solidFill>
                <a:effectLst/>
                <a:latin typeface="+mn-lt"/>
                <a:ea typeface="+mn-ea"/>
                <a:cs typeface="+mn-cs"/>
              </a:rPr>
              <a:t>, 2022).</a:t>
            </a:r>
          </a:p>
          <a:p>
            <a:pPr lvl="0"/>
            <a:r>
              <a:rPr lang="en-US" sz="1200" u="none" strike="noStrike" kern="1200" dirty="0" smtClean="0">
                <a:solidFill>
                  <a:schemeClr val="tx1"/>
                </a:solidFill>
                <a:effectLst/>
                <a:latin typeface="+mn-lt"/>
                <a:ea typeface="+mn-ea"/>
                <a:cs typeface="+mn-cs"/>
              </a:rPr>
              <a:t>Such developments also benefit the local community as they can similarly access the healthcare facilities designed for medical tourists.</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11</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Heritage tourism has seen tourism as a whole grow strongly in globally popular destinations, such as Egypt for its heritage of pyramids. Other destinations such as Rome have </a:t>
            </a:r>
            <a:r>
              <a:rPr lang="en-US" sz="1200" kern="1200" dirty="0" err="1" smtClean="0">
                <a:solidFill>
                  <a:schemeClr val="tx1"/>
                </a:solidFill>
                <a:effectLst/>
                <a:latin typeface="+mn-lt"/>
                <a:ea typeface="+mn-ea"/>
                <a:cs typeface="+mn-cs"/>
              </a:rPr>
              <a:t>capitalised</a:t>
            </a:r>
            <a:r>
              <a:rPr lang="en-US" sz="1200" kern="1200" dirty="0" smtClean="0">
                <a:solidFill>
                  <a:schemeClr val="tx1"/>
                </a:solidFill>
                <a:effectLst/>
                <a:latin typeface="+mn-lt"/>
                <a:ea typeface="+mn-ea"/>
                <a:cs typeface="+mn-cs"/>
              </a:rPr>
              <a:t> on heritage tourism owing to its rich history of human-made heritage monuments, art and other cultural offerings. It creates an intersectional growth in tourism engagement as well, as culturally driven tourism also grows food and wine tourism in the destination site (Cleave, 2011).</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12</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Due to this global growth of shopping tourism, local tourism stakeholders must increase their cooperative practice to ensure that the cultural norms and customs are safeguarded against such tourism footfall. While there is a social benefit of increased intercultural exchange among locals and foreign travellers, there is also a negative where their dependency on foreign visitors makes them vulnerable to social exploitation.</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13</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The global competitive growth of medical tourism in this way presents a long-term challenge for the destination site. The challenges of medical waste disposal threaten the commitment of developing countries towards the Net Zero 2050 directive, which requires global participants to reduce carbon emissions and become net sustainable by 2050 (</a:t>
            </a:r>
            <a:r>
              <a:rPr lang="en-US" sz="1200" kern="1200" dirty="0" err="1" smtClean="0">
                <a:solidFill>
                  <a:schemeClr val="tx1"/>
                </a:solidFill>
                <a:effectLst/>
                <a:latin typeface="+mn-lt"/>
                <a:ea typeface="+mn-ea"/>
                <a:cs typeface="+mn-cs"/>
              </a:rPr>
              <a:t>Fankhauser</a:t>
            </a:r>
            <a:r>
              <a:rPr lang="en-US" sz="1200" kern="1200" dirty="0" smtClean="0">
                <a:solidFill>
                  <a:schemeClr val="tx1"/>
                </a:solidFill>
                <a:effectLst/>
                <a:latin typeface="+mn-lt"/>
                <a:ea typeface="+mn-ea"/>
                <a:cs typeface="+mn-cs"/>
              </a:rPr>
              <a:t> et al., 2021). Other activities such as heritage tourism have a comparatively higher environmental benefit, as travellers can be educated to serve as co-custodians or stewards of the environment and </a:t>
            </a:r>
            <a:r>
              <a:rPr lang="en-US" sz="1200" kern="1200" dirty="0" err="1" smtClean="0">
                <a:solidFill>
                  <a:schemeClr val="tx1"/>
                </a:solidFill>
                <a:effectLst/>
                <a:latin typeface="+mn-lt"/>
                <a:ea typeface="+mn-ea"/>
                <a:cs typeface="+mn-cs"/>
              </a:rPr>
              <a:t>practise</a:t>
            </a:r>
            <a:r>
              <a:rPr lang="en-US" sz="1200" kern="1200" dirty="0" smtClean="0">
                <a:solidFill>
                  <a:schemeClr val="tx1"/>
                </a:solidFill>
                <a:effectLst/>
                <a:latin typeface="+mn-lt"/>
                <a:ea typeface="+mn-ea"/>
                <a:cs typeface="+mn-cs"/>
              </a:rPr>
              <a:t> sustainable cultural tourism with local community partners (Bennett et al., 2018).</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14</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15</a:t>
            </a:fld>
            <a:endParaRPr lang="en-GB"/>
          </a:p>
        </p:txBody>
      </p:sp>
    </p:spTree>
    <p:extLst>
      <p:ext uri="{BB962C8B-B14F-4D97-AF65-F5344CB8AC3E}">
        <p14:creationId xmlns:p14="http://schemas.microsoft.com/office/powerpoint/2010/main" val="3682564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16</a:t>
            </a:fld>
            <a:endParaRPr lang="en-GB"/>
          </a:p>
        </p:txBody>
      </p:sp>
    </p:spTree>
    <p:extLst>
      <p:ext uri="{BB962C8B-B14F-4D97-AF65-F5344CB8AC3E}">
        <p14:creationId xmlns:p14="http://schemas.microsoft.com/office/powerpoint/2010/main" val="2752355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17</a:t>
            </a:fld>
            <a:endParaRPr lang="en-GB"/>
          </a:p>
        </p:txBody>
      </p:sp>
    </p:spTree>
    <p:extLst>
      <p:ext uri="{BB962C8B-B14F-4D97-AF65-F5344CB8AC3E}">
        <p14:creationId xmlns:p14="http://schemas.microsoft.com/office/powerpoint/2010/main" val="13201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2</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a:t>
            </a:r>
            <a:r>
              <a:rPr lang="en-US" sz="1200" kern="1200" dirty="0" smtClean="0">
                <a:solidFill>
                  <a:schemeClr val="tx1"/>
                </a:solidFill>
                <a:effectLst/>
                <a:latin typeface="+mn-lt"/>
                <a:ea typeface="+mn-ea"/>
                <a:cs typeface="+mn-cs"/>
              </a:rPr>
              <a:t> Heritage tourism is a growing trend globally as it aligns with similar purpose-driven ideals among tourists, such as sustainable tourism. Heritage tourism ensures that the local destination site benefits culturally by allowing foreign visitors to experience it authentically. Exposure to foreign cultures in this way broadens the tourist’s understanding of global cultures, thereby improving intercultural understanding as a whole. An instance is observed in the nostalgia-driven motivation of Singaporeans towards the heritage of Kampong </a:t>
            </a:r>
            <a:r>
              <a:rPr lang="en-US" sz="1200" kern="1200" dirty="0" err="1" smtClean="0">
                <a:solidFill>
                  <a:schemeClr val="tx1"/>
                </a:solidFill>
                <a:effectLst/>
                <a:latin typeface="+mn-lt"/>
                <a:ea typeface="+mn-ea"/>
                <a:cs typeface="+mn-cs"/>
              </a:rPr>
              <a:t>Lorong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Buangkok</a:t>
            </a:r>
            <a:r>
              <a:rPr lang="en-US" sz="1200" kern="1200" dirty="0" smtClean="0">
                <a:solidFill>
                  <a:schemeClr val="tx1"/>
                </a:solidFill>
                <a:effectLst/>
                <a:latin typeface="+mn-lt"/>
                <a:ea typeface="+mn-ea"/>
                <a:cs typeface="+mn-cs"/>
              </a:rPr>
              <a:t>, the "only surviving" village in the country (Campbell, 2020). </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3</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Shopping tourism has grown through the ease of interaction between global travellers and destination sites that have robust commercial performance. The uniqueness of retail products available in such destination sites drives consumer engagement, as evidenced in the instance of the Swiss market. Other instances such as Dubai show the growth of shopping tourism in the region, owing to low direct taxes on luxury products and other consumer goods (Abbas, 2019).</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C3A7DEE-AA22-4940-9E0D-CCCAC09DAAE1}" type="slidenum">
              <a:rPr lang="en-GB" smtClean="0"/>
              <a:t>4</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The increased affordability of air travel makes medical tourism more sustainable for such travellers, as they can quickly travel to and back from their destination site following their medical needs being fulfilled. Apart from emergency healthcare services, cosmetic surgeries are a key driving factor that motivates tourists to visit foreign sites. For instance, tourists from the UK visit Turkey to access affordable dental healthcare, </a:t>
            </a:r>
            <a:r>
              <a:rPr lang="en-US" sz="1200" kern="1200" dirty="0" err="1" smtClean="0">
                <a:solidFill>
                  <a:schemeClr val="tx1"/>
                </a:solidFill>
                <a:effectLst/>
                <a:latin typeface="+mn-lt"/>
                <a:ea typeface="+mn-ea"/>
                <a:cs typeface="+mn-cs"/>
              </a:rPr>
              <a:t>rhinoplasty</a:t>
            </a:r>
            <a:r>
              <a:rPr lang="en-US" sz="1200" kern="1200" dirty="0" smtClean="0">
                <a:solidFill>
                  <a:schemeClr val="tx1"/>
                </a:solidFill>
                <a:effectLst/>
                <a:latin typeface="+mn-lt"/>
                <a:ea typeface="+mn-ea"/>
                <a:cs typeface="+mn-cs"/>
              </a:rPr>
              <a:t> or other forms of cosmetic surgery (</a:t>
            </a:r>
            <a:r>
              <a:rPr lang="en-US" sz="1200" kern="1200" dirty="0" err="1" smtClean="0">
                <a:solidFill>
                  <a:schemeClr val="tx1"/>
                </a:solidFill>
                <a:effectLst/>
                <a:latin typeface="+mn-lt"/>
                <a:ea typeface="+mn-ea"/>
                <a:cs typeface="+mn-cs"/>
              </a:rPr>
              <a:t>Bhanot</a:t>
            </a:r>
            <a:r>
              <a:rPr lang="en-US" sz="1200" kern="1200" dirty="0" smtClean="0">
                <a:solidFill>
                  <a:schemeClr val="tx1"/>
                </a:solidFill>
                <a:effectLst/>
                <a:latin typeface="+mn-lt"/>
                <a:ea typeface="+mn-ea"/>
                <a:cs typeface="+mn-cs"/>
              </a:rPr>
              <a:t>, 2022).</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5</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a:t>
            </a:r>
            <a:r>
              <a:rPr lang="en-US" sz="1200" kern="1200" dirty="0" smtClean="0">
                <a:solidFill>
                  <a:schemeClr val="tx1"/>
                </a:solidFill>
                <a:effectLst/>
                <a:latin typeface="+mn-lt"/>
                <a:ea typeface="+mn-ea"/>
                <a:cs typeface="+mn-cs"/>
              </a:rPr>
              <a:t> Heritage tourism has various positives apart from the quality of promoting tourism engagement. It ensures that the local community that lives in the heritage site can sustain their lives from the growth of tourism participation in the destination site. Increased publicity and awareness also contribute to this outcome as the local destination sites, such as the Singaporean village, become resilient against the changes such as </a:t>
            </a:r>
            <a:r>
              <a:rPr lang="en-US" sz="1200" kern="1200" dirty="0" err="1" smtClean="0">
                <a:solidFill>
                  <a:schemeClr val="tx1"/>
                </a:solidFill>
                <a:effectLst/>
                <a:latin typeface="+mn-lt"/>
                <a:ea typeface="+mn-ea"/>
                <a:cs typeface="+mn-cs"/>
              </a:rPr>
              <a:t>globalisation</a:t>
            </a:r>
            <a:r>
              <a:rPr lang="en-US" sz="1200" kern="1200" dirty="0" smtClean="0">
                <a:solidFill>
                  <a:schemeClr val="tx1"/>
                </a:solidFill>
                <a:effectLst/>
                <a:latin typeface="+mn-lt"/>
                <a:ea typeface="+mn-ea"/>
                <a:cs typeface="+mn-cs"/>
              </a:rPr>
              <a:t> which can erode local cultural customs.</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6</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a:t>
            </a:r>
            <a:r>
              <a:rPr lang="en-US" sz="1200" kern="1200" dirty="0" smtClean="0">
                <a:solidFill>
                  <a:schemeClr val="tx1"/>
                </a:solidFill>
                <a:effectLst/>
                <a:latin typeface="+mn-lt"/>
                <a:ea typeface="+mn-ea"/>
                <a:cs typeface="+mn-cs"/>
              </a:rPr>
              <a:t> The instance of Dubai is a relevant comparison to this trend, as the region’s development relies strongly on tourism growth as a whole. For this purpose, tourism activities such as shopping tourism uniformly contribute to the growth of the local economy. It allows the destination site to become more economically powerful and therefore creates local economic, infrastructure and utilities development that is also accessible to the local communities. Therefore, shopping tourism contributes to the growth of the standard of living in the local community.</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7</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The instance of Turkey is a positive example of healthcare tourism improving the destination site’s economic resiliency. In recent years, inflation has been among the highest in the world for Turkey, making the purchasing power of the Lira currency substantially lower for local communities. However, this also makes it more affordable to foreign visitors from more economically prosperous countries, and benefits from their spending in the local economy. Medical tourism in Turkey has therefore safeguarded the economy and local community from such adverse developments while offering benefits to medical visitors.</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8</a:t>
            </a:fld>
            <a:endParaRPr lang="en-GB"/>
          </a:p>
        </p:txBody>
      </p:sp>
    </p:spTree>
    <p:extLst>
      <p:ext uri="{BB962C8B-B14F-4D97-AF65-F5344CB8AC3E}">
        <p14:creationId xmlns:p14="http://schemas.microsoft.com/office/powerpoint/2010/main" val="1762719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Heritage sites have been popular in the mainstream through the appeal of visiting heritage monuments such as the </a:t>
            </a:r>
            <a:r>
              <a:rPr lang="en-US" sz="1200" kern="1200" dirty="0" err="1" smtClean="0">
                <a:solidFill>
                  <a:schemeClr val="tx1"/>
                </a:solidFill>
                <a:effectLst/>
                <a:latin typeface="+mn-lt"/>
                <a:ea typeface="+mn-ea"/>
                <a:cs typeface="+mn-cs"/>
              </a:rPr>
              <a:t>Colosseum</a:t>
            </a:r>
            <a:r>
              <a:rPr lang="en-US" sz="1200" kern="1200" dirty="0" smtClean="0">
                <a:solidFill>
                  <a:schemeClr val="tx1"/>
                </a:solidFill>
                <a:effectLst/>
                <a:latin typeface="+mn-lt"/>
                <a:ea typeface="+mn-ea"/>
                <a:cs typeface="+mn-cs"/>
              </a:rPr>
              <a:t> in Rome. However, the growth of this trend has </a:t>
            </a:r>
            <a:r>
              <a:rPr lang="en-US" sz="1200" kern="1200" dirty="0" err="1" smtClean="0">
                <a:solidFill>
                  <a:schemeClr val="tx1"/>
                </a:solidFill>
                <a:effectLst/>
                <a:latin typeface="+mn-lt"/>
                <a:ea typeface="+mn-ea"/>
                <a:cs typeface="+mn-cs"/>
              </a:rPr>
              <a:t>revitalised</a:t>
            </a:r>
            <a:r>
              <a:rPr lang="en-US" sz="1200" kern="1200" dirty="0" smtClean="0">
                <a:solidFill>
                  <a:schemeClr val="tx1"/>
                </a:solidFill>
                <a:effectLst/>
                <a:latin typeface="+mn-lt"/>
                <a:ea typeface="+mn-ea"/>
                <a:cs typeface="+mn-cs"/>
              </a:rPr>
              <a:t> certain destination sites such as Antigua, the capital city of Guatemala. Other popular sites such as Spain have increased their cultural revival strategy to boost tourism performance, by </a:t>
            </a:r>
            <a:r>
              <a:rPr lang="en-US" sz="1200" kern="1200" dirty="0" err="1" smtClean="0">
                <a:solidFill>
                  <a:schemeClr val="tx1"/>
                </a:solidFill>
                <a:effectLst/>
                <a:latin typeface="+mn-lt"/>
                <a:ea typeface="+mn-ea"/>
                <a:cs typeface="+mn-cs"/>
              </a:rPr>
              <a:t>revitalising</a:t>
            </a:r>
            <a:r>
              <a:rPr lang="en-US" sz="1200" kern="1200" dirty="0" smtClean="0">
                <a:solidFill>
                  <a:schemeClr val="tx1"/>
                </a:solidFill>
                <a:effectLst/>
                <a:latin typeface="+mn-lt"/>
                <a:ea typeface="+mn-ea"/>
                <a:cs typeface="+mn-cs"/>
              </a:rPr>
              <a:t> Spanish cities in the UNESCO World Heritage List (Medina-</a:t>
            </a:r>
            <a:r>
              <a:rPr lang="en-US" sz="1200" kern="1200" dirty="0" err="1" smtClean="0">
                <a:solidFill>
                  <a:schemeClr val="tx1"/>
                </a:solidFill>
                <a:effectLst/>
                <a:latin typeface="+mn-lt"/>
                <a:ea typeface="+mn-ea"/>
                <a:cs typeface="+mn-cs"/>
              </a:rPr>
              <a:t>Viruel</a:t>
            </a:r>
            <a:r>
              <a:rPr lang="en-US" sz="1200" kern="1200" dirty="0" smtClean="0">
                <a:solidFill>
                  <a:schemeClr val="tx1"/>
                </a:solidFill>
                <a:effectLst/>
                <a:latin typeface="+mn-lt"/>
                <a:ea typeface="+mn-ea"/>
                <a:cs typeface="+mn-cs"/>
              </a:rPr>
              <a:t> et al., 2019).</a:t>
            </a:r>
          </a:p>
          <a:p>
            <a:endParaRPr lang="en-GB" dirty="0"/>
          </a:p>
        </p:txBody>
      </p:sp>
      <p:sp>
        <p:nvSpPr>
          <p:cNvPr id="4" name="Slide Number Placeholder 3"/>
          <p:cNvSpPr>
            <a:spLocks noGrp="1"/>
          </p:cNvSpPr>
          <p:nvPr>
            <p:ph type="sldNum" sz="quarter" idx="5"/>
          </p:nvPr>
        </p:nvSpPr>
        <p:spPr/>
        <p:txBody>
          <a:bodyPr/>
          <a:lstStyle/>
          <a:p>
            <a:fld id="{2C3A7DEE-AA22-4940-9E0D-CCCAC09DAAE1}" type="slidenum">
              <a:rPr lang="en-GB" smtClean="0"/>
              <a:t>9</a:t>
            </a:fld>
            <a:endParaRPr lang="en-GB"/>
          </a:p>
        </p:txBody>
      </p:sp>
    </p:spTree>
    <p:extLst>
      <p:ext uri="{BB962C8B-B14F-4D97-AF65-F5344CB8AC3E}">
        <p14:creationId xmlns:p14="http://schemas.microsoft.com/office/powerpoint/2010/main" val="1762719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a:xfrm>
            <a:off x="2692397" y="5037663"/>
            <a:ext cx="5214635" cy="279400"/>
          </a:xfrm>
        </p:spPr>
        <p:txBody>
          <a:bodyPr/>
          <a:lstStyle/>
          <a:p>
            <a:endParaRPr lang="en-GB"/>
          </a:p>
        </p:txBody>
      </p:sp>
      <p:sp>
        <p:nvSpPr>
          <p:cNvPr id="6" name="Slide Number Placeholder 5"/>
          <p:cNvSpPr>
            <a:spLocks noGrp="1"/>
          </p:cNvSpPr>
          <p:nvPr>
            <p:ph type="sldNum" sz="quarter" idx="12"/>
          </p:nvPr>
        </p:nvSpPr>
        <p:spPr>
          <a:xfrm>
            <a:off x="8956900" y="5037663"/>
            <a:ext cx="551167" cy="279400"/>
          </a:xfrm>
        </p:spPr>
        <p:txBody>
          <a:bodyPr/>
          <a:lstStyle/>
          <a:p>
            <a:fld id="{49702E4B-F344-4650-BBD4-BCA001A8D956}" type="slidenum">
              <a:rPr lang="en-GB" smtClean="0"/>
              <a:t>‹#›</a:t>
            </a:fld>
            <a:endParaRPr lang="en-GB"/>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491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6B2D9-1063-483E-8B43-48FFAA08322B}"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104448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40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762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1418143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2761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966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87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525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420045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6B2D9-1063-483E-8B43-48FFAA08322B}" type="datetimeFigureOut">
              <a:rPr lang="en-GB" smtClean="0"/>
              <a:t>17/04/2023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702E4B-F344-4650-BBD4-BCA001A8D956}" type="slidenum">
              <a:rPr lang="en-GB" smtClean="0"/>
              <a:t>‹#›</a:t>
            </a:fld>
            <a:endParaRPr lang="en-GB"/>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87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6B2D9-1063-483E-8B43-48FFAA08322B}"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249545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6B2D9-1063-483E-8B43-48FFAA08322B}" type="datetimeFigureOut">
              <a:rPr lang="en-GB" smtClean="0"/>
              <a:t>17/04/2023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702E4B-F344-4650-BBD4-BCA001A8D956}" type="slidenum">
              <a:rPr lang="en-GB" smtClean="0"/>
              <a:t>‹#›</a:t>
            </a:fld>
            <a:endParaRPr lang="en-GB"/>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6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6B2D9-1063-483E-8B43-48FFAA08322B}" type="datetimeFigureOut">
              <a:rPr lang="en-GB" smtClean="0"/>
              <a:t>17/04/2023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702E4B-F344-4650-BBD4-BCA001A8D956}" type="slidenum">
              <a:rPr lang="en-GB" smtClean="0"/>
              <a:t>‹#›</a:t>
            </a:fld>
            <a:endParaRPr lang="en-GB"/>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7981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6B2D9-1063-483E-8B43-48FFAA08322B}" type="datetimeFigureOut">
              <a:rPr lang="en-GB" smtClean="0"/>
              <a:t>17/04/2023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217124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6B2D9-1063-483E-8B43-48FFAA08322B}"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702E4B-F344-4650-BBD4-BCA001A8D956}" type="slidenum">
              <a:rPr lang="en-GB" smtClean="0"/>
              <a:t>‹#›</a:t>
            </a:fld>
            <a:endParaRPr lang="en-GB"/>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615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16B2D9-1063-483E-8B43-48FFAA08322B}" type="datetimeFigureOut">
              <a:rPr lang="en-GB" smtClean="0"/>
              <a:t>17/04/2023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702E4B-F344-4650-BBD4-BCA001A8D956}" type="slidenum">
              <a:rPr lang="en-GB" smtClean="0"/>
              <a:t>‹#›</a:t>
            </a:fld>
            <a:endParaRPr lang="en-GB"/>
          </a:p>
        </p:txBody>
      </p:sp>
    </p:spTree>
    <p:extLst>
      <p:ext uri="{BB962C8B-B14F-4D97-AF65-F5344CB8AC3E}">
        <p14:creationId xmlns:p14="http://schemas.microsoft.com/office/powerpoint/2010/main" val="40495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16B2D9-1063-483E-8B43-48FFAA08322B}" type="datetimeFigureOut">
              <a:rPr lang="en-GB" smtClean="0"/>
              <a:t>17/04/2023</a:t>
            </a:fld>
            <a:endParaRPr lang="en-GB"/>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9702E4B-F344-4650-BBD4-BCA001A8D956}" type="slidenum">
              <a:rPr lang="en-GB" smtClean="0"/>
              <a:t>‹#›</a:t>
            </a:fld>
            <a:endParaRPr lang="en-GB"/>
          </a:p>
        </p:txBody>
      </p:sp>
    </p:spTree>
    <p:extLst>
      <p:ext uri="{BB962C8B-B14F-4D97-AF65-F5344CB8AC3E}">
        <p14:creationId xmlns:p14="http://schemas.microsoft.com/office/powerpoint/2010/main" val="1520462490"/>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927A8E-BD9A-4932-AB6C-42CACE2BD7E0}"/>
              </a:ext>
            </a:extLst>
          </p:cNvPr>
          <p:cNvSpPr>
            <a:spLocks noGrp="1"/>
          </p:cNvSpPr>
          <p:nvPr>
            <p:ph type="ctrTitle"/>
          </p:nvPr>
        </p:nvSpPr>
        <p:spPr>
          <a:xfrm>
            <a:off x="2387190" y="1684870"/>
            <a:ext cx="7980599" cy="1515533"/>
          </a:xfrm>
        </p:spPr>
        <p:txBody>
          <a:bodyPr>
            <a:normAutofit/>
          </a:bodyPr>
          <a:lstStyle/>
          <a:p>
            <a:pPr>
              <a:lnSpc>
                <a:spcPct val="150000"/>
              </a:lnSpc>
              <a:spcAft>
                <a:spcPts val="800"/>
              </a:spcAft>
            </a:pPr>
            <a:r>
              <a:rPr lang="en-GB" sz="2800" b="1" dirty="0">
                <a:latin typeface="Calibri" panose="020F0502020204030204" pitchFamily="34" charset="0"/>
                <a:ea typeface="Calibri" panose="020F0502020204030204" pitchFamily="34" charset="0"/>
                <a:cs typeface="Times New Roman" panose="02020603050405020304" pitchFamily="18" charset="0"/>
              </a:rPr>
              <a:t>Global Trends in Travel and Tourism Industry</a:t>
            </a:r>
            <a:endParaRPr lang="en-GB" sz="2800" dirty="0">
              <a:effectLst/>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xmlns="" id="{5D1C9723-4F9C-4C95-8082-FBB7AF2C9A9A}"/>
              </a:ext>
            </a:extLst>
          </p:cNvPr>
          <p:cNvSpPr>
            <a:spLocks noGrp="1"/>
          </p:cNvSpPr>
          <p:nvPr>
            <p:ph type="subTitle" idx="1"/>
          </p:nvPr>
        </p:nvSpPr>
        <p:spPr/>
        <p:txBody>
          <a:bodyPr>
            <a:normAutofit lnSpcReduction="10000"/>
          </a:bodyPr>
          <a:lstStyle/>
          <a:p>
            <a:r>
              <a:rPr lang="en-GB" dirty="0"/>
              <a:t> </a:t>
            </a:r>
          </a:p>
          <a:p>
            <a:r>
              <a:rPr lang="en-GB" dirty="0"/>
              <a:t>Group Name </a:t>
            </a:r>
          </a:p>
          <a:p>
            <a:r>
              <a:rPr lang="en-GB" dirty="0"/>
              <a:t>Member Names and IDs</a:t>
            </a:r>
          </a:p>
        </p:txBody>
      </p:sp>
      <p:sp>
        <p:nvSpPr>
          <p:cNvPr id="4" name="TextBox 3">
            <a:extLst>
              <a:ext uri="{FF2B5EF4-FFF2-40B4-BE49-F238E27FC236}">
                <a16:creationId xmlns:a16="http://schemas.microsoft.com/office/drawing/2014/main" xmlns="" id="{ECAAB50D-DB81-4856-99E9-10E13F74441E}"/>
              </a:ext>
            </a:extLst>
          </p:cNvPr>
          <p:cNvSpPr txBox="1"/>
          <p:nvPr/>
        </p:nvSpPr>
        <p:spPr>
          <a:xfrm>
            <a:off x="8725135" y="287677"/>
            <a:ext cx="3285308" cy="769441"/>
          </a:xfrm>
          <a:prstGeom prst="rect">
            <a:avLst/>
          </a:prstGeom>
          <a:noFill/>
        </p:spPr>
        <p:txBody>
          <a:bodyPr wrap="square" rtlCol="0">
            <a:spAutoFit/>
          </a:bodyPr>
          <a:lstStyle/>
          <a:p>
            <a:pPr algn="ctr"/>
            <a:r>
              <a:rPr lang="en-GB" sz="2200" b="1" u="sng" dirty="0">
                <a:solidFill>
                  <a:srgbClr val="FF0000"/>
                </a:solidFill>
              </a:rPr>
              <a:t>DUE DATE: Friday 21</a:t>
            </a:r>
            <a:r>
              <a:rPr lang="en-GB" sz="2200" b="1" u="sng" baseline="30000" dirty="0">
                <a:solidFill>
                  <a:srgbClr val="FF0000"/>
                </a:solidFill>
              </a:rPr>
              <a:t>st</a:t>
            </a:r>
            <a:r>
              <a:rPr lang="en-GB" sz="2200" b="1" u="sng" dirty="0">
                <a:solidFill>
                  <a:srgbClr val="FF0000"/>
                </a:solidFill>
              </a:rPr>
              <a:t>    April at 2pm</a:t>
            </a:r>
          </a:p>
        </p:txBody>
      </p:sp>
    </p:spTree>
    <p:extLst>
      <p:ext uri="{BB962C8B-B14F-4D97-AF65-F5344CB8AC3E}">
        <p14:creationId xmlns:p14="http://schemas.microsoft.com/office/powerpoint/2010/main" val="282215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Impact of changes in global trends on the global tourism business competitiveness</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500" dirty="0"/>
              <a:t>Shopping tourism increases the competitive performance of global destination sites such as Dubai and Switzerland.</a:t>
            </a:r>
          </a:p>
          <a:p>
            <a:pPr lvl="0"/>
            <a:r>
              <a:rPr lang="en-US" sz="1500" dirty="0"/>
              <a:t>This outcome creates competition among other global destination sites to improve their retail sector attractiveness for foreign tourists.</a:t>
            </a:r>
          </a:p>
          <a:p>
            <a:pPr lvl="0"/>
            <a:r>
              <a:rPr lang="en-US" sz="1500" dirty="0"/>
              <a:t>This stimulates economic development as a whole across global countries, securing the development of local infrastructural amenities for tourists as well as locals.</a:t>
            </a:r>
          </a:p>
          <a:p>
            <a:pPr marL="0" indent="0">
              <a:buNone/>
            </a:pPr>
            <a:endParaRPr lang="en-GB" dirty="0"/>
          </a:p>
        </p:txBody>
      </p:sp>
    </p:spTree>
    <p:extLst>
      <p:ext uri="{BB962C8B-B14F-4D97-AF65-F5344CB8AC3E}">
        <p14:creationId xmlns:p14="http://schemas.microsoft.com/office/powerpoint/2010/main" val="268836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Impact of changes in global trends on the global tourism business competitiveness</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400" dirty="0"/>
              <a:t>Medical tourism creates direct global competition among private medical industry operators, as it creates a global source of income for them.</a:t>
            </a:r>
          </a:p>
          <a:p>
            <a:pPr lvl="0"/>
            <a:r>
              <a:rPr lang="en-US" sz="1400" dirty="0"/>
              <a:t>This can see destination sites develop to offer a higher quality of healthcare services to attract medical tourists (</a:t>
            </a:r>
            <a:r>
              <a:rPr lang="en-US" sz="1400" dirty="0" err="1"/>
              <a:t>Pirzada</a:t>
            </a:r>
            <a:r>
              <a:rPr lang="en-US" sz="1400" dirty="0"/>
              <a:t>, 2022).</a:t>
            </a:r>
          </a:p>
          <a:p>
            <a:pPr lvl="0"/>
            <a:r>
              <a:rPr lang="en-US" sz="1400" dirty="0"/>
              <a:t>Such developments also benefit the local community as they can similarly access the healthcare facilities designed for medical tourists.</a:t>
            </a:r>
          </a:p>
          <a:p>
            <a:pPr marL="0" indent="0">
              <a:buNone/>
            </a:pPr>
            <a:endParaRPr lang="en-GB" dirty="0"/>
          </a:p>
        </p:txBody>
      </p:sp>
    </p:spTree>
    <p:extLst>
      <p:ext uri="{BB962C8B-B14F-4D97-AF65-F5344CB8AC3E}">
        <p14:creationId xmlns:p14="http://schemas.microsoft.com/office/powerpoint/2010/main" val="2410239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Economic benefits and costs of trends in the destination country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500" dirty="0"/>
              <a:t>Heritage tourism provides positive economic benefits to the destination site, through the participation of visitors from global regions.</a:t>
            </a:r>
          </a:p>
          <a:p>
            <a:pPr lvl="0"/>
            <a:r>
              <a:rPr lang="en-US" sz="1500" dirty="0"/>
              <a:t>This sees the local heritage conservation efforts grow considerably as local stakeholders gain the financial support to empower local heritage conservation attempts.</a:t>
            </a:r>
          </a:p>
          <a:p>
            <a:pPr lvl="0"/>
            <a:r>
              <a:rPr lang="en-US" sz="1500" dirty="0"/>
              <a:t>Through this economic intervention, the local heritage site preserves its sociocultural uniqueness in continuity (Otero, 2021).</a:t>
            </a:r>
          </a:p>
          <a:p>
            <a:pPr marL="0" indent="0">
              <a:buNone/>
            </a:pPr>
            <a:endParaRPr lang="en-GB" dirty="0"/>
          </a:p>
        </p:txBody>
      </p:sp>
    </p:spTree>
    <p:extLst>
      <p:ext uri="{BB962C8B-B14F-4D97-AF65-F5344CB8AC3E}">
        <p14:creationId xmlns:p14="http://schemas.microsoft.com/office/powerpoint/2010/main" val="207963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Social benefits and costs of trends in the destination country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200" dirty="0"/>
              <a:t>Shopping tourism has the potential of generating negative impacts, as the local destination site will become dependent on tourism activity.</a:t>
            </a:r>
          </a:p>
          <a:p>
            <a:pPr lvl="0"/>
            <a:r>
              <a:rPr lang="en-US" sz="1200" dirty="0"/>
              <a:t>This makes them willing to overlook tourist </a:t>
            </a:r>
            <a:r>
              <a:rPr lang="en-US" sz="1200" dirty="0" err="1"/>
              <a:t>behaviour</a:t>
            </a:r>
            <a:r>
              <a:rPr lang="en-US" sz="1200" dirty="0"/>
              <a:t> as it continues to generate economic benefits for the destination site (Ramsey, </a:t>
            </a:r>
            <a:r>
              <a:rPr lang="en-US" sz="1200" dirty="0" err="1"/>
              <a:t>Thimm</a:t>
            </a:r>
            <a:r>
              <a:rPr lang="en-US" sz="1200" dirty="0"/>
              <a:t> and </a:t>
            </a:r>
            <a:r>
              <a:rPr lang="en-US" sz="1200" dirty="0" err="1"/>
              <a:t>Hehn</a:t>
            </a:r>
            <a:r>
              <a:rPr lang="en-US" sz="1200" dirty="0"/>
              <a:t>, 2019).</a:t>
            </a:r>
          </a:p>
          <a:p>
            <a:pPr lvl="0"/>
            <a:r>
              <a:rPr lang="en-US" sz="1200" dirty="0"/>
              <a:t>Such an outcome leads to the erosion of local social customs, such as through increased petty crimes or substance abuse (</a:t>
            </a:r>
            <a:r>
              <a:rPr lang="en-US" sz="1200" dirty="0" err="1"/>
              <a:t>Martínez</a:t>
            </a:r>
            <a:r>
              <a:rPr lang="en-US" sz="1200" dirty="0"/>
              <a:t>, Rosenfeld and Mares, 2008).</a:t>
            </a:r>
          </a:p>
          <a:p>
            <a:pPr marL="0" indent="0">
              <a:buNone/>
            </a:pP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1554" y="3747653"/>
            <a:ext cx="3169227" cy="187618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471554" y="5714999"/>
            <a:ext cx="3079174" cy="369332"/>
          </a:xfrm>
          <a:prstGeom prst="rect">
            <a:avLst/>
          </a:prstGeom>
          <a:noFill/>
        </p:spPr>
        <p:txBody>
          <a:bodyPr wrap="square" rtlCol="0">
            <a:spAutoFit/>
          </a:bodyPr>
          <a:lstStyle/>
          <a:p>
            <a:pPr algn="ctr"/>
            <a:r>
              <a:rPr lang="en-US" sz="600" b="1" dirty="0" smtClean="0"/>
              <a:t>Figure 3: “Saudi Arabia economic tourism growth”</a:t>
            </a:r>
          </a:p>
          <a:p>
            <a:pPr algn="ctr"/>
            <a:r>
              <a:rPr lang="en-US" sz="600" dirty="0"/>
              <a:t>(Source</a:t>
            </a:r>
            <a:r>
              <a:rPr lang="en-US" sz="600"/>
              <a:t>: </a:t>
            </a:r>
            <a:r>
              <a:rPr lang="en-US" sz="600"/>
              <a:t>https://www.entrepreneur.com/en-ae/lifestyle/leisure-tourism-saudi-arabias-newest-frontier-on-the-road/434911)</a:t>
            </a:r>
            <a:endParaRPr lang="en-US" sz="600" dirty="0"/>
          </a:p>
        </p:txBody>
      </p:sp>
    </p:spTree>
    <p:extLst>
      <p:ext uri="{BB962C8B-B14F-4D97-AF65-F5344CB8AC3E}">
        <p14:creationId xmlns:p14="http://schemas.microsoft.com/office/powerpoint/2010/main" val="101920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Environmental benefits and costs of trends in the destination country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300" dirty="0"/>
              <a:t>Medical tourism also has an environmental cost associated with the waste management of used medical items.</a:t>
            </a:r>
          </a:p>
          <a:p>
            <a:pPr lvl="0"/>
            <a:r>
              <a:rPr lang="en-US" sz="1300" dirty="0"/>
              <a:t>Medical waste can often be hazardous and require special waste treatment, which may not be possible in a developing country’s infrastructure (Khan et al., 2019).</a:t>
            </a:r>
          </a:p>
          <a:p>
            <a:pPr lvl="0"/>
            <a:r>
              <a:rPr lang="en-US" sz="1300" dirty="0"/>
              <a:t>Growth in medical tourism, therefore, places pressure on local infrastructure capabilities to safely treat medical waste, thereby endangering the environment</a:t>
            </a:r>
            <a:r>
              <a:rPr lang="en-US" dirty="0"/>
              <a:t>.</a:t>
            </a:r>
          </a:p>
          <a:p>
            <a:pPr marL="0" indent="0">
              <a:buNone/>
            </a:pPr>
            <a:endParaRPr lang="en-GB" dirty="0"/>
          </a:p>
        </p:txBody>
      </p:sp>
    </p:spTree>
    <p:extLst>
      <p:ext uri="{BB962C8B-B14F-4D97-AF65-F5344CB8AC3E}">
        <p14:creationId xmlns:p14="http://schemas.microsoft.com/office/powerpoint/2010/main" val="3489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1F6D72-5BD4-4486-8074-2053B5941092}"/>
              </a:ext>
            </a:extLst>
          </p:cNvPr>
          <p:cNvSpPr>
            <a:spLocks noGrp="1"/>
          </p:cNvSpPr>
          <p:nvPr>
            <p:ph type="title"/>
          </p:nvPr>
        </p:nvSpPr>
        <p:spPr/>
        <p:txBody>
          <a:bodyPr/>
          <a:lstStyle/>
          <a:p>
            <a:r>
              <a:rPr lang="en-GB" dirty="0"/>
              <a:t>Conclusion </a:t>
            </a:r>
          </a:p>
        </p:txBody>
      </p:sp>
      <p:sp>
        <p:nvSpPr>
          <p:cNvPr id="3" name="Content Placeholder 2">
            <a:extLst>
              <a:ext uri="{FF2B5EF4-FFF2-40B4-BE49-F238E27FC236}">
                <a16:creationId xmlns:a16="http://schemas.microsoft.com/office/drawing/2014/main" xmlns="" id="{0D05D653-D4B0-491F-A955-AECFC441E872}"/>
              </a:ext>
            </a:extLst>
          </p:cNvPr>
          <p:cNvSpPr>
            <a:spLocks noGrp="1"/>
          </p:cNvSpPr>
          <p:nvPr>
            <p:ph idx="1"/>
          </p:nvPr>
        </p:nvSpPr>
        <p:spPr/>
        <p:txBody>
          <a:bodyPr>
            <a:normAutofit/>
          </a:bodyPr>
          <a:lstStyle/>
          <a:p>
            <a:pPr marL="0" indent="0">
              <a:buNone/>
            </a:pPr>
            <a:r>
              <a:rPr lang="en-US" sz="1200" dirty="0"/>
              <a:t>The presentation has discussed the impact of the changes in these global tourism trends, such as their contributions to the tourism destination site or other relevant factors. As global tourism continues to grow, the selected trends of heritage, shopping and medical tourism will continue to expand and offer more value to the destination sites. In the context of Net Zero 2050, sustainability will therefore become incorporated in these tourism activities, ensuring that the destination site’s sustainability is not compromised in the long-term.</a:t>
            </a:r>
          </a:p>
        </p:txBody>
      </p:sp>
    </p:spTree>
    <p:extLst>
      <p:ext uri="{BB962C8B-B14F-4D97-AF65-F5344CB8AC3E}">
        <p14:creationId xmlns:p14="http://schemas.microsoft.com/office/powerpoint/2010/main" val="94160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2632C5-3B96-48E5-9512-F1CD00D49D75}"/>
              </a:ext>
            </a:extLst>
          </p:cNvPr>
          <p:cNvSpPr>
            <a:spLocks noGrp="1"/>
          </p:cNvSpPr>
          <p:nvPr>
            <p:ph type="title"/>
          </p:nvPr>
        </p:nvSpPr>
        <p:spPr/>
        <p:txBody>
          <a:bodyPr>
            <a:normAutofit fontScale="90000"/>
          </a:bodyPr>
          <a:lstStyle/>
          <a:p>
            <a:r>
              <a:rPr lang="en-GB" dirty="0"/>
              <a:t>Thank You!</a:t>
            </a:r>
            <a:br>
              <a:rPr lang="en-GB" dirty="0"/>
            </a:br>
            <a:r>
              <a:rPr lang="en-GB" dirty="0"/>
              <a:t>Any Questions or Comments?</a:t>
            </a:r>
          </a:p>
        </p:txBody>
      </p:sp>
    </p:spTree>
    <p:extLst>
      <p:ext uri="{BB962C8B-B14F-4D97-AF65-F5344CB8AC3E}">
        <p14:creationId xmlns:p14="http://schemas.microsoft.com/office/powerpoint/2010/main" val="261804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0CC02-9840-4803-B67C-F94153127188}"/>
              </a:ext>
            </a:extLst>
          </p:cNvPr>
          <p:cNvSpPr>
            <a:spLocks noGrp="1"/>
          </p:cNvSpPr>
          <p:nvPr>
            <p:ph type="title"/>
          </p:nvPr>
        </p:nvSpPr>
        <p:spPr>
          <a:xfrm>
            <a:off x="1295402" y="982133"/>
            <a:ext cx="9601196" cy="729102"/>
          </a:xfrm>
        </p:spPr>
        <p:txBody>
          <a:bodyPr>
            <a:normAutofit fontScale="90000"/>
          </a:bodyPr>
          <a:lstStyle/>
          <a:p>
            <a:r>
              <a:rPr lang="en-GB" dirty="0"/>
              <a:t>Reference List</a:t>
            </a:r>
          </a:p>
        </p:txBody>
      </p:sp>
      <p:sp>
        <p:nvSpPr>
          <p:cNvPr id="4" name="Content Placeholder 3">
            <a:extLst>
              <a:ext uri="{FF2B5EF4-FFF2-40B4-BE49-F238E27FC236}">
                <a16:creationId xmlns:a16="http://schemas.microsoft.com/office/drawing/2014/main" xmlns="" id="{B047F45C-807D-4BB0-8313-5C6E83A2C469}"/>
              </a:ext>
            </a:extLst>
          </p:cNvPr>
          <p:cNvSpPr txBox="1">
            <a:spLocks noGrp="1"/>
          </p:cNvSpPr>
          <p:nvPr>
            <p:ph idx="1"/>
          </p:nvPr>
        </p:nvSpPr>
        <p:spPr>
          <a:xfrm>
            <a:off x="1295400" y="2387644"/>
            <a:ext cx="9601200" cy="3754874"/>
          </a:xfrm>
          <a:prstGeom prst="rect">
            <a:avLst/>
          </a:prstGeom>
          <a:noFill/>
        </p:spPr>
        <p:txBody>
          <a:bodyPr wrap="square">
            <a:spAutoFit/>
          </a:bodyPr>
          <a:lstStyle/>
          <a:p>
            <a:endParaRPr lang="en-GB" sz="1800" b="1" i="0" dirty="0">
              <a:solidFill>
                <a:srgbClr val="000000"/>
              </a:solidFill>
              <a:effectLst/>
              <a:latin typeface="Roboto"/>
            </a:endParaRPr>
          </a:p>
          <a:p>
            <a:endParaRPr lang="en-GB" sz="1800" b="1" i="0" dirty="0">
              <a:solidFill>
                <a:srgbClr val="000000"/>
              </a:solidFill>
              <a:effectLst/>
              <a:latin typeface="Roboto"/>
            </a:endParaRPr>
          </a:p>
          <a:p>
            <a:endParaRPr lang="en-GB" sz="1800" b="1" dirty="0">
              <a:solidFill>
                <a:srgbClr val="000000"/>
              </a:solidFill>
              <a:latin typeface="Roboto"/>
            </a:endParaRPr>
          </a:p>
          <a:p>
            <a:endParaRPr lang="en-GB" sz="1800" b="1" i="0" dirty="0">
              <a:solidFill>
                <a:srgbClr val="000000"/>
              </a:solidFill>
              <a:effectLst/>
              <a:latin typeface="Roboto"/>
            </a:endParaRPr>
          </a:p>
          <a:p>
            <a:endParaRPr lang="en-GB" sz="1800" b="1" dirty="0">
              <a:solidFill>
                <a:srgbClr val="000000"/>
              </a:solidFill>
              <a:latin typeface="Roboto"/>
            </a:endParaRPr>
          </a:p>
          <a:p>
            <a:endParaRPr lang="en-GB" sz="1800" b="1" i="0" dirty="0">
              <a:solidFill>
                <a:srgbClr val="000000"/>
              </a:solidFill>
              <a:effectLst/>
              <a:latin typeface="Roboto"/>
            </a:endParaRPr>
          </a:p>
          <a:p>
            <a:endParaRPr lang="en-GB" sz="1800" b="1" dirty="0">
              <a:solidFill>
                <a:srgbClr val="000000"/>
              </a:solidFill>
              <a:latin typeface="Roboto"/>
            </a:endParaRPr>
          </a:p>
          <a:p>
            <a:endParaRPr lang="en-GB" sz="1800" b="1" i="0" dirty="0">
              <a:solidFill>
                <a:srgbClr val="000000"/>
              </a:solidFill>
              <a:effectLst/>
              <a:latin typeface="Roboto"/>
            </a:endParaRPr>
          </a:p>
          <a:p>
            <a:endParaRPr lang="en-GB" dirty="0"/>
          </a:p>
        </p:txBody>
      </p:sp>
      <p:sp>
        <p:nvSpPr>
          <p:cNvPr id="3" name="TextBox 2"/>
          <p:cNvSpPr txBox="1"/>
          <p:nvPr/>
        </p:nvSpPr>
        <p:spPr>
          <a:xfrm>
            <a:off x="1413164" y="2479964"/>
            <a:ext cx="9372600" cy="3416320"/>
          </a:xfrm>
          <a:prstGeom prst="rect">
            <a:avLst/>
          </a:prstGeom>
          <a:noFill/>
        </p:spPr>
        <p:txBody>
          <a:bodyPr wrap="square" rtlCol="0">
            <a:spAutoFit/>
          </a:bodyPr>
          <a:lstStyle/>
          <a:p>
            <a:r>
              <a:rPr lang="en-US" sz="800" dirty="0"/>
              <a:t>Abbas, W. (2019). </a:t>
            </a:r>
            <a:r>
              <a:rPr lang="en-US" sz="800" i="1" dirty="0"/>
              <a:t>Why new iPhones cost less in UAE than in India, UK and France</a:t>
            </a:r>
            <a:r>
              <a:rPr lang="en-US" sz="800" dirty="0"/>
              <a:t>. [online] www.zawya.com. Available at: https://www.zawya.com/en/business/why-new-iphones-cost-less-in-uae-than-in-india-uk-and-france-fmf09tmo [Accessed 3 Apr. 2023].</a:t>
            </a:r>
          </a:p>
          <a:p>
            <a:r>
              <a:rPr lang="en-US" sz="800" dirty="0"/>
              <a:t>Bennett, N.J., </a:t>
            </a:r>
            <a:r>
              <a:rPr lang="en-US" sz="800" dirty="0" err="1"/>
              <a:t>Whitty</a:t>
            </a:r>
            <a:r>
              <a:rPr lang="en-US" sz="800" dirty="0"/>
              <a:t>, T.S., </a:t>
            </a:r>
            <a:r>
              <a:rPr lang="en-US" sz="800" dirty="0" err="1"/>
              <a:t>Finkbeiner</a:t>
            </a:r>
            <a:r>
              <a:rPr lang="en-US" sz="800" dirty="0"/>
              <a:t>, E., Pittman, J., Bassett, H., </a:t>
            </a:r>
            <a:r>
              <a:rPr lang="en-US" sz="800" dirty="0" err="1"/>
              <a:t>Gelcich</a:t>
            </a:r>
            <a:r>
              <a:rPr lang="en-US" sz="800" dirty="0"/>
              <a:t>, S. and Allison, E.H. (2018). Environmental Stewardship: A Conceptual Review and Analytical Framework. </a:t>
            </a:r>
            <a:r>
              <a:rPr lang="en-US" sz="800" i="1" dirty="0"/>
              <a:t>Environmental Management</a:t>
            </a:r>
            <a:r>
              <a:rPr lang="en-US" sz="800" dirty="0"/>
              <a:t>, [online] 61(4), pp.597–614. </a:t>
            </a:r>
            <a:r>
              <a:rPr lang="en-US" sz="800" dirty="0" err="1"/>
              <a:t>doi:https</a:t>
            </a:r>
            <a:r>
              <a:rPr lang="en-US" sz="800" dirty="0"/>
              <a:t>://doi.org/10.1007/s00267-017-0993-2.</a:t>
            </a:r>
          </a:p>
          <a:p>
            <a:r>
              <a:rPr lang="en-US" sz="800" dirty="0" err="1"/>
              <a:t>Bhanot</a:t>
            </a:r>
            <a:r>
              <a:rPr lang="en-US" sz="800" dirty="0"/>
              <a:t>, M. (2022). </a:t>
            </a:r>
            <a:r>
              <a:rPr lang="en-US" sz="800" i="1" dirty="0" err="1"/>
              <a:t>Rhinoplasty</a:t>
            </a:r>
            <a:r>
              <a:rPr lang="en-US" sz="800" i="1" dirty="0"/>
              <a:t> in Turkey explained - why clinics in Istanbul are so popular</a:t>
            </a:r>
            <a:r>
              <a:rPr lang="en-US" sz="800" dirty="0"/>
              <a:t>. [online] </a:t>
            </a:r>
            <a:r>
              <a:rPr lang="en-US" sz="800" dirty="0" err="1"/>
              <a:t>LincolnshireLive</a:t>
            </a:r>
            <a:r>
              <a:rPr lang="en-US" sz="800" dirty="0"/>
              <a:t>. Available at: https://www.lincolnshirelive.co.uk/special-features/rhinoplasty-turkey-explained-clinics-istanbul-7713075 [Accessed 3 Apr. 2023].</a:t>
            </a:r>
          </a:p>
          <a:p>
            <a:r>
              <a:rPr lang="en-US" sz="800" dirty="0"/>
              <a:t>Campbell, J. (2020). Singapore’s last village proves nostalgic tourism hit in pandemic. </a:t>
            </a:r>
            <a:r>
              <a:rPr lang="en-US" sz="800" i="1" dirty="0"/>
              <a:t>Reuters</a:t>
            </a:r>
            <a:r>
              <a:rPr lang="en-US" sz="800" dirty="0"/>
              <a:t>. [online] 5 Oct. Available at: https://www.reuters.com/article/us-health-coronavirus-singapore-tourism-idUSKBN26Q0IH [Accessed 3 Apr. 2023].</a:t>
            </a:r>
          </a:p>
          <a:p>
            <a:r>
              <a:rPr lang="en-US" sz="800" dirty="0"/>
              <a:t>Cleave, P. (2011). Food and Wine Tourism: Integrating Food, Travel and Territory. </a:t>
            </a:r>
            <a:r>
              <a:rPr lang="en-US" sz="800" i="1" dirty="0"/>
              <a:t>Tourism Geographies</a:t>
            </a:r>
            <a:r>
              <a:rPr lang="en-US" sz="800" dirty="0"/>
              <a:t>, [online] 13(3), pp.504–505. </a:t>
            </a:r>
            <a:r>
              <a:rPr lang="en-US" sz="800" dirty="0" err="1"/>
              <a:t>doi:https</a:t>
            </a:r>
            <a:r>
              <a:rPr lang="en-US" sz="800" dirty="0"/>
              <a:t>://doi.org/10.1080/14616688.2011.575173.</a:t>
            </a:r>
          </a:p>
          <a:p>
            <a:r>
              <a:rPr lang="en-US" sz="800" dirty="0" err="1"/>
              <a:t>Fankhauser</a:t>
            </a:r>
            <a:r>
              <a:rPr lang="en-US" sz="800" dirty="0"/>
              <a:t>, S., Smith, S.M., Allen, M., </a:t>
            </a:r>
            <a:r>
              <a:rPr lang="en-US" sz="800" dirty="0" err="1"/>
              <a:t>Axelsson</a:t>
            </a:r>
            <a:r>
              <a:rPr lang="en-US" sz="800" dirty="0"/>
              <a:t>, K., Hale, T., Hepburn, C., Kendall, J.M., </a:t>
            </a:r>
            <a:r>
              <a:rPr lang="en-US" sz="800" dirty="0" err="1"/>
              <a:t>Khosla</a:t>
            </a:r>
            <a:r>
              <a:rPr lang="en-US" sz="800" dirty="0"/>
              <a:t>, R., </a:t>
            </a:r>
            <a:r>
              <a:rPr lang="en-US" sz="800" dirty="0" err="1"/>
              <a:t>Lezaun</a:t>
            </a:r>
            <a:r>
              <a:rPr lang="en-US" sz="800" dirty="0"/>
              <a:t>, J., Mitchell-Larson, E., </a:t>
            </a:r>
            <a:r>
              <a:rPr lang="en-US" sz="800" dirty="0" err="1"/>
              <a:t>Obersteiner</a:t>
            </a:r>
            <a:r>
              <a:rPr lang="en-US" sz="800" dirty="0"/>
              <a:t>, M., </a:t>
            </a:r>
            <a:r>
              <a:rPr lang="en-US" sz="800" dirty="0" err="1"/>
              <a:t>Rajamani</a:t>
            </a:r>
            <a:r>
              <a:rPr lang="en-US" sz="800" dirty="0"/>
              <a:t>, L., </a:t>
            </a:r>
            <a:r>
              <a:rPr lang="en-US" sz="800" dirty="0" err="1"/>
              <a:t>Rickaby</a:t>
            </a:r>
            <a:r>
              <a:rPr lang="en-US" sz="800" dirty="0"/>
              <a:t>, R., </a:t>
            </a:r>
            <a:r>
              <a:rPr lang="en-US" sz="800" dirty="0" err="1"/>
              <a:t>Seddon</a:t>
            </a:r>
            <a:r>
              <a:rPr lang="en-US" sz="800" dirty="0"/>
              <a:t>, N. and </a:t>
            </a:r>
            <a:r>
              <a:rPr lang="en-US" sz="800" dirty="0" err="1"/>
              <a:t>Wetzer</a:t>
            </a:r>
            <a:r>
              <a:rPr lang="en-US" sz="800" dirty="0"/>
              <a:t>, T. (2021). The meaning of net zero and how to get it right. </a:t>
            </a:r>
            <a:r>
              <a:rPr lang="en-US" sz="800" i="1" dirty="0"/>
              <a:t>Nature Climate Change</a:t>
            </a:r>
            <a:r>
              <a:rPr lang="en-US" sz="800" dirty="0"/>
              <a:t>, [online] 12(1), pp.1–7. </a:t>
            </a:r>
            <a:r>
              <a:rPr lang="en-US" sz="800" dirty="0" err="1"/>
              <a:t>doi:https</a:t>
            </a:r>
            <a:r>
              <a:rPr lang="en-US" sz="800" dirty="0"/>
              <a:t>://doi.org/10.1038/s41558-021-01245-w.</a:t>
            </a:r>
          </a:p>
          <a:p>
            <a:r>
              <a:rPr lang="en-US" sz="800" dirty="0"/>
              <a:t>Khan, B.A., Cheng, L., Khan, A.A. and Ahmed, H. (2019). Healthcare waste management in Asian developing countries: A mini review. </a:t>
            </a:r>
            <a:r>
              <a:rPr lang="en-US" sz="800" i="1" dirty="0"/>
              <a:t>Waste Management &amp; Research</a:t>
            </a:r>
            <a:r>
              <a:rPr lang="en-US" sz="800" dirty="0"/>
              <a:t>, [online] 37(9), pp.863–875. </a:t>
            </a:r>
            <a:r>
              <a:rPr lang="en-US" sz="800" dirty="0" err="1"/>
              <a:t>doi:https</a:t>
            </a:r>
            <a:r>
              <a:rPr lang="en-US" sz="800" dirty="0"/>
              <a:t>://doi.org/10.1177/0734242x19857470.</a:t>
            </a:r>
          </a:p>
          <a:p>
            <a:r>
              <a:rPr lang="en-US" sz="800" dirty="0"/>
              <a:t>Lowry, L.L. (2017). </a:t>
            </a:r>
            <a:r>
              <a:rPr lang="en-US" sz="800" i="1" dirty="0"/>
              <a:t>The SAGE International Encyclopedia of Travel and Tourism</a:t>
            </a:r>
            <a:r>
              <a:rPr lang="en-US" sz="800" dirty="0"/>
              <a:t>. 1st ed. Thousand Oaks, California: SAGE Publications, Inc. </a:t>
            </a:r>
            <a:r>
              <a:rPr lang="en-US" sz="800" dirty="0" err="1"/>
              <a:t>doi:https</a:t>
            </a:r>
            <a:r>
              <a:rPr lang="en-US" sz="800" dirty="0"/>
              <a:t>://doi.org/10.4135/9781483368924.</a:t>
            </a:r>
          </a:p>
          <a:p>
            <a:r>
              <a:rPr lang="en-US" sz="800" dirty="0" err="1"/>
              <a:t>Lussetyowati</a:t>
            </a:r>
            <a:r>
              <a:rPr lang="en-US" sz="800" dirty="0"/>
              <a:t>, T. (2015). Preservation and Conservation through Cultural Heritage Tourism. Case Study: </a:t>
            </a:r>
            <a:r>
              <a:rPr lang="en-US" sz="800" dirty="0" err="1"/>
              <a:t>Musi</a:t>
            </a:r>
            <a:r>
              <a:rPr lang="en-US" sz="800" dirty="0"/>
              <a:t> Riverside Palembang. </a:t>
            </a:r>
            <a:r>
              <a:rPr lang="en-US" sz="800" i="1" dirty="0" err="1"/>
              <a:t>Procedia</a:t>
            </a:r>
            <a:r>
              <a:rPr lang="en-US" sz="800" i="1" dirty="0"/>
              <a:t> - Social and Behavioral Sciences</a:t>
            </a:r>
            <a:r>
              <a:rPr lang="en-US" sz="800" dirty="0"/>
              <a:t>, [online] 184, pp.401–406. </a:t>
            </a:r>
            <a:r>
              <a:rPr lang="en-US" sz="800" dirty="0" err="1"/>
              <a:t>doi:https</a:t>
            </a:r>
            <a:r>
              <a:rPr lang="en-US" sz="800" dirty="0"/>
              <a:t>://doi.org/10.1016/j.sbspro.2015.05.109.</a:t>
            </a:r>
          </a:p>
          <a:p>
            <a:r>
              <a:rPr lang="en-US" sz="800" dirty="0" err="1"/>
              <a:t>Malhotra</a:t>
            </a:r>
            <a:r>
              <a:rPr lang="en-US" sz="800" dirty="0"/>
              <a:t>, N. and Dave, K. (2022). An Assessment of Competitiveness of Medical Tourism Industry in India: A Case of Delhi NCR. </a:t>
            </a:r>
            <a:r>
              <a:rPr lang="en-US" sz="800" i="1" dirty="0"/>
              <a:t>International Journal of Global Business and Competitiveness</a:t>
            </a:r>
            <a:r>
              <a:rPr lang="en-US" sz="800" dirty="0"/>
              <a:t>, [online] 17(2). </a:t>
            </a:r>
            <a:r>
              <a:rPr lang="en-US" sz="800" dirty="0" err="1"/>
              <a:t>doi:https</a:t>
            </a:r>
            <a:r>
              <a:rPr lang="en-US" sz="800" dirty="0"/>
              <a:t>://doi.org/10.1007/s42943-022-00060-0.</a:t>
            </a:r>
          </a:p>
          <a:p>
            <a:r>
              <a:rPr lang="en-US" sz="800" dirty="0" err="1"/>
              <a:t>Martínez</a:t>
            </a:r>
            <a:r>
              <a:rPr lang="en-US" sz="800" dirty="0"/>
              <a:t>, R., Rosenfeld, R. and Mares, D. (2008). Social Disorganization, Drug Market Activity, and Neighborhood Violent Crime. </a:t>
            </a:r>
            <a:r>
              <a:rPr lang="en-US" sz="800" i="1" dirty="0"/>
              <a:t>Urban Affairs Review</a:t>
            </a:r>
            <a:r>
              <a:rPr lang="en-US" sz="800" dirty="0"/>
              <a:t>, [online] 43(6), pp.846–874. </a:t>
            </a:r>
            <a:r>
              <a:rPr lang="en-US" sz="800" dirty="0" err="1"/>
              <a:t>doi:https</a:t>
            </a:r>
            <a:r>
              <a:rPr lang="en-US" sz="800" dirty="0"/>
              <a:t>://doi.org/10.1177/1078087408314774.</a:t>
            </a:r>
          </a:p>
          <a:p>
            <a:r>
              <a:rPr lang="en-US" sz="800" dirty="0"/>
              <a:t>Medina-</a:t>
            </a:r>
            <a:r>
              <a:rPr lang="en-US" sz="800" dirty="0" err="1"/>
              <a:t>Viruel</a:t>
            </a:r>
            <a:r>
              <a:rPr lang="en-US" sz="800" dirty="0"/>
              <a:t>, M.J., </a:t>
            </a:r>
            <a:r>
              <a:rPr lang="en-US" sz="800" dirty="0" err="1"/>
              <a:t>López-Guzmán</a:t>
            </a:r>
            <a:r>
              <a:rPr lang="en-US" sz="800" dirty="0"/>
              <a:t>, T., Pérez </a:t>
            </a:r>
            <a:r>
              <a:rPr lang="en-US" sz="800" dirty="0" err="1"/>
              <a:t>Gálvez</a:t>
            </a:r>
            <a:r>
              <a:rPr lang="en-US" sz="800" dirty="0"/>
              <a:t>, J.C. and </a:t>
            </a:r>
            <a:r>
              <a:rPr lang="en-US" sz="800" dirty="0" err="1"/>
              <a:t>Jara</a:t>
            </a:r>
            <a:r>
              <a:rPr lang="en-US" sz="800" dirty="0"/>
              <a:t>-Alba, C. (2019). Emotional perception and tourist satisfaction in world heritage cities: The Renaissance monumental site of </a:t>
            </a:r>
            <a:r>
              <a:rPr lang="en-US" sz="800" dirty="0" err="1"/>
              <a:t>úbeda</a:t>
            </a:r>
            <a:r>
              <a:rPr lang="en-US" sz="800" dirty="0"/>
              <a:t> and </a:t>
            </a:r>
            <a:r>
              <a:rPr lang="en-US" sz="800" dirty="0" err="1"/>
              <a:t>baeza</a:t>
            </a:r>
            <a:r>
              <a:rPr lang="en-US" sz="800" dirty="0"/>
              <a:t>, Spain. </a:t>
            </a:r>
            <a:r>
              <a:rPr lang="en-US" sz="800" i="1" dirty="0"/>
              <a:t>Journal of Outdoor Recreation and Tourism</a:t>
            </a:r>
            <a:r>
              <a:rPr lang="en-US" sz="800" dirty="0"/>
              <a:t>, [online] 27, p.100226. </a:t>
            </a:r>
            <a:r>
              <a:rPr lang="en-US" sz="800" dirty="0" err="1"/>
              <a:t>doi:https</a:t>
            </a:r>
            <a:r>
              <a:rPr lang="en-US" sz="800" dirty="0"/>
              <a:t>://doi.org/10.1016/j.jort.2019.100226.</a:t>
            </a:r>
          </a:p>
          <a:p>
            <a:r>
              <a:rPr lang="en-US" sz="800" dirty="0" err="1"/>
              <a:t>Muro</a:t>
            </a:r>
            <a:r>
              <a:rPr lang="en-US" sz="800" dirty="0"/>
              <a:t>-Rodríguez, A.I., Pérez-Jiménez, I.R. and Sánchez-</a:t>
            </a:r>
            <a:r>
              <a:rPr lang="en-US" sz="800" dirty="0" err="1"/>
              <a:t>Araque</a:t>
            </a:r>
            <a:r>
              <a:rPr lang="en-US" sz="800" dirty="0"/>
              <a:t>, J.A. (2020). Impact of Shopping Tourism for the Retail Trade as a Strategy for the Local Development of Cities. </a:t>
            </a:r>
            <a:r>
              <a:rPr lang="en-US" sz="800" i="1" dirty="0"/>
              <a:t>Frontiers in Psychology</a:t>
            </a:r>
            <a:r>
              <a:rPr lang="en-US" sz="800" dirty="0"/>
              <a:t>, [online] 11. </a:t>
            </a:r>
            <a:r>
              <a:rPr lang="en-US" sz="800" dirty="0" err="1"/>
              <a:t>doi:https</a:t>
            </a:r>
            <a:r>
              <a:rPr lang="en-US" sz="800" dirty="0"/>
              <a:t>://doi.org/10.3389/fpsyg.2020.00067.</a:t>
            </a:r>
          </a:p>
          <a:p>
            <a:r>
              <a:rPr lang="en-US" sz="800" dirty="0"/>
              <a:t>Otero, J. (2021). Heritage Conservation Future: Where We Stand, Challenges Ahead, and a Paradigm Shift. </a:t>
            </a:r>
            <a:r>
              <a:rPr lang="en-US" sz="800" i="1" dirty="0"/>
              <a:t>Global Challenges</a:t>
            </a:r>
            <a:r>
              <a:rPr lang="en-US" sz="800" dirty="0"/>
              <a:t>, [online] 6(1), p.2100084. </a:t>
            </a:r>
            <a:r>
              <a:rPr lang="en-US" sz="800" dirty="0" err="1"/>
              <a:t>doi:https</a:t>
            </a:r>
            <a:r>
              <a:rPr lang="en-US" sz="800" dirty="0"/>
              <a:t>://doi.org/10.1002/gch2.202100084.</a:t>
            </a:r>
          </a:p>
          <a:p>
            <a:r>
              <a:rPr lang="en-US" sz="800" dirty="0" err="1"/>
              <a:t>Pirzada</a:t>
            </a:r>
            <a:r>
              <a:rPr lang="en-US" sz="800" dirty="0"/>
              <a:t>, N. (2022). The Expansion of Turkey’s Medical Tourism Industry. </a:t>
            </a:r>
            <a:r>
              <a:rPr lang="en-US" sz="800" i="1" dirty="0"/>
              <a:t>Voices in Bioethics</a:t>
            </a:r>
            <a:r>
              <a:rPr lang="en-US" sz="800" dirty="0"/>
              <a:t>, [online] 8. </a:t>
            </a:r>
            <a:r>
              <a:rPr lang="en-US" sz="800" dirty="0" err="1"/>
              <a:t>doi:https</a:t>
            </a:r>
            <a:r>
              <a:rPr lang="en-US" sz="800" dirty="0"/>
              <a:t>://doi.org/10.52214/vib.v8i.9894.</a:t>
            </a:r>
          </a:p>
          <a:p>
            <a:r>
              <a:rPr lang="en-US" sz="800" dirty="0"/>
              <a:t>Ramsey, D., </a:t>
            </a:r>
            <a:r>
              <a:rPr lang="en-US" sz="800" dirty="0" err="1"/>
              <a:t>Thimm</a:t>
            </a:r>
            <a:r>
              <a:rPr lang="en-US" sz="800" dirty="0"/>
              <a:t>, T. and </a:t>
            </a:r>
            <a:r>
              <a:rPr lang="en-US" sz="800" dirty="0" err="1"/>
              <a:t>Hehn</a:t>
            </a:r>
            <a:r>
              <a:rPr lang="en-US" sz="800" dirty="0"/>
              <a:t>, L. (2019). Cross-border Shopping Tourism: A Switzerland-Germany Case Study. </a:t>
            </a:r>
            <a:r>
              <a:rPr lang="en-US" sz="800" i="1" dirty="0"/>
              <a:t>European Journal of Tourism, Hospitality and Recreation</a:t>
            </a:r>
            <a:r>
              <a:rPr lang="en-US" sz="800" dirty="0"/>
              <a:t>, [online] 9(1), pp.3–17. </a:t>
            </a:r>
            <a:r>
              <a:rPr lang="en-US" sz="800" dirty="0" err="1"/>
              <a:t>doi:https</a:t>
            </a:r>
            <a:r>
              <a:rPr lang="en-US" sz="800" dirty="0"/>
              <a:t>://doi.org/10.2478/ejthr-2019-0002.</a:t>
            </a:r>
          </a:p>
        </p:txBody>
      </p:sp>
    </p:spTree>
    <p:extLst>
      <p:ext uri="{BB962C8B-B14F-4D97-AF65-F5344CB8AC3E}">
        <p14:creationId xmlns:p14="http://schemas.microsoft.com/office/powerpoint/2010/main" val="425712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lstStyle/>
          <a:p>
            <a:r>
              <a:rPr lang="en-GB" dirty="0"/>
              <a:t>Introduction </a:t>
            </a:r>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marL="0" indent="0">
              <a:buNone/>
            </a:pPr>
            <a:r>
              <a:rPr lang="en-US" sz="1300" dirty="0"/>
              <a:t>This presentation shows the different global trends in the tourism industry that are developing strongly in the present period. These trends will be showcased across the selected niche tourism segments of heritage tourism, shopping tourism and medical tourism. Ongoing developments in the global tourism environment such as the use of sustainable technologies will be incorporated into the presentation. The presentation concludes by discussing the impact of such changes across tourism, including benefits and costs. This provides a balanced perspective of positive and negative developments associated with tourism in this context.</a:t>
            </a:r>
          </a:p>
          <a:p>
            <a:pPr marL="0" indent="0">
              <a:buNone/>
            </a:pPr>
            <a:endParaRPr lang="en-GB" dirty="0"/>
          </a:p>
        </p:txBody>
      </p:sp>
    </p:spTree>
    <p:extLst>
      <p:ext uri="{BB962C8B-B14F-4D97-AF65-F5344CB8AC3E}">
        <p14:creationId xmlns:p14="http://schemas.microsoft.com/office/powerpoint/2010/main" val="267448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300" dirty="0"/>
              <a:t>Heritage tourism is defined as travelling to experience authentic stories and icons of the past (Lowry, 2017).</a:t>
            </a:r>
          </a:p>
          <a:p>
            <a:pPr lvl="0"/>
            <a:r>
              <a:rPr lang="en-US" sz="1300" dirty="0"/>
              <a:t>This involves tourists visiting the destination site to interact with authentic, long-standing structures such as monuments.</a:t>
            </a:r>
          </a:p>
          <a:p>
            <a:pPr lvl="0"/>
            <a:r>
              <a:rPr lang="en-US" sz="1300" dirty="0"/>
              <a:t>It also includes visiting the destination site to experience a socio-cultural community that has preserved its heritage over time.</a:t>
            </a:r>
          </a:p>
          <a:p>
            <a:pPr marL="0" indent="0">
              <a:buNone/>
            </a:pPr>
            <a:endParaRPr lang="en-GB" dirty="0"/>
          </a:p>
        </p:txBody>
      </p:sp>
    </p:spTree>
    <p:extLst>
      <p:ext uri="{BB962C8B-B14F-4D97-AF65-F5344CB8AC3E}">
        <p14:creationId xmlns:p14="http://schemas.microsoft.com/office/powerpoint/2010/main" val="63230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smtClean="0"/>
              <a:t>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200" dirty="0"/>
              <a:t>Shopping tourism is a comparatively new trend in the tourism industry that is driven by the purpose of purchasing goods at the destination site.</a:t>
            </a:r>
          </a:p>
          <a:p>
            <a:pPr lvl="0"/>
            <a:r>
              <a:rPr lang="en-US" sz="1200" dirty="0"/>
              <a:t>The presence of </a:t>
            </a:r>
            <a:r>
              <a:rPr lang="en-US" sz="1200" dirty="0" err="1"/>
              <a:t>specialised</a:t>
            </a:r>
            <a:r>
              <a:rPr lang="en-US" sz="1200" dirty="0"/>
              <a:t> retailers in the destination site can offer unique goods that are unavailable elsewhere, such as chocolates and wristwatches in Switzerland (Ramsey, </a:t>
            </a:r>
            <a:r>
              <a:rPr lang="en-US" sz="1200" dirty="0" err="1"/>
              <a:t>Thimm</a:t>
            </a:r>
            <a:r>
              <a:rPr lang="en-US" sz="1200" dirty="0"/>
              <a:t> and </a:t>
            </a:r>
            <a:r>
              <a:rPr lang="en-US" sz="1200" dirty="0" err="1"/>
              <a:t>Hehn</a:t>
            </a:r>
            <a:r>
              <a:rPr lang="en-US" sz="1200" dirty="0"/>
              <a:t>, 2019).</a:t>
            </a:r>
          </a:p>
          <a:p>
            <a:r>
              <a:rPr lang="en-US" sz="1200" dirty="0"/>
              <a:t>This tourism activity is a strong driving factor of economic performance in the destination site.</a:t>
            </a:r>
            <a:endParaRPr lang="en-GB" sz="1200" dirty="0"/>
          </a:p>
        </p:txBody>
      </p:sp>
    </p:spTree>
    <p:extLst>
      <p:ext uri="{BB962C8B-B14F-4D97-AF65-F5344CB8AC3E}">
        <p14:creationId xmlns:p14="http://schemas.microsoft.com/office/powerpoint/2010/main" val="47698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200" dirty="0"/>
              <a:t>Medical tourism is a trend driven by consumers visiting destination sites to access the local medical facilities for their well-being.</a:t>
            </a:r>
          </a:p>
          <a:p>
            <a:pPr lvl="0"/>
            <a:r>
              <a:rPr lang="en-US" sz="1200" dirty="0"/>
              <a:t>The disparity in prices of private healthcare makes some destinations more affordable, particularly for expensive surgeries and other medical interventions.</a:t>
            </a:r>
          </a:p>
          <a:p>
            <a:pPr lvl="0"/>
            <a:r>
              <a:rPr lang="en-US" sz="1200" dirty="0"/>
              <a:t>Other macro-environmental factors such as lower foreign currency values also make medical tourism more affordable, such as in Turkey (</a:t>
            </a:r>
            <a:r>
              <a:rPr lang="en-US" sz="1200" dirty="0" err="1"/>
              <a:t>Pirzada</a:t>
            </a:r>
            <a:r>
              <a:rPr lang="en-US" sz="1200" dirty="0"/>
              <a:t>, 2022).</a:t>
            </a:r>
          </a:p>
          <a:p>
            <a:pPr marL="0" indent="0">
              <a:buNone/>
            </a:pP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9602" y="3823855"/>
            <a:ext cx="1854488" cy="1932710"/>
          </a:xfrm>
          <a:prstGeom prst="rect">
            <a:avLst/>
          </a:prstGeom>
          <a:ln w="12700" cap="sq">
            <a:solidFill>
              <a:schemeClr val="tx1"/>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899602" y="5818909"/>
            <a:ext cx="1854488" cy="369332"/>
          </a:xfrm>
          <a:prstGeom prst="rect">
            <a:avLst/>
          </a:prstGeom>
          <a:noFill/>
        </p:spPr>
        <p:txBody>
          <a:bodyPr wrap="square" rtlCol="0">
            <a:spAutoFit/>
          </a:bodyPr>
          <a:lstStyle/>
          <a:p>
            <a:pPr algn="ctr"/>
            <a:r>
              <a:rPr lang="en-US" sz="600" b="1" dirty="0" smtClean="0"/>
              <a:t>Figure 1: “Rise of medical tourism in Turkey”</a:t>
            </a:r>
          </a:p>
          <a:p>
            <a:pPr algn="ctr"/>
            <a:r>
              <a:rPr lang="en-US" sz="600" dirty="0"/>
              <a:t>(Source: https://</a:t>
            </a:r>
            <a:r>
              <a:rPr lang="en-US" sz="600" dirty="0" smtClean="0"/>
              <a:t>www.clinicspots.com/blog/medical-tourism-in-turkey-statistics)</a:t>
            </a:r>
            <a:endParaRPr lang="en-US" sz="600" dirty="0"/>
          </a:p>
        </p:txBody>
      </p:sp>
    </p:spTree>
    <p:extLst>
      <p:ext uri="{BB962C8B-B14F-4D97-AF65-F5344CB8AC3E}">
        <p14:creationId xmlns:p14="http://schemas.microsoft.com/office/powerpoint/2010/main" val="137236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Importance of 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500" dirty="0"/>
              <a:t>Heritage tourism is a valuable source of cultural preservation for the local destination site.</a:t>
            </a:r>
          </a:p>
          <a:p>
            <a:pPr lvl="0"/>
            <a:r>
              <a:rPr lang="en-US" sz="1500" dirty="0"/>
              <a:t>It can increase local and national awareness of the destination site as a culturally significant location, thereby increasing its protection through stakeholder engagement.</a:t>
            </a:r>
          </a:p>
          <a:p>
            <a:pPr lvl="0"/>
            <a:r>
              <a:rPr lang="en-US" sz="1500" dirty="0"/>
              <a:t>This will ensure that the local cultural heritage is preserved and secured against disappearing from society (</a:t>
            </a:r>
            <a:r>
              <a:rPr lang="en-US" sz="1500" dirty="0" err="1"/>
              <a:t>Lussetyowati</a:t>
            </a:r>
            <a:r>
              <a:rPr lang="en-US" sz="1500" dirty="0"/>
              <a:t>, 2015).</a:t>
            </a:r>
          </a:p>
          <a:p>
            <a:pPr marL="0" indent="0">
              <a:buNone/>
            </a:pPr>
            <a:endParaRPr lang="en-GB" dirty="0"/>
          </a:p>
        </p:txBody>
      </p:sp>
    </p:spTree>
    <p:extLst>
      <p:ext uri="{BB962C8B-B14F-4D97-AF65-F5344CB8AC3E}">
        <p14:creationId xmlns:p14="http://schemas.microsoft.com/office/powerpoint/2010/main" val="236604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Importance of 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500" dirty="0"/>
              <a:t>Shopping tourism is a strong development indicator for destination sites, as it promotes consumer expenditure through the purchase of goods.</a:t>
            </a:r>
          </a:p>
          <a:p>
            <a:pPr lvl="0"/>
            <a:r>
              <a:rPr lang="en-US" sz="1500" dirty="0"/>
              <a:t>Shopping tourism is therefore an economically stimulating segment of tourism, as tourists may visit a destination site primarily to shop.</a:t>
            </a:r>
          </a:p>
          <a:p>
            <a:pPr lvl="0"/>
            <a:r>
              <a:rPr lang="en-US" sz="1500" dirty="0"/>
              <a:t>This increases the economic growth of destination sites such as Dubai with its low taxes on consumer goods as well as a strong retail sector (</a:t>
            </a:r>
            <a:r>
              <a:rPr lang="en-US" sz="1500" dirty="0" err="1"/>
              <a:t>Muro</a:t>
            </a:r>
            <a:r>
              <a:rPr lang="en-US" sz="1500" dirty="0"/>
              <a:t>-Rodríguez, Pérez-Jiménez and Sánchez-</a:t>
            </a:r>
            <a:r>
              <a:rPr lang="en-US" sz="1500" dirty="0" err="1"/>
              <a:t>Araque</a:t>
            </a:r>
            <a:r>
              <a:rPr lang="en-US" sz="1500" dirty="0"/>
              <a:t>, 2020).</a:t>
            </a:r>
          </a:p>
          <a:p>
            <a:pPr marL="0" indent="0">
              <a:buNone/>
            </a:pPr>
            <a:endParaRPr lang="en-GB" dirty="0"/>
          </a:p>
        </p:txBody>
      </p:sp>
    </p:spTree>
    <p:extLst>
      <p:ext uri="{BB962C8B-B14F-4D97-AF65-F5344CB8AC3E}">
        <p14:creationId xmlns:p14="http://schemas.microsoft.com/office/powerpoint/2010/main" val="568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Importance of emerging global trends in the travel and tourism industry</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300" dirty="0"/>
              <a:t>Health tourism is an important trend that increases the equitable accessibility of healthcare to global visitors.</a:t>
            </a:r>
          </a:p>
          <a:p>
            <a:pPr lvl="0"/>
            <a:r>
              <a:rPr lang="en-US" sz="1300" dirty="0"/>
              <a:t>This ensures that cosmetic medical interventions as well as life-saving interventions are equally accessible to a wide demographic of visitors.</a:t>
            </a:r>
          </a:p>
          <a:p>
            <a:pPr lvl="0"/>
            <a:r>
              <a:rPr lang="en-US" sz="1300" dirty="0"/>
              <a:t>Health tourism also stimulates the local economy and increases the destination site’s healthcare infrastructure development (</a:t>
            </a:r>
            <a:r>
              <a:rPr lang="en-US" sz="1300" dirty="0" err="1"/>
              <a:t>Pirzada</a:t>
            </a:r>
            <a:r>
              <a:rPr lang="en-US" sz="1300" dirty="0"/>
              <a:t>, 2022).</a:t>
            </a:r>
          </a:p>
          <a:p>
            <a:pPr marL="0" indent="0">
              <a:buNone/>
            </a:pPr>
            <a:endParaRPr lang="en-GB" dirty="0"/>
          </a:p>
        </p:txBody>
      </p:sp>
    </p:spTree>
    <p:extLst>
      <p:ext uri="{BB962C8B-B14F-4D97-AF65-F5344CB8AC3E}">
        <p14:creationId xmlns:p14="http://schemas.microsoft.com/office/powerpoint/2010/main" val="250046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A5E449-3127-41A3-A4A5-E0D46E4D1F47}"/>
              </a:ext>
            </a:extLst>
          </p:cNvPr>
          <p:cNvSpPr>
            <a:spLocks noGrp="1"/>
          </p:cNvSpPr>
          <p:nvPr>
            <p:ph type="title"/>
          </p:nvPr>
        </p:nvSpPr>
        <p:spPr/>
        <p:txBody>
          <a:bodyPr>
            <a:normAutofit fontScale="90000"/>
          </a:bodyPr>
          <a:lstStyle/>
          <a:p>
            <a:r>
              <a:rPr lang="en-US" b="1" dirty="0"/>
              <a:t>Impact of changes in global trends on the global tourism business competitiveness</a:t>
            </a:r>
            <a:endParaRPr lang="en-GB" dirty="0"/>
          </a:p>
        </p:txBody>
      </p:sp>
      <p:sp>
        <p:nvSpPr>
          <p:cNvPr id="3" name="Content Placeholder 2">
            <a:extLst>
              <a:ext uri="{FF2B5EF4-FFF2-40B4-BE49-F238E27FC236}">
                <a16:creationId xmlns:a16="http://schemas.microsoft.com/office/drawing/2014/main" xmlns="" id="{E8D5E924-A92D-4507-9E2B-855C65069C7F}"/>
              </a:ext>
            </a:extLst>
          </p:cNvPr>
          <p:cNvSpPr>
            <a:spLocks noGrp="1"/>
          </p:cNvSpPr>
          <p:nvPr>
            <p:ph idx="1"/>
          </p:nvPr>
        </p:nvSpPr>
        <p:spPr>
          <a:xfrm>
            <a:off x="1295401" y="2556932"/>
            <a:ext cx="9601196" cy="2443331"/>
          </a:xfrm>
        </p:spPr>
        <p:txBody>
          <a:bodyPr>
            <a:normAutofit/>
          </a:bodyPr>
          <a:lstStyle/>
          <a:p>
            <a:pPr lvl="0"/>
            <a:r>
              <a:rPr lang="en-US" sz="1300" dirty="0"/>
              <a:t>The growth of heritage tourism creates competitive growth in the global tourism business.</a:t>
            </a:r>
          </a:p>
          <a:p>
            <a:pPr lvl="0"/>
            <a:r>
              <a:rPr lang="en-US" sz="1300" dirty="0"/>
              <a:t>This leads other destination sites to empower their local communities to promote their socio-cultural heritage values.</a:t>
            </a:r>
          </a:p>
          <a:p>
            <a:pPr lvl="0"/>
            <a:r>
              <a:rPr lang="en-US" sz="1300" dirty="0"/>
              <a:t>This increases the prevalence of culturally significant destination sites that are qualified for heritage representation in the destination site.</a:t>
            </a:r>
          </a:p>
          <a:p>
            <a:pPr marL="0" indent="0">
              <a:buNone/>
            </a:pP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6419" y="3636818"/>
            <a:ext cx="3546764" cy="199505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4246419" y="5714999"/>
            <a:ext cx="3546764" cy="276999"/>
          </a:xfrm>
          <a:prstGeom prst="rect">
            <a:avLst/>
          </a:prstGeom>
          <a:noFill/>
        </p:spPr>
        <p:txBody>
          <a:bodyPr wrap="square" rtlCol="0">
            <a:spAutoFit/>
          </a:bodyPr>
          <a:lstStyle/>
          <a:p>
            <a:pPr algn="ctr"/>
            <a:r>
              <a:rPr lang="en-US" sz="600" b="1" dirty="0" smtClean="0"/>
              <a:t>Figure 2: “Rise of global cultural tourism”</a:t>
            </a:r>
          </a:p>
          <a:p>
            <a:pPr algn="ctr"/>
            <a:r>
              <a:rPr lang="en-US" sz="600" dirty="0"/>
              <a:t>(Source: https://www.databridgemarketresearch.com/reports/global-cultural-tourism-market)</a:t>
            </a:r>
          </a:p>
        </p:txBody>
      </p:sp>
    </p:spTree>
    <p:extLst>
      <p:ext uri="{BB962C8B-B14F-4D97-AF65-F5344CB8AC3E}">
        <p14:creationId xmlns:p14="http://schemas.microsoft.com/office/powerpoint/2010/main" val="18280047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16493</TotalTime>
  <Words>2935</Words>
  <Application>Microsoft Office PowerPoint</Application>
  <PresentationFormat>Custom</PresentationFormat>
  <Paragraphs>119</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Organic</vt:lpstr>
      <vt:lpstr>Global Trends in Travel and Tourism Industry</vt:lpstr>
      <vt:lpstr>Introduction </vt:lpstr>
      <vt:lpstr>Emerging global trends in the travel and tourism industry</vt:lpstr>
      <vt:lpstr>Emerging global trends in the travel and tourism industry</vt:lpstr>
      <vt:lpstr>Emerging global trends in the travel and tourism industry</vt:lpstr>
      <vt:lpstr>Importance of emerging global trends in the travel and tourism industry</vt:lpstr>
      <vt:lpstr>Importance of emerging global trends in the travel and tourism industry</vt:lpstr>
      <vt:lpstr>Importance of emerging global trends in the travel and tourism industry</vt:lpstr>
      <vt:lpstr>Impact of changes in global trends on the global tourism business competitiveness</vt:lpstr>
      <vt:lpstr>Impact of changes in global trends on the global tourism business competitiveness</vt:lpstr>
      <vt:lpstr>Impact of changes in global trends on the global tourism business competitiveness</vt:lpstr>
      <vt:lpstr>Economic benefits and costs of trends in the destination country</vt:lpstr>
      <vt:lpstr>Social benefits and costs of trends in the destination country</vt:lpstr>
      <vt:lpstr>Environmental benefits and costs of trends in the destination country</vt:lpstr>
      <vt:lpstr>Conclusion </vt:lpstr>
      <vt:lpstr>Thank You! Any Questions or Comments?</vt:lpstr>
      <vt:lpstr>Reference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Effective Business Communication in the Workplace</dc:title>
  <cp:revision>66</cp:revision>
  <dcterms:created xsi:type="dcterms:W3CDTF">2021-01-18T14:03:46Z</dcterms:created>
  <dcterms:modified xsi:type="dcterms:W3CDTF">2023-04-17T08:53:23Z</dcterms:modified>
</cp:coreProperties>
</file>