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http://customooxmlschemas.google.com/">
      <go:slidesCustomData xmlns:go="http://customooxmlschemas.google.com/" r:id="rId18" roundtripDataSignature="AMtx7mjJZz/EKwy5ANJrAfZ9F+hbOf79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Based on the assumption- Budgets are prepared on the basis of assumptions. In this context, there is a higher chance that the expected budget may not match with the real one. </a:t>
            </a:r>
            <a:endParaRPr sz="1200">
              <a:solidFill>
                <a:schemeClr val="dk1"/>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Restricted towards monetary aspect- The budget is restricted towards only the financial requirements of a company. It does not cover the non-monetary requirements of a business.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Accounting plays a major role in terms of maintaining and managing the day-to-day financial activities of a business. It formulates the entire business operations by the means of maintaining adequate balance in the financial and non-financial aspects of a business (</a:t>
            </a:r>
            <a:r>
              <a:rPr lang="en" sz="1200">
                <a:solidFill>
                  <a:srgbClr val="222222"/>
                </a:solidFill>
                <a:highlight>
                  <a:srgbClr val="FFFFFF"/>
                </a:highlight>
                <a:latin typeface="Times New Roman"/>
                <a:ea typeface="Times New Roman"/>
                <a:cs typeface="Times New Roman"/>
                <a:sym typeface="Times New Roman"/>
              </a:rPr>
              <a:t>Laguecir, 2020</a:t>
            </a:r>
            <a:r>
              <a:rPr lang="en" sz="1200">
                <a:solidFill>
                  <a:schemeClr val="dk1"/>
                </a:solidFill>
                <a:latin typeface="Times New Roman"/>
                <a:ea typeface="Times New Roman"/>
                <a:cs typeface="Times New Roman"/>
                <a:sym typeface="Times New Roman"/>
              </a:rPr>
              <a:t>). With respect to this, some of the major functions and purposes of accounting in a business are as follows:</a:t>
            </a:r>
            <a:endParaRPr sz="1200">
              <a:solidFill>
                <a:schemeClr val="dk1"/>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Recording the transactions- All the financial transactions of a business are recorded by the means of following the principles of accounting (</a:t>
            </a:r>
            <a:r>
              <a:rPr lang="en" sz="1200">
                <a:solidFill>
                  <a:srgbClr val="222222"/>
                </a:solidFill>
                <a:highlight>
                  <a:srgbClr val="FFFFFF"/>
                </a:highlight>
                <a:latin typeface="Times New Roman"/>
                <a:ea typeface="Times New Roman"/>
                <a:cs typeface="Times New Roman"/>
                <a:sym typeface="Times New Roman"/>
              </a:rPr>
              <a:t>Weetman, 2019</a:t>
            </a:r>
            <a:r>
              <a:rPr lang="en" sz="1200">
                <a:solidFill>
                  <a:schemeClr val="dk1"/>
                </a:solidFill>
                <a:latin typeface="Times New Roman"/>
                <a:ea typeface="Times New Roman"/>
                <a:cs typeface="Times New Roman"/>
                <a:sym typeface="Times New Roman"/>
              </a:rPr>
              <a:t>). In other words, it can be stated that the financial transactions that are made within an organization are done by the means of following the principles of accounting. The accounting principles provide a systematic overview in terms of preparing all financial transactions.  </a:t>
            </a:r>
            <a:endParaRPr sz="1200">
              <a:solidFill>
                <a:schemeClr val="dk1"/>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Ascertainment of the financial position- Accounting helps in determining the financial positioning of a business by the means of creating various financial statements. This implies that accounting plays a major role in terms of ascertaining the financial positions of the same (</a:t>
            </a:r>
            <a:r>
              <a:rPr lang="en" sz="1200">
                <a:solidFill>
                  <a:srgbClr val="222222"/>
                </a:solidFill>
                <a:highlight>
                  <a:srgbClr val="FFFFFF"/>
                </a:highlight>
                <a:latin typeface="Times New Roman"/>
                <a:ea typeface="Times New Roman"/>
                <a:cs typeface="Times New Roman"/>
                <a:sym typeface="Times New Roman"/>
              </a:rPr>
              <a:t>Ali, 2019</a:t>
            </a:r>
            <a:r>
              <a:rPr lang="en" sz="1200">
                <a:solidFill>
                  <a:schemeClr val="dk1"/>
                </a:solidFill>
                <a:latin typeface="Times New Roman"/>
                <a:ea typeface="Times New Roman"/>
                <a:cs typeface="Times New Roman"/>
                <a:sym typeface="Times New Roman"/>
              </a:rPr>
              <a:t>). The financial statements of a business reflect how well a business is performing in terms of its financial resources. Considering this, it can be stated that accounting plays a major role in terms of ascertaining the financial positioning of a business for a particular accounting period. </a:t>
            </a:r>
            <a:endParaRPr sz="1200">
              <a:solidFill>
                <a:schemeClr val="dk1"/>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Preparation of budget- Accounting is also responsible towards the preparation of the budget of a business. A budget provides an estimation of the total cost of expenditure that is involved in incorporating the business of an organization (</a:t>
            </a:r>
            <a:r>
              <a:rPr lang="en" sz="1200">
                <a:solidFill>
                  <a:srgbClr val="222222"/>
                </a:solidFill>
                <a:highlight>
                  <a:srgbClr val="FFFFFF"/>
                </a:highlight>
                <a:latin typeface="Times New Roman"/>
                <a:ea typeface="Times New Roman"/>
                <a:cs typeface="Times New Roman"/>
                <a:sym typeface="Times New Roman"/>
              </a:rPr>
              <a:t>Cidav, 2020</a:t>
            </a:r>
            <a:r>
              <a:rPr lang="en" sz="1200">
                <a:solidFill>
                  <a:schemeClr val="dk1"/>
                </a:solidFill>
                <a:latin typeface="Times New Roman"/>
                <a:ea typeface="Times New Roman"/>
                <a:cs typeface="Times New Roman"/>
                <a:sym typeface="Times New Roman"/>
              </a:rPr>
              <a:t>).  Accounting provides direction by which an individual can prepare the budget statement. With respect to this, organizations can also deliver a better results in terms of their business operations by the means of following the budget that is developed for the same.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Accounting is having various roles and functions in terms of meeting the requirements of the different stakeholders of a business (</a:t>
            </a:r>
            <a:r>
              <a:rPr lang="en" sz="1200">
                <a:solidFill>
                  <a:srgbClr val="222222"/>
                </a:solidFill>
                <a:highlight>
                  <a:srgbClr val="FFFFFF"/>
                </a:highlight>
                <a:latin typeface="Times New Roman"/>
                <a:ea typeface="Times New Roman"/>
                <a:cs typeface="Times New Roman"/>
                <a:sym typeface="Times New Roman"/>
              </a:rPr>
              <a:t>Sisaye, 2021</a:t>
            </a:r>
            <a:r>
              <a:rPr lang="en" sz="1200">
                <a:solidFill>
                  <a:schemeClr val="dk1"/>
                </a:solidFill>
                <a:latin typeface="Times New Roman"/>
                <a:ea typeface="Times New Roman"/>
                <a:cs typeface="Times New Roman"/>
                <a:sym typeface="Times New Roman"/>
              </a:rPr>
              <a:t>). In other words, it can be stated that different stakeholders are having different types of requirements in terms of using accounting in their respective responsibilities. Considering this some of the major functions of accounting in meeting the stakeholders are as follows: </a:t>
            </a:r>
            <a:endParaRPr sz="1200">
              <a:solidFill>
                <a:schemeClr val="dk1"/>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Investment- Accounting plays a major role in terms of taking the most appropriate decisions for the investment (</a:t>
            </a:r>
            <a:r>
              <a:rPr lang="en" sz="1200">
                <a:solidFill>
                  <a:srgbClr val="222222"/>
                </a:solidFill>
                <a:highlight>
                  <a:srgbClr val="FFFFFF"/>
                </a:highlight>
                <a:latin typeface="Times New Roman"/>
                <a:ea typeface="Times New Roman"/>
                <a:cs typeface="Times New Roman"/>
                <a:sym typeface="Times New Roman"/>
              </a:rPr>
              <a:t>Bateman, 2020</a:t>
            </a:r>
            <a:r>
              <a:rPr lang="en" sz="1200">
                <a:solidFill>
                  <a:schemeClr val="dk1"/>
                </a:solidFill>
                <a:latin typeface="Times New Roman"/>
                <a:ea typeface="Times New Roman"/>
                <a:cs typeface="Times New Roman"/>
                <a:sym typeface="Times New Roman"/>
              </a:rPr>
              <a:t>). For any organization, it is necessary to take the most appropriate decisions in terms of formulating the most appropriate investment for the concerned business. Apparently, it is the major duty of accounting to reflect the effectiveness of the investment in the future course of action. With respect to this, it can be stated that it is necessary to follow the principles of accounting while choosing the most appropriate investment. </a:t>
            </a:r>
            <a:endParaRPr sz="1200">
              <a:solidFill>
                <a:schemeClr val="dk1"/>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Financial requirement- Accounting helps in reflecting the financial requirements of any business. Accounting manages all the financial transactions that have occurred within a business in a particular financial (</a:t>
            </a:r>
            <a:r>
              <a:rPr lang="en" sz="1200">
                <a:solidFill>
                  <a:srgbClr val="222222"/>
                </a:solidFill>
                <a:highlight>
                  <a:srgbClr val="FFFFFF"/>
                </a:highlight>
                <a:latin typeface="Times New Roman"/>
                <a:ea typeface="Times New Roman"/>
                <a:cs typeface="Times New Roman"/>
                <a:sym typeface="Times New Roman"/>
              </a:rPr>
              <a:t>Boisjoly, 2020</a:t>
            </a:r>
            <a:r>
              <a:rPr lang="en" sz="1200">
                <a:solidFill>
                  <a:schemeClr val="dk1"/>
                </a:solidFill>
                <a:latin typeface="Times New Roman"/>
                <a:ea typeface="Times New Roman"/>
                <a:cs typeface="Times New Roman"/>
                <a:sym typeface="Times New Roman"/>
              </a:rPr>
              <a:t>). This strategy reflects both the positive and negative aspects that are associated with the business. Apparently, it becomes easier for an individual to identify the financial requirements of the same. </a:t>
            </a:r>
            <a:endParaRPr sz="1200">
              <a:solidFill>
                <a:schemeClr val="dk1"/>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Management strategy- Accounting also formulates the entire management strategy of a business (</a:t>
            </a:r>
            <a:r>
              <a:rPr lang="en" sz="1200">
                <a:solidFill>
                  <a:srgbClr val="222222"/>
                </a:solidFill>
                <a:highlight>
                  <a:srgbClr val="FFFFFF"/>
                </a:highlight>
                <a:latin typeface="Times New Roman"/>
                <a:ea typeface="Times New Roman"/>
                <a:cs typeface="Times New Roman"/>
                <a:sym typeface="Times New Roman"/>
              </a:rPr>
              <a:t>Alao, 2020</a:t>
            </a:r>
            <a:r>
              <a:rPr lang="en" sz="1200">
                <a:solidFill>
                  <a:schemeClr val="dk1"/>
                </a:solidFill>
                <a:latin typeface="Times New Roman"/>
                <a:ea typeface="Times New Roman"/>
                <a:cs typeface="Times New Roman"/>
                <a:sym typeface="Times New Roman"/>
              </a:rPr>
              <a:t>). The financial statements that are prepared by following the principles of accounting provide a clear overview of the various perspectives of the business. In this context, the stakeholders can choose the most appropriate management strategy by considering the financial and non-financial requirements of the business.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Accounting is also responsible towards making the most appropriate decision for a business. It formulates the entire business requirements so as to take the most appropriate. In this context, the major function of accounting while meeting the requirements of the decision-making of an organization are as follows:</a:t>
            </a:r>
            <a:endParaRPr sz="1200">
              <a:solidFill>
                <a:schemeClr val="dk1"/>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Determination of the overall performance- Accounting reflects the overall performance of a particular business which is one of the major aspects in terms of taking the most appropriate decision for the same (</a:t>
            </a:r>
            <a:r>
              <a:rPr lang="en" sz="1200">
                <a:solidFill>
                  <a:srgbClr val="222222"/>
                </a:solidFill>
                <a:highlight>
                  <a:srgbClr val="FFFFFF"/>
                </a:highlight>
                <a:latin typeface="Times New Roman"/>
                <a:ea typeface="Times New Roman"/>
                <a:cs typeface="Times New Roman"/>
                <a:sym typeface="Times New Roman"/>
              </a:rPr>
              <a:t>Almagtome, 2020</a:t>
            </a:r>
            <a:r>
              <a:rPr lang="en" sz="1200">
                <a:solidFill>
                  <a:schemeClr val="dk1"/>
                </a:solidFill>
                <a:latin typeface="Times New Roman"/>
                <a:ea typeface="Times New Roman"/>
                <a:cs typeface="Times New Roman"/>
                <a:sym typeface="Times New Roman"/>
              </a:rPr>
              <a:t>). In simple words, it can be stated that the major role of accounting while decision-making is reflect the overall requirements of a business. By segregating the overall performance, it becomes easier to understand which aspects are required in a business and the decisions are made on the basis of the same. </a:t>
            </a:r>
            <a:endParaRPr sz="1200">
              <a:solidFill>
                <a:schemeClr val="dk1"/>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Reflection of the future requirements- Any business takes the decisions by the means of considering the future result of the same. In case an individual is not considering the future requirements, than it may become difficult to take the most appropriate decision. Whereas, on the other hand accountancy helps in the formulation of the future course of action and take the most appropriate decision on the basis of the same.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Accounting is comprised of various branches. However, some of the important branches of accounting are discussed below:</a:t>
            </a:r>
            <a:endParaRPr sz="1200">
              <a:solidFill>
                <a:schemeClr val="dk1"/>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Financial Accounting- Financial accounting is comprised of all the financial aspects that are occurring in an organization in a particular financial year. Here, most of the financial statements like income statements, balance sheets, cash-flow statements and many more are recorded. It helps in understanding the overall financial requirements of a particular business. In a broader sense, it can be stated that financial accounting is one of the branches of accounting that records and summarises all the financial transactions of an organisation (</a:t>
            </a:r>
            <a:r>
              <a:rPr lang="en" sz="1200">
                <a:solidFill>
                  <a:srgbClr val="222222"/>
                </a:solidFill>
                <a:highlight>
                  <a:srgbClr val="FFFFFF"/>
                </a:highlight>
                <a:latin typeface="Times New Roman"/>
                <a:ea typeface="Times New Roman"/>
                <a:cs typeface="Times New Roman"/>
                <a:sym typeface="Times New Roman"/>
              </a:rPr>
              <a:t>Akinbowale, 2020</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Management Accounting- Management accounting is responsible towards addressing the various requirements of the management. In this respect, management accounting helps a business to take the most appropriate decision for the business while understanding both the non-financial and financial aspects of the same. Apparently, management accounting is also known as managerial accounting as it is related to taking appropriate decisions by the managers. Considering this, it can be stated that management accounting is the branch of accounting that formulates better decision-making by the consideration of the various positive and negative aspects. </a:t>
            </a:r>
            <a:endParaRPr sz="1200">
              <a:solidFill>
                <a:schemeClr val="dk1"/>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Cost accounting- Cost accounting determines the breakdown of the cost structure of a business. It indicates the cost that is generated by a business at each level. In other words, it can be stated that cost accounting is responsible towards addressing the cost decomposition of a particular business at each and every level. By the means of analysisng cost accounting, it becomes easier for an individual to determine the profit level that is generated at each level of the business. For this reason, cost accounting is majorly used in the field of accounting. Apart from this, cost accounting also helps in formulating the aggregate losses that have been generated at each level f the business. Following the cost analysis in the business, an individual can take the most appropriate decisions in terms of decreasing the losses that are generated by the same.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Technology has revolutionized the accounting industry and has made it easier for businesses to track their finances. Technology has also helped to reduce costs and increase accuracy and efficiency in accounting processes. Examples of the roles of technology in present-day accounting</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include: </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i="1" lang="en" sz="1200">
                <a:solidFill>
                  <a:schemeClr val="dk1"/>
                </a:solidFill>
                <a:latin typeface="Times New Roman"/>
                <a:ea typeface="Times New Roman"/>
                <a:cs typeface="Times New Roman"/>
                <a:sym typeface="Times New Roman"/>
              </a:rPr>
              <a:t>1. Cloud Computing</a:t>
            </a:r>
            <a:r>
              <a:rPr lang="en" sz="1200">
                <a:solidFill>
                  <a:schemeClr val="dk1"/>
                </a:solidFill>
                <a:latin typeface="Times New Roman"/>
                <a:ea typeface="Times New Roman"/>
                <a:cs typeface="Times New Roman"/>
                <a:sym typeface="Times New Roman"/>
              </a:rPr>
              <a:t>: Cloud computing allows companies to store their financial data in the cloud, eliminating the need for physical servers and the costs associated with them (Sangwan </a:t>
            </a:r>
            <a:r>
              <a:rPr i="1" lang="en" sz="1200">
                <a:solidFill>
                  <a:schemeClr val="dk1"/>
                </a:solidFill>
                <a:latin typeface="Times New Roman"/>
                <a:ea typeface="Times New Roman"/>
                <a:cs typeface="Times New Roman"/>
                <a:sym typeface="Times New Roman"/>
              </a:rPr>
              <a:t>et al</a:t>
            </a:r>
            <a:r>
              <a:rPr lang="en" sz="1200">
                <a:solidFill>
                  <a:schemeClr val="dk1"/>
                </a:solidFill>
                <a:latin typeface="Times New Roman"/>
                <a:ea typeface="Times New Roman"/>
                <a:cs typeface="Times New Roman"/>
                <a:sym typeface="Times New Roman"/>
              </a:rPr>
              <a:t>., 2020). This technology also gives companies access to their financial data from any device, allowing for more flexibility and collaboration. </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i="1" lang="en" sz="1200">
                <a:solidFill>
                  <a:schemeClr val="dk1"/>
                </a:solidFill>
                <a:latin typeface="Times New Roman"/>
                <a:ea typeface="Times New Roman"/>
                <a:cs typeface="Times New Roman"/>
                <a:sym typeface="Times New Roman"/>
              </a:rPr>
              <a:t>2. Automated Bookkeeping:</a:t>
            </a:r>
            <a:r>
              <a:rPr lang="en" sz="1200">
                <a:solidFill>
                  <a:schemeClr val="dk1"/>
                </a:solidFill>
                <a:latin typeface="Times New Roman"/>
                <a:ea typeface="Times New Roman"/>
                <a:cs typeface="Times New Roman"/>
                <a:sym typeface="Times New Roman"/>
              </a:rPr>
              <a:t> Automated bookkeeping software can help to streamline the accounting process and reduce the potential for human error. This type of software can also help to simplify the task of reconciling accounts, creating financial reports, and tracking transactions. </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i="1" lang="en" sz="1200">
                <a:solidFill>
                  <a:schemeClr val="dk1"/>
                </a:solidFill>
                <a:latin typeface="Times New Roman"/>
                <a:ea typeface="Times New Roman"/>
                <a:cs typeface="Times New Roman"/>
                <a:sym typeface="Times New Roman"/>
              </a:rPr>
              <a:t>3. Data Analytics:</a:t>
            </a:r>
            <a:r>
              <a:rPr lang="en" sz="1200">
                <a:solidFill>
                  <a:schemeClr val="dk1"/>
                </a:solidFill>
                <a:latin typeface="Times New Roman"/>
                <a:ea typeface="Times New Roman"/>
                <a:cs typeface="Times New Roman"/>
                <a:sym typeface="Times New Roman"/>
              </a:rPr>
              <a:t> Data analytics solutions allow businesses to track key indicators and analyze trends, helping to provide insights into the company's financial performance (Lynn </a:t>
            </a:r>
            <a:r>
              <a:rPr i="1" lang="en" sz="1200">
                <a:solidFill>
                  <a:schemeClr val="dk1"/>
                </a:solidFill>
                <a:latin typeface="Times New Roman"/>
                <a:ea typeface="Times New Roman"/>
                <a:cs typeface="Times New Roman"/>
                <a:sym typeface="Times New Roman"/>
              </a:rPr>
              <a:t>et al</a:t>
            </a:r>
            <a:r>
              <a:rPr lang="en" sz="1200">
                <a:solidFill>
                  <a:schemeClr val="dk1"/>
                </a:solidFill>
                <a:latin typeface="Times New Roman"/>
                <a:ea typeface="Times New Roman"/>
                <a:cs typeface="Times New Roman"/>
                <a:sym typeface="Times New Roman"/>
              </a:rPr>
              <a:t>., 2019). This type of technology can also help to identify areas for improvement and provide companies with more accurate financial projections. </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i="1" lang="en" sz="1200">
                <a:solidFill>
                  <a:schemeClr val="dk1"/>
                </a:solidFill>
                <a:latin typeface="Times New Roman"/>
                <a:ea typeface="Times New Roman"/>
                <a:cs typeface="Times New Roman"/>
                <a:sym typeface="Times New Roman"/>
              </a:rPr>
              <a:t>4. Artificial Intelligence:</a:t>
            </a:r>
            <a:r>
              <a:rPr lang="en" sz="1200">
                <a:solidFill>
                  <a:schemeClr val="dk1"/>
                </a:solidFill>
                <a:latin typeface="Times New Roman"/>
                <a:ea typeface="Times New Roman"/>
                <a:cs typeface="Times New Roman"/>
                <a:sym typeface="Times New Roman"/>
              </a:rPr>
              <a:t> Artificial intelligence can help to automate certain accounting tasks, such as the reconciliation of accounts and the preparation of financial reports (Sangwan </a:t>
            </a:r>
            <a:r>
              <a:rPr i="1" lang="en" sz="1200">
                <a:solidFill>
                  <a:schemeClr val="dk1"/>
                </a:solidFill>
                <a:latin typeface="Times New Roman"/>
                <a:ea typeface="Times New Roman"/>
                <a:cs typeface="Times New Roman"/>
                <a:sym typeface="Times New Roman"/>
              </a:rPr>
              <a:t>et al</a:t>
            </a:r>
            <a:r>
              <a:rPr lang="en" sz="1200">
                <a:solidFill>
                  <a:schemeClr val="dk1"/>
                </a:solidFill>
                <a:latin typeface="Times New Roman"/>
                <a:ea typeface="Times New Roman"/>
                <a:cs typeface="Times New Roman"/>
                <a:sym typeface="Times New Roman"/>
              </a:rPr>
              <a:t>., 2020). This type of technology can also be used to analyze financial data and identify areas</a:t>
            </a:r>
            <a:r>
              <a:rPr lang="en" sz="1200">
                <a:solidFill>
                  <a:schemeClr val="dk1"/>
                </a:solidFill>
                <a:highlight>
                  <a:srgbClr val="FFFFFF"/>
                </a:highlight>
                <a:latin typeface="Times New Roman"/>
                <a:ea typeface="Times New Roman"/>
                <a:cs typeface="Times New Roman"/>
                <a:sym typeface="Times New Roman"/>
              </a:rPr>
              <a:t> of</a:t>
            </a:r>
            <a:r>
              <a:rPr lang="en" sz="1200">
                <a:solidFill>
                  <a:schemeClr val="dk1"/>
                </a:solidFill>
                <a:latin typeface="Times New Roman"/>
                <a:ea typeface="Times New Roman"/>
                <a:cs typeface="Times New Roman"/>
                <a:sym typeface="Times New Roman"/>
              </a:rPr>
              <a:t> potential risk or fraud.</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i="1" lang="en" sz="1200">
                <a:solidFill>
                  <a:schemeClr val="dk1"/>
                </a:solidFill>
                <a:latin typeface="Times New Roman"/>
                <a:ea typeface="Times New Roman"/>
                <a:cs typeface="Times New Roman"/>
                <a:sym typeface="Times New Roman"/>
              </a:rPr>
              <a:t>5. Electronic Data Interchange (EDI) </a:t>
            </a:r>
            <a:r>
              <a:rPr lang="en" sz="1200">
                <a:solidFill>
                  <a:schemeClr val="dk1"/>
                </a:solidFill>
                <a:latin typeface="Times New Roman"/>
                <a:ea typeface="Times New Roman"/>
                <a:cs typeface="Times New Roman"/>
                <a:sym typeface="Times New Roman"/>
              </a:rPr>
              <a:t>– Another important role of technology in present-day accounting is the use of electronic data interchange (EDI). This technology allows businesses to securely exchange information in a standardized format. This helps to reduce the manual labour associated with data entry and reduces the risk of human error.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Ethics, regulations and compliance are all important considerations for any organisation. They represent constraints, as well as potential threats, to the organisation in terms of its operations and its reputation. Ethics refers to the moral principles that guide an organisation’s decision-making and behaviour. These principles are essential for the organisation to maintain a good reputation and to ensure that it is acting in a responsible manner (Zetzsche </a:t>
            </a:r>
            <a:r>
              <a:rPr i="1" lang="en" sz="1200">
                <a:solidFill>
                  <a:schemeClr val="dk1"/>
                </a:solidFill>
                <a:latin typeface="Times New Roman"/>
                <a:ea typeface="Times New Roman"/>
                <a:cs typeface="Times New Roman"/>
                <a:sym typeface="Times New Roman"/>
              </a:rPr>
              <a:t>et al</a:t>
            </a:r>
            <a:r>
              <a:rPr lang="en" sz="1200">
                <a:solidFill>
                  <a:schemeClr val="dk1"/>
                </a:solidFill>
                <a:latin typeface="Times New Roman"/>
                <a:ea typeface="Times New Roman"/>
                <a:cs typeface="Times New Roman"/>
                <a:sym typeface="Times New Roman"/>
              </a:rPr>
              <a:t>., 2020). However, if an organisation fails to comply with ethical principles, it may face legal action, reputational damage and financial loss. Regulations refer to the laws and regulations that govern an organisation’s operations. These regulations are necessary to ensure that the organisation is operating within the law and to protect the rights of stakeholders. Failure to comply with regulations can result in serious penalties, including fines and even criminal prosecution. </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Compliance refers to the measures taken by an organisation to ensure that it is adhering to the relevant regulations and ethical principles. Regulatory compliance is a major financial compliance concern for organizations (Chang</a:t>
            </a:r>
            <a:r>
              <a:rPr i="1" lang="en" sz="1200">
                <a:solidFill>
                  <a:schemeClr val="dk1"/>
                </a:solidFill>
                <a:latin typeface="Times New Roman"/>
                <a:ea typeface="Times New Roman"/>
                <a:cs typeface="Times New Roman"/>
                <a:sym typeface="Times New Roman"/>
              </a:rPr>
              <a:t> et al</a:t>
            </a:r>
            <a:r>
              <a:rPr lang="en" sz="1200">
                <a:solidFill>
                  <a:schemeClr val="dk1"/>
                </a:solidFill>
                <a:latin typeface="Times New Roman"/>
                <a:ea typeface="Times New Roman"/>
                <a:cs typeface="Times New Roman"/>
                <a:sym typeface="Times New Roman"/>
              </a:rPr>
              <a:t>., 2019). It is essential to ensure that the organisation is compliant, as failure to do so can lead to legal action and reputational damage as well as dissolution of the entity. Overall, ethics, regulations and compliance are important considerations for any organisation and can be both constraints and threats. It is important for organisations to ensure that they are compliant with all applicable regulations and ethical principles in order to avoid penalties and reputational damage.</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 cash budget is a kind of budgetary statement that records all the cash transactions that has been done by a business in a particular accounting period. It records all the cash transactions that have been made by a business along with the cash sales of the same.  The cash budget also determines the closing balance.  It can clearly be observed over here that the business will ne have a net cash balance of about £23,500 in October, £30,000 in November, and about £59,900 in December. Considering this, it can be stated that the business will be having enough cash balance in terms of maintaining the daily requirements of the same.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4800" lvl="0" marL="457200" rtl="0" algn="just">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Maintainance of the expenses- Budget helps in the segregation of the total expenses that a particular organization will be having in terms of maintaining their daily business operations (</a:t>
            </a:r>
            <a:r>
              <a:rPr lang="en" sz="1200">
                <a:solidFill>
                  <a:srgbClr val="222222"/>
                </a:solidFill>
                <a:highlight>
                  <a:srgbClr val="FFFFFF"/>
                </a:highlight>
                <a:latin typeface="Times New Roman"/>
                <a:ea typeface="Times New Roman"/>
                <a:cs typeface="Times New Roman"/>
                <a:sym typeface="Times New Roman"/>
              </a:rPr>
              <a:t>Ugoani, 2019</a:t>
            </a:r>
            <a:r>
              <a:rPr lang="en" sz="1200">
                <a:solidFill>
                  <a:schemeClr val="dk1"/>
                </a:solidFill>
                <a:latin typeface="Times New Roman"/>
                <a:ea typeface="Times New Roman"/>
                <a:cs typeface="Times New Roman"/>
                <a:sym typeface="Times New Roman"/>
              </a:rPr>
              <a:t>). In this respect, it provides a huge benefit to the companies to identify the various resources along with the expense incurred in the same. </a:t>
            </a:r>
            <a:endParaRPr sz="1200">
              <a:solidFill>
                <a:schemeClr val="dk1"/>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Contingency fund- A budget also helps in the formulation of the contingency fund that can provide financial help in the future course of action.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2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 name="Google Shape;13;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4" name="Google Shape;1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7" name="Google Shape;17;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 name="Google Shape;1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2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2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nvSpPr>
        <p:spPr>
          <a:xfrm>
            <a:off x="1729150" y="58625"/>
            <a:ext cx="6183900" cy="1339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chemeClr val="dk1"/>
              </a:buClr>
              <a:buSzPts val="1100"/>
              <a:buFont typeface="Arial"/>
              <a:buNone/>
            </a:pPr>
            <a:r>
              <a:rPr b="1" i="0" lang="en" sz="3000" u="none" cap="none" strike="noStrike">
                <a:solidFill>
                  <a:schemeClr val="dk1"/>
                </a:solidFill>
                <a:latin typeface="Times New Roman"/>
                <a:ea typeface="Times New Roman"/>
                <a:cs typeface="Times New Roman"/>
                <a:sym typeface="Times New Roman"/>
              </a:rPr>
              <a:t>Accounting in Context and Budgeting Control</a:t>
            </a:r>
            <a:endParaRPr b="0" i="0" sz="3000" u="none" cap="none" strike="noStrike">
              <a:solidFill>
                <a:srgbClr val="000000"/>
              </a:solidFill>
              <a:latin typeface="Arial"/>
              <a:ea typeface="Arial"/>
              <a:cs typeface="Arial"/>
              <a:sym typeface="Arial"/>
            </a:endParaRPr>
          </a:p>
        </p:txBody>
      </p:sp>
      <p:pic>
        <p:nvPicPr>
          <p:cNvPr id="55" name="Google Shape;55;p1"/>
          <p:cNvPicPr preferRelativeResize="0"/>
          <p:nvPr/>
        </p:nvPicPr>
        <p:blipFill rotWithShape="1">
          <a:blip r:embed="rId3">
            <a:alphaModFix/>
          </a:blip>
          <a:srcRect b="0" l="0" r="0" t="0"/>
          <a:stretch/>
        </p:blipFill>
        <p:spPr>
          <a:xfrm>
            <a:off x="152400" y="1397825"/>
            <a:ext cx="8713175" cy="3381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latin typeface="Times New Roman"/>
                <a:ea typeface="Times New Roman"/>
                <a:cs typeface="Times New Roman"/>
                <a:sym typeface="Times New Roman"/>
              </a:rPr>
              <a:t>Limitations of Budget</a:t>
            </a:r>
            <a:endParaRPr b="1" sz="3000">
              <a:latin typeface="Times New Roman"/>
              <a:ea typeface="Times New Roman"/>
              <a:cs typeface="Times New Roman"/>
              <a:sym typeface="Times New Roman"/>
            </a:endParaRPr>
          </a:p>
        </p:txBody>
      </p:sp>
      <p:sp>
        <p:nvSpPr>
          <p:cNvPr id="117" name="Google Shape;117;p10"/>
          <p:cNvSpPr txBox="1"/>
          <p:nvPr>
            <p:ph idx="1" type="body"/>
          </p:nvPr>
        </p:nvSpPr>
        <p:spPr>
          <a:xfrm>
            <a:off x="311700" y="1152475"/>
            <a:ext cx="4743900" cy="3478200"/>
          </a:xfrm>
          <a:prstGeom prst="rect">
            <a:avLst/>
          </a:prstGeom>
          <a:noFill/>
          <a:ln>
            <a:noFill/>
          </a:ln>
        </p:spPr>
        <p:txBody>
          <a:bodyPr anchorCtr="0" anchor="t" bIns="91425" lIns="91425" spcFirstLastPara="1" rIns="91425" wrap="square" tIns="91425">
            <a:normAutofit/>
          </a:bodyPr>
          <a:lstStyle/>
          <a:p>
            <a:pPr indent="-355600" lvl="0" marL="457200" rtl="0" algn="just">
              <a:lnSpc>
                <a:spcPct val="150000"/>
              </a:lnSpc>
              <a:spcBef>
                <a:spcPts val="0"/>
              </a:spcBef>
              <a:spcAft>
                <a:spcPts val="0"/>
              </a:spcAft>
              <a:buClr>
                <a:schemeClr val="dk1"/>
              </a:buClr>
              <a:buSzPts val="2000"/>
              <a:buFont typeface="Times New Roman"/>
              <a:buChar char="●"/>
            </a:pPr>
            <a:r>
              <a:rPr b="1" lang="en" sz="2000">
                <a:solidFill>
                  <a:schemeClr val="dk1"/>
                </a:solidFill>
                <a:latin typeface="Times New Roman"/>
                <a:ea typeface="Times New Roman"/>
                <a:cs typeface="Times New Roman"/>
                <a:sym typeface="Times New Roman"/>
              </a:rPr>
              <a:t>Based on the assumption</a:t>
            </a:r>
            <a:endParaRPr b="1"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b="1" lang="en" sz="2000">
                <a:solidFill>
                  <a:schemeClr val="dk1"/>
                </a:solidFill>
                <a:latin typeface="Times New Roman"/>
                <a:ea typeface="Times New Roman"/>
                <a:cs typeface="Times New Roman"/>
                <a:sym typeface="Times New Roman"/>
              </a:rPr>
              <a:t>Restricted towards monetary aspect</a:t>
            </a:r>
            <a:endParaRPr b="1" sz="2000">
              <a:solidFill>
                <a:schemeClr val="dk1"/>
              </a:solidFill>
              <a:latin typeface="Times New Roman"/>
              <a:ea typeface="Times New Roman"/>
              <a:cs typeface="Times New Roman"/>
              <a:sym typeface="Times New Roman"/>
            </a:endParaRPr>
          </a:p>
        </p:txBody>
      </p:sp>
      <p:pic>
        <p:nvPicPr>
          <p:cNvPr id="118" name="Google Shape;118;p10"/>
          <p:cNvPicPr preferRelativeResize="0"/>
          <p:nvPr/>
        </p:nvPicPr>
        <p:blipFill rotWithShape="1">
          <a:blip r:embed="rId3">
            <a:alphaModFix/>
          </a:blip>
          <a:srcRect b="0" l="0" r="0" t="0"/>
          <a:stretch/>
        </p:blipFill>
        <p:spPr>
          <a:xfrm>
            <a:off x="5208000" y="1170125"/>
            <a:ext cx="3700425" cy="2771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latin typeface="Times New Roman"/>
                <a:ea typeface="Times New Roman"/>
                <a:cs typeface="Times New Roman"/>
                <a:sym typeface="Times New Roman"/>
              </a:rPr>
              <a:t>References</a:t>
            </a:r>
            <a:endParaRPr b="1" sz="3000">
              <a:latin typeface="Times New Roman"/>
              <a:ea typeface="Times New Roman"/>
              <a:cs typeface="Times New Roman"/>
              <a:sym typeface="Times New Roman"/>
            </a:endParaRPr>
          </a:p>
        </p:txBody>
      </p:sp>
      <p:sp>
        <p:nvSpPr>
          <p:cNvPr id="124" name="Google Shape;124;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just">
              <a:lnSpc>
                <a:spcPct val="115000"/>
              </a:lnSpc>
              <a:spcBef>
                <a:spcPts val="0"/>
              </a:spcBef>
              <a:spcAft>
                <a:spcPts val="0"/>
              </a:spcAft>
              <a:buClr>
                <a:schemeClr val="dk1"/>
              </a:buClr>
              <a:buSzPct val="36572"/>
              <a:buFont typeface="Arial"/>
              <a:buNone/>
            </a:pPr>
            <a:r>
              <a:rPr lang="en" sz="3007">
                <a:solidFill>
                  <a:srgbClr val="222222"/>
                </a:solidFill>
                <a:highlight>
                  <a:srgbClr val="FFFFFF"/>
                </a:highlight>
              </a:rPr>
              <a:t>Akinbowale, O.E., Klingelhöfer, H.E. and Zerihun, M.F., 2020. An innovative approach in combating economic crime using forensic accounting techniques. </a:t>
            </a:r>
            <a:r>
              <a:rPr i="1" lang="en" sz="3007">
                <a:solidFill>
                  <a:schemeClr val="dk1"/>
                </a:solidFill>
              </a:rPr>
              <a:t>Journal of Financial Crime</a:t>
            </a:r>
            <a:r>
              <a:rPr lang="en" sz="3007">
                <a:solidFill>
                  <a:schemeClr val="dk1"/>
                </a:solidFill>
              </a:rPr>
              <a:t>, </a:t>
            </a:r>
            <a:r>
              <a:rPr i="1" lang="en" sz="3007">
                <a:solidFill>
                  <a:schemeClr val="dk1"/>
                </a:solidFill>
              </a:rPr>
              <a:t>27</a:t>
            </a:r>
            <a:r>
              <a:rPr lang="en" sz="3007">
                <a:solidFill>
                  <a:schemeClr val="dk1"/>
                </a:solidFill>
              </a:rPr>
              <a:t>(4), pp.1253-1271. </a:t>
            </a:r>
            <a:endParaRPr sz="3007">
              <a:solidFill>
                <a:schemeClr val="dk1"/>
              </a:solidFill>
            </a:endParaRPr>
          </a:p>
          <a:p>
            <a:pPr indent="0" lvl="0" marL="0" rtl="0" algn="just">
              <a:lnSpc>
                <a:spcPct val="115000"/>
              </a:lnSpc>
              <a:spcBef>
                <a:spcPts val="0"/>
              </a:spcBef>
              <a:spcAft>
                <a:spcPts val="0"/>
              </a:spcAft>
              <a:buClr>
                <a:schemeClr val="dk1"/>
              </a:buClr>
              <a:buSzPct val="36572"/>
              <a:buFont typeface="Arial"/>
              <a:buNone/>
            </a:pPr>
            <a:r>
              <a:rPr lang="en" sz="3007">
                <a:solidFill>
                  <a:srgbClr val="222222"/>
                </a:solidFill>
                <a:highlight>
                  <a:srgbClr val="FFFFFF"/>
                </a:highlight>
              </a:rPr>
              <a:t>Alao, B.B. and Gbolagade, O.L., 2020. Coronavirus pandemic and business disruption: The consideration of accounting roles in business revival. </a:t>
            </a:r>
            <a:r>
              <a:rPr i="1" lang="en" sz="3007">
                <a:solidFill>
                  <a:schemeClr val="dk1"/>
                </a:solidFill>
              </a:rPr>
              <a:t>International Journal of Academic Multidisciplinary Research</a:t>
            </a:r>
            <a:r>
              <a:rPr lang="en" sz="3007">
                <a:solidFill>
                  <a:schemeClr val="dk1"/>
                </a:solidFill>
              </a:rPr>
              <a:t>.</a:t>
            </a:r>
            <a:endParaRPr sz="3007">
              <a:solidFill>
                <a:schemeClr val="dk1"/>
              </a:solidFill>
            </a:endParaRPr>
          </a:p>
          <a:p>
            <a:pPr indent="0" lvl="0" marL="0" rtl="0" algn="just">
              <a:lnSpc>
                <a:spcPct val="115000"/>
              </a:lnSpc>
              <a:spcBef>
                <a:spcPts val="0"/>
              </a:spcBef>
              <a:spcAft>
                <a:spcPts val="0"/>
              </a:spcAft>
              <a:buClr>
                <a:schemeClr val="dk1"/>
              </a:buClr>
              <a:buSzPct val="36572"/>
              <a:buFont typeface="Arial"/>
              <a:buNone/>
            </a:pPr>
            <a:r>
              <a:rPr lang="en" sz="3007">
                <a:solidFill>
                  <a:srgbClr val="222222"/>
                </a:solidFill>
                <a:highlight>
                  <a:srgbClr val="FFFFFF"/>
                </a:highlight>
              </a:rPr>
              <a:t>Ali, M.N., Almagtome, A.H. and Hameedi, K.S., 2019. Impact of accounting earnings quality on the going-concern in the Iraqi tourism firms. </a:t>
            </a:r>
            <a:r>
              <a:rPr i="1" lang="en" sz="3007">
                <a:solidFill>
                  <a:schemeClr val="dk1"/>
                </a:solidFill>
              </a:rPr>
              <a:t>African Journal of Hospitality, Tourism and Leisure</a:t>
            </a:r>
            <a:r>
              <a:rPr lang="en" sz="3007">
                <a:solidFill>
                  <a:schemeClr val="dk1"/>
                </a:solidFill>
              </a:rPr>
              <a:t>, </a:t>
            </a:r>
            <a:r>
              <a:rPr i="1" lang="en" sz="3007">
                <a:solidFill>
                  <a:schemeClr val="dk1"/>
                </a:solidFill>
              </a:rPr>
              <a:t>8</a:t>
            </a:r>
            <a:r>
              <a:rPr lang="en" sz="3007">
                <a:solidFill>
                  <a:schemeClr val="dk1"/>
                </a:solidFill>
              </a:rPr>
              <a:t>(5), pp.1-12.</a:t>
            </a:r>
            <a:endParaRPr sz="3007">
              <a:solidFill>
                <a:schemeClr val="dk1"/>
              </a:solidFill>
            </a:endParaRPr>
          </a:p>
          <a:p>
            <a:pPr indent="0" lvl="0" marL="0" rtl="0" algn="just">
              <a:lnSpc>
                <a:spcPct val="150000"/>
              </a:lnSpc>
              <a:spcBef>
                <a:spcPts val="0"/>
              </a:spcBef>
              <a:spcAft>
                <a:spcPts val="0"/>
              </a:spcAft>
              <a:buClr>
                <a:schemeClr val="dk1"/>
              </a:buClr>
              <a:buSzPct val="36572"/>
              <a:buFont typeface="Arial"/>
              <a:buNone/>
            </a:pPr>
            <a:r>
              <a:rPr lang="en" sz="3007">
                <a:solidFill>
                  <a:srgbClr val="222222"/>
                </a:solidFill>
                <a:highlight>
                  <a:srgbClr val="FFFFFF"/>
                </a:highlight>
              </a:rPr>
              <a:t>Almagtome, A.H., Al-Yasiri, A.J., Ali, R.S., Kadhim, H.L. and Heider, N.B., 2020. Circular economy initiatives through energy accounting and sustainable energy performance under integrated reporting</a:t>
            </a:r>
            <a:endParaRPr sz="3007">
              <a:solidFill>
                <a:srgbClr val="222222"/>
              </a:solidFill>
              <a:highlight>
                <a:srgbClr val="FFFFFF"/>
              </a:highlight>
            </a:endParaRPr>
          </a:p>
          <a:p>
            <a:pPr indent="0" lvl="0" marL="0" rtl="0" algn="just">
              <a:lnSpc>
                <a:spcPct val="150000"/>
              </a:lnSpc>
              <a:spcBef>
                <a:spcPts val="0"/>
              </a:spcBef>
              <a:spcAft>
                <a:spcPts val="0"/>
              </a:spcAft>
              <a:buClr>
                <a:schemeClr val="dk1"/>
              </a:buClr>
              <a:buSzPct val="36572"/>
              <a:buFont typeface="Arial"/>
              <a:buNone/>
            </a:pPr>
            <a:r>
              <a:rPr lang="en" sz="3007">
                <a:solidFill>
                  <a:srgbClr val="222222"/>
                </a:solidFill>
                <a:highlight>
                  <a:srgbClr val="FFFFFF"/>
                </a:highlight>
              </a:rPr>
              <a:t>framework. </a:t>
            </a:r>
            <a:r>
              <a:rPr i="1" lang="en" sz="3007">
                <a:solidFill>
                  <a:schemeClr val="dk1"/>
                </a:solidFill>
              </a:rPr>
              <a:t>International Journal of Mathematical, Engineering and Management Sciences</a:t>
            </a:r>
            <a:r>
              <a:rPr lang="en" sz="3007">
                <a:solidFill>
                  <a:schemeClr val="dk1"/>
                </a:solidFill>
              </a:rPr>
              <a:t>, </a:t>
            </a:r>
            <a:r>
              <a:rPr i="1" lang="en" sz="3007">
                <a:solidFill>
                  <a:schemeClr val="dk1"/>
                </a:solidFill>
              </a:rPr>
              <a:t>5</a:t>
            </a:r>
            <a:r>
              <a:rPr lang="en" sz="3007">
                <a:solidFill>
                  <a:schemeClr val="dk1"/>
                </a:solidFill>
              </a:rPr>
              <a:t>(6), p.1032.</a:t>
            </a:r>
            <a:endParaRPr sz="3007">
              <a:solidFill>
                <a:schemeClr val="dk1"/>
              </a:solidFill>
            </a:endParaRPr>
          </a:p>
          <a:p>
            <a:pPr indent="0" lvl="0" marL="0" rtl="0" algn="just">
              <a:lnSpc>
                <a:spcPct val="150000"/>
              </a:lnSpc>
              <a:spcBef>
                <a:spcPts val="0"/>
              </a:spcBef>
              <a:spcAft>
                <a:spcPts val="0"/>
              </a:spcAft>
              <a:buClr>
                <a:schemeClr val="dk1"/>
              </a:buClr>
              <a:buSzPct val="36572"/>
              <a:buFont typeface="Arial"/>
              <a:buNone/>
            </a:pPr>
            <a:r>
              <a:rPr lang="en" sz="3007">
                <a:solidFill>
                  <a:srgbClr val="222222"/>
                </a:solidFill>
                <a:highlight>
                  <a:srgbClr val="FFFFFF"/>
                </a:highlight>
              </a:rPr>
              <a:t>Bateman, I.J. and Mace, G.M., 2020. The natural capital framework for sustainably efficient and equitable decision making. </a:t>
            </a:r>
            <a:r>
              <a:rPr i="1" lang="en" sz="3007">
                <a:solidFill>
                  <a:schemeClr val="dk1"/>
                </a:solidFill>
              </a:rPr>
              <a:t>Nature Sustainability</a:t>
            </a:r>
            <a:r>
              <a:rPr lang="en" sz="3007">
                <a:solidFill>
                  <a:schemeClr val="dk1"/>
                </a:solidFill>
              </a:rPr>
              <a:t>, </a:t>
            </a:r>
            <a:r>
              <a:rPr i="1" lang="en" sz="3007">
                <a:solidFill>
                  <a:schemeClr val="dk1"/>
                </a:solidFill>
              </a:rPr>
              <a:t>3</a:t>
            </a:r>
            <a:r>
              <a:rPr lang="en" sz="3007">
                <a:solidFill>
                  <a:schemeClr val="dk1"/>
                </a:solidFill>
              </a:rPr>
              <a:t>(10), pp.776-783. </a:t>
            </a:r>
            <a:endParaRPr sz="3007">
              <a:solidFill>
                <a:schemeClr val="dk1"/>
              </a:solidFill>
            </a:endParaRPr>
          </a:p>
          <a:p>
            <a:pPr indent="0" lvl="0" marL="0" rtl="0" algn="just">
              <a:lnSpc>
                <a:spcPct val="150000"/>
              </a:lnSpc>
              <a:spcBef>
                <a:spcPts val="0"/>
              </a:spcBef>
              <a:spcAft>
                <a:spcPts val="0"/>
              </a:spcAft>
              <a:buClr>
                <a:schemeClr val="dk1"/>
              </a:buClr>
              <a:buSzPct val="36572"/>
              <a:buFont typeface="Arial"/>
              <a:buNone/>
            </a:pPr>
            <a:r>
              <a:rPr lang="en" sz="3007">
                <a:solidFill>
                  <a:srgbClr val="222222"/>
                </a:solidFill>
                <a:highlight>
                  <a:srgbClr val="FFFFFF"/>
                </a:highlight>
              </a:rPr>
              <a:t>Boisjoly, R.P., Conine Jr, T.E. and McDonald, IV, M.B., 2020. Working capital management: Financial and valuation impacts. </a:t>
            </a:r>
            <a:r>
              <a:rPr i="1" lang="en" sz="3007">
                <a:solidFill>
                  <a:schemeClr val="dk1"/>
                </a:solidFill>
              </a:rPr>
              <a:t>Journal of Business Research</a:t>
            </a:r>
            <a:r>
              <a:rPr lang="en" sz="3007">
                <a:solidFill>
                  <a:schemeClr val="dk1"/>
                </a:solidFill>
              </a:rPr>
              <a:t>, </a:t>
            </a:r>
            <a:r>
              <a:rPr i="1" lang="en" sz="3007">
                <a:solidFill>
                  <a:schemeClr val="dk1"/>
                </a:solidFill>
              </a:rPr>
              <a:t>108</a:t>
            </a:r>
            <a:r>
              <a:rPr lang="en" sz="3007">
                <a:solidFill>
                  <a:schemeClr val="dk1"/>
                </a:solidFill>
              </a:rPr>
              <a:t>, pp.1-8.</a:t>
            </a:r>
            <a:endParaRPr sz="3007">
              <a:solidFill>
                <a:schemeClr val="dk1"/>
              </a:solidFill>
            </a:endParaRPr>
          </a:p>
          <a:p>
            <a:pPr indent="0" lvl="0" marL="0" rtl="0" algn="just">
              <a:lnSpc>
                <a:spcPct val="150000"/>
              </a:lnSpc>
              <a:spcBef>
                <a:spcPts val="0"/>
              </a:spcBef>
              <a:spcAft>
                <a:spcPts val="0"/>
              </a:spcAft>
              <a:buClr>
                <a:schemeClr val="dk1"/>
              </a:buClr>
              <a:buSzPct val="36572"/>
              <a:buFont typeface="Arial"/>
              <a:buNone/>
            </a:pPr>
            <a:r>
              <a:rPr lang="en" sz="3007">
                <a:solidFill>
                  <a:schemeClr val="dk1"/>
                </a:solidFill>
              </a:rPr>
              <a:t>Chang, Y.T., Chen, H., Cheng, R.K. and Chi, W., 2019. The impact of internal audit attributes on the effectiveness of internal control over operations and compliance. Journal of Contemporary Accounting &amp; Economics, 15(1), pp.1-19. </a:t>
            </a:r>
            <a:endParaRPr sz="3007">
              <a:solidFill>
                <a:schemeClr val="dk1"/>
              </a:solidFill>
            </a:endParaRPr>
          </a:p>
          <a:p>
            <a:pPr indent="0" lvl="0" marL="0" rtl="0" algn="just">
              <a:lnSpc>
                <a:spcPct val="150000"/>
              </a:lnSpc>
              <a:spcBef>
                <a:spcPts val="0"/>
              </a:spcBef>
              <a:spcAft>
                <a:spcPts val="0"/>
              </a:spcAft>
              <a:buClr>
                <a:schemeClr val="dk1"/>
              </a:buClr>
              <a:buSzPct val="36572"/>
              <a:buFont typeface="Arial"/>
              <a:buNone/>
            </a:pPr>
            <a:r>
              <a:rPr lang="en" sz="3007">
                <a:solidFill>
                  <a:srgbClr val="222222"/>
                </a:solidFill>
                <a:highlight>
                  <a:srgbClr val="FFFFFF"/>
                </a:highlight>
              </a:rPr>
              <a:t>Cidav, Z., Mandell, D., Pyne, J., Beidas, R., Curran, G. and Marcus, S., 2020. A pragmatic method for costing implementation strategies using time-driven activity-based costing. </a:t>
            </a:r>
            <a:r>
              <a:rPr i="1" lang="en" sz="3007">
                <a:solidFill>
                  <a:schemeClr val="dk1"/>
                </a:solidFill>
              </a:rPr>
              <a:t>Implementation Science</a:t>
            </a:r>
            <a:r>
              <a:rPr lang="en" sz="3007">
                <a:solidFill>
                  <a:schemeClr val="dk1"/>
                </a:solidFill>
              </a:rPr>
              <a:t>, </a:t>
            </a:r>
            <a:r>
              <a:rPr i="1" lang="en" sz="3007">
                <a:solidFill>
                  <a:schemeClr val="dk1"/>
                </a:solidFill>
              </a:rPr>
              <a:t>15</a:t>
            </a:r>
            <a:r>
              <a:rPr lang="en" sz="3007">
                <a:solidFill>
                  <a:schemeClr val="dk1"/>
                </a:solidFill>
              </a:rPr>
              <a:t>(1), pp.1-15.</a:t>
            </a:r>
            <a:endParaRPr sz="3007">
              <a:solidFill>
                <a:schemeClr val="dk1"/>
              </a:solidFill>
            </a:endParaRPr>
          </a:p>
          <a:p>
            <a:pPr indent="0" lvl="0" marL="0" rtl="0" algn="just">
              <a:lnSpc>
                <a:spcPct val="150000"/>
              </a:lnSpc>
              <a:spcBef>
                <a:spcPts val="0"/>
              </a:spcBef>
              <a:spcAft>
                <a:spcPts val="0"/>
              </a:spcAft>
              <a:buClr>
                <a:schemeClr val="dk1"/>
              </a:buClr>
              <a:buSzPct val="36572"/>
              <a:buFont typeface="Arial"/>
              <a:buNone/>
            </a:pPr>
            <a:r>
              <a:rPr lang="en" sz="3007">
                <a:solidFill>
                  <a:srgbClr val="222222"/>
                </a:solidFill>
                <a:highlight>
                  <a:srgbClr val="FFFFFF"/>
                </a:highlight>
              </a:rPr>
              <a:t>Laguecir, A., Kern, A. and Kharoubi, C., 2020. Management accounting systems in institutional complexity: Hysteresis and boundaries of practices in social housing. </a:t>
            </a:r>
            <a:r>
              <a:rPr i="1" lang="en" sz="3007">
                <a:solidFill>
                  <a:schemeClr val="dk1"/>
                </a:solidFill>
              </a:rPr>
              <a:t>Management Accounting Research</a:t>
            </a:r>
            <a:r>
              <a:rPr lang="en" sz="3007">
                <a:solidFill>
                  <a:schemeClr val="dk1"/>
                </a:solidFill>
              </a:rPr>
              <a:t>, </a:t>
            </a:r>
            <a:r>
              <a:rPr i="1" lang="en" sz="3007">
                <a:solidFill>
                  <a:schemeClr val="dk1"/>
                </a:solidFill>
              </a:rPr>
              <a:t>49</a:t>
            </a:r>
            <a:r>
              <a:rPr lang="en" sz="3007">
                <a:solidFill>
                  <a:schemeClr val="dk1"/>
                </a:solidFill>
              </a:rPr>
              <a:t>, p.100715. </a:t>
            </a:r>
            <a:endParaRPr sz="3007">
              <a:solidFill>
                <a:schemeClr val="dk1"/>
              </a:solidFill>
            </a:endParaRPr>
          </a:p>
          <a:p>
            <a:pPr indent="0" lvl="0" marL="0" rtl="0" algn="just">
              <a:lnSpc>
                <a:spcPct val="150000"/>
              </a:lnSpc>
              <a:spcBef>
                <a:spcPts val="0"/>
              </a:spcBef>
              <a:spcAft>
                <a:spcPts val="0"/>
              </a:spcAft>
              <a:buClr>
                <a:schemeClr val="dk1"/>
              </a:buClr>
              <a:buSzPct val="36572"/>
              <a:buFont typeface="Arial"/>
              <a:buNone/>
            </a:pPr>
            <a:r>
              <a:rPr lang="en" sz="3007">
                <a:solidFill>
                  <a:schemeClr val="dk1"/>
                </a:solidFill>
              </a:rPr>
              <a:t>Lynn, T., Mooney, J.G., Rosati, P. and Cummins, M., 2019. Disrupting finance: FinTech and strategy in the 21st century (p. 175). Springer Nature.</a:t>
            </a:r>
            <a:endParaRPr sz="3007">
              <a:solidFill>
                <a:schemeClr val="dk1"/>
              </a:solidFill>
            </a:endParaRPr>
          </a:p>
          <a:p>
            <a:pPr indent="0" lvl="0" marL="0" rtl="0" algn="just">
              <a:lnSpc>
                <a:spcPct val="115000"/>
              </a:lnSpc>
              <a:spcBef>
                <a:spcPts val="0"/>
              </a:spcBef>
              <a:spcAft>
                <a:spcPts val="0"/>
              </a:spcAft>
              <a:buClr>
                <a:schemeClr val="dk1"/>
              </a:buClr>
              <a:buSzPct val="36572"/>
              <a:buFont typeface="Arial"/>
              <a:buNone/>
            </a:pPr>
            <a:r>
              <a:rPr lang="en" sz="3007">
                <a:solidFill>
                  <a:schemeClr val="dk1"/>
                </a:solidFill>
              </a:rPr>
              <a:t>Sangwan, V., Prakash, P. and Singh, S., 2020. Financial technology: a review of extant literature. Studies in Economics and Finance, 37(1), pp.71-88.</a:t>
            </a:r>
            <a:endParaRPr sz="3007">
              <a:solidFill>
                <a:schemeClr val="dk1"/>
              </a:solidFill>
            </a:endParaRPr>
          </a:p>
          <a:p>
            <a:pPr indent="0" lvl="0" marL="0" rtl="0" algn="just">
              <a:lnSpc>
                <a:spcPct val="150000"/>
              </a:lnSpc>
              <a:spcBef>
                <a:spcPts val="0"/>
              </a:spcBef>
              <a:spcAft>
                <a:spcPts val="0"/>
              </a:spcAft>
              <a:buClr>
                <a:schemeClr val="dk1"/>
              </a:buClr>
              <a:buSzPct val="36572"/>
              <a:buFont typeface="Arial"/>
              <a:buNone/>
            </a:pPr>
            <a:r>
              <a:rPr lang="en" sz="3007">
                <a:solidFill>
                  <a:srgbClr val="222222"/>
                </a:solidFill>
                <a:highlight>
                  <a:srgbClr val="FFFFFF"/>
                </a:highlight>
              </a:rPr>
              <a:t>Sisaye, S., 2021. The influence of non-governmental organizations (NGOs) on the development of voluntary sustainability accounting reporting rules. </a:t>
            </a:r>
            <a:r>
              <a:rPr i="1" lang="en" sz="3007">
                <a:solidFill>
                  <a:schemeClr val="dk1"/>
                </a:solidFill>
              </a:rPr>
              <a:t>Journal of Business and Socio-economic Development</a:t>
            </a:r>
            <a:r>
              <a:rPr lang="en" sz="3007">
                <a:solidFill>
                  <a:schemeClr val="dk1"/>
                </a:solidFill>
              </a:rPr>
              <a:t>, </a:t>
            </a:r>
            <a:r>
              <a:rPr i="1" lang="en" sz="3007">
                <a:solidFill>
                  <a:schemeClr val="dk1"/>
                </a:solidFill>
              </a:rPr>
              <a:t>1</a:t>
            </a:r>
            <a:r>
              <a:rPr lang="en" sz="3007">
                <a:solidFill>
                  <a:schemeClr val="dk1"/>
                </a:solidFill>
              </a:rPr>
              <a:t>(1), pp.5-23.</a:t>
            </a:r>
            <a:endParaRPr sz="3007">
              <a:solidFill>
                <a:schemeClr val="dk1"/>
              </a:solidFill>
            </a:endParaRPr>
          </a:p>
          <a:p>
            <a:pPr indent="0" lvl="0" marL="0" rtl="0" algn="just">
              <a:lnSpc>
                <a:spcPct val="150000"/>
              </a:lnSpc>
              <a:spcBef>
                <a:spcPts val="0"/>
              </a:spcBef>
              <a:spcAft>
                <a:spcPts val="0"/>
              </a:spcAft>
              <a:buClr>
                <a:schemeClr val="dk1"/>
              </a:buClr>
              <a:buSzPct val="36572"/>
              <a:buFont typeface="Arial"/>
              <a:buNone/>
            </a:pPr>
            <a:r>
              <a:rPr lang="en" sz="3007">
                <a:solidFill>
                  <a:srgbClr val="222222"/>
                </a:solidFill>
                <a:highlight>
                  <a:srgbClr val="FFFFFF"/>
                </a:highlight>
              </a:rPr>
              <a:t>Ugoani, J., 2019. Budget management and organizational effectiveness in Nigeria. </a:t>
            </a:r>
            <a:r>
              <a:rPr i="1" lang="en" sz="3007">
                <a:solidFill>
                  <a:schemeClr val="dk1"/>
                </a:solidFill>
              </a:rPr>
              <a:t>Business, Management, and Economics Research</a:t>
            </a:r>
            <a:r>
              <a:rPr lang="en" sz="3007">
                <a:solidFill>
                  <a:schemeClr val="dk1"/>
                </a:solidFill>
              </a:rPr>
              <a:t>, </a:t>
            </a:r>
            <a:r>
              <a:rPr i="1" lang="en" sz="3007">
                <a:solidFill>
                  <a:schemeClr val="dk1"/>
                </a:solidFill>
              </a:rPr>
              <a:t>5</a:t>
            </a:r>
            <a:r>
              <a:rPr lang="en" sz="3007">
                <a:solidFill>
                  <a:schemeClr val="dk1"/>
                </a:solidFill>
              </a:rPr>
              <a:t>(2), pp.33-39.</a:t>
            </a:r>
            <a:endParaRPr sz="3007">
              <a:solidFill>
                <a:schemeClr val="dk1"/>
              </a:solidFill>
            </a:endParaRPr>
          </a:p>
          <a:p>
            <a:pPr indent="0" lvl="0" marL="0" rtl="0" algn="just">
              <a:lnSpc>
                <a:spcPct val="150000"/>
              </a:lnSpc>
              <a:spcBef>
                <a:spcPts val="0"/>
              </a:spcBef>
              <a:spcAft>
                <a:spcPts val="0"/>
              </a:spcAft>
              <a:buClr>
                <a:schemeClr val="dk1"/>
              </a:buClr>
              <a:buSzPct val="36572"/>
              <a:buFont typeface="Arial"/>
              <a:buNone/>
            </a:pPr>
            <a:r>
              <a:rPr lang="en" sz="3007">
                <a:solidFill>
                  <a:srgbClr val="222222"/>
                </a:solidFill>
                <a:highlight>
                  <a:srgbClr val="FFFFFF"/>
                </a:highlight>
              </a:rPr>
              <a:t>Weetman, P., 2019. </a:t>
            </a:r>
            <a:r>
              <a:rPr i="1" lang="en" sz="3007">
                <a:solidFill>
                  <a:schemeClr val="dk1"/>
                </a:solidFill>
              </a:rPr>
              <a:t>Financial and management accounting</a:t>
            </a:r>
            <a:r>
              <a:rPr lang="en" sz="3007">
                <a:solidFill>
                  <a:schemeClr val="dk1"/>
                </a:solidFill>
              </a:rPr>
              <a:t>. Pearson UK.</a:t>
            </a:r>
            <a:endParaRPr sz="3007">
              <a:solidFill>
                <a:schemeClr val="dk1"/>
              </a:solidFill>
            </a:endParaRPr>
          </a:p>
          <a:p>
            <a:pPr indent="0" lvl="0" marL="0" rtl="0" algn="just">
              <a:lnSpc>
                <a:spcPct val="150000"/>
              </a:lnSpc>
              <a:spcBef>
                <a:spcPts val="0"/>
              </a:spcBef>
              <a:spcAft>
                <a:spcPts val="0"/>
              </a:spcAft>
              <a:buClr>
                <a:schemeClr val="dk1"/>
              </a:buClr>
              <a:buSzPct val="36572"/>
              <a:buFont typeface="Arial"/>
              <a:buNone/>
            </a:pPr>
            <a:r>
              <a:rPr lang="en" sz="3007">
                <a:solidFill>
                  <a:schemeClr val="dk1"/>
                </a:solidFill>
              </a:rPr>
              <a:t>Zetzsche, D.A., Arner, D.W. and Buckley, R.P., 2020. Decentralized finance. Journal of Financial Regulation, 6(2), pp.172-203.</a:t>
            </a:r>
            <a:endParaRPr sz="3007">
              <a:solidFill>
                <a:schemeClr val="dk1"/>
              </a:solidFill>
            </a:endParaRPr>
          </a:p>
          <a:p>
            <a:pPr indent="0" lvl="0" marL="0" rtl="0" algn="l">
              <a:spcBef>
                <a:spcPts val="1200"/>
              </a:spcBef>
              <a:spcAft>
                <a:spcPts val="0"/>
              </a:spcAft>
              <a:buClr>
                <a:schemeClr val="dk1"/>
              </a:buClr>
              <a:buSzPct val="100000"/>
              <a:buFont typeface="Arial"/>
              <a:buNone/>
            </a:pPr>
            <a:r>
              <a:rPr lang="en" sz="1100">
                <a:solidFill>
                  <a:schemeClr val="dk1"/>
                </a:solidFill>
              </a:rPr>
              <a:t> </a:t>
            </a:r>
            <a:endParaRPr sz="1100">
              <a:solidFill>
                <a:schemeClr val="dk1"/>
              </a:solidFill>
            </a:endParaRPr>
          </a:p>
          <a:p>
            <a:pPr indent="0" lvl="0" marL="0" rtl="0" algn="just">
              <a:lnSpc>
                <a:spcPct val="150000"/>
              </a:lnSpc>
              <a:spcBef>
                <a:spcPts val="1200"/>
              </a:spcBef>
              <a:spcAft>
                <a:spcPts val="0"/>
              </a:spcAft>
              <a:buClr>
                <a:schemeClr val="dk1"/>
              </a:buClr>
              <a:buSzPct val="91666"/>
              <a:buFont typeface="Arial"/>
              <a:buNone/>
            </a:pPr>
            <a:r>
              <a:t/>
            </a:r>
            <a:endParaRPr sz="1200">
              <a:solidFill>
                <a:srgbClr val="222222"/>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ct val="91666"/>
              <a:buFont typeface="Arial"/>
              <a:buNone/>
            </a:pPr>
            <a:r>
              <a:t/>
            </a:r>
            <a:endParaRPr sz="1200">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12"/>
          <p:cNvPicPr preferRelativeResize="0"/>
          <p:nvPr/>
        </p:nvPicPr>
        <p:blipFill rotWithShape="1">
          <a:blip r:embed="rId3">
            <a:alphaModFix/>
          </a:blip>
          <a:srcRect b="0" l="0" r="0" t="0"/>
          <a:stretch/>
        </p:blipFill>
        <p:spPr>
          <a:xfrm>
            <a:off x="152400" y="152400"/>
            <a:ext cx="8801100" cy="4815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b="1" lang="en" sz="2300">
                <a:latin typeface="Times New Roman"/>
                <a:ea typeface="Times New Roman"/>
                <a:cs typeface="Times New Roman"/>
                <a:sym typeface="Times New Roman"/>
              </a:rPr>
              <a:t>Purpose and function of accounting within an organization</a:t>
            </a:r>
            <a:endParaRPr sz="2300"/>
          </a:p>
        </p:txBody>
      </p:sp>
      <p:sp>
        <p:nvSpPr>
          <p:cNvPr id="61" name="Google Shape;61;p2"/>
          <p:cNvSpPr txBox="1"/>
          <p:nvPr>
            <p:ph idx="1" type="body"/>
          </p:nvPr>
        </p:nvSpPr>
        <p:spPr>
          <a:xfrm>
            <a:off x="311700" y="1152475"/>
            <a:ext cx="3395700" cy="3609900"/>
          </a:xfrm>
          <a:prstGeom prst="rect">
            <a:avLst/>
          </a:prstGeom>
          <a:noFill/>
          <a:ln>
            <a:noFill/>
          </a:ln>
        </p:spPr>
        <p:txBody>
          <a:bodyPr anchorCtr="0" anchor="t" bIns="91425" lIns="91425" spcFirstLastPara="1" rIns="91425" wrap="square" tIns="91425">
            <a:normAutofit/>
          </a:bodyPr>
          <a:lstStyle/>
          <a:p>
            <a:pPr indent="-355600" lvl="0" marL="457200" rtl="0" algn="just">
              <a:lnSpc>
                <a:spcPct val="150000"/>
              </a:lnSpc>
              <a:spcBef>
                <a:spcPts val="0"/>
              </a:spcBef>
              <a:spcAft>
                <a:spcPts val="0"/>
              </a:spcAft>
              <a:buClr>
                <a:schemeClr val="dk1"/>
              </a:buClr>
              <a:buSzPts val="2000"/>
              <a:buFont typeface="Times New Roman"/>
              <a:buChar char="●"/>
            </a:pPr>
            <a:r>
              <a:rPr b="1" lang="en" sz="2000">
                <a:solidFill>
                  <a:schemeClr val="dk1"/>
                </a:solidFill>
                <a:latin typeface="Times New Roman"/>
                <a:ea typeface="Times New Roman"/>
                <a:cs typeface="Times New Roman"/>
                <a:sym typeface="Times New Roman"/>
              </a:rPr>
              <a:t>Recording the transactions</a:t>
            </a:r>
            <a:endParaRPr b="1"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b="1" lang="en" sz="2000">
                <a:solidFill>
                  <a:schemeClr val="dk1"/>
                </a:solidFill>
                <a:latin typeface="Times New Roman"/>
                <a:ea typeface="Times New Roman"/>
                <a:cs typeface="Times New Roman"/>
                <a:sym typeface="Times New Roman"/>
              </a:rPr>
              <a:t>Ascertainment of the financial position</a:t>
            </a:r>
            <a:endParaRPr b="1"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b="1" lang="en" sz="2000">
                <a:solidFill>
                  <a:schemeClr val="dk1"/>
                </a:solidFill>
                <a:latin typeface="Times New Roman"/>
                <a:ea typeface="Times New Roman"/>
                <a:cs typeface="Times New Roman"/>
                <a:sym typeface="Times New Roman"/>
              </a:rPr>
              <a:t>Preparation of budget</a:t>
            </a:r>
            <a:endParaRPr b="1" sz="2000">
              <a:solidFill>
                <a:schemeClr val="dk1"/>
              </a:solidFill>
              <a:latin typeface="Times New Roman"/>
              <a:ea typeface="Times New Roman"/>
              <a:cs typeface="Times New Roman"/>
              <a:sym typeface="Times New Roman"/>
            </a:endParaRPr>
          </a:p>
        </p:txBody>
      </p:sp>
      <p:pic>
        <p:nvPicPr>
          <p:cNvPr id="62" name="Google Shape;62;p2"/>
          <p:cNvPicPr preferRelativeResize="0"/>
          <p:nvPr/>
        </p:nvPicPr>
        <p:blipFill rotWithShape="1">
          <a:blip r:embed="rId3">
            <a:alphaModFix/>
          </a:blip>
          <a:srcRect b="0" l="0" r="0" t="0"/>
          <a:stretch/>
        </p:blipFill>
        <p:spPr>
          <a:xfrm>
            <a:off x="3859800" y="1170125"/>
            <a:ext cx="4851675" cy="327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b="1" lang="en" sz="1600">
                <a:latin typeface="Times New Roman"/>
                <a:ea typeface="Times New Roman"/>
                <a:cs typeface="Times New Roman"/>
                <a:sym typeface="Times New Roman"/>
              </a:rPr>
              <a:t>Purpose of the accounting function in meeting stakeholder and societal needs and expectations</a:t>
            </a:r>
            <a:endParaRPr sz="1600"/>
          </a:p>
        </p:txBody>
      </p:sp>
      <p:sp>
        <p:nvSpPr>
          <p:cNvPr id="68" name="Google Shape;68;p3"/>
          <p:cNvSpPr txBox="1"/>
          <p:nvPr>
            <p:ph idx="1" type="body"/>
          </p:nvPr>
        </p:nvSpPr>
        <p:spPr>
          <a:xfrm>
            <a:off x="311700" y="1152475"/>
            <a:ext cx="4421400" cy="3536700"/>
          </a:xfrm>
          <a:prstGeom prst="rect">
            <a:avLst/>
          </a:prstGeom>
          <a:noFill/>
          <a:ln>
            <a:noFill/>
          </a:ln>
        </p:spPr>
        <p:txBody>
          <a:bodyPr anchorCtr="0" anchor="t" bIns="91425" lIns="91425" spcFirstLastPara="1" rIns="91425" wrap="square" tIns="91425">
            <a:normAutofit/>
          </a:bodyPr>
          <a:lstStyle/>
          <a:p>
            <a:pPr indent="-355600" lvl="0" marL="457200" rtl="0" algn="just">
              <a:lnSpc>
                <a:spcPct val="150000"/>
              </a:lnSpc>
              <a:spcBef>
                <a:spcPts val="0"/>
              </a:spcBef>
              <a:spcAft>
                <a:spcPts val="0"/>
              </a:spcAft>
              <a:buClr>
                <a:schemeClr val="dk1"/>
              </a:buClr>
              <a:buSzPts val="2000"/>
              <a:buFont typeface="Times New Roman"/>
              <a:buChar char="●"/>
            </a:pPr>
            <a:r>
              <a:rPr b="1" lang="en" sz="2000">
                <a:solidFill>
                  <a:schemeClr val="dk1"/>
                </a:solidFill>
                <a:latin typeface="Times New Roman"/>
                <a:ea typeface="Times New Roman"/>
                <a:cs typeface="Times New Roman"/>
                <a:sym typeface="Times New Roman"/>
              </a:rPr>
              <a:t>Investment</a:t>
            </a:r>
            <a:endParaRPr b="1"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b="1" lang="en" sz="2000">
                <a:solidFill>
                  <a:schemeClr val="dk1"/>
                </a:solidFill>
                <a:latin typeface="Times New Roman"/>
                <a:ea typeface="Times New Roman"/>
                <a:cs typeface="Times New Roman"/>
                <a:sym typeface="Times New Roman"/>
              </a:rPr>
              <a:t>Financial requirement</a:t>
            </a:r>
            <a:endParaRPr b="1"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b="1" lang="en" sz="2000">
                <a:solidFill>
                  <a:schemeClr val="dk1"/>
                </a:solidFill>
                <a:latin typeface="Times New Roman"/>
                <a:ea typeface="Times New Roman"/>
                <a:cs typeface="Times New Roman"/>
                <a:sym typeface="Times New Roman"/>
              </a:rPr>
              <a:t>Management strategy-</a:t>
            </a:r>
            <a:endParaRPr b="1" sz="2000">
              <a:solidFill>
                <a:schemeClr val="dk1"/>
              </a:solidFill>
              <a:latin typeface="Times New Roman"/>
              <a:ea typeface="Times New Roman"/>
              <a:cs typeface="Times New Roman"/>
              <a:sym typeface="Times New Roman"/>
            </a:endParaRPr>
          </a:p>
        </p:txBody>
      </p:sp>
      <p:pic>
        <p:nvPicPr>
          <p:cNvPr id="69" name="Google Shape;69;p3"/>
          <p:cNvPicPr preferRelativeResize="0"/>
          <p:nvPr/>
        </p:nvPicPr>
        <p:blipFill rotWithShape="1">
          <a:blip r:embed="rId3">
            <a:alphaModFix/>
          </a:blip>
          <a:srcRect b="0" l="0" r="0" t="0"/>
          <a:stretch/>
        </p:blipFill>
        <p:spPr>
          <a:xfrm>
            <a:off x="4138150" y="971550"/>
            <a:ext cx="4885500" cy="3453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b="1" lang="en" sz="1500">
                <a:latin typeface="Times New Roman"/>
                <a:ea typeface="Times New Roman"/>
                <a:cs typeface="Times New Roman"/>
                <a:sym typeface="Times New Roman"/>
              </a:rPr>
              <a:t>Accounting function in informing decision-making and meeting stakeholder needs and expectations</a:t>
            </a:r>
            <a:endParaRPr sz="1500"/>
          </a:p>
        </p:txBody>
      </p:sp>
      <p:sp>
        <p:nvSpPr>
          <p:cNvPr id="75" name="Google Shape;75;p4"/>
          <p:cNvSpPr txBox="1"/>
          <p:nvPr>
            <p:ph idx="1" type="body"/>
          </p:nvPr>
        </p:nvSpPr>
        <p:spPr>
          <a:xfrm>
            <a:off x="311700" y="1152475"/>
            <a:ext cx="4011300" cy="3287700"/>
          </a:xfrm>
          <a:prstGeom prst="rect">
            <a:avLst/>
          </a:prstGeom>
          <a:noFill/>
          <a:ln>
            <a:noFill/>
          </a:ln>
        </p:spPr>
        <p:txBody>
          <a:bodyPr anchorCtr="0" anchor="t" bIns="91425" lIns="91425" spcFirstLastPara="1" rIns="91425" wrap="square" tIns="91425">
            <a:normAutofit/>
          </a:bodyPr>
          <a:lstStyle/>
          <a:p>
            <a:pPr indent="-355600" lvl="0" marL="457200" rtl="0" algn="just">
              <a:lnSpc>
                <a:spcPct val="150000"/>
              </a:lnSpc>
              <a:spcBef>
                <a:spcPts val="0"/>
              </a:spcBef>
              <a:spcAft>
                <a:spcPts val="0"/>
              </a:spcAft>
              <a:buClr>
                <a:schemeClr val="dk1"/>
              </a:buClr>
              <a:buSzPts val="2000"/>
              <a:buFont typeface="Times New Roman"/>
              <a:buChar char="●"/>
            </a:pPr>
            <a:r>
              <a:rPr b="1" lang="en" sz="2000">
                <a:solidFill>
                  <a:schemeClr val="dk1"/>
                </a:solidFill>
                <a:latin typeface="Times New Roman"/>
                <a:ea typeface="Times New Roman"/>
                <a:cs typeface="Times New Roman"/>
                <a:sym typeface="Times New Roman"/>
              </a:rPr>
              <a:t>Determination of the overall performance</a:t>
            </a:r>
            <a:endParaRPr b="1"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b="1" lang="en" sz="2000">
                <a:solidFill>
                  <a:schemeClr val="dk1"/>
                </a:solidFill>
                <a:latin typeface="Times New Roman"/>
                <a:ea typeface="Times New Roman"/>
                <a:cs typeface="Times New Roman"/>
                <a:sym typeface="Times New Roman"/>
              </a:rPr>
              <a:t>Reflection of the future requirements</a:t>
            </a:r>
            <a:endParaRPr b="1" sz="20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SzPts val="1800"/>
              <a:buNone/>
            </a:pPr>
            <a:r>
              <a:t/>
            </a:r>
            <a:endParaRPr sz="1200">
              <a:solidFill>
                <a:schemeClr val="dk1"/>
              </a:solidFill>
              <a:latin typeface="Times New Roman"/>
              <a:ea typeface="Times New Roman"/>
              <a:cs typeface="Times New Roman"/>
              <a:sym typeface="Times New Roman"/>
            </a:endParaRPr>
          </a:p>
        </p:txBody>
      </p:sp>
      <p:pic>
        <p:nvPicPr>
          <p:cNvPr id="76" name="Google Shape;76;p4"/>
          <p:cNvPicPr preferRelativeResize="0"/>
          <p:nvPr/>
        </p:nvPicPr>
        <p:blipFill rotWithShape="1">
          <a:blip r:embed="rId3">
            <a:alphaModFix/>
          </a:blip>
          <a:srcRect b="0" l="0" r="0" t="0"/>
          <a:stretch/>
        </p:blipFill>
        <p:spPr>
          <a:xfrm>
            <a:off x="4475400" y="1170125"/>
            <a:ext cx="4240300" cy="2976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Examples of the main branches of accounting</a:t>
            </a:r>
            <a:endParaRPr/>
          </a:p>
        </p:txBody>
      </p:sp>
      <p:sp>
        <p:nvSpPr>
          <p:cNvPr id="82" name="Google Shape;82;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55600" lvl="0" marL="457200" rtl="0" algn="just">
              <a:lnSpc>
                <a:spcPct val="150000"/>
              </a:lnSpc>
              <a:spcBef>
                <a:spcPts val="0"/>
              </a:spcBef>
              <a:spcAft>
                <a:spcPts val="0"/>
              </a:spcAft>
              <a:buClr>
                <a:schemeClr val="dk1"/>
              </a:buClr>
              <a:buSzPts val="2000"/>
              <a:buFont typeface="Times New Roman"/>
              <a:buChar char="●"/>
            </a:pPr>
            <a:r>
              <a:rPr b="1" lang="en" sz="2000">
                <a:solidFill>
                  <a:schemeClr val="dk1"/>
                </a:solidFill>
                <a:latin typeface="Times New Roman"/>
                <a:ea typeface="Times New Roman"/>
                <a:cs typeface="Times New Roman"/>
                <a:sym typeface="Times New Roman"/>
              </a:rPr>
              <a:t>Financial Accounting</a:t>
            </a:r>
            <a:endParaRPr b="1"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b="1" lang="en" sz="2000">
                <a:solidFill>
                  <a:schemeClr val="dk1"/>
                </a:solidFill>
                <a:latin typeface="Times New Roman"/>
                <a:ea typeface="Times New Roman"/>
                <a:cs typeface="Times New Roman"/>
                <a:sym typeface="Times New Roman"/>
              </a:rPr>
              <a:t>Management Accounting</a:t>
            </a:r>
            <a:endParaRPr b="1"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b="1" lang="en" sz="2000">
                <a:solidFill>
                  <a:schemeClr val="dk1"/>
                </a:solidFill>
                <a:latin typeface="Times New Roman"/>
                <a:ea typeface="Times New Roman"/>
                <a:cs typeface="Times New Roman"/>
                <a:sym typeface="Times New Roman"/>
              </a:rPr>
              <a:t>Cost accounting</a:t>
            </a:r>
            <a:endParaRPr b="1" sz="2000">
              <a:solidFill>
                <a:schemeClr val="dk1"/>
              </a:solidFill>
              <a:latin typeface="Times New Roman"/>
              <a:ea typeface="Times New Roman"/>
              <a:cs typeface="Times New Roman"/>
              <a:sym typeface="Times New Roman"/>
            </a:endParaRPr>
          </a:p>
        </p:txBody>
      </p:sp>
      <p:pic>
        <p:nvPicPr>
          <p:cNvPr id="83" name="Google Shape;83;p5"/>
          <p:cNvPicPr preferRelativeResize="0"/>
          <p:nvPr/>
        </p:nvPicPr>
        <p:blipFill rotWithShape="1">
          <a:blip r:embed="rId3">
            <a:alphaModFix/>
          </a:blip>
          <a:srcRect b="0" l="0" r="0" t="0"/>
          <a:stretch/>
        </p:blipFill>
        <p:spPr>
          <a:xfrm>
            <a:off x="3813650" y="1017736"/>
            <a:ext cx="5203875" cy="3026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b="1" lang="en" sz="2200">
                <a:latin typeface="Times New Roman"/>
                <a:ea typeface="Times New Roman"/>
                <a:cs typeface="Times New Roman"/>
                <a:sym typeface="Times New Roman"/>
              </a:rPr>
              <a:t>Explanation of the roles of technology in present-day accounting</a:t>
            </a:r>
            <a:endParaRPr sz="2200"/>
          </a:p>
        </p:txBody>
      </p:sp>
      <p:sp>
        <p:nvSpPr>
          <p:cNvPr id="89" name="Google Shape;89;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55600" lvl="0" marL="457200" rtl="0" algn="just">
              <a:lnSpc>
                <a:spcPct val="150000"/>
              </a:lnSpc>
              <a:spcBef>
                <a:spcPts val="0"/>
              </a:spcBef>
              <a:spcAft>
                <a:spcPts val="0"/>
              </a:spcAft>
              <a:buSzPts val="2000"/>
              <a:buChar char="●"/>
            </a:pPr>
            <a:r>
              <a:rPr b="1" i="1" lang="en" sz="2000">
                <a:solidFill>
                  <a:schemeClr val="dk1"/>
                </a:solidFill>
                <a:latin typeface="Times New Roman"/>
                <a:ea typeface="Times New Roman"/>
                <a:cs typeface="Times New Roman"/>
                <a:sym typeface="Times New Roman"/>
              </a:rPr>
              <a:t>Cloud Computing</a:t>
            </a:r>
            <a:endParaRPr b="1" i="1"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b="1" i="1" lang="en" sz="2000">
                <a:solidFill>
                  <a:schemeClr val="dk1"/>
                </a:solidFill>
                <a:latin typeface="Times New Roman"/>
                <a:ea typeface="Times New Roman"/>
                <a:cs typeface="Times New Roman"/>
                <a:sym typeface="Times New Roman"/>
              </a:rPr>
              <a:t>Automated Bookkeeping</a:t>
            </a:r>
            <a:endParaRPr b="1" i="1"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b="1" i="1" lang="en" sz="2000">
                <a:solidFill>
                  <a:schemeClr val="dk1"/>
                </a:solidFill>
                <a:latin typeface="Times New Roman"/>
                <a:ea typeface="Times New Roman"/>
                <a:cs typeface="Times New Roman"/>
                <a:sym typeface="Times New Roman"/>
              </a:rPr>
              <a:t>Data Analytics</a:t>
            </a:r>
            <a:endParaRPr b="1" i="1"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b="1" i="1" lang="en" sz="2000">
                <a:solidFill>
                  <a:schemeClr val="dk1"/>
                </a:solidFill>
                <a:latin typeface="Times New Roman"/>
                <a:ea typeface="Times New Roman"/>
                <a:cs typeface="Times New Roman"/>
                <a:sym typeface="Times New Roman"/>
              </a:rPr>
              <a:t>Artificial Intelligence</a:t>
            </a:r>
            <a:endParaRPr b="1" i="1"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b="1" i="1" lang="en" sz="2000">
                <a:solidFill>
                  <a:schemeClr val="dk1"/>
                </a:solidFill>
                <a:latin typeface="Times New Roman"/>
                <a:ea typeface="Times New Roman"/>
                <a:cs typeface="Times New Roman"/>
                <a:sym typeface="Times New Roman"/>
              </a:rPr>
              <a:t>Electronic Data Interchange</a:t>
            </a:r>
            <a:endParaRPr b="1" i="1" sz="2000">
              <a:solidFill>
                <a:schemeClr val="dk1"/>
              </a:solidFill>
              <a:latin typeface="Times New Roman"/>
              <a:ea typeface="Times New Roman"/>
              <a:cs typeface="Times New Roman"/>
              <a:sym typeface="Times New Roman"/>
            </a:endParaRPr>
          </a:p>
        </p:txBody>
      </p:sp>
      <p:pic>
        <p:nvPicPr>
          <p:cNvPr id="90" name="Google Shape;90;p6"/>
          <p:cNvPicPr preferRelativeResize="0"/>
          <p:nvPr/>
        </p:nvPicPr>
        <p:blipFill rotWithShape="1">
          <a:blip r:embed="rId3">
            <a:alphaModFix/>
          </a:blip>
          <a:srcRect b="0" l="0" r="0" t="0"/>
          <a:stretch/>
        </p:blipFill>
        <p:spPr>
          <a:xfrm>
            <a:off x="3938609" y="1152475"/>
            <a:ext cx="4726750" cy="2774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b="1" lang="en" sz="1300">
                <a:latin typeface="Times New Roman"/>
                <a:ea typeface="Times New Roman"/>
                <a:cs typeface="Times New Roman"/>
                <a:sym typeface="Times New Roman"/>
              </a:rPr>
              <a:t>Problems relating to ethics, regulations and compliance and the extent to which they are constraints to a business</a:t>
            </a:r>
            <a:endParaRPr sz="2900"/>
          </a:p>
        </p:txBody>
      </p:sp>
      <p:sp>
        <p:nvSpPr>
          <p:cNvPr id="96" name="Google Shape;96;p7"/>
          <p:cNvSpPr txBox="1"/>
          <p:nvPr>
            <p:ph idx="1" type="body"/>
          </p:nvPr>
        </p:nvSpPr>
        <p:spPr>
          <a:xfrm>
            <a:off x="311700" y="1152475"/>
            <a:ext cx="4172400" cy="36687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SzPts val="2000"/>
              <a:buFont typeface="Times New Roman"/>
              <a:buChar char="●"/>
            </a:pPr>
            <a:r>
              <a:rPr b="1" lang="en" sz="2000">
                <a:latin typeface="Times New Roman"/>
                <a:ea typeface="Times New Roman"/>
                <a:cs typeface="Times New Roman"/>
                <a:sym typeface="Times New Roman"/>
              </a:rPr>
              <a:t>Etheins and regulations are an important aspect of an organization.</a:t>
            </a:r>
            <a:endParaRPr b="1" sz="2000">
              <a:latin typeface="Times New Roman"/>
              <a:ea typeface="Times New Roman"/>
              <a:cs typeface="Times New Roman"/>
              <a:sym typeface="Times New Roman"/>
            </a:endParaRPr>
          </a:p>
          <a:p>
            <a:pPr indent="-355600" lvl="0" marL="457200" rtl="0" algn="l">
              <a:lnSpc>
                <a:spcPct val="115000"/>
              </a:lnSpc>
              <a:spcBef>
                <a:spcPts val="0"/>
              </a:spcBef>
              <a:spcAft>
                <a:spcPts val="0"/>
              </a:spcAft>
              <a:buSzPts val="2000"/>
              <a:buFont typeface="Times New Roman"/>
              <a:buChar char="●"/>
            </a:pPr>
            <a:r>
              <a:rPr b="1" lang="en" sz="2000">
                <a:latin typeface="Times New Roman"/>
                <a:ea typeface="Times New Roman"/>
                <a:cs typeface="Times New Roman"/>
                <a:sym typeface="Times New Roman"/>
              </a:rPr>
              <a:t>Compliance measures the capability of a business to follow the principle values of the same. </a:t>
            </a:r>
            <a:endParaRPr b="1" sz="2000">
              <a:latin typeface="Times New Roman"/>
              <a:ea typeface="Times New Roman"/>
              <a:cs typeface="Times New Roman"/>
              <a:sym typeface="Times New Roman"/>
            </a:endParaRPr>
          </a:p>
        </p:txBody>
      </p:sp>
      <p:pic>
        <p:nvPicPr>
          <p:cNvPr id="97" name="Google Shape;97;p7"/>
          <p:cNvPicPr preferRelativeResize="0"/>
          <p:nvPr/>
        </p:nvPicPr>
        <p:blipFill rotWithShape="1">
          <a:blip r:embed="rId3">
            <a:alphaModFix/>
          </a:blip>
          <a:srcRect b="0" l="0" r="0" t="0"/>
          <a:stretch/>
        </p:blipFill>
        <p:spPr>
          <a:xfrm>
            <a:off x="4636500" y="1170125"/>
            <a:ext cx="4048850" cy="2771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b="1" lang="en" sz="2700">
                <a:latin typeface="Times New Roman"/>
                <a:ea typeface="Times New Roman"/>
                <a:cs typeface="Times New Roman"/>
                <a:sym typeface="Times New Roman"/>
              </a:rPr>
              <a:t>Cash budget for October, November, and December</a:t>
            </a:r>
            <a:endParaRPr sz="2700">
              <a:latin typeface="Times New Roman"/>
              <a:ea typeface="Times New Roman"/>
              <a:cs typeface="Times New Roman"/>
              <a:sym typeface="Times New Roman"/>
            </a:endParaRPr>
          </a:p>
        </p:txBody>
      </p:sp>
      <p:sp>
        <p:nvSpPr>
          <p:cNvPr id="103" name="Google Shape;103;p8"/>
          <p:cNvSpPr txBox="1"/>
          <p:nvPr>
            <p:ph idx="1" type="body"/>
          </p:nvPr>
        </p:nvSpPr>
        <p:spPr>
          <a:xfrm>
            <a:off x="311700" y="1152475"/>
            <a:ext cx="8520600" cy="3600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04" name="Google Shape;104;p8"/>
          <p:cNvPicPr preferRelativeResize="0"/>
          <p:nvPr/>
        </p:nvPicPr>
        <p:blipFill rotWithShape="1">
          <a:blip r:embed="rId3">
            <a:alphaModFix/>
          </a:blip>
          <a:srcRect b="0" l="0" r="0" t="0"/>
          <a:stretch/>
        </p:blipFill>
        <p:spPr>
          <a:xfrm>
            <a:off x="2152650" y="1224675"/>
            <a:ext cx="5169251" cy="3342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3000">
                <a:latin typeface="Times New Roman"/>
                <a:ea typeface="Times New Roman"/>
                <a:cs typeface="Times New Roman"/>
                <a:sym typeface="Times New Roman"/>
              </a:rPr>
              <a:t>Benefits of Cash Budget</a:t>
            </a:r>
            <a:endParaRPr b="1" sz="3000">
              <a:latin typeface="Times New Roman"/>
              <a:ea typeface="Times New Roman"/>
              <a:cs typeface="Times New Roman"/>
              <a:sym typeface="Times New Roman"/>
            </a:endParaRPr>
          </a:p>
        </p:txBody>
      </p:sp>
      <p:sp>
        <p:nvSpPr>
          <p:cNvPr id="110" name="Google Shape;110;p9"/>
          <p:cNvSpPr txBox="1"/>
          <p:nvPr>
            <p:ph idx="1" type="body"/>
          </p:nvPr>
        </p:nvSpPr>
        <p:spPr>
          <a:xfrm>
            <a:off x="311700" y="1152475"/>
            <a:ext cx="3117300" cy="3243600"/>
          </a:xfrm>
          <a:prstGeom prst="rect">
            <a:avLst/>
          </a:prstGeom>
          <a:noFill/>
          <a:ln>
            <a:noFill/>
          </a:ln>
        </p:spPr>
        <p:txBody>
          <a:bodyPr anchorCtr="0" anchor="t" bIns="91425" lIns="91425" spcFirstLastPara="1" rIns="91425" wrap="square" tIns="91425">
            <a:normAutofit/>
          </a:bodyPr>
          <a:lstStyle/>
          <a:p>
            <a:pPr indent="-355600" lvl="0" marL="457200" rtl="0" algn="just">
              <a:lnSpc>
                <a:spcPct val="150000"/>
              </a:lnSpc>
              <a:spcBef>
                <a:spcPts val="0"/>
              </a:spcBef>
              <a:spcAft>
                <a:spcPts val="0"/>
              </a:spcAft>
              <a:buClr>
                <a:schemeClr val="dk1"/>
              </a:buClr>
              <a:buSzPts val="2000"/>
              <a:buFont typeface="Times New Roman"/>
              <a:buChar char="●"/>
            </a:pPr>
            <a:r>
              <a:rPr b="1" lang="en" sz="2000">
                <a:solidFill>
                  <a:schemeClr val="dk1"/>
                </a:solidFill>
                <a:latin typeface="Times New Roman"/>
                <a:ea typeface="Times New Roman"/>
                <a:cs typeface="Times New Roman"/>
                <a:sym typeface="Times New Roman"/>
              </a:rPr>
              <a:t>Maintenance of the expenses</a:t>
            </a:r>
            <a:endParaRPr b="1"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b="1" lang="en" sz="2000">
                <a:solidFill>
                  <a:schemeClr val="dk1"/>
                </a:solidFill>
                <a:latin typeface="Times New Roman"/>
                <a:ea typeface="Times New Roman"/>
                <a:cs typeface="Times New Roman"/>
                <a:sym typeface="Times New Roman"/>
              </a:rPr>
              <a:t>Contingency fund</a:t>
            </a:r>
            <a:endParaRPr b="1" sz="2000">
              <a:solidFill>
                <a:schemeClr val="dk1"/>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SzPts val="1800"/>
              <a:buNone/>
            </a:pPr>
            <a:r>
              <a:t/>
            </a:r>
            <a:endParaRPr sz="1200">
              <a:solidFill>
                <a:schemeClr val="dk1"/>
              </a:solidFill>
              <a:latin typeface="Times New Roman"/>
              <a:ea typeface="Times New Roman"/>
              <a:cs typeface="Times New Roman"/>
              <a:sym typeface="Times New Roman"/>
            </a:endParaRPr>
          </a:p>
        </p:txBody>
      </p:sp>
      <p:pic>
        <p:nvPicPr>
          <p:cNvPr id="111" name="Google Shape;111;p9"/>
          <p:cNvPicPr preferRelativeResize="0"/>
          <p:nvPr/>
        </p:nvPicPr>
        <p:blipFill rotWithShape="1">
          <a:blip r:embed="rId3">
            <a:alphaModFix/>
          </a:blip>
          <a:srcRect b="0" l="0" r="0" t="0"/>
          <a:stretch/>
        </p:blipFill>
        <p:spPr>
          <a:xfrm>
            <a:off x="3581400" y="1170125"/>
            <a:ext cx="5250900" cy="27095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