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85663" autoAdjust="0"/>
  </p:normalViewPr>
  <p:slideViewPr>
    <p:cSldViewPr snapToGrid="0">
      <p:cViewPr varScale="1">
        <p:scale>
          <a:sx n="62" d="100"/>
          <a:sy n="62" d="100"/>
        </p:scale>
        <p:origin x="-978"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163123-ABAD-4AEA-8DF4-52085834DF50}" type="datetimeFigureOut">
              <a:rPr lang="en-IN" smtClean="0"/>
              <a:pPr/>
              <a:t>31-03-2023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2B2BC-6508-462B-B7D1-0A39284E70D3}" type="slidenum">
              <a:rPr lang="en-IN" smtClean="0"/>
              <a:pPr/>
              <a:t>‹#›</a:t>
            </a:fld>
            <a:endParaRPr lang="en-IN"/>
          </a:p>
        </p:txBody>
      </p:sp>
    </p:spTree>
    <p:extLst>
      <p:ext uri="{BB962C8B-B14F-4D97-AF65-F5344CB8AC3E}">
        <p14:creationId xmlns:p14="http://schemas.microsoft.com/office/powerpoint/2010/main" xmlns="" val="4016476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Profit aspect of the Triple Bottom line determines the economic performance of the company. Thus, these strategies greatly help the company to increase their brand value and reputation which tends to attract most of the consumers and help in increasing profitability. The company also provides energy efficient shopping experience to their consumers which also significantly helps in getting trust and loyalty of the consumers.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B9A2B2BC-6508-462B-B7D1-0A39284E70D3}" type="slidenum">
              <a:rPr lang="en-IN" smtClean="0"/>
              <a:pPr/>
              <a:t>3</a:t>
            </a:fld>
            <a:endParaRPr lang="en-IN"/>
          </a:p>
        </p:txBody>
      </p:sp>
    </p:spTree>
    <p:extLst>
      <p:ext uri="{BB962C8B-B14F-4D97-AF65-F5344CB8AC3E}">
        <p14:creationId xmlns:p14="http://schemas.microsoft.com/office/powerpoint/2010/main" xmlns="" val="3292858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Social performance is denoted in the triple bottom line, people aspect. Furthermore, these factors significantly contribute to the well-being of the society. Moreover, it can be determined that Zara significantly is working in order to create value and mitigate societal issues. Thus, the strategic approaches of Zara majorly help the company to influence a positive outcome to the society. It also helps the company to increase brand awareness and also increases brand reputation. Business activities significantly help Zara to improve societal factors and work in order to promote well-being of the employees and society.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B9A2B2BC-6508-462B-B7D1-0A39284E70D3}" type="slidenum">
              <a:rPr lang="en-IN" smtClean="0"/>
              <a:pPr/>
              <a:t>4</a:t>
            </a:fld>
            <a:endParaRPr lang="en-IN"/>
          </a:p>
        </p:txBody>
      </p:sp>
    </p:spTree>
    <p:extLst>
      <p:ext uri="{BB962C8B-B14F-4D97-AF65-F5344CB8AC3E}">
        <p14:creationId xmlns:p14="http://schemas.microsoft.com/office/powerpoint/2010/main" xmlns="" val="1713836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none" strike="noStrike" dirty="0" smtClean="0">
                <a:effectLst/>
                <a:latin typeface="Times New Roman" panose="02020603050405020304" pitchFamily="18" charset="0"/>
                <a:ea typeface="Times New Roman" panose="02020603050405020304" pitchFamily="18" charset="0"/>
              </a:rPr>
              <a:t>The Planet aspect of the Triple Bottom Line model also depicts the environmental performance of a company. </a:t>
            </a:r>
            <a:endParaRPr lang="en-IN" sz="1800" u="none" strike="noStrike" dirty="0" smtClean="0">
              <a:effectLst/>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smtClean="0">
                <a:effectLst/>
                <a:latin typeface="Times New Roman" panose="02020603050405020304" pitchFamily="18" charset="0"/>
                <a:ea typeface="Times New Roman" panose="02020603050405020304" pitchFamily="18" charset="0"/>
              </a:rPr>
              <a:t>The </a:t>
            </a:r>
            <a:r>
              <a:rPr lang="en-GB" sz="1800" dirty="0">
                <a:effectLst/>
                <a:latin typeface="Times New Roman" panose="02020603050405020304" pitchFamily="18" charset="0"/>
                <a:ea typeface="Times New Roman" panose="02020603050405020304" pitchFamily="18" charset="0"/>
              </a:rPr>
              <a:t>practices and strategies taken by Zaar are majorly beneficial for the environment and also helps the company to gain sustainability. Furthermore, it can be determined that the initiatives and motives taken by Zara helps the company to achieve greater success and improvement of both society and environment.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B9A2B2BC-6508-462B-B7D1-0A39284E70D3}" type="slidenum">
              <a:rPr lang="en-IN" smtClean="0"/>
              <a:pPr/>
              <a:t>5</a:t>
            </a:fld>
            <a:endParaRPr lang="en-IN"/>
          </a:p>
        </p:txBody>
      </p:sp>
    </p:spTree>
    <p:extLst>
      <p:ext uri="{BB962C8B-B14F-4D97-AF65-F5344CB8AC3E}">
        <p14:creationId xmlns:p14="http://schemas.microsoft.com/office/powerpoint/2010/main" xmlns="" val="253427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Another key point of the CEO of the company is to incorporate in store donation programs and confirm to reach 20% of Zara's offerings. Hence, it can majorly help the company to increase their brand awareness and gain sustainability. </a:t>
            </a:r>
            <a:endParaRPr lang="en-IN" sz="1800" dirty="0">
              <a:effectLst/>
              <a:latin typeface="Arial" panose="020B0604020202020204" pitchFamily="34" charset="0"/>
              <a:ea typeface="Arial" panose="020B0604020202020204" pitchFamily="34" charset="0"/>
            </a:endParaRPr>
          </a:p>
          <a:p>
            <a:endParaRPr lang="en-IN" dirty="0"/>
          </a:p>
        </p:txBody>
      </p:sp>
      <p:sp>
        <p:nvSpPr>
          <p:cNvPr id="4" name="Slide Number Placeholder 3"/>
          <p:cNvSpPr>
            <a:spLocks noGrp="1"/>
          </p:cNvSpPr>
          <p:nvPr>
            <p:ph type="sldNum" sz="quarter" idx="5"/>
          </p:nvPr>
        </p:nvSpPr>
        <p:spPr/>
        <p:txBody>
          <a:bodyPr/>
          <a:lstStyle/>
          <a:p>
            <a:fld id="{B9A2B2BC-6508-462B-B7D1-0A39284E70D3}" type="slidenum">
              <a:rPr lang="en-IN" smtClean="0"/>
              <a:pPr/>
              <a:t>6</a:t>
            </a:fld>
            <a:endParaRPr lang="en-IN"/>
          </a:p>
        </p:txBody>
      </p:sp>
    </p:spTree>
    <p:extLst>
      <p:ext uri="{BB962C8B-B14F-4D97-AF65-F5344CB8AC3E}">
        <p14:creationId xmlns:p14="http://schemas.microsoft.com/office/powerpoint/2010/main" xmlns="" val="36935413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3556000" y="0"/>
            <a:ext cx="8636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127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4489157" y="533400"/>
            <a:ext cx="68072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4472589" y="3539864"/>
            <a:ext cx="6819704"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7828299" y="6557946"/>
            <a:ext cx="2669952" cy="226902"/>
          </a:xfrm>
        </p:spPr>
        <p:txBody>
          <a:bodyPr/>
          <a:lstStyle>
            <a:lvl1pPr>
              <a:defRPr lang="en-US" smtClean="0">
                <a:solidFill>
                  <a:srgbClr val="FFFFFF"/>
                </a:solidFill>
              </a:defRPr>
            </a:lvl1pPr>
            <a:extLst/>
          </a:lstStyle>
          <a:p>
            <a:fld id="{EC72C59D-A3A7-42E3-8E07-CFE2DBAEAD72}" type="datetimeFigureOut">
              <a:rPr lang="en-IN" smtClean="0"/>
              <a:pPr/>
              <a:t>31-03-2023</a:t>
            </a:fld>
            <a:endParaRPr lang="en-IN"/>
          </a:p>
        </p:txBody>
      </p:sp>
      <p:sp>
        <p:nvSpPr>
          <p:cNvPr id="18" name="Footer Placeholder 17"/>
          <p:cNvSpPr>
            <a:spLocks noGrp="1"/>
          </p:cNvSpPr>
          <p:nvPr>
            <p:ph type="ftr" sz="quarter" idx="11"/>
          </p:nvPr>
        </p:nvSpPr>
        <p:spPr>
          <a:xfrm>
            <a:off x="3759200" y="6557946"/>
            <a:ext cx="3903629" cy="228600"/>
          </a:xfrm>
        </p:spPr>
        <p:txBody>
          <a:bodyPr/>
          <a:lstStyle>
            <a:lvl1pPr>
              <a:defRPr lang="en-US" dirty="0">
                <a:solidFill>
                  <a:srgbClr val="FFFFFF"/>
                </a:solidFill>
              </a:defRPr>
            </a:lvl1pPr>
            <a:extLst/>
          </a:lstStyle>
          <a:p>
            <a:endParaRPr lang="en-IN"/>
          </a:p>
        </p:txBody>
      </p:sp>
      <p:sp>
        <p:nvSpPr>
          <p:cNvPr id="29" name="Slide Number Placeholder 28"/>
          <p:cNvSpPr>
            <a:spLocks noGrp="1"/>
          </p:cNvSpPr>
          <p:nvPr>
            <p:ph type="sldNum" sz="quarter" idx="12"/>
          </p:nvPr>
        </p:nvSpPr>
        <p:spPr>
          <a:xfrm>
            <a:off x="10507845" y="6556248"/>
            <a:ext cx="784448" cy="228600"/>
          </a:xfrm>
        </p:spPr>
        <p:txBody>
          <a:bodyPr/>
          <a:lstStyle>
            <a:lvl1pPr>
              <a:defRPr lang="en-US" smtClean="0">
                <a:solidFill>
                  <a:srgbClr val="FFFFFF"/>
                </a:solidFill>
              </a:defRPr>
            </a:lvl1pPr>
            <a:extLst/>
          </a:lstStyle>
          <a:p>
            <a:fld id="{25608AF6-67B5-4922-A511-D76453BBE2A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274956"/>
            <a:ext cx="2032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3"/>
            <a:ext cx="8026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5657088" y="6557946"/>
            <a:ext cx="2669952" cy="226902"/>
          </a:xfrm>
        </p:spPr>
        <p:txBody>
          <a:bodyPr/>
          <a:lstStyle>
            <a:extLst/>
          </a:lstStyle>
          <a:p>
            <a:fld id="{EC72C59D-A3A7-42E3-8E07-CFE2DBAEAD72}" type="datetimeFigureOut">
              <a:rPr lang="en-IN" smtClean="0"/>
              <a:pPr/>
              <a:t>31-03-2023</a:t>
            </a:fld>
            <a:endParaRPr lang="en-IN"/>
          </a:p>
        </p:txBody>
      </p:sp>
      <p:sp>
        <p:nvSpPr>
          <p:cNvPr id="5" name="Footer Placeholder 4"/>
          <p:cNvSpPr>
            <a:spLocks noGrp="1"/>
          </p:cNvSpPr>
          <p:nvPr>
            <p:ph type="ftr" sz="quarter" idx="11"/>
          </p:nvPr>
        </p:nvSpPr>
        <p:spPr>
          <a:xfrm>
            <a:off x="609600" y="6556248"/>
            <a:ext cx="4876800" cy="228600"/>
          </a:xfrm>
        </p:spPr>
        <p:txBody>
          <a:bodyPr/>
          <a:lstStyle>
            <a:extLst/>
          </a:lstStyle>
          <a:p>
            <a:endParaRPr lang="en-IN"/>
          </a:p>
        </p:txBody>
      </p:sp>
      <p:sp>
        <p:nvSpPr>
          <p:cNvPr id="6" name="Slide Number Placeholder 5"/>
          <p:cNvSpPr>
            <a:spLocks noGrp="1"/>
          </p:cNvSpPr>
          <p:nvPr>
            <p:ph type="sldNum" sz="quarter" idx="12"/>
          </p:nvPr>
        </p:nvSpPr>
        <p:spPr>
          <a:xfrm>
            <a:off x="8339328" y="6553200"/>
            <a:ext cx="784448" cy="228600"/>
          </a:xfrm>
        </p:spPr>
        <p:txBody>
          <a:bodyPr/>
          <a:lstStyle>
            <a:lvl1pPr>
              <a:defRPr>
                <a:solidFill>
                  <a:schemeClr val="tx2"/>
                </a:solidFill>
              </a:defRPr>
            </a:lvl1pPr>
            <a:extLst/>
          </a:lstStyle>
          <a:p>
            <a:fld id="{25608AF6-67B5-4922-A511-D76453BBE2A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422400" y="2821838"/>
            <a:ext cx="8340651"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422400" y="1905001"/>
            <a:ext cx="8340651"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298984" y="6556810"/>
            <a:ext cx="2669952" cy="226902"/>
          </a:xfrm>
        </p:spPr>
        <p:txBody>
          <a:bodyPr bIns="0" anchor="b"/>
          <a:lstStyle>
            <a:lvl1pPr>
              <a:defRPr>
                <a:solidFill>
                  <a:schemeClr val="tx2"/>
                </a:solidFill>
              </a:defRPr>
            </a:lvl1pPr>
            <a:extLst/>
          </a:lstStyle>
          <a:p>
            <a:fld id="{EC72C59D-A3A7-42E3-8E07-CFE2DBAEAD72}" type="datetimeFigureOut">
              <a:rPr lang="en-IN" smtClean="0"/>
              <a:pPr/>
              <a:t>31-03-2023</a:t>
            </a:fld>
            <a:endParaRPr lang="en-IN"/>
          </a:p>
        </p:txBody>
      </p:sp>
      <p:sp>
        <p:nvSpPr>
          <p:cNvPr id="5" name="Footer Placeholder 4"/>
          <p:cNvSpPr>
            <a:spLocks noGrp="1"/>
          </p:cNvSpPr>
          <p:nvPr>
            <p:ph type="ftr" sz="quarter" idx="11"/>
          </p:nvPr>
        </p:nvSpPr>
        <p:spPr>
          <a:xfrm>
            <a:off x="2313811" y="6556810"/>
            <a:ext cx="3860800" cy="228600"/>
          </a:xfrm>
        </p:spPr>
        <p:txBody>
          <a:bodyPr bIns="0" anchor="b"/>
          <a:lstStyle>
            <a:lvl1pPr>
              <a:defRPr>
                <a:solidFill>
                  <a:schemeClr val="tx2"/>
                </a:solidFill>
              </a:defRPr>
            </a:lvl1pPr>
            <a:extLst/>
          </a:lstStyle>
          <a:p>
            <a:endParaRPr lang="en-IN"/>
          </a:p>
        </p:txBody>
      </p:sp>
      <p:sp>
        <p:nvSpPr>
          <p:cNvPr id="6" name="Slide Number Placeholder 5"/>
          <p:cNvSpPr>
            <a:spLocks noGrp="1"/>
          </p:cNvSpPr>
          <p:nvPr>
            <p:ph type="sldNum" sz="quarter" idx="12"/>
          </p:nvPr>
        </p:nvSpPr>
        <p:spPr>
          <a:xfrm>
            <a:off x="8978603" y="6555112"/>
            <a:ext cx="784448" cy="228600"/>
          </a:xfrm>
        </p:spPr>
        <p:txBody>
          <a:bodyPr/>
          <a:lstStyle>
            <a:extLst/>
          </a:lstStyle>
          <a:p>
            <a:fld id="{25608AF6-67B5-4922-A511-D76453BBE2A3}"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571744" y="1600201"/>
            <a:ext cx="469392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867400"/>
            <a:ext cx="469392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571744" y="5867400"/>
            <a:ext cx="469392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571744" y="1711840"/>
            <a:ext cx="469392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320040"/>
            <a:ext cx="9656064"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EC72C59D-A3A7-42E3-8E07-CFE2DBAEAD72}" type="datetimeFigureOut">
              <a:rPr lang="en-IN" smtClean="0"/>
              <a:pPr/>
              <a:t>31-03-2023</a:t>
            </a:fld>
            <a:endParaRPr lang="en-IN"/>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IN"/>
          </a:p>
        </p:txBody>
      </p:sp>
      <p:sp>
        <p:nvSpPr>
          <p:cNvPr id="4" name="Slide Number Placeholder 3"/>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786384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97416"/>
            <a:ext cx="786384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0"/>
            <a:ext cx="9652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608AF6-67B5-4922-A511-D76453BBE2A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797292" y="1004669"/>
            <a:ext cx="5759369"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795609" y="998817"/>
            <a:ext cx="5759369"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185464" y="1143000"/>
            <a:ext cx="4572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7185464" y="3283634"/>
            <a:ext cx="4572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EC72C59D-A3A7-42E3-8E07-CFE2DBAEAD72}" type="datetimeFigureOut">
              <a:rPr lang="en-IN" smtClean="0"/>
              <a:pPr/>
              <a:t>31-03-2023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25608AF6-67B5-4922-A511-D76453BBE2A3}" type="slidenum">
              <a:rPr lang="en-IN" smtClean="0"/>
              <a:pPr/>
              <a:t>‹#›</a:t>
            </a:fld>
            <a:endParaRPr lang="en-IN"/>
          </a:p>
        </p:txBody>
      </p:sp>
      <p:sp>
        <p:nvSpPr>
          <p:cNvPr id="10" name="Picture Placeholder 9"/>
          <p:cNvSpPr>
            <a:spLocks noGrp="1"/>
          </p:cNvSpPr>
          <p:nvPr>
            <p:ph type="pic" idx="1"/>
          </p:nvPr>
        </p:nvSpPr>
        <p:spPr>
          <a:xfrm>
            <a:off x="884909" y="1041002"/>
            <a:ext cx="560832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10871200" y="0"/>
            <a:ext cx="13208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609600" y="320040"/>
            <a:ext cx="9652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609600" y="1609416"/>
            <a:ext cx="9652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5661248" y="6557946"/>
            <a:ext cx="2669952" cy="226902"/>
          </a:xfrm>
          <a:prstGeom prst="rect">
            <a:avLst/>
          </a:prstGeom>
        </p:spPr>
        <p:txBody>
          <a:bodyPr vert="horz" tIns="0" bIns="0" anchor="b"/>
          <a:lstStyle>
            <a:lvl1pPr algn="l" eaLnBrk="1" latinLnBrk="0" hangingPunct="1">
              <a:defRPr kumimoji="0" sz="1000">
                <a:solidFill>
                  <a:schemeClr val="tx2"/>
                </a:solidFill>
              </a:defRPr>
            </a:lvl1pPr>
            <a:extLst/>
          </a:lstStyle>
          <a:p>
            <a:fld id="{EC72C59D-A3A7-42E3-8E07-CFE2DBAEAD72}" type="datetimeFigureOut">
              <a:rPr lang="en-IN" smtClean="0"/>
              <a:pPr/>
              <a:t>31-03-2023</a:t>
            </a:fld>
            <a:endParaRPr lang="en-IN"/>
          </a:p>
        </p:txBody>
      </p:sp>
      <p:sp>
        <p:nvSpPr>
          <p:cNvPr id="4" name="Footer Placeholder 3"/>
          <p:cNvSpPr>
            <a:spLocks noGrp="1"/>
          </p:cNvSpPr>
          <p:nvPr>
            <p:ph type="ftr" sz="quarter" idx="3"/>
          </p:nvPr>
        </p:nvSpPr>
        <p:spPr>
          <a:xfrm>
            <a:off x="609600" y="6557946"/>
            <a:ext cx="48768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IN"/>
          </a:p>
        </p:txBody>
      </p:sp>
      <p:sp>
        <p:nvSpPr>
          <p:cNvPr id="16" name="Slide Number Placeholder 15"/>
          <p:cNvSpPr>
            <a:spLocks noGrp="1"/>
          </p:cNvSpPr>
          <p:nvPr>
            <p:ph type="sldNum" sz="quarter" idx="4"/>
          </p:nvPr>
        </p:nvSpPr>
        <p:spPr>
          <a:xfrm>
            <a:off x="8335264" y="6556248"/>
            <a:ext cx="784448"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25608AF6-67B5-4922-A511-D76453BBE2A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A6C565-F4D4-FAA2-BED0-69292041DABB}"/>
              </a:ext>
            </a:extLst>
          </p:cNvPr>
          <p:cNvSpPr>
            <a:spLocks noGrp="1"/>
          </p:cNvSpPr>
          <p:nvPr>
            <p:ph type="ctrTitle"/>
          </p:nvPr>
        </p:nvSpPr>
        <p:spPr>
          <a:xfrm>
            <a:off x="3414694" y="1087821"/>
            <a:ext cx="7766936" cy="3155182"/>
          </a:xfrm>
        </p:spPr>
        <p:txBody>
          <a:bodyPr/>
          <a:lstStyle/>
          <a:p>
            <a:pPr algn="ctr"/>
            <a:r>
              <a:rPr lang="en-GB" sz="4400" b="1" dirty="0">
                <a:effectLst/>
                <a:latin typeface="Times New Roman" panose="02020603050405020304" pitchFamily="18" charset="0"/>
                <a:ea typeface="Times New Roman" panose="02020603050405020304" pitchFamily="18" charset="0"/>
              </a:rPr>
              <a:t/>
            </a:r>
            <a:br>
              <a:rPr lang="en-GB" sz="4400" b="1" dirty="0">
                <a:effectLst/>
                <a:latin typeface="Times New Roman" panose="02020603050405020304" pitchFamily="18" charset="0"/>
                <a:ea typeface="Times New Roman" panose="02020603050405020304" pitchFamily="18" charset="0"/>
              </a:rPr>
            </a:br>
            <a:r>
              <a:rPr lang="en-GB" sz="4400" b="1" dirty="0">
                <a:effectLst/>
                <a:latin typeface="Times New Roman" panose="02020603050405020304" pitchFamily="18" charset="0"/>
                <a:ea typeface="Times New Roman" panose="02020603050405020304" pitchFamily="18" charset="0"/>
              </a:rPr>
              <a:t/>
            </a:r>
            <a:br>
              <a:rPr lang="en-GB" sz="4400" b="1" dirty="0">
                <a:effectLst/>
                <a:latin typeface="Times New Roman" panose="02020603050405020304" pitchFamily="18" charset="0"/>
                <a:ea typeface="Times New Roman" panose="02020603050405020304" pitchFamily="18" charset="0"/>
              </a:rPr>
            </a:br>
            <a:r>
              <a:rPr lang="en-GB" sz="4400" b="1" dirty="0">
                <a:effectLst/>
                <a:latin typeface="Times New Roman" panose="02020603050405020304" pitchFamily="18" charset="0"/>
                <a:ea typeface="Times New Roman" panose="02020603050405020304" pitchFamily="18" charset="0"/>
              </a:rPr>
              <a:t/>
            </a:r>
            <a:br>
              <a:rPr lang="en-GB" sz="4400" b="1" dirty="0">
                <a:effectLst/>
                <a:latin typeface="Times New Roman" panose="02020603050405020304" pitchFamily="18" charset="0"/>
                <a:ea typeface="Times New Roman" panose="02020603050405020304" pitchFamily="18" charset="0"/>
              </a:rPr>
            </a:br>
            <a:r>
              <a:rPr lang="en-GB" sz="4400" b="1" dirty="0" smtClean="0">
                <a:effectLst/>
                <a:latin typeface="Times New Roman" panose="02020603050405020304" pitchFamily="18" charset="0"/>
                <a:ea typeface="Times New Roman" panose="02020603050405020304" pitchFamily="18" charset="0"/>
              </a:rPr>
              <a:t>GLOBAL </a:t>
            </a:r>
            <a:r>
              <a:rPr lang="en-GB" sz="4400" b="1" dirty="0">
                <a:effectLst/>
                <a:latin typeface="Times New Roman" panose="02020603050405020304" pitchFamily="18" charset="0"/>
                <a:ea typeface="Times New Roman" panose="02020603050405020304" pitchFamily="18" charset="0"/>
              </a:rPr>
              <a:t>STRATEGY AND </a:t>
            </a:r>
            <a:r>
              <a:rPr lang="en-GB" sz="4400" dirty="0" smtClean="0">
                <a:latin typeface="Times New Roman" panose="02020603050405020304" pitchFamily="18" charset="0"/>
                <a:ea typeface="Times New Roman" panose="02020603050405020304" pitchFamily="18" charset="0"/>
              </a:rPr>
              <a:t>SUSTAINABILITY</a:t>
            </a:r>
            <a:br>
              <a:rPr lang="en-GB" sz="4400" dirty="0" smtClean="0">
                <a:latin typeface="Times New Roman" panose="02020603050405020304" pitchFamily="18" charset="0"/>
                <a:ea typeface="Times New Roman" panose="02020603050405020304" pitchFamily="18" charset="0"/>
              </a:rPr>
            </a:br>
            <a:r>
              <a:rPr lang="en-GB" sz="4400" dirty="0" smtClean="0">
                <a:latin typeface="Times New Roman" panose="02020603050405020304" pitchFamily="18" charset="0"/>
                <a:ea typeface="Times New Roman" panose="02020603050405020304" pitchFamily="18" charset="0"/>
              </a:rPr>
              <a:t/>
            </a:r>
            <a:br>
              <a:rPr lang="en-GB" sz="4400" dirty="0" smtClean="0">
                <a:latin typeface="Times New Roman" panose="02020603050405020304" pitchFamily="18" charset="0"/>
                <a:ea typeface="Times New Roman" panose="02020603050405020304" pitchFamily="18" charset="0"/>
              </a:rPr>
            </a:br>
            <a:r>
              <a:rPr lang="en-GB" sz="4400" dirty="0" smtClean="0">
                <a:latin typeface="Times New Roman" panose="02020603050405020304" pitchFamily="18" charset="0"/>
                <a:ea typeface="Times New Roman" panose="02020603050405020304" pitchFamily="18" charset="0"/>
              </a:rPr>
              <a:t>PART </a:t>
            </a:r>
            <a:r>
              <a:rPr lang="en-GB" sz="4400" dirty="0" smtClean="0">
                <a:latin typeface="Times New Roman" panose="02020603050405020304" pitchFamily="18" charset="0"/>
                <a:ea typeface="Times New Roman" panose="02020603050405020304" pitchFamily="18" charset="0"/>
              </a:rPr>
              <a:t>B- POWERPOINT PRESENTATION</a:t>
            </a:r>
            <a:endParaRPr lang="en-IN" sz="4400" dirty="0"/>
          </a:p>
        </p:txBody>
      </p:sp>
      <p:pic>
        <p:nvPicPr>
          <p:cNvPr id="5" name="Picture 4">
            <a:extLst>
              <a:ext uri="{FF2B5EF4-FFF2-40B4-BE49-F238E27FC236}">
                <a16:creationId xmlns:a16="http://schemas.microsoft.com/office/drawing/2014/main" xmlns="" id="{E5C1CC10-5F6A-8749-9AED-F4E29B66C1FD}"/>
              </a:ext>
            </a:extLst>
          </p:cNvPr>
          <p:cNvPicPr>
            <a:picLocks noChangeAspect="1"/>
          </p:cNvPicPr>
          <p:nvPr/>
        </p:nvPicPr>
        <p:blipFill>
          <a:blip r:embed="rId2"/>
          <a:stretch>
            <a:fillRect/>
          </a:stretch>
        </p:blipFill>
        <p:spPr>
          <a:xfrm>
            <a:off x="6322847" y="4781861"/>
            <a:ext cx="2507643" cy="1325213"/>
          </a:xfrm>
          <a:prstGeom prst="rect">
            <a:avLst/>
          </a:prstGeom>
        </p:spPr>
      </p:pic>
    </p:spTree>
    <p:extLst>
      <p:ext uri="{BB962C8B-B14F-4D97-AF65-F5344CB8AC3E}">
        <p14:creationId xmlns:p14="http://schemas.microsoft.com/office/powerpoint/2010/main" xmlns="" val="964686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C02EF4-7F35-D164-E765-D24E5C275E8A}"/>
              </a:ext>
            </a:extLst>
          </p:cNvPr>
          <p:cNvSpPr>
            <a:spLocks noGrp="1"/>
          </p:cNvSpPr>
          <p:nvPr>
            <p:ph type="title"/>
          </p:nvPr>
        </p:nvSpPr>
        <p:spPr>
          <a:xfrm>
            <a:off x="729522" y="0"/>
            <a:ext cx="9652000" cy="1143000"/>
          </a:xfrm>
        </p:spPr>
        <p:txBody>
          <a:bodyPr>
            <a:normAutofit/>
          </a:bodyPr>
          <a:lstStyle/>
          <a:p>
            <a:pPr algn="ctr">
              <a:lnSpc>
                <a:spcPct val="150000"/>
              </a:lnSpc>
            </a:pPr>
            <a:r>
              <a:rPr lang="en-GB" sz="4400" b="1" dirty="0" smtClean="0">
                <a:effectLst/>
                <a:latin typeface="Times New Roman" panose="02020603050405020304" pitchFamily="18" charset="0"/>
                <a:ea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xmlns="" id="{C1D303B4-786F-D7A5-8B26-0C419223CDA5}"/>
              </a:ext>
            </a:extLst>
          </p:cNvPr>
          <p:cNvSpPr>
            <a:spLocks noGrp="1"/>
          </p:cNvSpPr>
          <p:nvPr>
            <p:ph idx="1"/>
          </p:nvPr>
        </p:nvSpPr>
        <p:spPr>
          <a:xfrm>
            <a:off x="4152274" y="1650923"/>
            <a:ext cx="6205929" cy="4060329"/>
          </a:xfrm>
        </p:spPr>
        <p:txBody>
          <a:bodyPr>
            <a:noAutofit/>
          </a:bodyPr>
          <a:lstStyle/>
          <a:p>
            <a:pPr marL="0" indent="0" algn="just">
              <a:lnSpc>
                <a:spcPct val="150000"/>
              </a:lnSpc>
              <a:buNone/>
            </a:pPr>
            <a:r>
              <a:rPr lang="en-GB" sz="2000" dirty="0">
                <a:effectLst/>
                <a:latin typeface="Times New Roman" panose="02020603050405020304" pitchFamily="18" charset="0"/>
                <a:ea typeface="Times New Roman" panose="02020603050405020304" pitchFamily="18" charset="0"/>
              </a:rPr>
              <a:t>Sustainability is considered as an important factor that helps companies to determine strategies that can help them to gain profits along with positive contributions in the environment. Furthermore, this part of the study determines the people, profit and planet aspect of the Triple Bottom Line model to determine how Zara sustains growth. Key factors that are the major interest of the CEO of Zara along with certain recommendations for the company to overcome the sustainable issues are presented.</a:t>
            </a:r>
            <a:endParaRPr lang="en-IN" sz="2000" dirty="0"/>
          </a:p>
        </p:txBody>
      </p:sp>
      <p:pic>
        <p:nvPicPr>
          <p:cNvPr id="4" name="Picture 2">
            <a:extLst>
              <a:ext uri="{FF2B5EF4-FFF2-40B4-BE49-F238E27FC236}">
                <a16:creationId xmlns:a16="http://schemas.microsoft.com/office/drawing/2014/main" xmlns="" id="{41190BD3-8DA8-7180-7222-35269A796D13}"/>
              </a:ext>
            </a:extLst>
          </p:cNvPr>
          <p:cNvPicPr>
            <a:picLocks noChangeAspect="1" noChangeArrowheads="1"/>
          </p:cNvPicPr>
          <p:nvPr/>
        </p:nvPicPr>
        <p:blipFill>
          <a:blip r:embed="rId2"/>
          <a:srcRect/>
          <a:stretch>
            <a:fillRect/>
          </a:stretch>
        </p:blipFill>
        <p:spPr bwMode="auto">
          <a:xfrm>
            <a:off x="194872" y="1769228"/>
            <a:ext cx="3717561" cy="3459821"/>
          </a:xfrm>
          <a:prstGeom prst="rect">
            <a:avLst/>
          </a:prstGeom>
          <a:noFill/>
          <a:ln w="9525">
            <a:noFill/>
            <a:miter lim="800000"/>
            <a:headEnd/>
            <a:tailEnd/>
          </a:ln>
          <a:effectLst/>
        </p:spPr>
      </p:pic>
    </p:spTree>
    <p:extLst>
      <p:ext uri="{BB962C8B-B14F-4D97-AF65-F5344CB8AC3E}">
        <p14:creationId xmlns:p14="http://schemas.microsoft.com/office/powerpoint/2010/main" xmlns="" val="828603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A068A4-D2FD-4163-8619-6734C3F34CC6}"/>
              </a:ext>
            </a:extLst>
          </p:cNvPr>
          <p:cNvSpPr>
            <a:spLocks noGrp="1"/>
          </p:cNvSpPr>
          <p:nvPr>
            <p:ph type="title"/>
          </p:nvPr>
        </p:nvSpPr>
        <p:spPr>
          <a:xfrm>
            <a:off x="639580" y="0"/>
            <a:ext cx="9652000" cy="1143000"/>
          </a:xfrm>
        </p:spPr>
        <p:txBody>
          <a:bodyPr>
            <a:normAutofit/>
          </a:bodyPr>
          <a:lstStyle/>
          <a:p>
            <a:pPr algn="ctr">
              <a:lnSpc>
                <a:spcPct val="150000"/>
              </a:lnSpc>
            </a:pPr>
            <a:r>
              <a:rPr lang="en-GB" sz="4000" b="1" dirty="0">
                <a:effectLst/>
                <a:latin typeface="Times New Roman" panose="02020603050405020304" pitchFamily="18" charset="0"/>
                <a:ea typeface="Times New Roman" panose="02020603050405020304" pitchFamily="18" charset="0"/>
              </a:rPr>
              <a:t>Profit </a:t>
            </a:r>
            <a:r>
              <a:rPr lang="en-GB" sz="4000" b="1" dirty="0" smtClean="0">
                <a:effectLst/>
                <a:latin typeface="Times New Roman" panose="02020603050405020304" pitchFamily="18" charset="0"/>
                <a:ea typeface="Times New Roman" panose="02020603050405020304" pitchFamily="18" charset="0"/>
              </a:rPr>
              <a:t>aspect</a:t>
            </a:r>
            <a:endParaRPr lang="en-IN" sz="4000" dirty="0"/>
          </a:p>
        </p:txBody>
      </p:sp>
      <p:sp>
        <p:nvSpPr>
          <p:cNvPr id="3" name="Content Placeholder 2">
            <a:extLst>
              <a:ext uri="{FF2B5EF4-FFF2-40B4-BE49-F238E27FC236}">
                <a16:creationId xmlns:a16="http://schemas.microsoft.com/office/drawing/2014/main" xmlns="" id="{22F50271-AA8A-FE88-EB07-AC808F79C903}"/>
              </a:ext>
            </a:extLst>
          </p:cNvPr>
          <p:cNvSpPr>
            <a:spLocks noGrp="1"/>
          </p:cNvSpPr>
          <p:nvPr>
            <p:ph idx="1"/>
          </p:nvPr>
        </p:nvSpPr>
        <p:spPr>
          <a:xfrm>
            <a:off x="347550" y="1261179"/>
            <a:ext cx="5918339" cy="3880773"/>
          </a:xfrm>
        </p:spPr>
        <p:txBody>
          <a:bodyPr>
            <a:noAutofit/>
          </a:bodyPr>
          <a:lstStyle/>
          <a:p>
            <a:pPr marL="342900" lvl="0" indent="-342900" algn="just">
              <a:lnSpc>
                <a:spcPct val="150000"/>
              </a:lnSpc>
              <a:buFont typeface="Arial" panose="020B0604020202020204" pitchFamily="34" charset="0"/>
              <a:buChar char="●"/>
            </a:pPr>
            <a:r>
              <a:rPr lang="en-GB" sz="1800" u="none" strike="noStrike" dirty="0">
                <a:effectLst/>
                <a:latin typeface="Times New Roman" panose="02020603050405020304" pitchFamily="18" charset="0"/>
                <a:ea typeface="Times New Roman" panose="02020603050405020304" pitchFamily="18" charset="0"/>
              </a:rPr>
              <a:t>Zara significantly generates collaboration with sustainable choices while manufacturing their clothes.</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800" u="none" strike="noStrike" dirty="0">
                <a:effectLst/>
                <a:latin typeface="Times New Roman" panose="02020603050405020304" pitchFamily="18" charset="0"/>
                <a:ea typeface="Times New Roman" panose="02020603050405020304" pitchFamily="18" charset="0"/>
              </a:rPr>
              <a:t>Zara has confirmed to use 100% organic products which tends to increase their value and consumers become more interested with their products. </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800" u="none" strike="noStrike" dirty="0">
                <a:effectLst/>
                <a:latin typeface="Times New Roman" panose="02020603050405020304" pitchFamily="18" charset="0"/>
                <a:ea typeface="Times New Roman" panose="02020603050405020304" pitchFamily="18" charset="0"/>
              </a:rPr>
              <a:t>Zara has taken fast fashion strategies which help the company to fulfil the demand of the market and the consumers before any other company (Zara.com, 2022).</a:t>
            </a:r>
            <a:endParaRPr lang="en-IN" sz="18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800" u="none" strike="noStrike" dirty="0">
                <a:effectLst/>
                <a:latin typeface="Times New Roman" panose="02020603050405020304" pitchFamily="18" charset="0"/>
                <a:ea typeface="Times New Roman" panose="02020603050405020304" pitchFamily="18" charset="0"/>
              </a:rPr>
              <a:t>Zara has also taken strategies to append little on advertisement and instead they tend to spend majorly on their stores to reduce energy consumption and increase brand reputation</a:t>
            </a:r>
            <a:r>
              <a:rPr lang="en-GB" sz="1800" u="none" strike="noStrike" dirty="0" smtClean="0">
                <a:effectLst/>
                <a:latin typeface="Times New Roman" panose="02020603050405020304" pitchFamily="18" charset="0"/>
                <a:ea typeface="Times New Roman" panose="02020603050405020304" pitchFamily="18" charset="0"/>
              </a:rPr>
              <a:t>.</a:t>
            </a:r>
            <a:endParaRPr lang="en-IN" sz="1800" u="none" strike="noStrike" dirty="0">
              <a:effectLst/>
              <a:latin typeface="Arial" panose="020B0604020202020204" pitchFamily="34" charset="0"/>
              <a:ea typeface="Arial" panose="020B0604020202020204" pitchFamily="34" charset="0"/>
            </a:endParaRPr>
          </a:p>
        </p:txBody>
      </p:sp>
      <p:pic>
        <p:nvPicPr>
          <p:cNvPr id="4" name="image3.png">
            <a:extLst>
              <a:ext uri="{FF2B5EF4-FFF2-40B4-BE49-F238E27FC236}">
                <a16:creationId xmlns:a16="http://schemas.microsoft.com/office/drawing/2014/main" xmlns="" id="{221FC61D-CE2B-400D-172B-66335C8D5606}"/>
              </a:ext>
            </a:extLst>
          </p:cNvPr>
          <p:cNvPicPr/>
          <p:nvPr/>
        </p:nvPicPr>
        <p:blipFill>
          <a:blip r:embed="rId3"/>
          <a:srcRect l="5998"/>
          <a:stretch>
            <a:fillRect/>
          </a:stretch>
        </p:blipFill>
        <p:spPr>
          <a:xfrm>
            <a:off x="6295869" y="1558977"/>
            <a:ext cx="4542020" cy="4811843"/>
          </a:xfrm>
          <a:prstGeom prst="rect">
            <a:avLst/>
          </a:prstGeom>
          <a:ln/>
        </p:spPr>
      </p:pic>
    </p:spTree>
    <p:extLst>
      <p:ext uri="{BB962C8B-B14F-4D97-AF65-F5344CB8AC3E}">
        <p14:creationId xmlns:p14="http://schemas.microsoft.com/office/powerpoint/2010/main" xmlns="" val="195949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3CB619-B123-1D09-4458-880E3717FC18}"/>
              </a:ext>
            </a:extLst>
          </p:cNvPr>
          <p:cNvSpPr>
            <a:spLocks noGrp="1"/>
          </p:cNvSpPr>
          <p:nvPr>
            <p:ph type="title"/>
          </p:nvPr>
        </p:nvSpPr>
        <p:spPr>
          <a:xfrm>
            <a:off x="624591" y="0"/>
            <a:ext cx="9652000" cy="1143000"/>
          </a:xfrm>
        </p:spPr>
        <p:txBody>
          <a:bodyPr>
            <a:normAutofit/>
          </a:bodyPr>
          <a:lstStyle/>
          <a:p>
            <a:pPr algn="ctr">
              <a:lnSpc>
                <a:spcPct val="150000"/>
              </a:lnSpc>
            </a:pPr>
            <a:r>
              <a:rPr lang="en-GB" sz="4000" b="1" dirty="0">
                <a:effectLst/>
                <a:latin typeface="Times New Roman" panose="02020603050405020304" pitchFamily="18" charset="0"/>
                <a:ea typeface="Times New Roman" panose="02020603050405020304" pitchFamily="18" charset="0"/>
              </a:rPr>
              <a:t>People </a:t>
            </a:r>
            <a:r>
              <a:rPr lang="en-GB" sz="4000" b="1" dirty="0" smtClean="0">
                <a:effectLst/>
                <a:latin typeface="Times New Roman" panose="02020603050405020304" pitchFamily="18" charset="0"/>
                <a:ea typeface="Times New Roman" panose="02020603050405020304" pitchFamily="18" charset="0"/>
              </a:rPr>
              <a:t>aspect</a:t>
            </a:r>
            <a:endParaRPr lang="en-IN" sz="4000" dirty="0"/>
          </a:p>
        </p:txBody>
      </p:sp>
      <p:sp>
        <p:nvSpPr>
          <p:cNvPr id="3" name="Content Placeholder 2">
            <a:extLst>
              <a:ext uri="{FF2B5EF4-FFF2-40B4-BE49-F238E27FC236}">
                <a16:creationId xmlns:a16="http://schemas.microsoft.com/office/drawing/2014/main" xmlns="" id="{AC34BB15-5560-D804-ADC8-900C73E4D46C}"/>
              </a:ext>
            </a:extLst>
          </p:cNvPr>
          <p:cNvSpPr>
            <a:spLocks noGrp="1"/>
          </p:cNvSpPr>
          <p:nvPr>
            <p:ph idx="1"/>
          </p:nvPr>
        </p:nvSpPr>
        <p:spPr>
          <a:xfrm>
            <a:off x="4368182" y="1320640"/>
            <a:ext cx="6238857" cy="3880773"/>
          </a:xfrm>
        </p:spPr>
        <p:txBody>
          <a:bodyPr>
            <a:noAutofit/>
          </a:bodyPr>
          <a:lstStyle/>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Zara focuses on creating a more inclusive workforce, which can help their employees to get an experience of a more diverse work culture.</a:t>
            </a:r>
            <a:endParaRPr lang="en-IN" sz="20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Complying with diversity and inclusion is important in order to positively contribute in the benefits for the society (Zara.com, 2021).</a:t>
            </a:r>
            <a:endParaRPr lang="en-IN" sz="20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Zara positively contributes to the National relief funds and NGOs.</a:t>
            </a:r>
            <a:endParaRPr lang="en-IN" sz="20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Zara also helps to promote gender equality and women empowerment</a:t>
            </a:r>
            <a:r>
              <a:rPr lang="en-GB" sz="2000" u="none" strike="noStrike" dirty="0" smtClean="0">
                <a:effectLst/>
                <a:latin typeface="Times New Roman" panose="02020603050405020304" pitchFamily="18" charset="0"/>
                <a:ea typeface="Times New Roman" panose="02020603050405020304" pitchFamily="18" charset="0"/>
              </a:rPr>
              <a:t>.</a:t>
            </a:r>
            <a:endParaRPr lang="en-IN" sz="2000" u="none" strike="noStrike" dirty="0">
              <a:effectLst/>
              <a:latin typeface="Arial" panose="020B0604020202020204" pitchFamily="34" charset="0"/>
              <a:ea typeface="Arial" panose="020B0604020202020204" pitchFamily="34" charset="0"/>
            </a:endParaRPr>
          </a:p>
        </p:txBody>
      </p:sp>
      <p:pic>
        <p:nvPicPr>
          <p:cNvPr id="4" name="image1.png">
            <a:extLst>
              <a:ext uri="{FF2B5EF4-FFF2-40B4-BE49-F238E27FC236}">
                <a16:creationId xmlns:a16="http://schemas.microsoft.com/office/drawing/2014/main" xmlns="" id="{0D9AE6CF-5D7F-281C-03D8-BB9DD301A84C}"/>
              </a:ext>
            </a:extLst>
          </p:cNvPr>
          <p:cNvPicPr/>
          <p:nvPr/>
        </p:nvPicPr>
        <p:blipFill>
          <a:blip r:embed="rId3"/>
          <a:srcRect l="9959" r="8923"/>
          <a:stretch>
            <a:fillRect/>
          </a:stretch>
        </p:blipFill>
        <p:spPr>
          <a:xfrm>
            <a:off x="320040" y="1813560"/>
            <a:ext cx="3947160" cy="3901440"/>
          </a:xfrm>
          <a:prstGeom prst="rect">
            <a:avLst/>
          </a:prstGeom>
          <a:ln/>
        </p:spPr>
      </p:pic>
    </p:spTree>
    <p:extLst>
      <p:ext uri="{BB962C8B-B14F-4D97-AF65-F5344CB8AC3E}">
        <p14:creationId xmlns:p14="http://schemas.microsoft.com/office/powerpoint/2010/main" xmlns="" val="427712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9BC85A-56EF-B686-25CE-F3B4E08F5855}"/>
              </a:ext>
            </a:extLst>
          </p:cNvPr>
          <p:cNvSpPr>
            <a:spLocks noGrp="1"/>
          </p:cNvSpPr>
          <p:nvPr>
            <p:ph type="title"/>
          </p:nvPr>
        </p:nvSpPr>
        <p:spPr>
          <a:xfrm>
            <a:off x="625339" y="213360"/>
            <a:ext cx="9652000" cy="929640"/>
          </a:xfrm>
        </p:spPr>
        <p:txBody>
          <a:bodyPr>
            <a:normAutofit/>
          </a:bodyPr>
          <a:lstStyle/>
          <a:p>
            <a:pPr algn="ctr">
              <a:lnSpc>
                <a:spcPct val="150000"/>
              </a:lnSpc>
            </a:pPr>
            <a:r>
              <a:rPr lang="en-GB" sz="4000" b="1" dirty="0">
                <a:effectLst/>
                <a:latin typeface="Times New Roman" panose="02020603050405020304" pitchFamily="18" charset="0"/>
                <a:ea typeface="Times New Roman" panose="02020603050405020304" pitchFamily="18" charset="0"/>
              </a:rPr>
              <a:t>Planet </a:t>
            </a:r>
            <a:r>
              <a:rPr lang="en-GB" sz="4000" b="1" dirty="0" smtClean="0">
                <a:effectLst/>
                <a:latin typeface="Times New Roman" panose="02020603050405020304" pitchFamily="18" charset="0"/>
                <a:ea typeface="Times New Roman" panose="02020603050405020304" pitchFamily="18" charset="0"/>
              </a:rPr>
              <a:t>aspect</a:t>
            </a:r>
            <a:endParaRPr lang="en-IN" sz="4000" dirty="0"/>
          </a:p>
        </p:txBody>
      </p:sp>
      <p:sp>
        <p:nvSpPr>
          <p:cNvPr id="3" name="Content Placeholder 2">
            <a:extLst>
              <a:ext uri="{FF2B5EF4-FFF2-40B4-BE49-F238E27FC236}">
                <a16:creationId xmlns:a16="http://schemas.microsoft.com/office/drawing/2014/main" xmlns="" id="{4B46776F-135E-8CCA-DEF5-C8421E6BB391}"/>
              </a:ext>
            </a:extLst>
          </p:cNvPr>
          <p:cNvSpPr>
            <a:spLocks noGrp="1"/>
          </p:cNvSpPr>
          <p:nvPr>
            <p:ph idx="1"/>
          </p:nvPr>
        </p:nvSpPr>
        <p:spPr>
          <a:xfrm>
            <a:off x="228601" y="1212711"/>
            <a:ext cx="5684520" cy="3880773"/>
          </a:xfrm>
        </p:spPr>
        <p:txBody>
          <a:bodyPr>
            <a:noAutofit/>
          </a:bodyPr>
          <a:lstStyle/>
          <a:p>
            <a:pPr marL="342900" lvl="0" indent="-342900" algn="just">
              <a:lnSpc>
                <a:spcPct val="150000"/>
              </a:lnSpc>
              <a:buFont typeface="Arial" panose="020B0604020202020204" pitchFamily="34" charset="0"/>
              <a:buChar char="●"/>
            </a:pPr>
            <a:r>
              <a:rPr lang="en-GB" sz="1900" u="none" strike="noStrike" dirty="0" smtClean="0">
                <a:effectLst/>
                <a:latin typeface="Times New Roman" panose="02020603050405020304" pitchFamily="18" charset="0"/>
                <a:ea typeface="Times New Roman" panose="02020603050405020304" pitchFamily="18" charset="0"/>
              </a:rPr>
              <a:t>Zara </a:t>
            </a:r>
            <a:r>
              <a:rPr lang="en-GB" sz="1900" u="none" strike="noStrike" dirty="0">
                <a:effectLst/>
                <a:latin typeface="Times New Roman" panose="02020603050405020304" pitchFamily="18" charset="0"/>
                <a:ea typeface="Times New Roman" panose="02020603050405020304" pitchFamily="18" charset="0"/>
              </a:rPr>
              <a:t>commits to meet its target of zero emission of carbon in their supply chain by 2025 (Zara.com, 2021). </a:t>
            </a:r>
            <a:r>
              <a:rPr lang="en-GB" sz="1900" b="1" u="none" strike="noStrike" dirty="0">
                <a:effectLst/>
                <a:latin typeface="Times New Roman" panose="02020603050405020304" pitchFamily="18" charset="0"/>
                <a:ea typeface="Times New Roman" panose="02020603050405020304" pitchFamily="18" charset="0"/>
              </a:rPr>
              <a:t> </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Furthermore, the company has set their goals to meet zero net emission by 2040.</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The company also tends to shift towards renewable energy sources and it has confirmed that the company has transferred its supply chain towards 80% renewable energy sources.</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Additionally, the company uses 100% cellulose and recyclable polyester while manufacturing clothes. </a:t>
            </a:r>
            <a:endParaRPr lang="en-IN" sz="1900" u="none" strike="noStrike" dirty="0">
              <a:effectLst/>
              <a:latin typeface="Arial" panose="020B0604020202020204" pitchFamily="34" charset="0"/>
              <a:ea typeface="Arial" panose="020B0604020202020204" pitchFamily="34" charset="0"/>
            </a:endParaRPr>
          </a:p>
        </p:txBody>
      </p:sp>
      <p:pic>
        <p:nvPicPr>
          <p:cNvPr id="1026" name="Picture 2"/>
          <p:cNvPicPr>
            <a:picLocks noChangeAspect="1" noChangeArrowheads="1"/>
          </p:cNvPicPr>
          <p:nvPr/>
        </p:nvPicPr>
        <p:blipFill>
          <a:blip r:embed="rId3"/>
          <a:srcRect/>
          <a:stretch>
            <a:fillRect/>
          </a:stretch>
        </p:blipFill>
        <p:spPr bwMode="auto">
          <a:xfrm>
            <a:off x="5958840" y="1264920"/>
            <a:ext cx="6233160" cy="5044440"/>
          </a:xfrm>
          <a:prstGeom prst="rect">
            <a:avLst/>
          </a:prstGeom>
          <a:noFill/>
          <a:ln w="9525">
            <a:noFill/>
            <a:miter lim="800000"/>
            <a:headEnd/>
            <a:tailEnd/>
          </a:ln>
          <a:effectLst/>
        </p:spPr>
      </p:pic>
    </p:spTree>
    <p:extLst>
      <p:ext uri="{BB962C8B-B14F-4D97-AF65-F5344CB8AC3E}">
        <p14:creationId xmlns:p14="http://schemas.microsoft.com/office/powerpoint/2010/main" xmlns="" val="4226819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44333-44AC-973A-BDF5-F5B76BB85C84}"/>
              </a:ext>
            </a:extLst>
          </p:cNvPr>
          <p:cNvSpPr>
            <a:spLocks noGrp="1"/>
          </p:cNvSpPr>
          <p:nvPr>
            <p:ph type="title"/>
          </p:nvPr>
        </p:nvSpPr>
        <p:spPr>
          <a:xfrm>
            <a:off x="624840" y="0"/>
            <a:ext cx="9652000" cy="1143000"/>
          </a:xfrm>
        </p:spPr>
        <p:txBody>
          <a:bodyPr>
            <a:normAutofit fontScale="90000"/>
          </a:bodyPr>
          <a:lstStyle/>
          <a:p>
            <a:pPr algn="ctr"/>
            <a:r>
              <a:rPr lang="en-GB" sz="3600" b="1" dirty="0">
                <a:effectLst/>
                <a:latin typeface="Times New Roman" panose="02020603050405020304" pitchFamily="18" charset="0"/>
                <a:ea typeface="Times New Roman" panose="02020603050405020304" pitchFamily="18" charset="0"/>
              </a:rPr>
              <a:t>Key points of interest for the CEO of Zara on the sustainable </a:t>
            </a:r>
            <a:r>
              <a:rPr lang="en-GB" sz="3600" b="1" dirty="0" smtClean="0">
                <a:effectLst/>
                <a:latin typeface="Times New Roman" panose="02020603050405020304" pitchFamily="18" charset="0"/>
                <a:ea typeface="Times New Roman" panose="02020603050405020304" pitchFamily="18" charset="0"/>
              </a:rPr>
              <a:t>development</a:t>
            </a:r>
            <a:endParaRPr lang="en-IN" dirty="0"/>
          </a:p>
        </p:txBody>
      </p:sp>
      <p:sp>
        <p:nvSpPr>
          <p:cNvPr id="3" name="Content Placeholder 2">
            <a:extLst>
              <a:ext uri="{FF2B5EF4-FFF2-40B4-BE49-F238E27FC236}">
                <a16:creationId xmlns:a16="http://schemas.microsoft.com/office/drawing/2014/main" xmlns="" id="{2DC46B9F-AA84-2748-3ABF-77606FD5027B}"/>
              </a:ext>
            </a:extLst>
          </p:cNvPr>
          <p:cNvSpPr>
            <a:spLocks noGrp="1"/>
          </p:cNvSpPr>
          <p:nvPr>
            <p:ph idx="1"/>
          </p:nvPr>
        </p:nvSpPr>
        <p:spPr>
          <a:xfrm>
            <a:off x="4251960" y="1358865"/>
            <a:ext cx="6480247" cy="3880773"/>
          </a:xfrm>
        </p:spPr>
        <p:txBody>
          <a:bodyPr>
            <a:noAutofit/>
          </a:bodyPr>
          <a:lstStyle/>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Zara executives including Pablo Isla, CEO of Inditex conveys that the company will further go slow and focus on sustainable manufacturing to reduce the harmful effects on the environment.</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The current point of interest of the CEO is to create alternative and eco-friendly fabrics and materials that can be used to manufacture clothes (Vogue.com, 2022).</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u="none" strike="noStrike" dirty="0">
                <a:effectLst/>
                <a:latin typeface="Times New Roman" panose="02020603050405020304" pitchFamily="18" charset="0"/>
                <a:ea typeface="Times New Roman" panose="02020603050405020304" pitchFamily="18" charset="0"/>
              </a:rPr>
              <a:t>The company tends to use recycled products and materials to significantly contribute to the environment and the society.</a:t>
            </a:r>
            <a:endParaRPr lang="en-IN" sz="19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1900" dirty="0" smtClean="0">
                <a:latin typeface="Times New Roman" panose="02020603050405020304" pitchFamily="18" charset="0"/>
                <a:ea typeface="Times New Roman" panose="02020603050405020304" pitchFamily="18" charset="0"/>
              </a:rPr>
              <a:t>Zara </a:t>
            </a:r>
            <a:r>
              <a:rPr lang="en-GB" sz="1900" u="none" strike="noStrike" dirty="0" smtClean="0">
                <a:effectLst/>
                <a:latin typeface="Times New Roman" panose="02020603050405020304" pitchFamily="18" charset="0"/>
                <a:ea typeface="Times New Roman" panose="02020603050405020304" pitchFamily="18" charset="0"/>
              </a:rPr>
              <a:t>is </a:t>
            </a:r>
            <a:r>
              <a:rPr lang="en-GB" sz="1900" u="none" strike="noStrike" dirty="0">
                <a:effectLst/>
                <a:latin typeface="Times New Roman" panose="02020603050405020304" pitchFamily="18" charset="0"/>
                <a:ea typeface="Times New Roman" panose="02020603050405020304" pitchFamily="18" charset="0"/>
              </a:rPr>
              <a:t>transferring their stores to become eco-efficient and using recycled packaging systems</a:t>
            </a:r>
            <a:r>
              <a:rPr lang="en-GB" sz="1900" u="none" strike="noStrike" dirty="0" smtClean="0">
                <a:effectLst/>
                <a:latin typeface="Times New Roman" panose="02020603050405020304" pitchFamily="18" charset="0"/>
                <a:ea typeface="Times New Roman" panose="02020603050405020304" pitchFamily="18" charset="0"/>
              </a:rPr>
              <a:t>.</a:t>
            </a:r>
            <a:endParaRPr lang="en-IN" sz="1900" u="none" strike="noStrike" dirty="0">
              <a:effectLst/>
              <a:latin typeface="Arial" panose="020B0604020202020204" pitchFamily="34" charset="0"/>
              <a:ea typeface="Arial" panose="020B0604020202020204" pitchFamily="34" charset="0"/>
            </a:endParaRPr>
          </a:p>
        </p:txBody>
      </p:sp>
      <p:pic>
        <p:nvPicPr>
          <p:cNvPr id="18434" name="Picture 2" descr="The Importance of Sustainable Development and Corporate… | Wolfestone"/>
          <p:cNvPicPr>
            <a:picLocks noChangeAspect="1" noChangeArrowheads="1"/>
          </p:cNvPicPr>
          <p:nvPr/>
        </p:nvPicPr>
        <p:blipFill>
          <a:blip r:embed="rId3"/>
          <a:srcRect/>
          <a:stretch>
            <a:fillRect/>
          </a:stretch>
        </p:blipFill>
        <p:spPr bwMode="auto">
          <a:xfrm>
            <a:off x="0" y="1714500"/>
            <a:ext cx="4324985" cy="4151986"/>
          </a:xfrm>
          <a:prstGeom prst="rect">
            <a:avLst/>
          </a:prstGeom>
          <a:noFill/>
        </p:spPr>
      </p:pic>
    </p:spTree>
    <p:extLst>
      <p:ext uri="{BB962C8B-B14F-4D97-AF65-F5344CB8AC3E}">
        <p14:creationId xmlns:p14="http://schemas.microsoft.com/office/powerpoint/2010/main" xmlns="" val="3579488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2E730-5A87-C264-F7E2-E44AA0B25BE8}"/>
              </a:ext>
            </a:extLst>
          </p:cNvPr>
          <p:cNvSpPr>
            <a:spLocks noGrp="1"/>
          </p:cNvSpPr>
          <p:nvPr>
            <p:ph type="title"/>
          </p:nvPr>
        </p:nvSpPr>
        <p:spPr/>
        <p:txBody>
          <a:bodyPr>
            <a:normAutofit fontScale="90000"/>
          </a:bodyPr>
          <a:lstStyle/>
          <a:p>
            <a:pPr algn="ctr"/>
            <a:r>
              <a:rPr lang="en-GB" sz="3600" b="1" dirty="0">
                <a:effectLst/>
                <a:latin typeface="Times New Roman" panose="02020603050405020304" pitchFamily="18" charset="0"/>
                <a:ea typeface="Times New Roman" panose="02020603050405020304" pitchFamily="18" charset="0"/>
              </a:rPr>
              <a:t>Relevant recommendations regarding the sustainable issues </a:t>
            </a:r>
            <a:r>
              <a:rPr lang="en-GB" sz="3600" b="1" dirty="0" smtClean="0">
                <a:effectLst/>
                <a:latin typeface="Times New Roman" panose="02020603050405020304" pitchFamily="18" charset="0"/>
                <a:ea typeface="Times New Roman" panose="02020603050405020304" pitchFamily="18" charset="0"/>
              </a:rPr>
              <a:t>discussed</a:t>
            </a:r>
            <a:endParaRPr lang="en-IN" dirty="0"/>
          </a:p>
        </p:txBody>
      </p:sp>
      <p:sp>
        <p:nvSpPr>
          <p:cNvPr id="3" name="Content Placeholder 2">
            <a:extLst>
              <a:ext uri="{FF2B5EF4-FFF2-40B4-BE49-F238E27FC236}">
                <a16:creationId xmlns:a16="http://schemas.microsoft.com/office/drawing/2014/main" xmlns="" id="{56F1C4F1-B404-F54B-9A58-53CD5F3D430E}"/>
              </a:ext>
            </a:extLst>
          </p:cNvPr>
          <p:cNvSpPr>
            <a:spLocks noGrp="1"/>
          </p:cNvSpPr>
          <p:nvPr>
            <p:ph idx="1"/>
          </p:nvPr>
        </p:nvSpPr>
        <p:spPr>
          <a:xfrm>
            <a:off x="392520" y="1695894"/>
            <a:ext cx="6532936" cy="3880773"/>
          </a:xfrm>
        </p:spPr>
        <p:txBody>
          <a:bodyPr>
            <a:noAutofit/>
          </a:bodyPr>
          <a:lstStyle/>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The company might consider complying with the Animal Welfare Policy and needs to implement policies in order to reduce and ban the usage of animal substances.</a:t>
            </a:r>
            <a:endParaRPr lang="en-IN" sz="20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The company might also consider the well-being of their employees and provide accurate wages to satisfy their employee’s needs.</a:t>
            </a:r>
            <a:endParaRPr lang="en-IN" sz="2000" u="none" strike="noStrike" dirty="0">
              <a:effectLst/>
              <a:latin typeface="Arial" panose="020B0604020202020204" pitchFamily="34" charset="0"/>
              <a:ea typeface="Arial" panose="020B0604020202020204" pitchFamily="34" charset="0"/>
            </a:endParaRPr>
          </a:p>
          <a:p>
            <a:pPr marL="342900" lvl="0" indent="-342900" algn="just">
              <a:lnSpc>
                <a:spcPct val="150000"/>
              </a:lnSpc>
              <a:buFont typeface="Arial" panose="020B0604020202020204" pitchFamily="34" charset="0"/>
              <a:buChar char="●"/>
            </a:pPr>
            <a:r>
              <a:rPr lang="en-GB" sz="2000" u="none" strike="noStrike" dirty="0">
                <a:effectLst/>
                <a:latin typeface="Times New Roman" panose="02020603050405020304" pitchFamily="18" charset="0"/>
                <a:ea typeface="Times New Roman" panose="02020603050405020304" pitchFamily="18" charset="0"/>
              </a:rPr>
              <a:t>Sustainable choices and practices with the help of deploying effective technologies such as; AI, big data can be incorporated to distinguish better productivity and profitability. </a:t>
            </a:r>
            <a:endParaRPr lang="en-IN" sz="2000" u="none" strike="noStrike" dirty="0">
              <a:effectLst/>
              <a:latin typeface="Arial" panose="020B0604020202020204" pitchFamily="34" charset="0"/>
              <a:ea typeface="Arial" panose="020B0604020202020204" pitchFamily="34" charset="0"/>
            </a:endParaRPr>
          </a:p>
          <a:p>
            <a:pPr>
              <a:buNone/>
            </a:pPr>
            <a:endParaRPr lang="en-IN" sz="2000" dirty="0"/>
          </a:p>
        </p:txBody>
      </p:sp>
      <p:pic>
        <p:nvPicPr>
          <p:cNvPr id="4" name="Picture 2">
            <a:extLst>
              <a:ext uri="{FF2B5EF4-FFF2-40B4-BE49-F238E27FC236}">
                <a16:creationId xmlns:a16="http://schemas.microsoft.com/office/drawing/2014/main" xmlns="" id="{882C36D5-4A54-0686-DAD2-E3761E337169}"/>
              </a:ext>
            </a:extLst>
          </p:cNvPr>
          <p:cNvPicPr>
            <a:picLocks noChangeAspect="1" noChangeArrowheads="1"/>
          </p:cNvPicPr>
          <p:nvPr/>
        </p:nvPicPr>
        <p:blipFill>
          <a:blip r:embed="rId2"/>
          <a:srcRect/>
          <a:stretch>
            <a:fillRect/>
          </a:stretch>
        </p:blipFill>
        <p:spPr bwMode="auto">
          <a:xfrm>
            <a:off x="7097131" y="3023776"/>
            <a:ext cx="3705540" cy="1937968"/>
          </a:xfrm>
          <a:prstGeom prst="rect">
            <a:avLst/>
          </a:prstGeom>
          <a:noFill/>
          <a:ln w="9525">
            <a:noFill/>
            <a:miter lim="800000"/>
            <a:headEnd/>
            <a:tailEnd/>
          </a:ln>
          <a:effectLst/>
        </p:spPr>
      </p:pic>
    </p:spTree>
    <p:extLst>
      <p:ext uri="{BB962C8B-B14F-4D97-AF65-F5344CB8AC3E}">
        <p14:creationId xmlns:p14="http://schemas.microsoft.com/office/powerpoint/2010/main" xmlns="" val="2324223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1403D-3A40-3BB0-C4EC-B4CC80455C61}"/>
              </a:ext>
            </a:extLst>
          </p:cNvPr>
          <p:cNvSpPr>
            <a:spLocks noGrp="1"/>
          </p:cNvSpPr>
          <p:nvPr>
            <p:ph type="title"/>
          </p:nvPr>
        </p:nvSpPr>
        <p:spPr>
          <a:xfrm>
            <a:off x="609600" y="0"/>
            <a:ext cx="9652000" cy="1143000"/>
          </a:xfrm>
        </p:spPr>
        <p:txBody>
          <a:bodyPr>
            <a:normAutofit/>
          </a:bodyPr>
          <a:lstStyle/>
          <a:p>
            <a:pPr algn="ctr">
              <a:lnSpc>
                <a:spcPct val="150000"/>
              </a:lnSpc>
            </a:pPr>
            <a:r>
              <a:rPr lang="en-GB" sz="4000" b="1" dirty="0" smtClean="0">
                <a:effectLst/>
                <a:latin typeface="Times New Roman" panose="02020603050405020304" pitchFamily="18" charset="0"/>
                <a:ea typeface="Times New Roman" panose="02020603050405020304" pitchFamily="18" charset="0"/>
              </a:rPr>
              <a:t>Conclusion</a:t>
            </a:r>
            <a:endParaRPr lang="en-IN" sz="4000" dirty="0"/>
          </a:p>
        </p:txBody>
      </p:sp>
      <p:sp>
        <p:nvSpPr>
          <p:cNvPr id="3" name="Content Placeholder 2">
            <a:extLst>
              <a:ext uri="{FF2B5EF4-FFF2-40B4-BE49-F238E27FC236}">
                <a16:creationId xmlns:a16="http://schemas.microsoft.com/office/drawing/2014/main" xmlns="" id="{829EF6BE-5222-4E05-01A8-EE1FD2580682}"/>
              </a:ext>
            </a:extLst>
          </p:cNvPr>
          <p:cNvSpPr>
            <a:spLocks noGrp="1"/>
          </p:cNvSpPr>
          <p:nvPr>
            <p:ph idx="1"/>
          </p:nvPr>
        </p:nvSpPr>
        <p:spPr>
          <a:xfrm>
            <a:off x="809467" y="1489495"/>
            <a:ext cx="9407161" cy="4846320"/>
          </a:xfrm>
        </p:spPr>
        <p:txBody>
          <a:bodyPr>
            <a:normAutofit/>
          </a:bodyPr>
          <a:lstStyle/>
          <a:p>
            <a:pPr marL="0" indent="0" algn="just">
              <a:lnSpc>
                <a:spcPct val="200000"/>
              </a:lnSpc>
              <a:buNone/>
            </a:pPr>
            <a:r>
              <a:rPr lang="en-GB" sz="2000" dirty="0">
                <a:effectLst/>
                <a:latin typeface="Times New Roman" panose="02020603050405020304" pitchFamily="18" charset="0"/>
                <a:ea typeface="Times New Roman" panose="02020603050405020304" pitchFamily="18" charset="0"/>
              </a:rPr>
              <a:t>The study tends to determine that Zara has taken significant strategies that help the company to gain sustainability. Furthermore, as the company has already taken significant strategies to deliver better outcomes which can be beneficial for the environment and society but also it needs to distinguish their certain ethical issues. Therefore, the CEO of the company is significantly working to increase their profitability and contribution in the environment. </a:t>
            </a:r>
            <a:endParaRPr lang="en-IN" sz="2000" dirty="0"/>
          </a:p>
        </p:txBody>
      </p:sp>
    </p:spTree>
    <p:extLst>
      <p:ext uri="{BB962C8B-B14F-4D97-AF65-F5344CB8AC3E}">
        <p14:creationId xmlns:p14="http://schemas.microsoft.com/office/powerpoint/2010/main" xmlns="" val="1045977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BAA7B-2633-2405-A860-5D452B97FF7E}"/>
              </a:ext>
            </a:extLst>
          </p:cNvPr>
          <p:cNvSpPr>
            <a:spLocks noGrp="1"/>
          </p:cNvSpPr>
          <p:nvPr>
            <p:ph type="title"/>
          </p:nvPr>
        </p:nvSpPr>
        <p:spPr>
          <a:xfrm>
            <a:off x="654571" y="0"/>
            <a:ext cx="9652000" cy="1143000"/>
          </a:xfrm>
        </p:spPr>
        <p:txBody>
          <a:bodyPr>
            <a:normAutofit/>
          </a:bodyPr>
          <a:lstStyle/>
          <a:p>
            <a:pPr algn="ctr">
              <a:lnSpc>
                <a:spcPct val="150000"/>
              </a:lnSpc>
            </a:pPr>
            <a:r>
              <a:rPr lang="en-GB" sz="3600" b="1" kern="0" dirty="0" smtClean="0">
                <a:effectLst/>
                <a:latin typeface="Times New Roman" panose="02020603050405020304" pitchFamily="18" charset="0"/>
                <a:ea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xmlns="" id="{D5AD9507-D52D-63BA-45AB-D0DF758EC096}"/>
              </a:ext>
            </a:extLst>
          </p:cNvPr>
          <p:cNvSpPr>
            <a:spLocks noGrp="1"/>
          </p:cNvSpPr>
          <p:nvPr>
            <p:ph idx="1"/>
          </p:nvPr>
        </p:nvSpPr>
        <p:spPr/>
        <p:txBody>
          <a:bodyPr>
            <a:normAutofit/>
          </a:bodyPr>
          <a:lstStyle/>
          <a:p>
            <a:pPr algn="just">
              <a:lnSpc>
                <a:spcPct val="150000"/>
              </a:lnSpc>
            </a:pPr>
            <a:r>
              <a:rPr lang="en-GB" sz="1800" dirty="0">
                <a:effectLst/>
                <a:latin typeface="Times New Roman" panose="02020603050405020304" pitchFamily="18" charset="0"/>
                <a:ea typeface="Times New Roman" panose="02020603050405020304" pitchFamily="18" charset="0"/>
              </a:rPr>
              <a:t>Vogue.com (2022), </a:t>
            </a:r>
            <a:r>
              <a:rPr lang="en-GB" sz="1800" i="1" dirty="0">
                <a:effectLst/>
                <a:latin typeface="Times New Roman" panose="02020603050405020304" pitchFamily="18" charset="0"/>
                <a:ea typeface="Times New Roman" panose="02020603050405020304" pitchFamily="18" charset="0"/>
              </a:rPr>
              <a:t>As Zara Announces Its Latest Sustainability Goals, Three of Its Design Team Weigh In on Going Slower and Creating Responsibly; </a:t>
            </a:r>
            <a:r>
              <a:rPr lang="en-GB" sz="1800" dirty="0">
                <a:effectLst/>
                <a:latin typeface="Times New Roman" panose="02020603050405020304" pitchFamily="18" charset="0"/>
                <a:ea typeface="Times New Roman" panose="02020603050405020304" pitchFamily="18" charset="0"/>
              </a:rPr>
              <a:t>Available at: https://www.vogue.com/article/zara-sustainable-initiatives [Accessed on 25th March, 2023]</a:t>
            </a:r>
          </a:p>
          <a:p>
            <a:pPr algn="just">
              <a:lnSpc>
                <a:spcPct val="150000"/>
              </a:lnSpc>
            </a:pPr>
            <a:r>
              <a:rPr lang="en-GB" sz="1800" dirty="0">
                <a:effectLst/>
                <a:latin typeface="Times New Roman" panose="02020603050405020304" pitchFamily="18" charset="0"/>
                <a:ea typeface="Times New Roman" panose="02020603050405020304" pitchFamily="18" charset="0"/>
              </a:rPr>
              <a:t>Zara.com, (2022) All about Zara Available at: https://www.zara.com/ [Accessed on 25th March, 2023]</a:t>
            </a:r>
            <a:endParaRPr lang="en-IN" sz="1800" dirty="0">
              <a:effectLst/>
              <a:latin typeface="Arial" panose="020B0604020202020204" pitchFamily="34" charset="0"/>
              <a:ea typeface="Arial" panose="020B0604020202020204" pitchFamily="34" charset="0"/>
            </a:endParaRPr>
          </a:p>
          <a:p>
            <a:pPr algn="just">
              <a:lnSpc>
                <a:spcPct val="150000"/>
              </a:lnSpc>
            </a:pPr>
            <a:r>
              <a:rPr lang="en-GB" sz="1800" dirty="0">
                <a:effectLst/>
                <a:latin typeface="Times New Roman" panose="02020603050405020304" pitchFamily="18" charset="0"/>
                <a:ea typeface="Times New Roman" panose="02020603050405020304" pitchFamily="18" charset="0"/>
              </a:rPr>
              <a:t>Zara.com (2021), </a:t>
            </a:r>
            <a:r>
              <a:rPr lang="en-GB" sz="1800" i="1" dirty="0">
                <a:effectLst/>
                <a:latin typeface="Times New Roman" panose="02020603050405020304" pitchFamily="18" charset="0"/>
                <a:ea typeface="Times New Roman" panose="02020603050405020304" pitchFamily="18" charset="0"/>
              </a:rPr>
              <a:t>CORPORATE SOCIAL RESPONSIBILITY POLICY OF INDITEX TRENT RETAIL INDIA PRIVATE LIMITED;</a:t>
            </a:r>
            <a:r>
              <a:rPr lang="en-GB" sz="1800" dirty="0">
                <a:effectLst/>
                <a:latin typeface="Times New Roman" panose="02020603050405020304" pitchFamily="18" charset="0"/>
                <a:ea typeface="Times New Roman" panose="02020603050405020304" pitchFamily="18" charset="0"/>
              </a:rPr>
              <a:t> Available at: https://www.zara.com/static/pdfs/IN/csr_policy/CSR_India_Policy_20220525.pd [Accessed on 25th March, 2023</a:t>
            </a:r>
            <a:r>
              <a:rPr lang="en-GB" sz="1800" dirty="0" smtClean="0">
                <a:effectLst/>
                <a:latin typeface="Times New Roman" panose="02020603050405020304" pitchFamily="18" charset="0"/>
                <a:ea typeface="Times New Roman" panose="02020603050405020304" pitchFamily="18" charset="0"/>
              </a:rPr>
              <a:t>]</a:t>
            </a:r>
            <a:endParaRPr lang="en-IN"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xmlns="" val="50393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Opulent</Template>
  <TotalTime>30</TotalTime>
  <Words>980</Words>
  <Application>Microsoft Office PowerPoint</Application>
  <PresentationFormat>Custom</PresentationFormat>
  <Paragraphs>42</Paragraphs>
  <Slides>9</Slides>
  <Notes>4</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Opulent</vt:lpstr>
      <vt:lpstr>   GLOBAL STRATEGY AND SUSTAINABILITY  PART B- POWERPOINT PRESENTATION</vt:lpstr>
      <vt:lpstr>Introduction</vt:lpstr>
      <vt:lpstr>Profit aspect</vt:lpstr>
      <vt:lpstr>People aspect</vt:lpstr>
      <vt:lpstr>Planet aspect</vt:lpstr>
      <vt:lpstr>Key points of interest for the CEO of Zara on the sustainable development</vt:lpstr>
      <vt:lpstr>Relevant recommendations regarding the sustainable issues discussed</vt:lpstr>
      <vt:lpstr>Conclusion</vt:lpstr>
      <vt:lpstr>References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STRATEGY AND SUSTAINABILITY </dc:title>
  <cp:lastModifiedBy>User</cp:lastModifiedBy>
  <cp:revision>8</cp:revision>
  <dcterms:created xsi:type="dcterms:W3CDTF">2023-03-30T09:58:05Z</dcterms:created>
  <dcterms:modified xsi:type="dcterms:W3CDTF">2023-03-31T06:54:09Z</dcterms:modified>
</cp:coreProperties>
</file>