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6"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912" autoAdjust="0"/>
    <p:restoredTop sz="94624" autoAdjust="0"/>
  </p:normalViewPr>
  <p:slideViewPr>
    <p:cSldViewPr>
      <p:cViewPr>
        <p:scale>
          <a:sx n="100" d="100"/>
          <a:sy n="100" d="100"/>
        </p:scale>
        <p:origin x="-666" y="1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F520DF-1382-4FA3-8994-64A1681656B3}" type="datetimeFigureOut">
              <a:rPr lang="en-US" smtClean="0"/>
              <a:pPr/>
              <a:t>4/11/2023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6D91DB-7D0C-4159-ACF6-2D1F981E376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6D91DB-7D0C-4159-ACF6-2D1F981E376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178021-5434-47FE-9736-3F8B9CB5817E}"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78021-5434-47FE-9736-3F8B9CB5817E}"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78021-5434-47FE-9736-3F8B9CB5817E}"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178021-5434-47FE-9736-3F8B9CB5817E}"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178021-5434-47FE-9736-3F8B9CB5817E}" type="datetimeFigureOut">
              <a:rPr lang="en-US" smtClean="0"/>
              <a:pPr/>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178021-5434-47FE-9736-3F8B9CB5817E}"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178021-5434-47FE-9736-3F8B9CB5817E}" type="datetimeFigureOut">
              <a:rPr lang="en-US" smtClean="0"/>
              <a:pPr/>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178021-5434-47FE-9736-3F8B9CB5817E}" type="datetimeFigureOut">
              <a:rPr lang="en-US" smtClean="0"/>
              <a:pPr/>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78021-5434-47FE-9736-3F8B9CB5817E}" type="datetimeFigureOut">
              <a:rPr lang="en-US" smtClean="0"/>
              <a:pPr/>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78021-5434-47FE-9736-3F8B9CB5817E}"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78021-5434-47FE-9736-3F8B9CB5817E}" type="datetimeFigureOut">
              <a:rPr lang="en-US" smtClean="0"/>
              <a:pPr/>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60EFE-E241-4B8F-A953-44937DF5DC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9178021-5434-47FE-9736-3F8B9CB5817E}" type="datetimeFigureOut">
              <a:rPr lang="en-US" smtClean="0"/>
              <a:pPr/>
              <a:t>4/11/2023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5060EFE-E241-4B8F-A953-44937DF5DC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GB" sz="1100" b="1" dirty="0">
                <a:latin typeface="Times New Roman" pitchFamily="18" charset="0"/>
                <a:cs typeface="Times New Roman" pitchFamily="18" charset="0"/>
              </a:rPr>
              <a:t>AN EMPIRICAL STUDY ABOUT SOCIAL MEDIA IMPACT ON THE RECRUITMENT &amp; SELECTION PROCESS IN INFORMATION TECHNOLOGY COMPANIES IN THE </a:t>
            </a:r>
            <a:r>
              <a:rPr lang="en-GB" sz="1100" b="1" dirty="0" smtClean="0">
                <a:latin typeface="Times New Roman" pitchFamily="18" charset="0"/>
                <a:cs typeface="Times New Roman" pitchFamily="18" charset="0"/>
              </a:rPr>
              <a:t>UK</a:t>
            </a:r>
            <a:endParaRPr lang="en-US" sz="1100" dirty="0">
              <a:latin typeface="Times New Roman" pitchFamily="18" charset="0"/>
              <a:cs typeface="Times New Roman" pitchFamily="18" charset="0"/>
            </a:endParaRPr>
          </a:p>
        </p:txBody>
      </p:sp>
      <p:pic>
        <p:nvPicPr>
          <p:cNvPr id="5" name="image1.png"/>
          <p:cNvPicPr/>
          <p:nvPr/>
        </p:nvPicPr>
        <p:blipFill>
          <a:blip r:embed="rId3" cstate="print"/>
          <a:srcRect/>
          <a:stretch>
            <a:fillRect/>
          </a:stretch>
        </p:blipFill>
        <p:spPr>
          <a:xfrm>
            <a:off x="2590800" y="1581150"/>
            <a:ext cx="2362200" cy="1295400"/>
          </a:xfrm>
          <a:prstGeom prst="rect">
            <a:avLst/>
          </a:prstGeom>
          <a:ln>
            <a:noFill/>
          </a:ln>
          <a:effectLst>
            <a:outerShdw blurRad="292100" dist="139700" dir="2700000" algn="tl" rotWithShape="0">
              <a:srgbClr val="333333">
                <a:alpha val="65000"/>
              </a:srgbClr>
            </a:outerShdw>
          </a:effectLst>
        </p:spPr>
      </p:pic>
      <p:pic>
        <p:nvPicPr>
          <p:cNvPr id="6" name="image2.png"/>
          <p:cNvPicPr/>
          <p:nvPr/>
        </p:nvPicPr>
        <p:blipFill>
          <a:blip r:embed="rId4" cstate="print"/>
          <a:srcRect/>
          <a:stretch>
            <a:fillRect/>
          </a:stretch>
        </p:blipFill>
        <p:spPr>
          <a:xfrm>
            <a:off x="5105400" y="2571750"/>
            <a:ext cx="1752600" cy="1143000"/>
          </a:xfrm>
          <a:prstGeom prst="rect">
            <a:avLst/>
          </a:prstGeom>
          <a:ln>
            <a:noFill/>
          </a:ln>
          <a:effectLst>
            <a:outerShdw blurRad="292100" dist="139700" dir="2700000" algn="tl" rotWithShape="0">
              <a:srgbClr val="333333">
                <a:alpha val="65000"/>
              </a:srgbClr>
            </a:outerShdw>
          </a:effectLst>
        </p:spPr>
      </p:pic>
      <p:pic>
        <p:nvPicPr>
          <p:cNvPr id="7" name="image3.png"/>
          <p:cNvPicPr/>
          <p:nvPr/>
        </p:nvPicPr>
        <p:blipFill>
          <a:blip r:embed="rId5" cstate="print"/>
          <a:srcRect/>
          <a:stretch>
            <a:fillRect/>
          </a:stretch>
        </p:blipFill>
        <p:spPr>
          <a:xfrm>
            <a:off x="5029200" y="438150"/>
            <a:ext cx="2057400" cy="1066800"/>
          </a:xfrm>
          <a:prstGeom prst="rect">
            <a:avLst/>
          </a:prstGeom>
          <a:ln>
            <a:noFill/>
          </a:ln>
          <a:effectLst>
            <a:outerShdw blurRad="292100" dist="139700" dir="2700000" algn="tl" rotWithShape="0">
              <a:srgbClr val="333333">
                <a:alpha val="65000"/>
              </a:srgbClr>
            </a:outerShdw>
          </a:effectLst>
        </p:spPr>
      </p:pic>
      <p:pic>
        <p:nvPicPr>
          <p:cNvPr id="8" name="image4.png"/>
          <p:cNvPicPr/>
          <p:nvPr/>
        </p:nvPicPr>
        <p:blipFill>
          <a:blip r:embed="rId6"/>
          <a:srcRect/>
          <a:stretch>
            <a:fillRect/>
          </a:stretch>
        </p:blipFill>
        <p:spPr>
          <a:xfrm>
            <a:off x="7010400" y="1352550"/>
            <a:ext cx="2133600" cy="1581150"/>
          </a:xfrm>
          <a:prstGeom prst="rect">
            <a:avLst/>
          </a:prstGeom>
          <a:ln>
            <a:noFill/>
          </a:ln>
          <a:effectLst>
            <a:softEdge rad="112500"/>
          </a:effectLst>
        </p:spPr>
      </p:pic>
      <p:sp>
        <p:nvSpPr>
          <p:cNvPr id="10" name="Rectangle 9"/>
          <p:cNvSpPr/>
          <p:nvPr/>
        </p:nvSpPr>
        <p:spPr>
          <a:xfrm>
            <a:off x="2667000" y="438150"/>
            <a:ext cx="2286000" cy="1143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lnSpc>
                <a:spcPct val="150000"/>
              </a:lnSpc>
            </a:pPr>
            <a:r>
              <a:rPr lang="en-GB" sz="430" b="1" i="1" dirty="0">
                <a:latin typeface="Times New Roman" pitchFamily="18" charset="0"/>
                <a:cs typeface="Times New Roman" pitchFamily="18" charset="0"/>
              </a:rPr>
              <a:t>Philosophy</a:t>
            </a:r>
            <a:endParaRPr lang="en-US" sz="430" dirty="0">
              <a:latin typeface="Times New Roman" pitchFamily="18" charset="0"/>
              <a:cs typeface="Times New Roman" pitchFamily="18" charset="0"/>
            </a:endParaRPr>
          </a:p>
          <a:p>
            <a:pPr algn="just">
              <a:lnSpc>
                <a:spcPct val="150000"/>
              </a:lnSpc>
            </a:pPr>
            <a:r>
              <a:rPr lang="en-GB" sz="500" dirty="0">
                <a:latin typeface="Times New Roman" pitchFamily="18" charset="0"/>
                <a:cs typeface="Times New Roman" pitchFamily="18" charset="0"/>
              </a:rPr>
              <a:t>The research philosophy refers to the appropriate direction of the research that is effective to attribute the research findings. As mentioned by HR and </a:t>
            </a:r>
            <a:r>
              <a:rPr lang="en-GB" sz="500" dirty="0" err="1">
                <a:latin typeface="Times New Roman" pitchFamily="18" charset="0"/>
                <a:cs typeface="Times New Roman" pitchFamily="18" charset="0"/>
              </a:rPr>
              <a:t>Aithal</a:t>
            </a:r>
            <a:r>
              <a:rPr lang="en-GB" sz="500" dirty="0">
                <a:latin typeface="Times New Roman" pitchFamily="18" charset="0"/>
                <a:cs typeface="Times New Roman" pitchFamily="18" charset="0"/>
              </a:rPr>
              <a:t> (2022), the research philosophy has three variants such as positivism, realism and interpretivism. The research will be conducted by using a positivism approach as it is helpful to gain factual knowledge regarding the subject of the research. The factual knowledge is helpful to include trustworthy measurements for the research that are effective to enhance the research outcome. The positivism research philosophy is more effective than the other philosophies as it helps to make  interpretation of science that is essential to enhance the research outcome.   </a:t>
            </a:r>
            <a:endParaRPr lang="en-US" sz="500" dirty="0">
              <a:latin typeface="Times New Roman" pitchFamily="18" charset="0"/>
              <a:cs typeface="Times New Roman" pitchFamily="18" charset="0"/>
            </a:endParaRPr>
          </a:p>
        </p:txBody>
      </p:sp>
      <p:sp>
        <p:nvSpPr>
          <p:cNvPr id="12" name="Rectangle 11"/>
          <p:cNvSpPr/>
          <p:nvPr/>
        </p:nvSpPr>
        <p:spPr>
          <a:xfrm>
            <a:off x="4953000" y="1504950"/>
            <a:ext cx="2133600" cy="1066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lnSpc>
                <a:spcPct val="150000"/>
              </a:lnSpc>
            </a:pPr>
            <a:r>
              <a:rPr lang="en-GB" sz="430" b="1" i="1" dirty="0">
                <a:latin typeface="Times New Roman" pitchFamily="18" charset="0"/>
                <a:cs typeface="Times New Roman" pitchFamily="18" charset="0"/>
              </a:rPr>
              <a:t>Data Collection process</a:t>
            </a:r>
            <a:endParaRPr lang="en-US" sz="430" dirty="0">
              <a:latin typeface="Times New Roman" pitchFamily="18" charset="0"/>
              <a:cs typeface="Times New Roman" pitchFamily="18" charset="0"/>
            </a:endParaRPr>
          </a:p>
          <a:p>
            <a:pPr algn="just">
              <a:lnSpc>
                <a:spcPct val="150000"/>
              </a:lnSpc>
            </a:pPr>
            <a:r>
              <a:rPr lang="en-GB" sz="430" dirty="0">
                <a:latin typeface="Times New Roman" pitchFamily="18" charset="0"/>
                <a:cs typeface="Times New Roman" pitchFamily="18" charset="0"/>
              </a:rPr>
              <a:t>The data collection process in a research process is helpful for problem solving and understanding. In the views of </a:t>
            </a:r>
            <a:r>
              <a:rPr lang="en-GB" sz="430" dirty="0" err="1">
                <a:latin typeface="Times New Roman" pitchFamily="18" charset="0"/>
                <a:cs typeface="Times New Roman" pitchFamily="18" charset="0"/>
              </a:rPr>
              <a:t>O'Cathain</a:t>
            </a:r>
            <a:r>
              <a:rPr lang="en-GB" sz="430" dirty="0">
                <a:latin typeface="Times New Roman" pitchFamily="18" charset="0"/>
                <a:cs typeface="Times New Roman" pitchFamily="18" charset="0"/>
              </a:rPr>
              <a:t> </a:t>
            </a:r>
            <a:r>
              <a:rPr lang="en-GB" sz="430" i="1" dirty="0">
                <a:latin typeface="Times New Roman" pitchFamily="18" charset="0"/>
                <a:cs typeface="Times New Roman" pitchFamily="18" charset="0"/>
              </a:rPr>
              <a:t>et al. </a:t>
            </a:r>
            <a:r>
              <a:rPr lang="en-GB" sz="430" dirty="0">
                <a:latin typeface="Times New Roman" pitchFamily="18" charset="0"/>
                <a:cs typeface="Times New Roman" pitchFamily="18" charset="0"/>
              </a:rPr>
              <a:t>(2019), the data collection process has two approaches such as primary and secondary.  This research will be conducted by using a secondary  qualitative process as it is helpful to assess the information regarding the research that have been collected and analysed previously. The secondary qualitative data collection process is helpful to maintain the time effectiveness and cost effectiveness of the research. Therefore, the secondary data collection process makes the research more effective than the primary data collection process by enhancing the cost effectiveness due to easy sources of relevant data for the research.  </a:t>
            </a:r>
            <a:endParaRPr lang="en-US" sz="430" dirty="0">
              <a:latin typeface="Times New Roman" pitchFamily="18" charset="0"/>
              <a:cs typeface="Times New Roman" pitchFamily="18" charset="0"/>
            </a:endParaRPr>
          </a:p>
        </p:txBody>
      </p:sp>
      <p:sp>
        <p:nvSpPr>
          <p:cNvPr id="13" name="Rectangle 12"/>
          <p:cNvSpPr/>
          <p:nvPr/>
        </p:nvSpPr>
        <p:spPr>
          <a:xfrm>
            <a:off x="5029200" y="3790950"/>
            <a:ext cx="1524000" cy="13525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50000"/>
              </a:lnSpc>
            </a:pPr>
            <a:r>
              <a:rPr lang="en-GB" sz="550" b="1" i="1" dirty="0">
                <a:solidFill>
                  <a:schemeClr val="tx1"/>
                </a:solidFill>
                <a:latin typeface="Times New Roman" pitchFamily="18" charset="0"/>
                <a:cs typeface="Times New Roman" pitchFamily="18" charset="0"/>
              </a:rPr>
              <a:t>Data Analysis</a:t>
            </a:r>
            <a:endParaRPr lang="en-US" sz="550" dirty="0">
              <a:solidFill>
                <a:schemeClr val="tx1"/>
              </a:solidFill>
              <a:latin typeface="Times New Roman" pitchFamily="18" charset="0"/>
              <a:cs typeface="Times New Roman" pitchFamily="18" charset="0"/>
            </a:endParaRPr>
          </a:p>
          <a:p>
            <a:pPr algn="just">
              <a:lnSpc>
                <a:spcPct val="150000"/>
              </a:lnSpc>
            </a:pPr>
            <a:r>
              <a:rPr lang="en-GB" sz="550" dirty="0">
                <a:solidFill>
                  <a:schemeClr val="tx1"/>
                </a:solidFill>
                <a:latin typeface="Times New Roman" pitchFamily="18" charset="0"/>
                <a:cs typeface="Times New Roman" pitchFamily="18" charset="0"/>
              </a:rPr>
              <a:t>The data analysis for a research is essential to enhance the future aspects of the research by providing accurate information regarding the research. As commented by </a:t>
            </a:r>
            <a:r>
              <a:rPr lang="en-GB" sz="550" dirty="0" err="1">
                <a:solidFill>
                  <a:schemeClr val="tx1"/>
                </a:solidFill>
                <a:latin typeface="Times New Roman" pitchFamily="18" charset="0"/>
                <a:cs typeface="Times New Roman" pitchFamily="18" charset="0"/>
              </a:rPr>
              <a:t>Kuckartz</a:t>
            </a:r>
            <a:r>
              <a:rPr lang="en-GB" sz="550" dirty="0">
                <a:solidFill>
                  <a:schemeClr val="tx1"/>
                </a:solidFill>
                <a:latin typeface="Times New Roman" pitchFamily="18" charset="0"/>
                <a:cs typeface="Times New Roman" pitchFamily="18" charset="0"/>
              </a:rPr>
              <a:t> (2019), the data analysis process has two variants such as thematic and statistical. This research will be conducted by using thematic data analysis as it is helpful to address the research data that is helpful to enhance the research outcome.  </a:t>
            </a:r>
            <a:endParaRPr lang="en-US" sz="550" dirty="0">
              <a:solidFill>
                <a:schemeClr val="tx1"/>
              </a:solidFill>
              <a:latin typeface="Times New Roman" pitchFamily="18" charset="0"/>
              <a:cs typeface="Times New Roman" pitchFamily="18" charset="0"/>
            </a:endParaRPr>
          </a:p>
        </p:txBody>
      </p:sp>
      <p:sp>
        <p:nvSpPr>
          <p:cNvPr id="14" name="Rectangle 13"/>
          <p:cNvSpPr/>
          <p:nvPr/>
        </p:nvSpPr>
        <p:spPr>
          <a:xfrm>
            <a:off x="7086600" y="438150"/>
            <a:ext cx="20574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lnSpc>
                <a:spcPct val="150000"/>
              </a:lnSpc>
            </a:pPr>
            <a:r>
              <a:rPr lang="en-GB" sz="700" b="1" i="1" dirty="0">
                <a:solidFill>
                  <a:schemeClr val="tx1"/>
                </a:solidFill>
              </a:rPr>
              <a:t>Ethical Consideration</a:t>
            </a:r>
            <a:endParaRPr lang="en-US" sz="700" dirty="0">
              <a:solidFill>
                <a:schemeClr val="tx1"/>
              </a:solidFill>
            </a:endParaRPr>
          </a:p>
          <a:p>
            <a:pPr algn="just">
              <a:lnSpc>
                <a:spcPct val="150000"/>
              </a:lnSpc>
            </a:pPr>
            <a:r>
              <a:rPr lang="en-GB" sz="580" dirty="0">
                <a:solidFill>
                  <a:schemeClr val="tx1"/>
                </a:solidFill>
              </a:rPr>
              <a:t>This research will follow legislation of The Copyright, Designs and Patents Act 1988 that is helpful to maintain the security of the secondary data (Copyright Service.co.uk, 2023). Besides this research will be conducted by using proper texting and referencing for the taken articles and journals</a:t>
            </a:r>
            <a:r>
              <a:rPr lang="en-GB" sz="580" dirty="0" smtClean="0">
                <a:solidFill>
                  <a:schemeClr val="tx1"/>
                </a:solidFill>
              </a:rPr>
              <a:t>.</a:t>
            </a:r>
            <a:endParaRPr lang="en-US" sz="580" dirty="0">
              <a:solidFill>
                <a:schemeClr val="tx1"/>
              </a:solidFill>
            </a:endParaRPr>
          </a:p>
        </p:txBody>
      </p:sp>
      <p:sp>
        <p:nvSpPr>
          <p:cNvPr id="15" name="Rectangle 14"/>
          <p:cNvSpPr/>
          <p:nvPr/>
        </p:nvSpPr>
        <p:spPr>
          <a:xfrm>
            <a:off x="6629400" y="2876550"/>
            <a:ext cx="2514600" cy="1066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lnSpc>
                <a:spcPct val="150000"/>
              </a:lnSpc>
            </a:pPr>
            <a:r>
              <a:rPr lang="en-GB" sz="500" b="1" dirty="0">
                <a:solidFill>
                  <a:schemeClr val="tx1"/>
                </a:solidFill>
                <a:latin typeface="Times New Roman" pitchFamily="18" charset="0"/>
                <a:cs typeface="Times New Roman" pitchFamily="18" charset="0"/>
              </a:rPr>
              <a:t>D. Conclusion</a:t>
            </a:r>
            <a:endParaRPr lang="en-US" sz="500" dirty="0">
              <a:solidFill>
                <a:schemeClr val="tx1"/>
              </a:solidFill>
              <a:latin typeface="Times New Roman" pitchFamily="18" charset="0"/>
              <a:cs typeface="Times New Roman" pitchFamily="18" charset="0"/>
            </a:endParaRPr>
          </a:p>
          <a:p>
            <a:pPr algn="just">
              <a:lnSpc>
                <a:spcPct val="150000"/>
              </a:lnSpc>
            </a:pPr>
            <a:r>
              <a:rPr lang="en-GB" sz="550" dirty="0">
                <a:solidFill>
                  <a:schemeClr val="tx1"/>
                </a:solidFill>
                <a:latin typeface="Times New Roman" pitchFamily="18" charset="0"/>
                <a:cs typeface="Times New Roman" pitchFamily="18" charset="0"/>
              </a:rPr>
              <a:t>It can be concluded that social media has a significant impact on the recruitment &amp; selection process in information technology companies in the </a:t>
            </a:r>
            <a:r>
              <a:rPr lang="en-GB" sz="550" dirty="0" smtClean="0">
                <a:solidFill>
                  <a:schemeClr val="tx1"/>
                </a:solidFill>
                <a:latin typeface="Times New Roman" pitchFamily="18" charset="0"/>
                <a:cs typeface="Times New Roman" pitchFamily="18" charset="0"/>
              </a:rPr>
              <a:t>UK. </a:t>
            </a:r>
            <a:r>
              <a:rPr lang="en-GB" sz="550" dirty="0">
                <a:solidFill>
                  <a:schemeClr val="tx1"/>
                </a:solidFill>
                <a:latin typeface="Times New Roman" pitchFamily="18" charset="0"/>
                <a:cs typeface="Times New Roman" pitchFamily="18" charset="0"/>
              </a:rPr>
              <a:t>This research proposal summarises that the research will be conducted by using secondary qualitative data to identify the impact of social media in the It sector of the UK. Furthermore, this research will be highlighting the analysis regarding the </a:t>
            </a:r>
            <a:r>
              <a:rPr lang="en-GB" sz="550" dirty="0" smtClean="0">
                <a:solidFill>
                  <a:schemeClr val="tx1"/>
                </a:solidFill>
                <a:latin typeface="Times New Roman" pitchFamily="18" charset="0"/>
                <a:cs typeface="Times New Roman" pitchFamily="18" charset="0"/>
              </a:rPr>
              <a:t>challenges associated </a:t>
            </a:r>
            <a:r>
              <a:rPr lang="en-GB" sz="550" dirty="0">
                <a:solidFill>
                  <a:schemeClr val="tx1"/>
                </a:solidFill>
                <a:latin typeface="Times New Roman" pitchFamily="18" charset="0"/>
                <a:cs typeface="Times New Roman" pitchFamily="18" charset="0"/>
              </a:rPr>
              <a:t>with social media implementation. Hence, this research will provide relevant recommendations for the future usage of social media</a:t>
            </a:r>
            <a:r>
              <a:rPr lang="en-GB" sz="550" dirty="0" smtClean="0">
                <a:solidFill>
                  <a:schemeClr val="tx1"/>
                </a:solidFill>
                <a:latin typeface="Times New Roman" pitchFamily="18" charset="0"/>
                <a:cs typeface="Times New Roman" pitchFamily="18" charset="0"/>
              </a:rPr>
              <a:t>.</a:t>
            </a:r>
            <a:endParaRPr lang="en-US" sz="550" dirty="0">
              <a:solidFill>
                <a:schemeClr val="tx1"/>
              </a:solidFill>
              <a:latin typeface="Times New Roman" pitchFamily="18" charset="0"/>
              <a:cs typeface="Times New Roman" pitchFamily="18" charset="0"/>
            </a:endParaRPr>
          </a:p>
        </p:txBody>
      </p:sp>
      <p:sp>
        <p:nvSpPr>
          <p:cNvPr id="17" name="Rectangle 16"/>
          <p:cNvSpPr/>
          <p:nvPr/>
        </p:nvSpPr>
        <p:spPr>
          <a:xfrm>
            <a:off x="6553200" y="3943350"/>
            <a:ext cx="2590800" cy="12001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lnSpc>
                <a:spcPct val="150000"/>
              </a:lnSpc>
            </a:pPr>
            <a:r>
              <a:rPr lang="en-US" sz="300" b="1" dirty="0">
                <a:solidFill>
                  <a:schemeClr val="tx1"/>
                </a:solidFill>
                <a:latin typeface="Times New Roman" pitchFamily="18" charset="0"/>
                <a:cs typeface="Times New Roman" pitchFamily="18" charset="0"/>
              </a:rPr>
              <a:t>Reference</a:t>
            </a:r>
            <a:endParaRPr lang="en-US" sz="300" b="0" dirty="0" smtClean="0">
              <a:solidFill>
                <a:schemeClr val="tx1"/>
              </a:solidFill>
              <a:latin typeface="Times New Roman" pitchFamily="18" charset="0"/>
              <a:cs typeface="Times New Roman" pitchFamily="18" charset="0"/>
            </a:endParaRPr>
          </a:p>
          <a:p>
            <a:pPr algn="just">
              <a:lnSpc>
                <a:spcPct val="150000"/>
              </a:lnSpc>
            </a:pPr>
            <a:r>
              <a:rPr lang="en-US" sz="300" dirty="0">
                <a:solidFill>
                  <a:schemeClr val="tx1"/>
                </a:solidFill>
                <a:latin typeface="Times New Roman" pitchFamily="18" charset="0"/>
                <a:cs typeface="Times New Roman" pitchFamily="18" charset="0"/>
              </a:rPr>
              <a:t>HR, G. and </a:t>
            </a:r>
            <a:r>
              <a:rPr lang="en-US" sz="300" dirty="0" err="1">
                <a:solidFill>
                  <a:schemeClr val="tx1"/>
                </a:solidFill>
                <a:latin typeface="Times New Roman" pitchFamily="18" charset="0"/>
                <a:cs typeface="Times New Roman" pitchFamily="18" charset="0"/>
              </a:rPr>
              <a:t>Aithal</a:t>
            </a:r>
            <a:r>
              <a:rPr lang="en-US" sz="300" dirty="0">
                <a:solidFill>
                  <a:schemeClr val="tx1"/>
                </a:solidFill>
                <a:latin typeface="Times New Roman" pitchFamily="18" charset="0"/>
                <a:cs typeface="Times New Roman" pitchFamily="18" charset="0"/>
              </a:rPr>
              <a:t>, P.S., (2022). Why is it Called Doctor of Philosophy and Why Choosing Appropriate Research Philosophical Paradigm is Indispensable During Ph. D. Program in India?. </a:t>
            </a:r>
            <a:r>
              <a:rPr lang="en-US" sz="300" i="1" dirty="0">
                <a:solidFill>
                  <a:schemeClr val="tx1"/>
                </a:solidFill>
                <a:latin typeface="Times New Roman" pitchFamily="18" charset="0"/>
                <a:cs typeface="Times New Roman" pitchFamily="18" charset="0"/>
              </a:rPr>
              <a:t>International Journal of Philosophy and Languages (IJPL)</a:t>
            </a:r>
            <a:r>
              <a:rPr lang="en-US" sz="300" dirty="0">
                <a:solidFill>
                  <a:schemeClr val="tx1"/>
                </a:solidFill>
                <a:latin typeface="Times New Roman" pitchFamily="18" charset="0"/>
                <a:cs typeface="Times New Roman" pitchFamily="18" charset="0"/>
              </a:rPr>
              <a:t>, </a:t>
            </a:r>
            <a:r>
              <a:rPr lang="en-US" sz="300" i="1" dirty="0">
                <a:solidFill>
                  <a:schemeClr val="tx1"/>
                </a:solidFill>
                <a:latin typeface="Times New Roman" pitchFamily="18" charset="0"/>
                <a:cs typeface="Times New Roman" pitchFamily="18" charset="0"/>
              </a:rPr>
              <a:t>1</a:t>
            </a:r>
            <a:r>
              <a:rPr lang="en-US" sz="300" dirty="0">
                <a:solidFill>
                  <a:schemeClr val="tx1"/>
                </a:solidFill>
                <a:latin typeface="Times New Roman" pitchFamily="18" charset="0"/>
                <a:cs typeface="Times New Roman" pitchFamily="18" charset="0"/>
              </a:rPr>
              <a:t>(1), pp.42-58.</a:t>
            </a:r>
            <a:endParaRPr lang="en-US" sz="300" b="0" dirty="0" smtClean="0">
              <a:solidFill>
                <a:schemeClr val="tx1"/>
              </a:solidFill>
              <a:latin typeface="Times New Roman" pitchFamily="18" charset="0"/>
              <a:cs typeface="Times New Roman" pitchFamily="18" charset="0"/>
            </a:endParaRPr>
          </a:p>
          <a:p>
            <a:pPr algn="just">
              <a:lnSpc>
                <a:spcPct val="150000"/>
              </a:lnSpc>
            </a:pPr>
            <a:r>
              <a:rPr lang="en-US" sz="300" dirty="0">
                <a:solidFill>
                  <a:schemeClr val="tx1"/>
                </a:solidFill>
                <a:latin typeface="Times New Roman" pitchFamily="18" charset="0"/>
                <a:cs typeface="Times New Roman" pitchFamily="18" charset="0"/>
              </a:rPr>
              <a:t>Chang, E.Y., (2023). Prompting large language models with the </a:t>
            </a:r>
            <a:r>
              <a:rPr lang="en-US" sz="300" dirty="0" err="1">
                <a:solidFill>
                  <a:schemeClr val="tx1"/>
                </a:solidFill>
                <a:latin typeface="Times New Roman" pitchFamily="18" charset="0"/>
                <a:cs typeface="Times New Roman" pitchFamily="18" charset="0"/>
              </a:rPr>
              <a:t>socratic</a:t>
            </a:r>
            <a:r>
              <a:rPr lang="en-US" sz="300" dirty="0">
                <a:solidFill>
                  <a:schemeClr val="tx1"/>
                </a:solidFill>
                <a:latin typeface="Times New Roman" pitchFamily="18" charset="0"/>
                <a:cs typeface="Times New Roman" pitchFamily="18" charset="0"/>
              </a:rPr>
              <a:t> method. </a:t>
            </a:r>
            <a:r>
              <a:rPr lang="en-US" sz="300" i="1" dirty="0" err="1">
                <a:solidFill>
                  <a:schemeClr val="tx1"/>
                </a:solidFill>
                <a:latin typeface="Times New Roman" pitchFamily="18" charset="0"/>
                <a:cs typeface="Times New Roman" pitchFamily="18" charset="0"/>
              </a:rPr>
              <a:t>arXiv</a:t>
            </a:r>
            <a:r>
              <a:rPr lang="en-US" sz="300" i="1" dirty="0">
                <a:solidFill>
                  <a:schemeClr val="tx1"/>
                </a:solidFill>
                <a:latin typeface="Times New Roman" pitchFamily="18" charset="0"/>
                <a:cs typeface="Times New Roman" pitchFamily="18" charset="0"/>
              </a:rPr>
              <a:t> preprint arXiv:2303.08769</a:t>
            </a:r>
            <a:r>
              <a:rPr lang="en-US" sz="300" dirty="0">
                <a:solidFill>
                  <a:schemeClr val="tx1"/>
                </a:solidFill>
                <a:latin typeface="Times New Roman" pitchFamily="18" charset="0"/>
                <a:cs typeface="Times New Roman" pitchFamily="18" charset="0"/>
              </a:rPr>
              <a:t>.</a:t>
            </a:r>
            <a:endParaRPr lang="en-US" sz="300" b="0" dirty="0" smtClean="0">
              <a:solidFill>
                <a:schemeClr val="tx1"/>
              </a:solidFill>
              <a:latin typeface="Times New Roman" pitchFamily="18" charset="0"/>
              <a:cs typeface="Times New Roman" pitchFamily="18" charset="0"/>
            </a:endParaRPr>
          </a:p>
          <a:p>
            <a:pPr algn="just">
              <a:lnSpc>
                <a:spcPct val="150000"/>
              </a:lnSpc>
            </a:pPr>
            <a:r>
              <a:rPr lang="en-US" sz="300" dirty="0" err="1">
                <a:solidFill>
                  <a:schemeClr val="tx1"/>
                </a:solidFill>
                <a:latin typeface="Times New Roman" pitchFamily="18" charset="0"/>
                <a:cs typeface="Times New Roman" pitchFamily="18" charset="0"/>
              </a:rPr>
              <a:t>O'Cathain</a:t>
            </a:r>
            <a:r>
              <a:rPr lang="en-US" sz="300" dirty="0">
                <a:solidFill>
                  <a:schemeClr val="tx1"/>
                </a:solidFill>
                <a:latin typeface="Times New Roman" pitchFamily="18" charset="0"/>
                <a:cs typeface="Times New Roman" pitchFamily="18" charset="0"/>
              </a:rPr>
              <a:t>, A., </a:t>
            </a:r>
            <a:r>
              <a:rPr lang="en-US" sz="300" dirty="0" err="1">
                <a:solidFill>
                  <a:schemeClr val="tx1"/>
                </a:solidFill>
                <a:latin typeface="Times New Roman" pitchFamily="18" charset="0"/>
                <a:cs typeface="Times New Roman" pitchFamily="18" charset="0"/>
              </a:rPr>
              <a:t>Croot</a:t>
            </a:r>
            <a:r>
              <a:rPr lang="en-US" sz="300" dirty="0">
                <a:solidFill>
                  <a:schemeClr val="tx1"/>
                </a:solidFill>
                <a:latin typeface="Times New Roman" pitchFamily="18" charset="0"/>
                <a:cs typeface="Times New Roman" pitchFamily="18" charset="0"/>
              </a:rPr>
              <a:t>, L., Duncan, E., Rousseau, N., Sworn, K., Turner, K.M., Yardley, L. and </a:t>
            </a:r>
            <a:r>
              <a:rPr lang="en-US" sz="300" dirty="0" err="1">
                <a:solidFill>
                  <a:schemeClr val="tx1"/>
                </a:solidFill>
                <a:latin typeface="Times New Roman" pitchFamily="18" charset="0"/>
                <a:cs typeface="Times New Roman" pitchFamily="18" charset="0"/>
              </a:rPr>
              <a:t>Hoddinott</a:t>
            </a:r>
            <a:r>
              <a:rPr lang="en-US" sz="300" dirty="0">
                <a:solidFill>
                  <a:schemeClr val="tx1"/>
                </a:solidFill>
                <a:latin typeface="Times New Roman" pitchFamily="18" charset="0"/>
                <a:cs typeface="Times New Roman" pitchFamily="18" charset="0"/>
              </a:rPr>
              <a:t>, P., (2019). Guidance on how to develop complex interventions to improve health and healthcare. </a:t>
            </a:r>
            <a:r>
              <a:rPr lang="en-US" sz="300" i="1" dirty="0">
                <a:solidFill>
                  <a:schemeClr val="tx1"/>
                </a:solidFill>
                <a:latin typeface="Times New Roman" pitchFamily="18" charset="0"/>
                <a:cs typeface="Times New Roman" pitchFamily="18" charset="0"/>
              </a:rPr>
              <a:t>BMJ open</a:t>
            </a:r>
            <a:r>
              <a:rPr lang="en-US" sz="300" dirty="0">
                <a:solidFill>
                  <a:schemeClr val="tx1"/>
                </a:solidFill>
                <a:latin typeface="Times New Roman" pitchFamily="18" charset="0"/>
                <a:cs typeface="Times New Roman" pitchFamily="18" charset="0"/>
              </a:rPr>
              <a:t>, </a:t>
            </a:r>
            <a:r>
              <a:rPr lang="en-US" sz="300" i="1" dirty="0">
                <a:solidFill>
                  <a:schemeClr val="tx1"/>
                </a:solidFill>
                <a:latin typeface="Times New Roman" pitchFamily="18" charset="0"/>
                <a:cs typeface="Times New Roman" pitchFamily="18" charset="0"/>
              </a:rPr>
              <a:t>9</a:t>
            </a:r>
            <a:r>
              <a:rPr lang="en-US" sz="300" dirty="0">
                <a:solidFill>
                  <a:schemeClr val="tx1"/>
                </a:solidFill>
                <a:latin typeface="Times New Roman" pitchFamily="18" charset="0"/>
                <a:cs typeface="Times New Roman" pitchFamily="18" charset="0"/>
              </a:rPr>
              <a:t>(8), p.e029954.</a:t>
            </a:r>
            <a:endParaRPr lang="en-US" sz="300" b="0" dirty="0" smtClean="0">
              <a:solidFill>
                <a:schemeClr val="tx1"/>
              </a:solidFill>
              <a:latin typeface="Times New Roman" pitchFamily="18" charset="0"/>
              <a:cs typeface="Times New Roman" pitchFamily="18" charset="0"/>
            </a:endParaRPr>
          </a:p>
          <a:p>
            <a:pPr algn="just">
              <a:lnSpc>
                <a:spcPct val="150000"/>
              </a:lnSpc>
            </a:pPr>
            <a:r>
              <a:rPr lang="en-US" sz="300" dirty="0" err="1">
                <a:solidFill>
                  <a:schemeClr val="tx1"/>
                </a:solidFill>
                <a:latin typeface="Times New Roman" pitchFamily="18" charset="0"/>
                <a:cs typeface="Times New Roman" pitchFamily="18" charset="0"/>
              </a:rPr>
              <a:t>Kuckartz</a:t>
            </a:r>
            <a:r>
              <a:rPr lang="en-US" sz="300" dirty="0">
                <a:solidFill>
                  <a:schemeClr val="tx1"/>
                </a:solidFill>
                <a:latin typeface="Times New Roman" pitchFamily="18" charset="0"/>
                <a:cs typeface="Times New Roman" pitchFamily="18" charset="0"/>
              </a:rPr>
              <a:t>, U., (2019). Qualitative text analysis: A systematic approach. </a:t>
            </a:r>
            <a:r>
              <a:rPr lang="en-US" sz="300" i="1" dirty="0">
                <a:solidFill>
                  <a:schemeClr val="tx1"/>
                </a:solidFill>
                <a:latin typeface="Times New Roman" pitchFamily="18" charset="0"/>
                <a:cs typeface="Times New Roman" pitchFamily="18" charset="0"/>
              </a:rPr>
              <a:t>Compendium for early career researchers in mathematics education</a:t>
            </a:r>
            <a:r>
              <a:rPr lang="en-US" sz="300" dirty="0">
                <a:solidFill>
                  <a:schemeClr val="tx1"/>
                </a:solidFill>
                <a:latin typeface="Times New Roman" pitchFamily="18" charset="0"/>
                <a:cs typeface="Times New Roman" pitchFamily="18" charset="0"/>
              </a:rPr>
              <a:t>, pp.181-197.</a:t>
            </a:r>
            <a:endParaRPr lang="en-US" sz="300" b="0" dirty="0" smtClean="0">
              <a:solidFill>
                <a:schemeClr val="tx1"/>
              </a:solidFill>
              <a:latin typeface="Times New Roman" pitchFamily="18" charset="0"/>
              <a:cs typeface="Times New Roman" pitchFamily="18" charset="0"/>
            </a:endParaRPr>
          </a:p>
          <a:p>
            <a:pPr algn="just">
              <a:lnSpc>
                <a:spcPct val="150000"/>
              </a:lnSpc>
            </a:pPr>
            <a:r>
              <a:rPr lang="en-US" sz="300" dirty="0">
                <a:solidFill>
                  <a:schemeClr val="tx1"/>
                </a:solidFill>
                <a:latin typeface="Times New Roman" pitchFamily="18" charset="0"/>
                <a:cs typeface="Times New Roman" pitchFamily="18" charset="0"/>
              </a:rPr>
              <a:t>Copyright Service.co.uk, (2023). UK copyright law: An introduction Available at: https://copyrightservice.co.uk/copyright/uk_law_summary [Accessed on: 10.04.2023] </a:t>
            </a:r>
            <a:endParaRPr lang="en-US" sz="300" b="0" dirty="0" smtClean="0">
              <a:solidFill>
                <a:schemeClr val="tx1"/>
              </a:solidFill>
              <a:latin typeface="Times New Roman" pitchFamily="18" charset="0"/>
              <a:cs typeface="Times New Roman" pitchFamily="18" charset="0"/>
            </a:endParaRPr>
          </a:p>
          <a:p>
            <a:pPr algn="just">
              <a:lnSpc>
                <a:spcPct val="150000"/>
              </a:lnSpc>
            </a:pPr>
            <a:r>
              <a:rPr lang="en-US" sz="300" dirty="0">
                <a:solidFill>
                  <a:schemeClr val="tx1"/>
                </a:solidFill>
                <a:latin typeface="Times New Roman" pitchFamily="18" charset="0"/>
                <a:cs typeface="Times New Roman" pitchFamily="18" charset="0"/>
              </a:rPr>
              <a:t>Saunders, M.N., Lewis, P., </a:t>
            </a:r>
            <a:r>
              <a:rPr lang="en-US" sz="300" dirty="0" err="1">
                <a:solidFill>
                  <a:schemeClr val="tx1"/>
                </a:solidFill>
                <a:latin typeface="Times New Roman" pitchFamily="18" charset="0"/>
                <a:cs typeface="Times New Roman" pitchFamily="18" charset="0"/>
              </a:rPr>
              <a:t>Thornhill</a:t>
            </a:r>
            <a:r>
              <a:rPr lang="en-US" sz="300" dirty="0">
                <a:solidFill>
                  <a:schemeClr val="tx1"/>
                </a:solidFill>
                <a:latin typeface="Times New Roman" pitchFamily="18" charset="0"/>
                <a:cs typeface="Times New Roman" pitchFamily="18" charset="0"/>
              </a:rPr>
              <a:t>, A. and Bristow, A., 2015. Understanding research philosophy and approaches to theory development.</a:t>
            </a:r>
            <a:endParaRPr lang="en-US" sz="300" b="0" dirty="0" smtClean="0">
              <a:solidFill>
                <a:schemeClr val="tx1"/>
              </a:solidFill>
              <a:latin typeface="Times New Roman" pitchFamily="18" charset="0"/>
              <a:cs typeface="Times New Roman" pitchFamily="18" charset="0"/>
            </a:endParaRPr>
          </a:p>
          <a:p>
            <a:pPr algn="just">
              <a:lnSpc>
                <a:spcPct val="150000"/>
              </a:lnSpc>
            </a:pPr>
            <a:r>
              <a:rPr lang="en-US" sz="300" dirty="0" err="1">
                <a:solidFill>
                  <a:schemeClr val="tx1"/>
                </a:solidFill>
                <a:latin typeface="Times New Roman" pitchFamily="18" charset="0"/>
                <a:cs typeface="Times New Roman" pitchFamily="18" charset="0"/>
              </a:rPr>
              <a:t>Muhaise</a:t>
            </a:r>
            <a:r>
              <a:rPr lang="en-US" sz="300" dirty="0">
                <a:solidFill>
                  <a:schemeClr val="tx1"/>
                </a:solidFill>
                <a:latin typeface="Times New Roman" pitchFamily="18" charset="0"/>
                <a:cs typeface="Times New Roman" pitchFamily="18" charset="0"/>
              </a:rPr>
              <a:t>, H., </a:t>
            </a:r>
            <a:r>
              <a:rPr lang="en-US" sz="300" dirty="0" err="1">
                <a:solidFill>
                  <a:schemeClr val="tx1"/>
                </a:solidFill>
                <a:latin typeface="Times New Roman" pitchFamily="18" charset="0"/>
                <a:cs typeface="Times New Roman" pitchFamily="18" charset="0"/>
              </a:rPr>
              <a:t>Ejiri</a:t>
            </a:r>
            <a:r>
              <a:rPr lang="en-US" sz="300" dirty="0">
                <a:solidFill>
                  <a:schemeClr val="tx1"/>
                </a:solidFill>
                <a:latin typeface="Times New Roman" pitchFamily="18" charset="0"/>
                <a:cs typeface="Times New Roman" pitchFamily="18" charset="0"/>
              </a:rPr>
              <a:t>, A.H., </a:t>
            </a:r>
            <a:r>
              <a:rPr lang="en-US" sz="300" dirty="0" err="1">
                <a:solidFill>
                  <a:schemeClr val="tx1"/>
                </a:solidFill>
                <a:latin typeface="Times New Roman" pitchFamily="18" charset="0"/>
                <a:cs typeface="Times New Roman" pitchFamily="18" charset="0"/>
              </a:rPr>
              <a:t>Muwanga-Zake</a:t>
            </a:r>
            <a:r>
              <a:rPr lang="en-US" sz="300" dirty="0">
                <a:solidFill>
                  <a:schemeClr val="tx1"/>
                </a:solidFill>
                <a:latin typeface="Times New Roman" pitchFamily="18" charset="0"/>
                <a:cs typeface="Times New Roman" pitchFamily="18" charset="0"/>
              </a:rPr>
              <a:t>, J.W.F. and </a:t>
            </a:r>
            <a:r>
              <a:rPr lang="en-US" sz="300" dirty="0" err="1">
                <a:solidFill>
                  <a:schemeClr val="tx1"/>
                </a:solidFill>
                <a:latin typeface="Times New Roman" pitchFamily="18" charset="0"/>
                <a:cs typeface="Times New Roman" pitchFamily="18" charset="0"/>
              </a:rPr>
              <a:t>Kareyo</a:t>
            </a:r>
            <a:r>
              <a:rPr lang="en-US" sz="300" dirty="0">
                <a:solidFill>
                  <a:schemeClr val="tx1"/>
                </a:solidFill>
                <a:latin typeface="Times New Roman" pitchFamily="18" charset="0"/>
                <a:cs typeface="Times New Roman" pitchFamily="18" charset="0"/>
              </a:rPr>
              <a:t>, M., (2020). The Research Philosophy Dilemma for Postgraduate Student Researchers. </a:t>
            </a:r>
            <a:r>
              <a:rPr lang="en-US" sz="300" i="1" dirty="0">
                <a:solidFill>
                  <a:schemeClr val="tx1"/>
                </a:solidFill>
                <a:latin typeface="Times New Roman" pitchFamily="18" charset="0"/>
                <a:cs typeface="Times New Roman" pitchFamily="18" charset="0"/>
              </a:rPr>
              <a:t>International Journal of Research and Scientific Innovation (IJRSI)|, VII</a:t>
            </a:r>
            <a:r>
              <a:rPr lang="en-US" sz="300" dirty="0">
                <a:solidFill>
                  <a:schemeClr val="tx1"/>
                </a:solidFill>
                <a:latin typeface="Times New Roman" pitchFamily="18" charset="0"/>
                <a:cs typeface="Times New Roman" pitchFamily="18" charset="0"/>
              </a:rPr>
              <a:t>, pp.202-204.</a:t>
            </a:r>
            <a:endParaRPr lang="en-US" sz="300" b="0" dirty="0" smtClean="0">
              <a:solidFill>
                <a:schemeClr val="tx1"/>
              </a:solidFill>
              <a:latin typeface="Times New Roman" pitchFamily="18" charset="0"/>
              <a:cs typeface="Times New Roman" pitchFamily="18" charset="0"/>
            </a:endParaRPr>
          </a:p>
          <a:p>
            <a:pPr algn="just">
              <a:lnSpc>
                <a:spcPct val="150000"/>
              </a:lnSpc>
            </a:pPr>
            <a:r>
              <a:rPr lang="en-US" sz="300" dirty="0">
                <a:solidFill>
                  <a:schemeClr val="tx1"/>
                </a:solidFill>
                <a:latin typeface="Times New Roman" pitchFamily="18" charset="0"/>
                <a:cs typeface="Times New Roman" pitchFamily="18" charset="0"/>
              </a:rPr>
              <a:t>Hall, J., </a:t>
            </a:r>
            <a:r>
              <a:rPr lang="en-US" sz="300" dirty="0" err="1">
                <a:solidFill>
                  <a:schemeClr val="tx1"/>
                </a:solidFill>
                <a:latin typeface="Times New Roman" pitchFamily="18" charset="0"/>
                <a:cs typeface="Times New Roman" pitchFamily="18" charset="0"/>
              </a:rPr>
              <a:t>Gaved</a:t>
            </a:r>
            <a:r>
              <a:rPr lang="en-US" sz="300" dirty="0">
                <a:solidFill>
                  <a:schemeClr val="tx1"/>
                </a:solidFill>
                <a:latin typeface="Times New Roman" pitchFamily="18" charset="0"/>
                <a:cs typeface="Times New Roman" pitchFamily="18" charset="0"/>
              </a:rPr>
              <a:t>, M. and </a:t>
            </a:r>
            <a:r>
              <a:rPr lang="en-US" sz="300" dirty="0" err="1">
                <a:solidFill>
                  <a:schemeClr val="tx1"/>
                </a:solidFill>
                <a:latin typeface="Times New Roman" pitchFamily="18" charset="0"/>
                <a:cs typeface="Times New Roman" pitchFamily="18" charset="0"/>
              </a:rPr>
              <a:t>Sargent</a:t>
            </a:r>
            <a:r>
              <a:rPr lang="en-US" sz="300" dirty="0">
                <a:solidFill>
                  <a:schemeClr val="tx1"/>
                </a:solidFill>
                <a:latin typeface="Times New Roman" pitchFamily="18" charset="0"/>
                <a:cs typeface="Times New Roman" pitchFamily="18" charset="0"/>
              </a:rPr>
              <a:t>, J., (2021). Participatory research approaches in times of Covid-19: a narrative literature review. </a:t>
            </a:r>
            <a:r>
              <a:rPr lang="en-US" sz="300" i="1" dirty="0">
                <a:solidFill>
                  <a:schemeClr val="tx1"/>
                </a:solidFill>
                <a:latin typeface="Times New Roman" pitchFamily="18" charset="0"/>
                <a:cs typeface="Times New Roman" pitchFamily="18" charset="0"/>
              </a:rPr>
              <a:t>International Journal of Qualitative Methods</a:t>
            </a:r>
            <a:r>
              <a:rPr lang="en-US" sz="300" dirty="0">
                <a:solidFill>
                  <a:schemeClr val="tx1"/>
                </a:solidFill>
                <a:latin typeface="Times New Roman" pitchFamily="18" charset="0"/>
                <a:cs typeface="Times New Roman" pitchFamily="18" charset="0"/>
              </a:rPr>
              <a:t>, </a:t>
            </a:r>
            <a:r>
              <a:rPr lang="en-US" sz="300" i="1" dirty="0">
                <a:solidFill>
                  <a:schemeClr val="tx1"/>
                </a:solidFill>
                <a:latin typeface="Times New Roman" pitchFamily="18" charset="0"/>
                <a:cs typeface="Times New Roman" pitchFamily="18" charset="0"/>
              </a:rPr>
              <a:t>20</a:t>
            </a:r>
            <a:r>
              <a:rPr lang="en-US" sz="300" dirty="0">
                <a:solidFill>
                  <a:schemeClr val="tx1"/>
                </a:solidFill>
                <a:latin typeface="Times New Roman" pitchFamily="18" charset="0"/>
                <a:cs typeface="Times New Roman" pitchFamily="18" charset="0"/>
              </a:rPr>
              <a:t>, p.16094069211010087.</a:t>
            </a:r>
            <a:endParaRPr lang="en-US" sz="300" b="0" dirty="0" smtClean="0">
              <a:solidFill>
                <a:schemeClr val="tx1"/>
              </a:solidFill>
              <a:latin typeface="Times New Roman" pitchFamily="18" charset="0"/>
              <a:cs typeface="Times New Roman" pitchFamily="18" charset="0"/>
            </a:endParaRPr>
          </a:p>
          <a:p>
            <a:pPr algn="just">
              <a:lnSpc>
                <a:spcPct val="150000"/>
              </a:lnSpc>
            </a:pPr>
            <a:r>
              <a:rPr lang="en-US" sz="300" dirty="0" err="1">
                <a:solidFill>
                  <a:schemeClr val="tx1"/>
                </a:solidFill>
                <a:latin typeface="Times New Roman" pitchFamily="18" charset="0"/>
                <a:cs typeface="Times New Roman" pitchFamily="18" charset="0"/>
              </a:rPr>
              <a:t>Beierle</a:t>
            </a:r>
            <a:r>
              <a:rPr lang="en-US" sz="300" dirty="0">
                <a:solidFill>
                  <a:schemeClr val="tx1"/>
                </a:solidFill>
                <a:latin typeface="Times New Roman" pitchFamily="18" charset="0"/>
                <a:cs typeface="Times New Roman" pitchFamily="18" charset="0"/>
              </a:rPr>
              <a:t>, F., Tran, V.T., </a:t>
            </a:r>
            <a:r>
              <a:rPr lang="en-US" sz="300" dirty="0" err="1">
                <a:solidFill>
                  <a:schemeClr val="tx1"/>
                </a:solidFill>
                <a:latin typeface="Times New Roman" pitchFamily="18" charset="0"/>
                <a:cs typeface="Times New Roman" pitchFamily="18" charset="0"/>
              </a:rPr>
              <a:t>Allemand</a:t>
            </a:r>
            <a:r>
              <a:rPr lang="en-US" sz="300" dirty="0">
                <a:solidFill>
                  <a:schemeClr val="tx1"/>
                </a:solidFill>
                <a:latin typeface="Times New Roman" pitchFamily="18" charset="0"/>
                <a:cs typeface="Times New Roman" pitchFamily="18" charset="0"/>
              </a:rPr>
              <a:t>, M., Neff, P., </a:t>
            </a:r>
            <a:r>
              <a:rPr lang="en-US" sz="300" dirty="0" err="1">
                <a:solidFill>
                  <a:schemeClr val="tx1"/>
                </a:solidFill>
                <a:latin typeface="Times New Roman" pitchFamily="18" charset="0"/>
                <a:cs typeface="Times New Roman" pitchFamily="18" charset="0"/>
              </a:rPr>
              <a:t>Schlee</a:t>
            </a:r>
            <a:r>
              <a:rPr lang="en-US" sz="300" dirty="0">
                <a:solidFill>
                  <a:schemeClr val="tx1"/>
                </a:solidFill>
                <a:latin typeface="Times New Roman" pitchFamily="18" charset="0"/>
                <a:cs typeface="Times New Roman" pitchFamily="18" charset="0"/>
              </a:rPr>
              <a:t>, W., </a:t>
            </a:r>
            <a:r>
              <a:rPr lang="en-US" sz="300" dirty="0" err="1">
                <a:solidFill>
                  <a:schemeClr val="tx1"/>
                </a:solidFill>
                <a:latin typeface="Times New Roman" pitchFamily="18" charset="0"/>
                <a:cs typeface="Times New Roman" pitchFamily="18" charset="0"/>
              </a:rPr>
              <a:t>Probst</a:t>
            </a:r>
            <a:r>
              <a:rPr lang="en-US" sz="300" dirty="0">
                <a:solidFill>
                  <a:schemeClr val="tx1"/>
                </a:solidFill>
                <a:latin typeface="Times New Roman" pitchFamily="18" charset="0"/>
                <a:cs typeface="Times New Roman" pitchFamily="18" charset="0"/>
              </a:rPr>
              <a:t>, T., Zimmermann, J. and </a:t>
            </a:r>
            <a:r>
              <a:rPr lang="en-US" sz="300" dirty="0" err="1">
                <a:solidFill>
                  <a:schemeClr val="tx1"/>
                </a:solidFill>
                <a:latin typeface="Times New Roman" pitchFamily="18" charset="0"/>
                <a:cs typeface="Times New Roman" pitchFamily="18" charset="0"/>
              </a:rPr>
              <a:t>Pryss</a:t>
            </a:r>
            <a:r>
              <a:rPr lang="en-US" sz="300" dirty="0">
                <a:solidFill>
                  <a:schemeClr val="tx1"/>
                </a:solidFill>
                <a:latin typeface="Times New Roman" pitchFamily="18" charset="0"/>
                <a:cs typeface="Times New Roman" pitchFamily="18" charset="0"/>
              </a:rPr>
              <a:t>, R., (2020). What data are </a:t>
            </a:r>
            <a:r>
              <a:rPr lang="en-US" sz="300" dirty="0" err="1">
                <a:solidFill>
                  <a:schemeClr val="tx1"/>
                </a:solidFill>
                <a:latin typeface="Times New Roman" pitchFamily="18" charset="0"/>
                <a:cs typeface="Times New Roman" pitchFamily="18" charset="0"/>
              </a:rPr>
              <a:t>smartphone</a:t>
            </a:r>
            <a:r>
              <a:rPr lang="en-US" sz="300" dirty="0">
                <a:solidFill>
                  <a:schemeClr val="tx1"/>
                </a:solidFill>
                <a:latin typeface="Times New Roman" pitchFamily="18" charset="0"/>
                <a:cs typeface="Times New Roman" pitchFamily="18" charset="0"/>
              </a:rPr>
              <a:t> users willing to share with researchers? Designing and evaluating a privacy model for mobile data collection apps. </a:t>
            </a:r>
            <a:r>
              <a:rPr lang="en-US" sz="300" i="1" dirty="0">
                <a:solidFill>
                  <a:schemeClr val="tx1"/>
                </a:solidFill>
                <a:latin typeface="Times New Roman" pitchFamily="18" charset="0"/>
                <a:cs typeface="Times New Roman" pitchFamily="18" charset="0"/>
              </a:rPr>
              <a:t>Journal of Ambient Intelligence and Humanized Computing</a:t>
            </a:r>
            <a:r>
              <a:rPr lang="en-US" sz="300" dirty="0">
                <a:solidFill>
                  <a:schemeClr val="tx1"/>
                </a:solidFill>
                <a:latin typeface="Times New Roman" pitchFamily="18" charset="0"/>
                <a:cs typeface="Times New Roman" pitchFamily="18" charset="0"/>
              </a:rPr>
              <a:t>, </a:t>
            </a:r>
            <a:r>
              <a:rPr lang="en-US" sz="300" i="1" dirty="0">
                <a:solidFill>
                  <a:schemeClr val="tx1"/>
                </a:solidFill>
                <a:latin typeface="Times New Roman" pitchFamily="18" charset="0"/>
                <a:cs typeface="Times New Roman" pitchFamily="18" charset="0"/>
              </a:rPr>
              <a:t>11</a:t>
            </a:r>
            <a:r>
              <a:rPr lang="en-US" sz="300" dirty="0">
                <a:solidFill>
                  <a:schemeClr val="tx1"/>
                </a:solidFill>
                <a:latin typeface="Times New Roman" pitchFamily="18" charset="0"/>
                <a:cs typeface="Times New Roman" pitchFamily="18" charset="0"/>
              </a:rPr>
              <a:t>, pp.2277-2289</a:t>
            </a:r>
            <a:r>
              <a:rPr lang="en-US" sz="300" dirty="0" smtClean="0">
                <a:solidFill>
                  <a:schemeClr val="tx1"/>
                </a:solidFill>
                <a:latin typeface="Times New Roman" pitchFamily="18" charset="0"/>
                <a:cs typeface="Times New Roman" pitchFamily="18" charset="0"/>
              </a:rPr>
              <a:t>.</a:t>
            </a:r>
            <a:endParaRPr lang="en-US" sz="300" b="0" dirty="0" smtClean="0">
              <a:solidFill>
                <a:schemeClr val="tx1"/>
              </a:solidFill>
              <a:latin typeface="Times New Roman" pitchFamily="18" charset="0"/>
              <a:cs typeface="Times New Roman" pitchFamily="18" charset="0"/>
            </a:endParaRPr>
          </a:p>
        </p:txBody>
      </p:sp>
      <p:sp>
        <p:nvSpPr>
          <p:cNvPr id="18" name="TextBox 17"/>
          <p:cNvSpPr txBox="1"/>
          <p:nvPr/>
        </p:nvSpPr>
        <p:spPr>
          <a:xfrm>
            <a:off x="4191000" y="2647950"/>
            <a:ext cx="838200" cy="228600"/>
          </a:xfrm>
          <a:prstGeom prst="rect">
            <a:avLst/>
          </a:prstGeom>
          <a:noFill/>
        </p:spPr>
        <p:txBody>
          <a:bodyPr wrap="square" rtlCol="0">
            <a:spAutoFit/>
          </a:bodyPr>
          <a:lstStyle/>
          <a:p>
            <a:pPr algn="ctr">
              <a:lnSpc>
                <a:spcPct val="150000"/>
              </a:lnSpc>
            </a:pPr>
            <a:r>
              <a:rPr lang="en-GB" sz="300" dirty="0">
                <a:latin typeface="Times New Roman" pitchFamily="18" charset="0"/>
                <a:cs typeface="Times New Roman" pitchFamily="18" charset="0"/>
              </a:rPr>
              <a:t>Source: Influenced by Saunders </a:t>
            </a:r>
            <a:r>
              <a:rPr lang="en-GB" sz="300" i="1" dirty="0">
                <a:latin typeface="Times New Roman" pitchFamily="18" charset="0"/>
                <a:cs typeface="Times New Roman" pitchFamily="18" charset="0"/>
              </a:rPr>
              <a:t>et al. </a:t>
            </a:r>
            <a:r>
              <a:rPr lang="en-GB" sz="300" dirty="0">
                <a:latin typeface="Times New Roman" pitchFamily="18" charset="0"/>
                <a:cs typeface="Times New Roman" pitchFamily="18" charset="0"/>
              </a:rPr>
              <a:t>2015</a:t>
            </a:r>
            <a:endParaRPr lang="en-US" sz="300" dirty="0">
              <a:latin typeface="Times New Roman" pitchFamily="18" charset="0"/>
              <a:cs typeface="Times New Roman" pitchFamily="18" charset="0"/>
            </a:endParaRPr>
          </a:p>
        </p:txBody>
      </p:sp>
      <p:sp>
        <p:nvSpPr>
          <p:cNvPr id="19" name="TextBox 18"/>
          <p:cNvSpPr txBox="1"/>
          <p:nvPr/>
        </p:nvSpPr>
        <p:spPr>
          <a:xfrm>
            <a:off x="4953000" y="3486150"/>
            <a:ext cx="685800" cy="230832"/>
          </a:xfrm>
          <a:prstGeom prst="rect">
            <a:avLst/>
          </a:prstGeom>
          <a:noFill/>
        </p:spPr>
        <p:txBody>
          <a:bodyPr wrap="square" rtlCol="0">
            <a:spAutoFit/>
          </a:bodyPr>
          <a:lstStyle/>
          <a:p>
            <a:pPr algn="ctr">
              <a:lnSpc>
                <a:spcPct val="150000"/>
              </a:lnSpc>
            </a:pPr>
            <a:r>
              <a:rPr lang="en-GB" sz="300" dirty="0">
                <a:latin typeface="Times New Roman" pitchFamily="18" charset="0"/>
                <a:cs typeface="Times New Roman" pitchFamily="18" charset="0"/>
              </a:rPr>
              <a:t>Source: Influenced by </a:t>
            </a:r>
            <a:r>
              <a:rPr lang="en-GB" sz="300" dirty="0" err="1">
                <a:latin typeface="Times New Roman" pitchFamily="18" charset="0"/>
                <a:cs typeface="Times New Roman" pitchFamily="18" charset="0"/>
              </a:rPr>
              <a:t>Muhaise</a:t>
            </a:r>
            <a:r>
              <a:rPr lang="en-GB" sz="300" dirty="0">
                <a:latin typeface="Times New Roman" pitchFamily="18" charset="0"/>
                <a:cs typeface="Times New Roman" pitchFamily="18" charset="0"/>
              </a:rPr>
              <a:t> </a:t>
            </a:r>
            <a:r>
              <a:rPr lang="en-GB" sz="300" i="1" dirty="0">
                <a:latin typeface="Times New Roman" pitchFamily="18" charset="0"/>
                <a:cs typeface="Times New Roman" pitchFamily="18" charset="0"/>
              </a:rPr>
              <a:t>et al. </a:t>
            </a:r>
            <a:r>
              <a:rPr lang="en-GB" sz="300" dirty="0">
                <a:latin typeface="Times New Roman" pitchFamily="18" charset="0"/>
                <a:cs typeface="Times New Roman" pitchFamily="18" charset="0"/>
              </a:rPr>
              <a:t>2020</a:t>
            </a:r>
            <a:endParaRPr lang="en-US" sz="300" dirty="0">
              <a:latin typeface="Times New Roman" pitchFamily="18" charset="0"/>
              <a:cs typeface="Times New Roman" pitchFamily="18" charset="0"/>
            </a:endParaRPr>
          </a:p>
        </p:txBody>
      </p:sp>
      <p:sp>
        <p:nvSpPr>
          <p:cNvPr id="20" name="TextBox 19"/>
          <p:cNvSpPr txBox="1"/>
          <p:nvPr/>
        </p:nvSpPr>
        <p:spPr>
          <a:xfrm>
            <a:off x="5410200" y="1352550"/>
            <a:ext cx="685800" cy="132985"/>
          </a:xfrm>
          <a:prstGeom prst="rect">
            <a:avLst/>
          </a:prstGeom>
          <a:noFill/>
        </p:spPr>
        <p:txBody>
          <a:bodyPr wrap="square" rtlCol="0">
            <a:spAutoFit/>
          </a:bodyPr>
          <a:lstStyle/>
          <a:p>
            <a:pPr algn="ctr">
              <a:lnSpc>
                <a:spcPct val="150000"/>
              </a:lnSpc>
            </a:pPr>
            <a:r>
              <a:rPr lang="en-GB" sz="200" dirty="0">
                <a:latin typeface="Times New Roman" pitchFamily="18" charset="0"/>
                <a:cs typeface="Times New Roman" pitchFamily="18" charset="0"/>
              </a:rPr>
              <a:t>Source: Influenced by Hall </a:t>
            </a:r>
            <a:r>
              <a:rPr lang="en-GB" sz="200" i="1" dirty="0">
                <a:latin typeface="Times New Roman" pitchFamily="18" charset="0"/>
                <a:cs typeface="Times New Roman" pitchFamily="18" charset="0"/>
              </a:rPr>
              <a:t>et al. </a:t>
            </a:r>
            <a:r>
              <a:rPr lang="en-GB" sz="200" dirty="0">
                <a:latin typeface="Times New Roman" pitchFamily="18" charset="0"/>
                <a:cs typeface="Times New Roman" pitchFamily="18" charset="0"/>
              </a:rPr>
              <a:t>2021</a:t>
            </a:r>
            <a:endParaRPr lang="en-US" sz="200" dirty="0">
              <a:latin typeface="Times New Roman" pitchFamily="18" charset="0"/>
              <a:cs typeface="Times New Roman" pitchFamily="18" charset="0"/>
            </a:endParaRPr>
          </a:p>
        </p:txBody>
      </p:sp>
      <p:sp>
        <p:nvSpPr>
          <p:cNvPr id="21" name="TextBox 20"/>
          <p:cNvSpPr txBox="1"/>
          <p:nvPr/>
        </p:nvSpPr>
        <p:spPr>
          <a:xfrm>
            <a:off x="6934200" y="2571750"/>
            <a:ext cx="381000" cy="230832"/>
          </a:xfrm>
          <a:prstGeom prst="rect">
            <a:avLst/>
          </a:prstGeom>
          <a:noFill/>
        </p:spPr>
        <p:txBody>
          <a:bodyPr wrap="square" rtlCol="0">
            <a:spAutoFit/>
          </a:bodyPr>
          <a:lstStyle/>
          <a:p>
            <a:pPr algn="ctr">
              <a:lnSpc>
                <a:spcPct val="150000"/>
              </a:lnSpc>
            </a:pPr>
            <a:r>
              <a:rPr lang="en-GB" sz="200" dirty="0">
                <a:latin typeface="Times New Roman" pitchFamily="18" charset="0"/>
                <a:cs typeface="Times New Roman" pitchFamily="18" charset="0"/>
              </a:rPr>
              <a:t>Source: Influenced by </a:t>
            </a:r>
            <a:r>
              <a:rPr lang="en-GB" sz="200" dirty="0" err="1">
                <a:latin typeface="Times New Roman" pitchFamily="18" charset="0"/>
                <a:cs typeface="Times New Roman" pitchFamily="18" charset="0"/>
              </a:rPr>
              <a:t>Beierle</a:t>
            </a:r>
            <a:r>
              <a:rPr lang="en-GB" sz="200" dirty="0">
                <a:latin typeface="Times New Roman" pitchFamily="18" charset="0"/>
                <a:cs typeface="Times New Roman" pitchFamily="18" charset="0"/>
              </a:rPr>
              <a:t> </a:t>
            </a:r>
            <a:r>
              <a:rPr lang="en-GB" sz="200" i="1" dirty="0">
                <a:latin typeface="Times New Roman" pitchFamily="18" charset="0"/>
                <a:cs typeface="Times New Roman" pitchFamily="18" charset="0"/>
              </a:rPr>
              <a:t>et al. </a:t>
            </a:r>
            <a:r>
              <a:rPr lang="en-GB" sz="200" dirty="0">
                <a:latin typeface="Times New Roman" pitchFamily="18" charset="0"/>
                <a:cs typeface="Times New Roman" pitchFamily="18" charset="0"/>
              </a:rPr>
              <a:t>2020</a:t>
            </a:r>
            <a:endParaRPr lang="en-US" sz="200" dirty="0">
              <a:latin typeface="Times New Roman" pitchFamily="18" charset="0"/>
              <a:cs typeface="Times New Roman" pitchFamily="18" charset="0"/>
            </a:endParaRPr>
          </a:p>
        </p:txBody>
      </p:sp>
      <p:sp>
        <p:nvSpPr>
          <p:cNvPr id="22" name="Rectangle 21"/>
          <p:cNvSpPr/>
          <p:nvPr/>
        </p:nvSpPr>
        <p:spPr>
          <a:xfrm>
            <a:off x="0" y="438150"/>
            <a:ext cx="2667000" cy="1447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026" name="Rectangle 2"/>
          <p:cNvSpPr>
            <a:spLocks noChangeArrowheads="1"/>
          </p:cNvSpPr>
          <p:nvPr/>
        </p:nvSpPr>
        <p:spPr bwMode="auto">
          <a:xfrm>
            <a:off x="0" y="361951"/>
            <a:ext cx="2667000" cy="15004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lnSpc>
                <a:spcPct val="150000"/>
              </a:lnSpc>
              <a:spcBef>
                <a:spcPct val="0"/>
              </a:spcBef>
              <a:spcAft>
                <a:spcPct val="0"/>
              </a:spcAft>
            </a:pPr>
            <a:r>
              <a:rPr lang="en-GB" sz="700" b="1" dirty="0" smtClean="0">
                <a:latin typeface="Times New Roman" pitchFamily="18" charset="0"/>
                <a:ea typeface="Times New Roman" pitchFamily="18" charset="0"/>
                <a:cs typeface="Times New Roman" pitchFamily="18" charset="0"/>
              </a:rPr>
              <a:t>Introduction</a:t>
            </a:r>
          </a:p>
          <a:p>
            <a:pPr lvl="0" algn="just" fontAlgn="base">
              <a:lnSpc>
                <a:spcPct val="150000"/>
              </a:lnSpc>
              <a:spcBef>
                <a:spcPct val="0"/>
              </a:spcBef>
              <a:spcAft>
                <a:spcPct val="0"/>
              </a:spcAft>
            </a:pPr>
            <a:r>
              <a:rPr lang="en-GB" sz="580" dirty="0" smtClean="0">
                <a:latin typeface="Times New Roman" pitchFamily="18" charset="0"/>
                <a:ea typeface="Times New Roman" pitchFamily="18" charset="0"/>
                <a:cs typeface="Times New Roman" pitchFamily="18" charset="0"/>
              </a:rPr>
              <a:t>Social media is used as the job requirement and selection platform in the IT organisation in the UK. This social media platform is less time-consuming and less cost-effecting. Common people can easily use this plan to find the proper IT job and also apply for the jobs. Nevertheless, in recent days, many IT organisations and job seekers face different types of challenges related to this requirement process. This study will recognize those issues and analyse them. Moreover, this study will identify a few types of recommendations which can help to mitigate those identified issues. This research study also helps to identify the proper research analysis, research approaches, data collection process, and ethical considerations.</a:t>
            </a:r>
            <a:endParaRPr kumimoji="0" lang="en-GB" sz="58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7" name="Rectangle 3"/>
          <p:cNvSpPr>
            <a:spLocks noChangeArrowheads="1"/>
          </p:cNvSpPr>
          <p:nvPr/>
        </p:nvSpPr>
        <p:spPr bwMode="auto">
          <a:xfrm>
            <a:off x="0" y="3596923"/>
            <a:ext cx="5029200" cy="154657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GB" sz="45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Literature Review</a:t>
            </a:r>
          </a:p>
          <a:p>
            <a:pPr marL="0" marR="0" lvl="0" indent="0" algn="just" defTabSz="914400" rtl="0" eaLnBrk="1" fontAlgn="base" latinLnBrk="0" hangingPunct="1">
              <a:lnSpc>
                <a:spcPct val="150000"/>
              </a:lnSpc>
              <a:spcBef>
                <a:spcPct val="0"/>
              </a:spcBef>
              <a:spcAft>
                <a:spcPct val="0"/>
              </a:spcAft>
              <a:buClrTx/>
              <a:buSzTx/>
              <a:buFontTx/>
              <a:buNone/>
              <a:tabLst/>
            </a:pP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Social media platforms help to enhance employment in the UK with the help of IT job opening access for job seekers. As mentioned by </a:t>
            </a:r>
            <a:r>
              <a:rPr kumimoji="0" lang="en-GB" sz="45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Abdalla</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GB" sz="4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(2021), the important factor of the social media requirement platform is the presence of suitable knowledge on technological application uses. On the other hand, the proper job description is also needed on the requirement page of social media. It might be more helpful for the candidates to find out the proper jobs. As stated by </a:t>
            </a:r>
            <a:r>
              <a:rPr kumimoji="0" lang="en-GB" sz="45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Ruparel</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GB" sz="4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(2020), these social media need to follow the proper policies and rules to maintain the security factor. The chatting facility can help the candidates to communicate with the HR of the IT organisations to collect genuine information regarding the job. Approximately, 86% of candidates in the UK, use social media to find the proper job openings in the IT sectors of the UK (Gov.uk, 2023) According to </a:t>
            </a:r>
            <a:r>
              <a:rPr kumimoji="0" lang="en-GB" sz="45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Hmoud</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Laszlo (2019), nevertheless, nowadays a lot of IT organisations and job seekers face different types of challenges. The most commonly identified challenge is the security issue in social media requirement platforms  and 39% of companies in the UK are affected by cybercrime in 2022. Cyber-criminals utilise this social media platform and spread fake job openings. They demand money against the offer of IT jobs. A lot of candidates suffer from this issue and ignore this social media to identify IT jobs. On the other hand, as opined by </a:t>
            </a:r>
            <a:r>
              <a:rPr kumimoji="0" lang="en-GB" sz="45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Dwivedi</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GB" sz="4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(2021), the process of identifying job openings is easy to use for common candidates, but the application process is way more difficult to use. Hence, many candidates ignore this platform because of this reason. Job seekers need an easy pathway to apply for jobs via a social media platform, but in some cases, it has been difficult to access these job application pathways. </a:t>
            </a:r>
            <a:endParaRPr kumimoji="0" lang="en-US" sz="4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This research study can identify various types of effective factors related to the use of social media platforms for the IT job selection and recruitment process. This study has identified the impacts of the social media platform on the job requirement process in the UK’s IT industries. The IT organisation and candidates face security issues and complicated pathway-related issues, which have also been discussed by the researcher. Nevertheless, there is a research gap in this scenario. The gap in this study  is that this study cannot recognise the effective mitigation process which can help to overcome</a:t>
            </a:r>
            <a:r>
              <a:rPr kumimoji="0" lang="en-GB" sz="45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identified issues related to the social media requirement platform in the UK’s IT organisation</a:t>
            </a:r>
            <a:r>
              <a:rPr lang="en-GB" sz="450" dirty="0" smtClean="0">
                <a:latin typeface="Times New Roman" pitchFamily="18" charset="0"/>
                <a:ea typeface="Times New Roman" pitchFamily="18" charset="0"/>
                <a:cs typeface="Times New Roman" pitchFamily="18" charset="0"/>
              </a:rPr>
              <a:t>.</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GB" sz="45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4" name="image1.png"/>
          <p:cNvPicPr/>
          <p:nvPr/>
        </p:nvPicPr>
        <p:blipFill>
          <a:blip r:embed="rId7"/>
          <a:srcRect t="23903" r="5000" b="8333"/>
          <a:stretch>
            <a:fillRect/>
          </a:stretch>
        </p:blipFill>
        <p:spPr>
          <a:xfrm>
            <a:off x="0" y="1885950"/>
            <a:ext cx="2590800" cy="1752600"/>
          </a:xfrm>
          <a:prstGeom prst="rect">
            <a:avLst/>
          </a:prstGeom>
          <a:ln/>
        </p:spPr>
      </p:pic>
      <p:sp>
        <p:nvSpPr>
          <p:cNvPr id="25" name="TextBox 24"/>
          <p:cNvSpPr txBox="1"/>
          <p:nvPr/>
        </p:nvSpPr>
        <p:spPr>
          <a:xfrm>
            <a:off x="304800" y="1885950"/>
            <a:ext cx="2819400" cy="169277"/>
          </a:xfrm>
          <a:prstGeom prst="rect">
            <a:avLst/>
          </a:prstGeom>
          <a:noFill/>
        </p:spPr>
        <p:txBody>
          <a:bodyPr wrap="square" rtlCol="0">
            <a:spAutoFit/>
          </a:bodyPr>
          <a:lstStyle/>
          <a:p>
            <a:pPr algn="ctr"/>
            <a:r>
              <a:rPr lang="en-US" sz="500" dirty="0" smtClean="0">
                <a:solidFill>
                  <a:schemeClr val="bg1"/>
                </a:solidFill>
                <a:latin typeface="Times New Roman" pitchFamily="18" charset="0"/>
                <a:cs typeface="Times New Roman" pitchFamily="18" charset="0"/>
              </a:rPr>
              <a:t>Source: </a:t>
            </a:r>
            <a:r>
              <a:rPr lang="en-US" sz="500" dirty="0" err="1" smtClean="0">
                <a:solidFill>
                  <a:schemeClr val="bg1"/>
                </a:solidFill>
                <a:latin typeface="Times New Roman" pitchFamily="18" charset="0"/>
                <a:cs typeface="Times New Roman" pitchFamily="18" charset="0"/>
              </a:rPr>
              <a:t>comparitech</a:t>
            </a:r>
            <a:r>
              <a:rPr lang="en-US" sz="500" dirty="0" smtClean="0">
                <a:solidFill>
                  <a:schemeClr val="bg1"/>
                </a:solidFill>
                <a:latin typeface="Times New Roman" pitchFamily="18" charset="0"/>
                <a:cs typeface="Times New Roman" pitchFamily="18" charset="0"/>
              </a:rPr>
              <a:t>, 2023</a:t>
            </a:r>
            <a:endParaRPr lang="en-US" sz="500" dirty="0">
              <a:solidFill>
                <a:schemeClr val="bg1"/>
              </a:solidFill>
              <a:latin typeface="Times New Roman" pitchFamily="18" charset="0"/>
              <a:cs typeface="Times New Roman" pitchFamily="18" charset="0"/>
            </a:endParaRPr>
          </a:p>
        </p:txBody>
      </p:sp>
      <p:sp>
        <p:nvSpPr>
          <p:cNvPr id="1029" name="Rectangle 5"/>
          <p:cNvSpPr>
            <a:spLocks noChangeArrowheads="1"/>
          </p:cNvSpPr>
          <p:nvPr/>
        </p:nvSpPr>
        <p:spPr bwMode="auto">
          <a:xfrm>
            <a:off x="0" y="0"/>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2590800" y="2876550"/>
            <a:ext cx="2438400" cy="76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just"/>
            <a:r>
              <a:rPr lang="en-GB" sz="550" b="1" i="1" dirty="0">
                <a:solidFill>
                  <a:schemeClr val="tx1"/>
                </a:solidFill>
                <a:latin typeface="Times New Roman" pitchFamily="18" charset="0"/>
                <a:cs typeface="Times New Roman" pitchFamily="18" charset="0"/>
              </a:rPr>
              <a:t>Approaches</a:t>
            </a:r>
            <a:endParaRPr lang="en-US" sz="550" dirty="0">
              <a:solidFill>
                <a:schemeClr val="tx1"/>
              </a:solidFill>
              <a:latin typeface="Times New Roman" pitchFamily="18" charset="0"/>
              <a:cs typeface="Times New Roman" pitchFamily="18" charset="0"/>
            </a:endParaRPr>
          </a:p>
          <a:p>
            <a:pPr algn="just"/>
            <a:r>
              <a:rPr lang="en-GB" sz="550" dirty="0">
                <a:solidFill>
                  <a:schemeClr val="tx1"/>
                </a:solidFill>
                <a:latin typeface="Times New Roman" pitchFamily="18" charset="0"/>
                <a:cs typeface="Times New Roman" pitchFamily="18" charset="0"/>
              </a:rPr>
              <a:t>The research approach is helpful to interpret, collect  and analyse the data that is helpful to provide effective legitimacy for the research. As per the view of Chang (2023), the research approach has three variants such as deductive, inductive and adductive. This research will be conducted by using deductive approach as it will be helpful for logical thinking and enhance the decision making process. Besides, the deductive approach is more appropriate than other approaches as it helps to turn the general assumptions into specific ideas.   </a:t>
            </a:r>
            <a:endParaRPr lang="en-US" sz="550" dirty="0">
              <a:solidFill>
                <a:schemeClr val="tx1"/>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1391</Words>
  <Application>Microsoft Office PowerPoint</Application>
  <PresentationFormat>On-screen Show (16:9)</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2023-04-10T14:13:42Z</dcterms:created>
  <dcterms:modified xsi:type="dcterms:W3CDTF">2023-04-11T08:24:01Z</dcterms:modified>
</cp:coreProperties>
</file>