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5196" autoAdjust="0"/>
  </p:normalViewPr>
  <p:slideViewPr>
    <p:cSldViewPr snapToGrid="0">
      <p:cViewPr varScale="1">
        <p:scale>
          <a:sx n="73" d="100"/>
          <a:sy n="73" d="100"/>
        </p:scale>
        <p:origin x="-67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FA86B-3862-44ED-8226-E45C4C1F7B3D}" type="datetimeFigureOut">
              <a:rPr lang="en-IN" smtClean="0"/>
              <a:pPr/>
              <a:t>12-04-2023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BA625-01C5-4228-94FF-1B1CC113BC26}" type="slidenum">
              <a:rPr lang="en-IN" smtClean="0"/>
              <a:pPr/>
              <a:t>‹#›</a:t>
            </a:fld>
            <a:endParaRPr lang="en-IN"/>
          </a:p>
        </p:txBody>
      </p:sp>
    </p:spTree>
    <p:extLst>
      <p:ext uri="{BB962C8B-B14F-4D97-AF65-F5344CB8AC3E}">
        <p14:creationId xmlns:p14="http://schemas.microsoft.com/office/powerpoint/2010/main" xmlns="" val="173423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Staff layoff became a significant global ethical issue due to impact of Covid-19 pandemic on business market performance. Staff layoffs from a business perspective, have been considered to be essential to protect businesses from extensive losses and balancing sales with profitability. However, staff layoff from an employee perspective is an ethical challenge as they lost their jobs in critical health complication risk scenarios and restricted employability opportunities. Thus, making staff layoff a significant global challenge for businesses like Microsoft and Google.</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Main body </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UK companies in recent years have been evidently laying off employees to improve structural and profitability effectiveness. The unemployment rate in the UK increased by 3.7% in 2022 due to two-thirds of employees being laid off from various organisations (People Management.co.uk, 2022). The organisation that helps eliminate staff layoff challenges is Fairtrade which is an ethical enterprise in the UK. The company is focused on reducing poverty as its primary mission along with providing improvement situation opportunities to employees (Fairtrade.net, 2022). However, staff layout has also been restricted by several other global companies in UK. For instance, Apple has been the only tech company in UK that has avoided mass layoffs supporting mitigation of the global staff layoff challenge (The Quint, 2023). On other hand, all major competitors of Apple like Microsoft and Google in the UK tech market implemented massive staff layoffs during and in post-pandemic environment. Therefore, indicating that Fairtrade is a UK enterprise that helps eliminate employee layoff issues and Apple has supported its employees by restricting mass layoffs to date. </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protection of employee layoffs and employment sustainability led to effective compliance with 8th goal of SDG promoting sustainable employment, economic growth, and decent work for every individual. The SDG goal also states that inclusive and sustained economic growth drives progress, creating decent jobs for everyone and improving standards of living (unric.org, 2023). The 8th goal of SDG also focuses on economic growth of employees that needs to be compiled for ethical business operations in the UK. The businesses following SDG goals are capable of establishing sustainable and ethical business operations due to structured goals and objectives that are to be attained. The most significant solution that can be derived from application of 8th SDG goal is elimination of forced labour and human trafficking. Additionally, the organisations can also make arrangements for decent work and increase employment rate in a post-pandemic environment. Therefore, the issue of staff layoffs is an evident ethical challenge faced by companies and workforce in recent years that needs to be mitigated. </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has been identified that the unemployment rate in the UK has been constantly growing due to staff layoff challenges. Covid-19 pandemic in 2020 boosted the issue of staff layoff due to reduced sales and profitability of businesses. Fairtrade has been evaluated as an ethical UK business that supports elimination of staff layoff challenges and promotes SDG goal of inclusive and sustainable employment, economic growth, as well as work prosperity. It has also been analysed that companies in UK can improve decent work arrangements to create employability. </a:t>
            </a:r>
            <a:endParaRPr lang="en-IN" sz="12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87BA625-01C5-4228-94FF-1B1CC113BC26}" type="slidenum">
              <a:rPr lang="en-IN" smtClean="0"/>
              <a:pPr/>
              <a:t>1</a:t>
            </a:fld>
            <a:endParaRPr lang="en-IN"/>
          </a:p>
        </p:txBody>
      </p:sp>
    </p:spTree>
    <p:extLst>
      <p:ext uri="{BB962C8B-B14F-4D97-AF65-F5344CB8AC3E}">
        <p14:creationId xmlns:p14="http://schemas.microsoft.com/office/powerpoint/2010/main" xmlns="" val="202936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82E42-658B-47D5-6D40-04EE9C7A9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B7B0BDA-0200-5EB7-6A59-27142AEB2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1B53620-A30F-838A-5515-C2F26198E65B}"/>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5" name="Footer Placeholder 4">
            <a:extLst>
              <a:ext uri="{FF2B5EF4-FFF2-40B4-BE49-F238E27FC236}">
                <a16:creationId xmlns:a16="http://schemas.microsoft.com/office/drawing/2014/main" xmlns="" id="{80184A04-2803-A4A4-54D6-F15054A9D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5F2FD5-C0B0-3E8A-0D2D-839B8447F15A}"/>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249195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1355B-0C29-3F2E-A116-77046E0436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850D030-5389-4513-191F-DD54E7E5B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9FA4015-23D2-8B72-7CA4-F9F80902CF23}"/>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5" name="Footer Placeholder 4">
            <a:extLst>
              <a:ext uri="{FF2B5EF4-FFF2-40B4-BE49-F238E27FC236}">
                <a16:creationId xmlns:a16="http://schemas.microsoft.com/office/drawing/2014/main" xmlns="" id="{B8EB889D-D3A6-C67B-5BD4-59CBCE0D5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84D71C-D7F6-CE9E-2A70-F4DEDE6230B1}"/>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192903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A6EA09C-C2D0-AB3D-2B4E-0A063A81B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27C64F6-589C-8D90-073B-6092E5C598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A90ECD1-8E0E-B622-26F1-CC3C2459E814}"/>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5" name="Footer Placeholder 4">
            <a:extLst>
              <a:ext uri="{FF2B5EF4-FFF2-40B4-BE49-F238E27FC236}">
                <a16:creationId xmlns:a16="http://schemas.microsoft.com/office/drawing/2014/main" xmlns="" id="{FB0EFD60-27EA-B0EA-404F-C6CF0236D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AF1854-2168-172A-2113-056A75C1C28B}"/>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216372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B84E2-3189-37C5-F60B-A174027A3B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7C83E0-CCD0-EE3B-CF6F-6B8A75B87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787C320-FB26-8B7C-7141-060CB29C0CEC}"/>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5" name="Footer Placeholder 4">
            <a:extLst>
              <a:ext uri="{FF2B5EF4-FFF2-40B4-BE49-F238E27FC236}">
                <a16:creationId xmlns:a16="http://schemas.microsoft.com/office/drawing/2014/main" xmlns="" id="{450E739D-AE68-BAC2-C5C5-999405C66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9175BC-FA02-446C-C363-36CA562D1E3E}"/>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279512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860E8E-EE18-51D3-9847-377152051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DE15943-024C-F7EF-0124-392514A8C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C6592E-C670-0F1F-0D10-E9FBE1C198E9}"/>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5" name="Footer Placeholder 4">
            <a:extLst>
              <a:ext uri="{FF2B5EF4-FFF2-40B4-BE49-F238E27FC236}">
                <a16:creationId xmlns:a16="http://schemas.microsoft.com/office/drawing/2014/main" xmlns="" id="{4180FE99-C546-8A8D-AC1D-115E3F61C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18C94E-5435-000B-65F8-C1453791FC73}"/>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87147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B3B49-4EFA-B3CB-ADB4-CB0347BABF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FFBC8E9-1194-FCE7-4625-073F2B491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77F535A-E218-A35D-4C1B-691744C6C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645AFB1-6098-8B09-04EA-8475223DE8C4}"/>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6" name="Footer Placeholder 5">
            <a:extLst>
              <a:ext uri="{FF2B5EF4-FFF2-40B4-BE49-F238E27FC236}">
                <a16:creationId xmlns:a16="http://schemas.microsoft.com/office/drawing/2014/main" xmlns="" id="{24EB7B44-4DF8-EAA1-D146-0AD99DDF42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329E5D2-24F5-2A05-9197-753F0844E47B}"/>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318095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649F7-8689-74C4-4DCB-DB013ECCF8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959FE08-F122-7DF6-B5D5-717AD1912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AA5A77E-E45B-5B93-3819-DEB9A0167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F4897D1-6C33-CDED-577D-87BF66EDB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F5CD35-4852-C3EC-0D86-4DE2018A4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A393B49-AC35-C7B7-061E-2B7ECD4547DF}"/>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8" name="Footer Placeholder 7">
            <a:extLst>
              <a:ext uri="{FF2B5EF4-FFF2-40B4-BE49-F238E27FC236}">
                <a16:creationId xmlns:a16="http://schemas.microsoft.com/office/drawing/2014/main" xmlns="" id="{7FE8510B-2208-8C5F-2D80-2D7514937F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54D1056-9774-2B38-FF82-4CBE73A1E315}"/>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166216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DD452-3724-9567-5C3C-9F695C9489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CC19701-5127-FDD6-71BF-9E5832F3A516}"/>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4" name="Footer Placeholder 3">
            <a:extLst>
              <a:ext uri="{FF2B5EF4-FFF2-40B4-BE49-F238E27FC236}">
                <a16:creationId xmlns:a16="http://schemas.microsoft.com/office/drawing/2014/main" xmlns="" id="{B80CBD41-9F3D-CFB0-ADE8-2EFFB1E223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D9757EB-CA76-1AA3-BD45-D1F584B90912}"/>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209435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821F37A-C428-9C52-B893-11D6B4CA780E}"/>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3" name="Footer Placeholder 2">
            <a:extLst>
              <a:ext uri="{FF2B5EF4-FFF2-40B4-BE49-F238E27FC236}">
                <a16:creationId xmlns:a16="http://schemas.microsoft.com/office/drawing/2014/main" xmlns="" id="{F1F5C59C-760F-2D09-0367-0F41D939A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C36C1DE-9EDE-23BD-702E-CFD62A567DB0}"/>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272608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9AA1A-196E-523F-567B-4ACF71954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E4C310-DFA6-3A65-F614-91BEED2BD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7ABC494-9A0B-B34F-57B0-433EF0B2B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43E37B9-2289-40D5-A958-5F014D94399A}"/>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6" name="Footer Placeholder 5">
            <a:extLst>
              <a:ext uri="{FF2B5EF4-FFF2-40B4-BE49-F238E27FC236}">
                <a16:creationId xmlns:a16="http://schemas.microsoft.com/office/drawing/2014/main" xmlns="" id="{0CB54133-1322-0BB3-066F-652EEB8FD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8131B38-A1F7-5F2B-C379-5C9F3E15CF3A}"/>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141447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FA892-0308-D4AA-2545-E81A88A04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077B76C-E2C7-C809-A88A-AE1B015D4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48C49FB-6A38-1DE0-1727-F105DB91D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59481A-0554-F12B-8470-87B38ACD0667}"/>
              </a:ext>
            </a:extLst>
          </p:cNvPr>
          <p:cNvSpPr>
            <a:spLocks noGrp="1"/>
          </p:cNvSpPr>
          <p:nvPr>
            <p:ph type="dt" sz="half" idx="10"/>
          </p:nvPr>
        </p:nvSpPr>
        <p:spPr/>
        <p:txBody>
          <a:bodyPr/>
          <a:lstStyle/>
          <a:p>
            <a:fld id="{7F0BF6A0-C4AF-458C-A6B8-3D1E517EA4DB}" type="datetimeFigureOut">
              <a:rPr lang="en-IN" smtClean="0"/>
              <a:pPr/>
              <a:t>12-04-2023</a:t>
            </a:fld>
            <a:endParaRPr lang="en-IN"/>
          </a:p>
        </p:txBody>
      </p:sp>
      <p:sp>
        <p:nvSpPr>
          <p:cNvPr id="6" name="Footer Placeholder 5">
            <a:extLst>
              <a:ext uri="{FF2B5EF4-FFF2-40B4-BE49-F238E27FC236}">
                <a16:creationId xmlns:a16="http://schemas.microsoft.com/office/drawing/2014/main" xmlns="" id="{31EE491B-4889-362C-69B4-79E175566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CA797D9-CA21-3E48-7E38-A06DE697F8B1}"/>
              </a:ext>
            </a:extLst>
          </p:cNvPr>
          <p:cNvSpPr>
            <a:spLocks noGrp="1"/>
          </p:cNvSpPr>
          <p:nvPr>
            <p:ph type="sldNum" sz="quarter" idx="12"/>
          </p:nvPr>
        </p:nvSpPr>
        <p:spPr/>
        <p:txBody>
          <a:body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247238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85A821-ABD5-B84F-8E9E-CA8784734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76E6F90-584A-15E3-BB19-AC70E5B77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91CD7FC-E147-48C4-B36E-E3C92FFA2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BF6A0-C4AF-458C-A6B8-3D1E517EA4DB}" type="datetimeFigureOut">
              <a:rPr lang="en-IN" smtClean="0"/>
              <a:pPr/>
              <a:t>12-04-2023</a:t>
            </a:fld>
            <a:endParaRPr lang="en-IN"/>
          </a:p>
        </p:txBody>
      </p:sp>
      <p:sp>
        <p:nvSpPr>
          <p:cNvPr id="5" name="Footer Placeholder 4">
            <a:extLst>
              <a:ext uri="{FF2B5EF4-FFF2-40B4-BE49-F238E27FC236}">
                <a16:creationId xmlns:a16="http://schemas.microsoft.com/office/drawing/2014/main" xmlns="" id="{A793F513-2D75-6FBC-08B0-1F304DEAC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13AF80A-23C9-0525-8F5D-242C12879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E413-ED83-4C91-B698-B5F9874E24BD}" type="slidenum">
              <a:rPr lang="en-IN" smtClean="0"/>
              <a:pPr/>
              <a:t>‹#›</a:t>
            </a:fld>
            <a:endParaRPr lang="en-IN"/>
          </a:p>
        </p:txBody>
      </p:sp>
    </p:spTree>
    <p:extLst>
      <p:ext uri="{BB962C8B-B14F-4D97-AF65-F5344CB8AC3E}">
        <p14:creationId xmlns:p14="http://schemas.microsoft.com/office/powerpoint/2010/main" xmlns="" val="84727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7D91366-7B99-A018-E011-C48532D40D5D}"/>
              </a:ext>
            </a:extLst>
          </p:cNvPr>
          <p:cNvSpPr/>
          <p:nvPr/>
        </p:nvSpPr>
        <p:spPr>
          <a:xfrm>
            <a:off x="-9525" y="1217153"/>
            <a:ext cx="3181350" cy="221184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Challenge</a:t>
            </a:r>
            <a:endParaRPr lang="en-IN" sz="1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Staff layoff has mainly happened during Covid 19 pandemic condition </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About two third employees are layoff from various companies in the UK during Covid 19 pandemic (People Management.co.uk, 2022)</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increases unemployment rate by 3.7% in the UK in 2022 (People Management.co.uk, 2022)</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59097300-2A9F-E4F4-2443-BC81894EBF4E}"/>
              </a:ext>
            </a:extLst>
          </p:cNvPr>
          <p:cNvSpPr/>
          <p:nvPr/>
        </p:nvSpPr>
        <p:spPr>
          <a:xfrm>
            <a:off x="3181349" y="3438524"/>
            <a:ext cx="2683805" cy="180975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Organisation </a:t>
            </a:r>
            <a:endParaRPr lang="en-IN" sz="1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Fairtrade is an ethical enterprise in the UK focuses on elimination of staff layoff issue</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enterprise focuses on poverty reduction as a mission and provide opportunity to improve situation of employees (Fairtrade.net, 2022)</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xmlns="" id="{15EDB8FC-CDED-EC85-2734-092467D1A667}"/>
              </a:ext>
            </a:extLst>
          </p:cNvPr>
          <p:cNvSpPr/>
          <p:nvPr/>
        </p:nvSpPr>
        <p:spPr>
          <a:xfrm>
            <a:off x="5844990" y="3451414"/>
            <a:ext cx="2572867" cy="179686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SDG goal</a:t>
            </a:r>
            <a:endParaRPr lang="en-I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SDG goal 8 is related to staff layoff as this deals with employment and decent work (Un.org, 2022)</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SDG 8 also focuses on economics growth </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xmlns="" id="{C292469B-E9E0-BD84-7817-E43BFD95453A}"/>
              </a:ext>
            </a:extLst>
          </p:cNvPr>
          <p:cNvSpPr/>
          <p:nvPr/>
        </p:nvSpPr>
        <p:spPr>
          <a:xfrm>
            <a:off x="9010650" y="1218271"/>
            <a:ext cx="3171826" cy="218327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sz="16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Elimination of human trafficking and forced labour</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Arrangement of decent work for increasing employment rate and reduction of employee layoff </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Arial" panose="020B0604020202020204" pitchFamily="34" charset="0"/>
              <a:buChar char="●"/>
            </a:pPr>
            <a:r>
              <a:rPr lang="en-GB"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Promotion of development of policies for employees </a:t>
            </a:r>
            <a:endParaRPr lang="en-IN" sz="1200" u="none" strike="noStrike"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7F424414-DAC8-25DF-CAB3-FE6E432CD8CF}"/>
              </a:ext>
            </a:extLst>
          </p:cNvPr>
          <p:cNvPicPr>
            <a:picLocks noChangeAspect="1"/>
          </p:cNvPicPr>
          <p:nvPr/>
        </p:nvPicPr>
        <p:blipFill>
          <a:blip r:embed="rId3"/>
          <a:stretch>
            <a:fillRect/>
          </a:stretch>
        </p:blipFill>
        <p:spPr>
          <a:xfrm>
            <a:off x="3181350" y="1217153"/>
            <a:ext cx="5829300" cy="2211847"/>
          </a:xfrm>
          <a:prstGeom prst="rect">
            <a:avLst/>
          </a:prstGeom>
        </p:spPr>
      </p:pic>
      <p:sp>
        <p:nvSpPr>
          <p:cNvPr id="12" name="Rectangle 11">
            <a:extLst>
              <a:ext uri="{FF2B5EF4-FFF2-40B4-BE49-F238E27FC236}">
                <a16:creationId xmlns:a16="http://schemas.microsoft.com/office/drawing/2014/main" xmlns="" id="{EC74D6B5-80C8-69B4-735F-25BF26F9AB57}"/>
              </a:ext>
            </a:extLst>
          </p:cNvPr>
          <p:cNvSpPr/>
          <p:nvPr/>
        </p:nvSpPr>
        <p:spPr>
          <a:xfrm>
            <a:off x="1924051" y="0"/>
            <a:ext cx="7410450" cy="121715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en-GB" sz="2200" b="1"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Ethical </a:t>
            </a:r>
            <a:r>
              <a:rPr lang="en-GB"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challenges  (Staff Layoff)</a:t>
            </a:r>
            <a:endParaRPr lang="en-IN" sz="22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1028" name="Picture 4" descr="New Job &amp; Employee Retention Statistics UK 2021">
            <a:extLst>
              <a:ext uri="{FF2B5EF4-FFF2-40B4-BE49-F238E27FC236}">
                <a16:creationId xmlns:a16="http://schemas.microsoft.com/office/drawing/2014/main" xmlns="" id="{1D370657-6594-81C3-6F07-CA3042F9CC6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417858" y="3428997"/>
            <a:ext cx="3774141" cy="1828799"/>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The Age of Employment Turnover | SPARK Blog | ADP">
            <a:extLst>
              <a:ext uri="{FF2B5EF4-FFF2-40B4-BE49-F238E27FC236}">
                <a16:creationId xmlns:a16="http://schemas.microsoft.com/office/drawing/2014/main" xmlns="" id="{301023E9-B218-C36A-00E0-6FD4F82B5B6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181350" y="5257796"/>
            <a:ext cx="4943475" cy="1600204"/>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a:extLst>
              <a:ext uri="{FF2B5EF4-FFF2-40B4-BE49-F238E27FC236}">
                <a16:creationId xmlns:a16="http://schemas.microsoft.com/office/drawing/2014/main" xmlns="" id="{E2C20E3C-AA13-FCFC-4A40-3E144F211CB0}"/>
              </a:ext>
            </a:extLst>
          </p:cNvPr>
          <p:cNvPicPr>
            <a:picLocks noChangeAspect="1"/>
          </p:cNvPicPr>
          <p:nvPr/>
        </p:nvPicPr>
        <p:blipFill>
          <a:blip r:embed="rId6"/>
          <a:stretch>
            <a:fillRect/>
          </a:stretch>
        </p:blipFill>
        <p:spPr>
          <a:xfrm>
            <a:off x="8124825" y="5267320"/>
            <a:ext cx="4086225" cy="1600200"/>
          </a:xfrm>
          <a:prstGeom prst="rect">
            <a:avLst/>
          </a:prstGeom>
        </p:spPr>
      </p:pic>
      <p:pic>
        <p:nvPicPr>
          <p:cNvPr id="16" name="Picture 15">
            <a:extLst>
              <a:ext uri="{FF2B5EF4-FFF2-40B4-BE49-F238E27FC236}">
                <a16:creationId xmlns:a16="http://schemas.microsoft.com/office/drawing/2014/main" xmlns="" id="{30B2B242-8EDE-F171-7F19-5808408E124B}"/>
              </a:ext>
            </a:extLst>
          </p:cNvPr>
          <p:cNvPicPr>
            <a:picLocks noChangeAspect="1"/>
          </p:cNvPicPr>
          <p:nvPr/>
        </p:nvPicPr>
        <p:blipFill>
          <a:blip r:embed="rId7"/>
          <a:stretch>
            <a:fillRect/>
          </a:stretch>
        </p:blipFill>
        <p:spPr>
          <a:xfrm>
            <a:off x="-9525" y="-9524"/>
            <a:ext cx="1933575" cy="1217152"/>
          </a:xfrm>
          <a:prstGeom prst="rect">
            <a:avLst/>
          </a:prstGeom>
        </p:spPr>
      </p:pic>
      <p:pic>
        <p:nvPicPr>
          <p:cNvPr id="18" name="Picture 17">
            <a:extLst>
              <a:ext uri="{FF2B5EF4-FFF2-40B4-BE49-F238E27FC236}">
                <a16:creationId xmlns:a16="http://schemas.microsoft.com/office/drawing/2014/main" xmlns="" id="{6B6D35D2-2565-9855-6962-2F6662478FB7}"/>
              </a:ext>
            </a:extLst>
          </p:cNvPr>
          <p:cNvPicPr>
            <a:picLocks noChangeAspect="1"/>
          </p:cNvPicPr>
          <p:nvPr/>
        </p:nvPicPr>
        <p:blipFill>
          <a:blip r:embed="rId8"/>
          <a:stretch>
            <a:fillRect/>
          </a:stretch>
        </p:blipFill>
        <p:spPr>
          <a:xfrm>
            <a:off x="9313420" y="-8406"/>
            <a:ext cx="2869056" cy="1217154"/>
          </a:xfrm>
          <a:prstGeom prst="rect">
            <a:avLst/>
          </a:prstGeom>
        </p:spPr>
      </p:pic>
      <p:sp>
        <p:nvSpPr>
          <p:cNvPr id="2" name="Rectangle 1">
            <a:extLst>
              <a:ext uri="{FF2B5EF4-FFF2-40B4-BE49-F238E27FC236}">
                <a16:creationId xmlns:a16="http://schemas.microsoft.com/office/drawing/2014/main" xmlns="" id="{1DBA8BC9-BB9A-B0B5-89AE-C90FF1C546CA}"/>
              </a:ext>
            </a:extLst>
          </p:cNvPr>
          <p:cNvSpPr/>
          <p:nvPr/>
        </p:nvSpPr>
        <p:spPr>
          <a:xfrm>
            <a:off x="0" y="3419473"/>
            <a:ext cx="3188072" cy="343852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lnSpc>
                <a:spcPct val="150000"/>
              </a:lnSpc>
              <a:spcAft>
                <a:spcPts val="1200"/>
              </a:spcAft>
            </a:pPr>
            <a:r>
              <a:rPr lang="en-GB" sz="900" b="1" dirty="0">
                <a:solidFill>
                  <a:schemeClr val="tx1"/>
                </a:solidFill>
                <a:effectLst/>
                <a:latin typeface="Times New Roman" panose="02020603050405020304" pitchFamily="18" charset="0"/>
                <a:ea typeface="Times New Roman" panose="02020603050405020304" pitchFamily="18" charset="0"/>
              </a:rPr>
              <a:t>References</a:t>
            </a:r>
          </a:p>
          <a:p>
            <a:pPr algn="just">
              <a:lnSpc>
                <a:spcPct val="150000"/>
              </a:lnSpc>
              <a:spcAft>
                <a:spcPts val="1200"/>
              </a:spcAft>
            </a:pPr>
            <a:r>
              <a:rPr lang="en-GB" sz="600" dirty="0">
                <a:solidFill>
                  <a:schemeClr val="tx1"/>
                </a:solidFill>
                <a:effectLst/>
                <a:latin typeface="Times New Roman" panose="02020603050405020304" pitchFamily="18" charset="0"/>
                <a:ea typeface="Times New Roman" panose="02020603050405020304" pitchFamily="18" charset="0"/>
              </a:rPr>
              <a:t>Fairtrade.net, (2022) </a:t>
            </a:r>
            <a:r>
              <a:rPr lang="en-GB" sz="600" i="1" dirty="0">
                <a:solidFill>
                  <a:schemeClr val="tx1"/>
                </a:solidFill>
                <a:effectLst/>
                <a:latin typeface="Times New Roman" panose="02020603050405020304" pitchFamily="18" charset="0"/>
                <a:ea typeface="Times New Roman" panose="02020603050405020304" pitchFamily="18" charset="0"/>
              </a:rPr>
              <a:t>Mission and vision of Fairtrade </a:t>
            </a:r>
            <a:r>
              <a:rPr lang="en-GB" sz="600" dirty="0">
                <a:solidFill>
                  <a:schemeClr val="tx1"/>
                </a:solidFill>
                <a:effectLst/>
                <a:latin typeface="Times New Roman" panose="02020603050405020304" pitchFamily="18" charset="0"/>
                <a:ea typeface="Times New Roman" panose="02020603050405020304" pitchFamily="18" charset="0"/>
              </a:rPr>
              <a:t>Available at: https://www.fairtrade.net/about/mission#:~:text=Our%20mission%20is%20to%20connect,more%20control%20over%20their%20lives. [Accessed on 4th April, 2023]</a:t>
            </a:r>
            <a:endParaRPr lang="en-IN" sz="6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spcAft>
                <a:spcPts val="1200"/>
              </a:spcAft>
            </a:pPr>
            <a:r>
              <a:rPr lang="en-GB" sz="600" dirty="0">
                <a:solidFill>
                  <a:schemeClr val="tx1"/>
                </a:solidFill>
                <a:effectLst/>
                <a:latin typeface="Times New Roman" panose="02020603050405020304" pitchFamily="18" charset="0"/>
                <a:ea typeface="Times New Roman" panose="02020603050405020304" pitchFamily="18" charset="0"/>
              </a:rPr>
              <a:t>Peoplemanagement.co.uk, (2022) </a:t>
            </a:r>
            <a:r>
              <a:rPr lang="en-GB" sz="600" i="1" dirty="0">
                <a:solidFill>
                  <a:schemeClr val="tx1"/>
                </a:solidFill>
                <a:effectLst/>
                <a:latin typeface="Times New Roman" panose="02020603050405020304" pitchFamily="18" charset="0"/>
                <a:ea typeface="Times New Roman" panose="02020603050405020304" pitchFamily="18" charset="0"/>
              </a:rPr>
              <a:t>Two-thirds of workers laid off during the pandemic were under 25, official figures show </a:t>
            </a:r>
            <a:r>
              <a:rPr lang="en-GB" sz="600" dirty="0">
                <a:solidFill>
                  <a:schemeClr val="tx1"/>
                </a:solidFill>
                <a:effectLst/>
                <a:latin typeface="Times New Roman" panose="02020603050405020304" pitchFamily="18" charset="0"/>
                <a:ea typeface="Times New Roman" panose="02020603050405020304" pitchFamily="18" charset="0"/>
              </a:rPr>
              <a:t>Available at: https://www.peoplemanagement.co.uk/article/1745085/two-thirds-of-workers-laid-off-during-the-pandemic-were-under-25 [Accessed on 4th April, 2023]</a:t>
            </a:r>
            <a:endParaRPr lang="en-IN" sz="6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spcAft>
                <a:spcPts val="1200"/>
              </a:spcAft>
            </a:pPr>
            <a:r>
              <a:rPr lang="en-GB" sz="600" dirty="0">
                <a:solidFill>
                  <a:schemeClr val="tx1"/>
                </a:solidFill>
                <a:effectLst/>
                <a:latin typeface="Times New Roman" panose="02020603050405020304" pitchFamily="18" charset="0"/>
                <a:ea typeface="Arial" panose="020B0604020202020204" pitchFamily="34" charset="0"/>
              </a:rPr>
              <a:t>The Quint (2023). </a:t>
            </a:r>
            <a:r>
              <a:rPr lang="en-GB" sz="600" i="1" dirty="0">
                <a:solidFill>
                  <a:schemeClr val="tx1"/>
                </a:solidFill>
                <a:effectLst/>
                <a:latin typeface="Times New Roman" panose="02020603050405020304" pitchFamily="18" charset="0"/>
                <a:ea typeface="Cambria" panose="02040503050406030204" pitchFamily="18" charset="0"/>
              </a:rPr>
              <a:t>How Has Apple Avoided Mass Layoffs Like Meta, Google, and Microsoft?</a:t>
            </a:r>
            <a:r>
              <a:rPr lang="en-GB" sz="600" i="1" dirty="0">
                <a:solidFill>
                  <a:schemeClr val="tx1"/>
                </a:solidFill>
                <a:effectLst/>
                <a:latin typeface="Times New Roman" panose="02020603050405020304" pitchFamily="18" charset="0"/>
                <a:ea typeface="Arial" panose="020B0604020202020204" pitchFamily="34" charset="0"/>
              </a:rPr>
              <a:t> The Quint.</a:t>
            </a:r>
            <a:r>
              <a:rPr lang="en-GB" sz="600" dirty="0">
                <a:solidFill>
                  <a:schemeClr val="tx1"/>
                </a:solidFill>
                <a:effectLst/>
                <a:latin typeface="Times New Roman" panose="02020603050405020304" pitchFamily="18" charset="0"/>
                <a:ea typeface="Arial" panose="020B0604020202020204" pitchFamily="34" charset="0"/>
              </a:rPr>
              <a:t> Available at: https://www.thequint.com/explainers/apple-layoffs-mass-google-meta-amazon-microsoft-tech#:~:text=Apple's%20lean%20hiring%20process%20during,that%20it's%20avoided%20mass%20layoffs. [Accessed on: 12</a:t>
            </a:r>
            <a:r>
              <a:rPr lang="en-GB" sz="600" baseline="30000" dirty="0">
                <a:solidFill>
                  <a:schemeClr val="tx1"/>
                </a:solidFill>
                <a:effectLst/>
                <a:latin typeface="Times New Roman" panose="02020603050405020304" pitchFamily="18" charset="0"/>
                <a:ea typeface="Arial" panose="020B0604020202020204" pitchFamily="34" charset="0"/>
              </a:rPr>
              <a:t>th</a:t>
            </a:r>
            <a:r>
              <a:rPr lang="en-GB" sz="600" dirty="0">
                <a:solidFill>
                  <a:schemeClr val="tx1"/>
                </a:solidFill>
                <a:effectLst/>
                <a:latin typeface="Times New Roman" panose="02020603050405020304" pitchFamily="18" charset="0"/>
                <a:ea typeface="Arial" panose="020B0604020202020204" pitchFamily="34" charset="0"/>
              </a:rPr>
              <a:t> April 2023]</a:t>
            </a:r>
            <a:endParaRPr lang="en-IN" sz="600" dirty="0">
              <a:solidFill>
                <a:schemeClr val="tx1"/>
              </a:solidFill>
              <a:effectLst/>
              <a:latin typeface="Arial" panose="020B0604020202020204" pitchFamily="34" charset="0"/>
              <a:ea typeface="Arial" panose="020B0604020202020204" pitchFamily="34" charset="0"/>
            </a:endParaRPr>
          </a:p>
          <a:p>
            <a:pPr algn="just">
              <a:lnSpc>
                <a:spcPct val="150000"/>
              </a:lnSpc>
              <a:spcAft>
                <a:spcPts val="1200"/>
              </a:spcAft>
            </a:pPr>
            <a:r>
              <a:rPr lang="en-GB" sz="600" dirty="0">
                <a:solidFill>
                  <a:schemeClr val="tx1"/>
                </a:solidFill>
                <a:effectLst/>
                <a:latin typeface="Times New Roman" panose="02020603050405020304" pitchFamily="18" charset="0"/>
                <a:ea typeface="Times New Roman" panose="02020603050405020304" pitchFamily="18" charset="0"/>
              </a:rPr>
              <a:t>Un.org, (2022) </a:t>
            </a:r>
            <a:r>
              <a:rPr lang="en-GB" sz="600" i="1" dirty="0">
                <a:solidFill>
                  <a:schemeClr val="tx1"/>
                </a:solidFill>
                <a:effectLst/>
                <a:latin typeface="Times New Roman" panose="02020603050405020304" pitchFamily="18" charset="0"/>
                <a:ea typeface="Times New Roman" panose="02020603050405020304" pitchFamily="18" charset="0"/>
              </a:rPr>
              <a:t>SDG goals </a:t>
            </a:r>
            <a:r>
              <a:rPr lang="en-GB" sz="600" dirty="0">
                <a:solidFill>
                  <a:schemeClr val="tx1"/>
                </a:solidFill>
                <a:effectLst/>
                <a:latin typeface="Times New Roman" panose="02020603050405020304" pitchFamily="18" charset="0"/>
                <a:ea typeface="Times New Roman" panose="02020603050405020304" pitchFamily="18" charset="0"/>
              </a:rPr>
              <a:t>Available at: https://www.un.org/sustainabledevelopment/climate-action/#:~:text=Goal%2013%20calls%20for%20urgent,well%20below%202%20degrees%20Celsius. [Accessed on 4th April, 2023]</a:t>
            </a:r>
            <a:endParaRPr lang="en-IN" sz="6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GB" sz="600" dirty="0">
                <a:solidFill>
                  <a:schemeClr val="tx1"/>
                </a:solidFill>
                <a:effectLst/>
                <a:latin typeface="Times New Roman" panose="02020603050405020304" pitchFamily="18" charset="0"/>
                <a:ea typeface="Arial" panose="020B0604020202020204" pitchFamily="34" charset="0"/>
              </a:rPr>
              <a:t>unric.org (2023). </a:t>
            </a:r>
            <a:r>
              <a:rPr lang="en-GB" sz="600" i="1" dirty="0">
                <a:solidFill>
                  <a:schemeClr val="tx1"/>
                </a:solidFill>
                <a:effectLst/>
                <a:latin typeface="Times New Roman" panose="02020603050405020304" pitchFamily="18" charset="0"/>
                <a:ea typeface="Arial" panose="020B0604020202020204" pitchFamily="34" charset="0"/>
              </a:rPr>
              <a:t>Regional Information Centre For Western Europe. United States.</a:t>
            </a:r>
            <a:r>
              <a:rPr lang="en-GB" sz="600" dirty="0">
                <a:solidFill>
                  <a:schemeClr val="tx1"/>
                </a:solidFill>
                <a:effectLst/>
                <a:latin typeface="Times New Roman" panose="02020603050405020304" pitchFamily="18" charset="0"/>
                <a:ea typeface="Arial" panose="020B0604020202020204" pitchFamily="34" charset="0"/>
              </a:rPr>
              <a:t> Available at: https://unric.org/en/sdg-8/#:~:text=Goal%208%3A%20Promote%20inclusive%20and,all%20and%20improve%20living%20standards. [Accessed on: 7</a:t>
            </a:r>
            <a:r>
              <a:rPr lang="en-GB" sz="600" baseline="30000" dirty="0">
                <a:solidFill>
                  <a:schemeClr val="tx1"/>
                </a:solidFill>
                <a:effectLst/>
                <a:latin typeface="Times New Roman" panose="02020603050405020304" pitchFamily="18" charset="0"/>
                <a:ea typeface="Arial" panose="020B0604020202020204" pitchFamily="34" charset="0"/>
              </a:rPr>
              <a:t>th</a:t>
            </a:r>
            <a:r>
              <a:rPr lang="en-GB" sz="600" dirty="0">
                <a:solidFill>
                  <a:schemeClr val="tx1"/>
                </a:solidFill>
                <a:effectLst/>
                <a:latin typeface="Times New Roman" panose="02020603050405020304" pitchFamily="18" charset="0"/>
                <a:ea typeface="Arial" panose="020B0604020202020204" pitchFamily="34" charset="0"/>
              </a:rPr>
              <a:t> April 2023] </a:t>
            </a:r>
            <a:endParaRPr lang="en-IN" sz="600" dirty="0">
              <a:solidFill>
                <a:schemeClr val="tx1"/>
              </a:solidFill>
            </a:endParaRPr>
          </a:p>
        </p:txBody>
      </p:sp>
    </p:spTree>
    <p:extLst>
      <p:ext uri="{BB962C8B-B14F-4D97-AF65-F5344CB8AC3E}">
        <p14:creationId xmlns:p14="http://schemas.microsoft.com/office/powerpoint/2010/main" xmlns="" val="1559233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868</Words>
  <Application>Microsoft Office PowerPoint</Application>
  <PresentationFormat>Custom</PresentationFormat>
  <Paragraphs>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Choudhury</dc:creator>
  <cp:lastModifiedBy>User</cp:lastModifiedBy>
  <cp:revision>7</cp:revision>
  <dcterms:created xsi:type="dcterms:W3CDTF">2023-04-12T15:41:50Z</dcterms:created>
  <dcterms:modified xsi:type="dcterms:W3CDTF">2023-04-12T16:02:59Z</dcterms:modified>
</cp:coreProperties>
</file>