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216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2AB32-2BE8-47BC-A62B-96F1FAEF5980}" type="datetimeFigureOut">
              <a:rPr lang="en-US" smtClean="0"/>
              <a:pPr/>
              <a:t>4/12/2023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787AC-A80D-407E-BB6C-82A8D0646D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sz="1200" b="1" kern="1200" dirty="0" smtClean="0">
                <a:solidFill>
                  <a:schemeClr val="tx1"/>
                </a:solidFill>
                <a:latin typeface="+mn-lt"/>
                <a:ea typeface="+mn-ea"/>
                <a:cs typeface="+mn-cs"/>
              </a:rPr>
              <a:t>Introduction</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Social challenges refer to the issues of the society that affect the quality of life of individuals such as poverty, unemployment, racism, unequal opportunity and malnutrition. Unemployment is the focus of this section and it has been identified that unemployment is a major concern for the UK population which is decreasing the quality of life of the population of the UK. There are several companies in the UK that are majorly working in order to eradicate the unemployment rate and the SDG goal 8 </a:t>
            </a:r>
            <a:r>
              <a:rPr lang="en-GB" sz="1200" i="1" kern="1200" dirty="0" smtClean="0">
                <a:solidFill>
                  <a:schemeClr val="tx1"/>
                </a:solidFill>
                <a:latin typeface="+mn-lt"/>
                <a:ea typeface="+mn-ea"/>
                <a:cs typeface="+mn-cs"/>
              </a:rPr>
              <a:t>"decent work and economic growth" </a:t>
            </a:r>
            <a:r>
              <a:rPr lang="en-GB" sz="1200" kern="1200" dirty="0" smtClean="0">
                <a:solidFill>
                  <a:schemeClr val="tx1"/>
                </a:solidFill>
                <a:latin typeface="+mn-lt"/>
                <a:ea typeface="+mn-ea"/>
                <a:cs typeface="+mn-cs"/>
              </a:rPr>
              <a:t>is designed to increase employability. </a:t>
            </a:r>
            <a:endParaRPr lang="en-US" sz="120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Main body</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Unemployment is considered as a major concern for the population of the UK which has the potential of increasing poverty, weak economic structure and financial issues. Furthermore, it has been figured that the unemployment rate of the UK has increased over the past 3 months (Ons.gov.uk, 2023). The major reason for the increasing unemployment rate of the UK is considered to be the struggling economy and the labour supply outstrips demand from employers. Therefore, it can be analysed that due to the external forces of Russia-Ukraine war, </a:t>
            </a:r>
            <a:r>
              <a:rPr lang="en-GB" sz="1200" kern="1200" dirty="0" err="1" smtClean="0">
                <a:solidFill>
                  <a:schemeClr val="tx1"/>
                </a:solidFill>
                <a:latin typeface="+mn-lt"/>
                <a:ea typeface="+mn-ea"/>
                <a:cs typeface="+mn-cs"/>
              </a:rPr>
              <a:t>Brexit</a:t>
            </a:r>
            <a:r>
              <a:rPr lang="en-GB" sz="1200" kern="1200" dirty="0" smtClean="0">
                <a:solidFill>
                  <a:schemeClr val="tx1"/>
                </a:solidFill>
                <a:latin typeface="+mn-lt"/>
                <a:ea typeface="+mn-ea"/>
                <a:cs typeface="+mn-cs"/>
              </a:rPr>
              <a:t> and pandemic are the major causes of increasing social challenges such as; unemployment. Sustainable Development Goal number 8 which describes </a:t>
            </a:r>
            <a:r>
              <a:rPr lang="en-GB" sz="1200" i="1" kern="1200" dirty="0" smtClean="0">
                <a:solidFill>
                  <a:schemeClr val="tx1"/>
                </a:solidFill>
                <a:latin typeface="+mn-lt"/>
                <a:ea typeface="+mn-ea"/>
                <a:cs typeface="+mn-cs"/>
              </a:rPr>
              <a:t>decent work and economic growth </a:t>
            </a:r>
            <a:r>
              <a:rPr lang="en-GB" sz="1200" kern="1200" dirty="0" smtClean="0">
                <a:solidFill>
                  <a:schemeClr val="tx1"/>
                </a:solidFill>
                <a:latin typeface="+mn-lt"/>
                <a:ea typeface="+mn-ea"/>
                <a:cs typeface="+mn-cs"/>
              </a:rPr>
              <a:t>tends to reduce unemployment issues and support economic growth.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The company Tiger Trust is working to eradicate unemployment. The company confirms that there employees are with total benefits over £60,000 (Register-of-charities.charitycommission.gov.uk, 2021). Furthermore, the mission of the company is to inspire, engage and improve communities and increase participation and education. Hence, the company is majorly working in order to reduce unemployment and increase the quality of life of individuals. Moreover, it can be analysed as delivering the best outcome. The sustainable development goal number 8 is being followed by the company which significantly contributes to the economy of the UK. Moreover, as the GDP of the </a:t>
            </a:r>
            <a:r>
              <a:rPr lang="en-GB" sz="1200" kern="1200" dirty="0" err="1" smtClean="0">
                <a:solidFill>
                  <a:schemeClr val="tx1"/>
                </a:solidFill>
                <a:latin typeface="+mn-lt"/>
                <a:ea typeface="+mn-ea"/>
                <a:cs typeface="+mn-cs"/>
              </a:rPr>
              <a:t>Uk</a:t>
            </a:r>
            <a:r>
              <a:rPr lang="en-GB" sz="1200" kern="1200" dirty="0" smtClean="0">
                <a:solidFill>
                  <a:schemeClr val="tx1"/>
                </a:solidFill>
                <a:latin typeface="+mn-lt"/>
                <a:ea typeface="+mn-ea"/>
                <a:cs typeface="+mn-cs"/>
              </a:rPr>
              <a:t> is also falling it needs proper adoption of strategies to reduce unemployment and financial issues. Therefore, companies and organisations of the UK are responsible to increase employability rate and providing chances to enhance the quality of life. The economy of the UK can be developed through reducing the unemployment rate and in which companies like Tiger trust need to provide equal opportunities to the population of the UK to enhance their financial condition. Therefore, the company mission is to contribute and take part in charitable action to comply with the SDG goal 8 and reduce unemployment. </a:t>
            </a:r>
            <a:endParaRPr lang="en-US" sz="120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Conclusion</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Social challenges are a major concern for each individual and it has the potential of decreasing the economic condition of a country and decreasing the quality of life. Furthermore, it has been analysed that unemployment is an increasing concern of the UK. However, SDG number 8 tends to increase the economic growth and support the population of the UK to increase the quality of life.</a:t>
            </a:r>
            <a:endParaRPr lang="en-US" sz="120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33787AC-A80D-407E-BB6C-82A8D0646DE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694160-91A0-4A9A-840E-8B90B95B652B}"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694160-91A0-4A9A-840E-8B90B95B652B}"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694160-91A0-4A9A-840E-8B90B95B652B}" type="datetimeFigureOut">
              <a:rPr lang="en-US" smtClean="0"/>
              <a:pPr/>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94160-91A0-4A9A-840E-8B90B95B652B}" type="datetimeFigureOut">
              <a:rPr lang="en-US" smtClean="0"/>
              <a:pPr/>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694160-91A0-4A9A-840E-8B90B95B652B}"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694160-91A0-4A9A-840E-8B90B95B652B}"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94160-91A0-4A9A-840E-8B90B95B652B}" type="datetimeFigureOut">
              <a:rPr lang="en-US" smtClean="0"/>
              <a:pPr/>
              <a:t>4/12/2023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E799B-AC54-42FE-9299-A878FB8ADE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0"/>
            <a:ext cx="3733800" cy="584775"/>
          </a:xfrm>
          <a:prstGeom prst="rect">
            <a:avLst/>
          </a:prstGeom>
        </p:spPr>
        <p:txBody>
          <a:bodyPr wrap="square">
            <a:spAutoFit/>
          </a:bodyPr>
          <a:lstStyle/>
          <a:p>
            <a:r>
              <a:rPr lang="en-GB" sz="3200" b="1" dirty="0" smtClean="0">
                <a:latin typeface="Times New Roman" pitchFamily="18" charset="0"/>
                <a:cs typeface="Times New Roman" pitchFamily="18" charset="0"/>
              </a:rPr>
              <a:t>Social Challenges</a:t>
            </a:r>
            <a:endParaRPr lang="en-US" sz="3200" dirty="0">
              <a:latin typeface="Times New Roman" pitchFamily="18" charset="0"/>
              <a:cs typeface="Times New Roman" pitchFamily="18" charset="0"/>
            </a:endParaRPr>
          </a:p>
        </p:txBody>
      </p:sp>
      <p:sp>
        <p:nvSpPr>
          <p:cNvPr id="5" name="Rectangle 4"/>
          <p:cNvSpPr/>
          <p:nvPr/>
        </p:nvSpPr>
        <p:spPr>
          <a:xfrm>
            <a:off x="3200400" y="762000"/>
            <a:ext cx="3810000" cy="2323713"/>
          </a:xfrm>
          <a:prstGeom prst="rect">
            <a:avLst/>
          </a:prstGeom>
        </p:spPr>
        <p:txBody>
          <a:bodyPr wrap="square">
            <a:spAutoFit/>
          </a:bodyPr>
          <a:lstStyle/>
          <a:p>
            <a:pPr algn="just"/>
            <a:r>
              <a:rPr lang="en-GB" sz="1200" b="1" i="1" dirty="0" smtClean="0">
                <a:latin typeface="Times New Roman" pitchFamily="18" charset="0"/>
                <a:cs typeface="Times New Roman" pitchFamily="18" charset="0"/>
              </a:rPr>
              <a:t>Challenge</a:t>
            </a:r>
            <a:endParaRPr lang="en-US" sz="1200" dirty="0" smtClean="0">
              <a:latin typeface="Times New Roman" pitchFamily="18" charset="0"/>
              <a:cs typeface="Times New Roman" pitchFamily="18" charset="0"/>
            </a:endParaRPr>
          </a:p>
          <a:p>
            <a:pPr lvl="0" algn="just">
              <a:buFont typeface="Arial" pitchFamily="34" charset="0"/>
              <a:buChar char="•"/>
            </a:pPr>
            <a:r>
              <a:rPr lang="en-GB" sz="1100" dirty="0" smtClean="0">
                <a:latin typeface="Times New Roman" pitchFamily="18" charset="0"/>
                <a:cs typeface="Times New Roman" pitchFamily="18" charset="0"/>
              </a:rPr>
              <a:t>Unemployment rate in the UK is about 3.7% in 2022 (Ons.gov.uk, 2022).  </a:t>
            </a:r>
            <a:endParaRPr lang="en-US" sz="1100" dirty="0" smtClean="0">
              <a:latin typeface="Times New Roman" pitchFamily="18" charset="0"/>
              <a:cs typeface="Times New Roman" pitchFamily="18" charset="0"/>
            </a:endParaRPr>
          </a:p>
          <a:p>
            <a:pPr lvl="0" algn="just">
              <a:buFont typeface="Arial" pitchFamily="34" charset="0"/>
              <a:buChar char="•"/>
            </a:pPr>
            <a:r>
              <a:rPr lang="en-GB" sz="1100" dirty="0" smtClean="0">
                <a:latin typeface="Times New Roman" pitchFamily="18" charset="0"/>
                <a:cs typeface="Times New Roman" pitchFamily="18" charset="0"/>
              </a:rPr>
              <a:t>Failing of real GDP is the cause of unemployment rate in the UK</a:t>
            </a:r>
            <a:endParaRPr lang="en-US" sz="1100" dirty="0" smtClean="0">
              <a:latin typeface="Times New Roman" pitchFamily="18" charset="0"/>
              <a:cs typeface="Times New Roman" pitchFamily="18" charset="0"/>
            </a:endParaRPr>
          </a:p>
          <a:p>
            <a:pPr lvl="0" algn="just">
              <a:buFont typeface="Arial" pitchFamily="34" charset="0"/>
              <a:buChar char="•"/>
            </a:pPr>
            <a:r>
              <a:rPr lang="en-GB" sz="1100" dirty="0" smtClean="0">
                <a:latin typeface="Times New Roman" pitchFamily="18" charset="0"/>
                <a:cs typeface="Times New Roman" pitchFamily="18" charset="0"/>
              </a:rPr>
              <a:t>Real GDP was fallen by about 0.5% in December, 2022 (Ons.gov.uk, 2022)</a:t>
            </a:r>
            <a:endParaRPr lang="en-US" sz="1100" dirty="0" smtClean="0">
              <a:latin typeface="Times New Roman" pitchFamily="18" charset="0"/>
              <a:cs typeface="Times New Roman" pitchFamily="18" charset="0"/>
            </a:endParaRPr>
          </a:p>
          <a:p>
            <a:pPr algn="just"/>
            <a:r>
              <a:rPr lang="en-GB" sz="1200" b="1" i="1" dirty="0" smtClean="0">
                <a:latin typeface="Times New Roman" pitchFamily="18" charset="0"/>
                <a:cs typeface="Times New Roman" pitchFamily="18" charset="0"/>
              </a:rPr>
              <a:t>SDG goal</a:t>
            </a:r>
            <a:endParaRPr lang="en-US" sz="1200" dirty="0" smtClean="0">
              <a:latin typeface="Times New Roman" pitchFamily="18" charset="0"/>
              <a:cs typeface="Times New Roman" pitchFamily="18" charset="0"/>
            </a:endParaRPr>
          </a:p>
          <a:p>
            <a:pPr lvl="0" algn="just">
              <a:buFont typeface="Arial" pitchFamily="34" charset="0"/>
              <a:buChar char="•"/>
            </a:pPr>
            <a:r>
              <a:rPr lang="en-GB" sz="1100" dirty="0" smtClean="0">
                <a:latin typeface="Times New Roman" pitchFamily="18" charset="0"/>
                <a:cs typeface="Times New Roman" pitchFamily="18" charset="0"/>
              </a:rPr>
              <a:t>This is related to with goal 8 which deals with promotion of inclusive and sustainable economic growth, employment and decent work for all (Un.org, 2022)</a:t>
            </a:r>
          </a:p>
          <a:p>
            <a:pPr lvl="0" algn="just">
              <a:buFont typeface="Arial" pitchFamily="34" charset="0"/>
              <a:buChar char="•"/>
            </a:pPr>
            <a:r>
              <a:rPr lang="en-GB" sz="1100" dirty="0" smtClean="0">
                <a:latin typeface="Times New Roman" pitchFamily="18" charset="0"/>
                <a:cs typeface="Times New Roman" pitchFamily="18" charset="0"/>
              </a:rPr>
              <a:t>This SDG goal focuses on creation of decent jobs for improvement of living standard  </a:t>
            </a:r>
            <a:endParaRPr lang="en-US" sz="1100" dirty="0">
              <a:latin typeface="Times New Roman" pitchFamily="18" charset="0"/>
              <a:cs typeface="Times New Roman" pitchFamily="18" charset="0"/>
            </a:endParaRPr>
          </a:p>
        </p:txBody>
      </p:sp>
      <p:sp>
        <p:nvSpPr>
          <p:cNvPr id="6" name="Rectangle 5"/>
          <p:cNvSpPr/>
          <p:nvPr/>
        </p:nvSpPr>
        <p:spPr>
          <a:xfrm>
            <a:off x="304800" y="3200400"/>
            <a:ext cx="2971800" cy="954107"/>
          </a:xfrm>
          <a:prstGeom prst="rect">
            <a:avLst/>
          </a:prstGeom>
        </p:spPr>
        <p:txBody>
          <a:bodyPr wrap="square">
            <a:spAutoFit/>
          </a:bodyPr>
          <a:lstStyle/>
          <a:p>
            <a:pPr algn="just"/>
            <a:r>
              <a:rPr lang="en-GB" sz="1400" b="1" i="1" dirty="0" smtClean="0">
                <a:latin typeface="Times New Roman" pitchFamily="18" charset="0"/>
                <a:cs typeface="Times New Roman" pitchFamily="18" charset="0"/>
              </a:rPr>
              <a:t>Solution</a:t>
            </a:r>
            <a:endParaRPr lang="en-US" sz="1400" dirty="0" smtClean="0">
              <a:latin typeface="Times New Roman" pitchFamily="18" charset="0"/>
              <a:cs typeface="Times New Roman" pitchFamily="18" charset="0"/>
            </a:endParaRPr>
          </a:p>
          <a:p>
            <a:pPr lvl="0" algn="just">
              <a:buFont typeface="Arial" pitchFamily="34" charset="0"/>
              <a:buChar char="•"/>
            </a:pPr>
            <a:r>
              <a:rPr lang="en-GB" sz="1400" dirty="0" smtClean="0">
                <a:latin typeface="Times New Roman" pitchFamily="18" charset="0"/>
                <a:cs typeface="Times New Roman" pitchFamily="18" charset="0"/>
              </a:rPr>
              <a:t>Focus on eradication of forced labour</a:t>
            </a:r>
            <a:endParaRPr lang="en-US" sz="1400" dirty="0" smtClean="0">
              <a:latin typeface="Times New Roman" pitchFamily="18" charset="0"/>
              <a:cs typeface="Times New Roman" pitchFamily="18" charset="0"/>
            </a:endParaRPr>
          </a:p>
          <a:p>
            <a:pPr lvl="0" algn="just">
              <a:buFont typeface="Arial" pitchFamily="34" charset="0"/>
              <a:buChar char="•"/>
            </a:pPr>
            <a:r>
              <a:rPr lang="en-GB" sz="1400" dirty="0" smtClean="0">
                <a:latin typeface="Times New Roman" pitchFamily="18" charset="0"/>
                <a:cs typeface="Times New Roman" pitchFamily="18" charset="0"/>
              </a:rPr>
              <a:t>Encouragement of people to participate in works </a:t>
            </a:r>
            <a:endParaRPr lang="en-US" sz="1400" dirty="0">
              <a:latin typeface="Times New Roman" pitchFamily="18" charset="0"/>
              <a:cs typeface="Times New Roman" pitchFamily="18" charset="0"/>
            </a:endParaRPr>
          </a:p>
        </p:txBody>
      </p:sp>
      <p:sp>
        <p:nvSpPr>
          <p:cNvPr id="7" name="Rectangle 6"/>
          <p:cNvSpPr/>
          <p:nvPr/>
        </p:nvSpPr>
        <p:spPr>
          <a:xfrm>
            <a:off x="5257800" y="3276600"/>
            <a:ext cx="3733800" cy="1015663"/>
          </a:xfrm>
          <a:prstGeom prst="rect">
            <a:avLst/>
          </a:prstGeom>
        </p:spPr>
        <p:txBody>
          <a:bodyPr wrap="square">
            <a:spAutoFit/>
          </a:bodyPr>
          <a:lstStyle/>
          <a:p>
            <a:pPr algn="just"/>
            <a:r>
              <a:rPr lang="en-GB" sz="1200" b="1" i="1" dirty="0" smtClean="0">
                <a:latin typeface="Times New Roman" pitchFamily="18" charset="0"/>
                <a:cs typeface="Times New Roman" pitchFamily="18" charset="0"/>
              </a:rPr>
              <a:t>Organisation</a:t>
            </a:r>
            <a:endParaRPr lang="en-US" sz="1200" dirty="0" smtClean="0">
              <a:latin typeface="Times New Roman" pitchFamily="18" charset="0"/>
              <a:cs typeface="Times New Roman" pitchFamily="18" charset="0"/>
            </a:endParaRPr>
          </a:p>
          <a:p>
            <a:pPr lvl="0" algn="just">
              <a:buFont typeface="Arial" pitchFamily="34" charset="0"/>
              <a:buChar char="•"/>
            </a:pPr>
            <a:r>
              <a:rPr lang="en-GB" sz="1200" dirty="0" smtClean="0">
                <a:latin typeface="Times New Roman" pitchFamily="18" charset="0"/>
                <a:cs typeface="Times New Roman" pitchFamily="18" charset="0"/>
              </a:rPr>
              <a:t>Tiger Trust is a social enterprise which has focused on mitigation the issue of unemployment by inspiring and integration of communities and providing education and opportunity (Tigerstrust.co.uk, 2022)  </a:t>
            </a:r>
            <a:endParaRPr lang="en-US" sz="1200" dirty="0">
              <a:latin typeface="Times New Roman" pitchFamily="18" charset="0"/>
              <a:cs typeface="Times New Roman" pitchFamily="18" charset="0"/>
            </a:endParaRPr>
          </a:p>
        </p:txBody>
      </p:sp>
      <p:sp>
        <p:nvSpPr>
          <p:cNvPr id="9" name="TextBox 8"/>
          <p:cNvSpPr txBox="1"/>
          <p:nvPr/>
        </p:nvSpPr>
        <p:spPr>
          <a:xfrm>
            <a:off x="2209800" y="4642009"/>
            <a:ext cx="4267200" cy="2215991"/>
          </a:xfrm>
          <a:prstGeom prst="rect">
            <a:avLst/>
          </a:prstGeom>
          <a:noFill/>
        </p:spPr>
        <p:txBody>
          <a:bodyPr wrap="square" rtlCol="0">
            <a:spAutoFit/>
          </a:bodyPr>
          <a:lstStyle/>
          <a:p>
            <a:pPr algn="just">
              <a:lnSpc>
                <a:spcPct val="150000"/>
              </a:lnSpc>
            </a:pPr>
            <a:r>
              <a:rPr lang="en-GB" sz="800" b="1" dirty="0" smtClean="0">
                <a:latin typeface="Times New Roman" pitchFamily="18" charset="0"/>
                <a:cs typeface="Times New Roman" pitchFamily="18" charset="0"/>
              </a:rPr>
              <a:t>References</a:t>
            </a:r>
          </a:p>
          <a:p>
            <a:pPr algn="just">
              <a:lnSpc>
                <a:spcPct val="150000"/>
              </a:lnSpc>
            </a:pPr>
            <a:r>
              <a:rPr lang="en-GB" sz="600" dirty="0" smtClean="0">
                <a:latin typeface="Times New Roman" pitchFamily="18" charset="0"/>
                <a:cs typeface="Times New Roman" pitchFamily="18" charset="0"/>
              </a:rPr>
              <a:t>Ons.gov.uk </a:t>
            </a:r>
            <a:r>
              <a:rPr lang="en-GB" sz="600" dirty="0">
                <a:latin typeface="Times New Roman" pitchFamily="18" charset="0"/>
                <a:cs typeface="Times New Roman" pitchFamily="18" charset="0"/>
              </a:rPr>
              <a:t>(2023), </a:t>
            </a:r>
            <a:r>
              <a:rPr lang="en-GB" sz="600" i="1" dirty="0">
                <a:latin typeface="Times New Roman" pitchFamily="18" charset="0"/>
                <a:cs typeface="Times New Roman" pitchFamily="18" charset="0"/>
              </a:rPr>
              <a:t>Employment in the UK: February 2023; </a:t>
            </a:r>
            <a:r>
              <a:rPr lang="en-GB" sz="600" dirty="0">
                <a:latin typeface="Times New Roman" pitchFamily="18" charset="0"/>
                <a:cs typeface="Times New Roman" pitchFamily="18" charset="0"/>
              </a:rPr>
              <a:t>Available at: </a:t>
            </a:r>
            <a:endParaRPr lang="en-GB" sz="600" dirty="0" smtClean="0">
              <a:latin typeface="Times New Roman" pitchFamily="18" charset="0"/>
              <a:cs typeface="Times New Roman" pitchFamily="18" charset="0"/>
            </a:endParaRPr>
          </a:p>
          <a:p>
            <a:pPr algn="just">
              <a:lnSpc>
                <a:spcPct val="150000"/>
              </a:lnSpc>
            </a:pPr>
            <a:r>
              <a:rPr lang="en-GB" sz="600" dirty="0" smtClean="0">
                <a:latin typeface="Times New Roman" pitchFamily="18" charset="0"/>
                <a:cs typeface="Times New Roman" pitchFamily="18" charset="0"/>
              </a:rPr>
              <a:t>https</a:t>
            </a:r>
            <a:r>
              <a:rPr lang="en-GB" sz="600" dirty="0">
                <a:latin typeface="Times New Roman" pitchFamily="18" charset="0"/>
                <a:cs typeface="Times New Roman" pitchFamily="18" charset="0"/>
              </a:rPr>
              <a:t>://www.ons.gov.uk/employmentandlabourmarket/peopleinwork/employmentandemployeetypes/bulletins/employmentintheuk/february2023#:~:text=Unemployment,-The%20unemployment%20rate&amp;text=Over%20the%20latest%20three%2Dmonth%20period%2C%20the%20unemployment%20rate%20increased. [Accessed on: 10th April, 2023]</a:t>
            </a:r>
            <a:endParaRPr lang="en-US" sz="600" dirty="0">
              <a:latin typeface="Times New Roman" pitchFamily="18" charset="0"/>
              <a:cs typeface="Times New Roman" pitchFamily="18" charset="0"/>
            </a:endParaRPr>
          </a:p>
          <a:p>
            <a:pPr algn="just">
              <a:lnSpc>
                <a:spcPct val="150000"/>
              </a:lnSpc>
            </a:pPr>
            <a:r>
              <a:rPr lang="en-US" sz="600" dirty="0">
                <a:latin typeface="Times New Roman" pitchFamily="18" charset="0"/>
                <a:cs typeface="Times New Roman" pitchFamily="18" charset="0"/>
              </a:rPr>
              <a:t>Ons.gov.uk, (2022) </a:t>
            </a:r>
            <a:r>
              <a:rPr lang="en-US" sz="600" i="1" dirty="0">
                <a:latin typeface="Times New Roman" pitchFamily="18" charset="0"/>
                <a:cs typeface="Times New Roman" pitchFamily="18" charset="0"/>
              </a:rPr>
              <a:t>Real GDP in the UK </a:t>
            </a:r>
            <a:r>
              <a:rPr lang="en-US" sz="600" dirty="0">
                <a:latin typeface="Times New Roman" pitchFamily="18" charset="0"/>
                <a:cs typeface="Times New Roman" pitchFamily="18" charset="0"/>
              </a:rPr>
              <a:t>Available at: https://www.ons.gov.uk/economy/grossdomesticproductgdp/bulletins/gdpfirstquarterlyestimateuk/octobertodecember2022#:~:text=For%20more%20information%20please%20refer,of%200.1%25%20in%20November%202022. [Accessed on 4th April, 2023]</a:t>
            </a:r>
          </a:p>
          <a:p>
            <a:pPr algn="just">
              <a:lnSpc>
                <a:spcPct val="150000"/>
              </a:lnSpc>
            </a:pPr>
            <a:r>
              <a:rPr lang="en-GB" sz="600" dirty="0">
                <a:latin typeface="Times New Roman" pitchFamily="18" charset="0"/>
                <a:cs typeface="Times New Roman" pitchFamily="18" charset="0"/>
              </a:rPr>
              <a:t>Register-of-charities.charitycommission.gov.uk (2021), </a:t>
            </a:r>
            <a:r>
              <a:rPr lang="en-GB" sz="600" i="1" dirty="0">
                <a:latin typeface="Times New Roman" pitchFamily="18" charset="0"/>
                <a:cs typeface="Times New Roman" pitchFamily="18" charset="0"/>
              </a:rPr>
              <a:t>TIGERS TRUST; </a:t>
            </a:r>
            <a:r>
              <a:rPr lang="en-GB" sz="600" dirty="0">
                <a:latin typeface="Times New Roman" pitchFamily="18" charset="0"/>
                <a:cs typeface="Times New Roman" pitchFamily="18" charset="0"/>
              </a:rPr>
              <a:t>Available at:  https://register-of-charities.charitycommission.gov.uk/charity-details/?regid=1121748&amp;subid=0 [Accessed on: 10th April, 2023]</a:t>
            </a:r>
            <a:endParaRPr lang="en-US" sz="600" dirty="0">
              <a:latin typeface="Times New Roman" pitchFamily="18" charset="0"/>
              <a:cs typeface="Times New Roman" pitchFamily="18" charset="0"/>
            </a:endParaRPr>
          </a:p>
          <a:p>
            <a:pPr algn="just">
              <a:lnSpc>
                <a:spcPct val="150000"/>
              </a:lnSpc>
            </a:pPr>
            <a:r>
              <a:rPr lang="en-US" sz="600" dirty="0">
                <a:latin typeface="Times New Roman" pitchFamily="18" charset="0"/>
                <a:cs typeface="Times New Roman" pitchFamily="18" charset="0"/>
              </a:rPr>
              <a:t>Tigerstrust.co.uk, (2022) </a:t>
            </a:r>
            <a:r>
              <a:rPr lang="en-US" sz="600" i="1" dirty="0">
                <a:latin typeface="Times New Roman" pitchFamily="18" charset="0"/>
                <a:cs typeface="Times New Roman" pitchFamily="18" charset="0"/>
              </a:rPr>
              <a:t>Mission and vision of Tiger Trust </a:t>
            </a:r>
            <a:r>
              <a:rPr lang="en-US" sz="600" dirty="0">
                <a:latin typeface="Times New Roman" pitchFamily="18" charset="0"/>
                <a:cs typeface="Times New Roman" pitchFamily="18" charset="0"/>
              </a:rPr>
              <a:t>Available at: https://www.tigerstrust.co.uk/about-us/aims-values/ [Accessed on 4th April, 2023]</a:t>
            </a:r>
          </a:p>
          <a:p>
            <a:pPr algn="just">
              <a:lnSpc>
                <a:spcPct val="150000"/>
              </a:lnSpc>
            </a:pPr>
            <a:r>
              <a:rPr lang="en-US" sz="600" dirty="0">
                <a:latin typeface="Times New Roman" pitchFamily="18" charset="0"/>
                <a:cs typeface="Times New Roman" pitchFamily="18" charset="0"/>
              </a:rPr>
              <a:t>Un.org, (2022) </a:t>
            </a:r>
            <a:r>
              <a:rPr lang="en-US" sz="600" i="1" dirty="0">
                <a:latin typeface="Times New Roman" pitchFamily="18" charset="0"/>
                <a:cs typeface="Times New Roman" pitchFamily="18" charset="0"/>
              </a:rPr>
              <a:t>SDG goals </a:t>
            </a:r>
            <a:r>
              <a:rPr lang="en-US" sz="600" dirty="0">
                <a:latin typeface="Times New Roman" pitchFamily="18" charset="0"/>
                <a:cs typeface="Times New Roman" pitchFamily="18" charset="0"/>
              </a:rPr>
              <a:t>Available at: https://www.un.org/sustainabledevelopment/climate-action/#:~:text=Goal%2013%20calls%20for%20urgent,well%20below%202%20degrees%20Celsius. [Accessed on 4th April, 2023</a:t>
            </a:r>
            <a:r>
              <a:rPr lang="en-US" sz="600" dirty="0" smtClean="0">
                <a:latin typeface="Times New Roman" pitchFamily="18" charset="0"/>
                <a:cs typeface="Times New Roman" pitchFamily="18" charset="0"/>
              </a:rPr>
              <a:t>]</a:t>
            </a:r>
            <a:endParaRPr lang="en-US" sz="600"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3"/>
          <a:srcRect/>
          <a:stretch>
            <a:fillRect/>
          </a:stretch>
        </p:blipFill>
        <p:spPr bwMode="auto">
          <a:xfrm>
            <a:off x="6705600" y="4648200"/>
            <a:ext cx="2057400" cy="16764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cstate="print"/>
          <a:srcRect/>
          <a:stretch>
            <a:fillRect/>
          </a:stretch>
        </p:blipFill>
        <p:spPr bwMode="auto">
          <a:xfrm>
            <a:off x="3429000" y="3276600"/>
            <a:ext cx="1447800" cy="112992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5"/>
          <a:srcRect/>
          <a:stretch>
            <a:fillRect/>
          </a:stretch>
        </p:blipFill>
        <p:spPr bwMode="auto">
          <a:xfrm>
            <a:off x="7239000" y="1295400"/>
            <a:ext cx="1676400" cy="1600200"/>
          </a:xfrm>
          <a:prstGeom prst="rect">
            <a:avLst/>
          </a:prstGeom>
          <a:noFill/>
          <a:ln w="9525">
            <a:noFill/>
            <a:miter lim="800000"/>
            <a:headEnd/>
            <a:tailEnd/>
          </a:ln>
          <a:effectLst/>
        </p:spPr>
      </p:pic>
      <p:pic>
        <p:nvPicPr>
          <p:cNvPr id="13317" name="Picture 5"/>
          <p:cNvPicPr>
            <a:picLocks noChangeAspect="1" noChangeArrowheads="1"/>
          </p:cNvPicPr>
          <p:nvPr/>
        </p:nvPicPr>
        <p:blipFill>
          <a:blip r:embed="rId6"/>
          <a:srcRect/>
          <a:stretch>
            <a:fillRect/>
          </a:stretch>
        </p:blipFill>
        <p:spPr bwMode="auto">
          <a:xfrm>
            <a:off x="304800" y="914400"/>
            <a:ext cx="2771775" cy="1953023"/>
          </a:xfrm>
          <a:prstGeom prst="rect">
            <a:avLst/>
          </a:prstGeom>
          <a:noFill/>
          <a:ln w="9525">
            <a:noFill/>
            <a:miter lim="800000"/>
            <a:headEnd/>
            <a:tailEnd/>
          </a:ln>
          <a:effectLst/>
        </p:spPr>
      </p:pic>
      <p:pic>
        <p:nvPicPr>
          <p:cNvPr id="13318" name="Picture 6"/>
          <p:cNvPicPr>
            <a:picLocks noChangeAspect="1" noChangeArrowheads="1"/>
          </p:cNvPicPr>
          <p:nvPr/>
        </p:nvPicPr>
        <p:blipFill>
          <a:blip r:embed="rId7"/>
          <a:srcRect/>
          <a:stretch>
            <a:fillRect/>
          </a:stretch>
        </p:blipFill>
        <p:spPr bwMode="auto">
          <a:xfrm>
            <a:off x="228600" y="4343400"/>
            <a:ext cx="1828800" cy="1981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799</Words>
  <Application>Microsoft Office PowerPoint</Application>
  <PresentationFormat>On-screen Show (4:3)</PresentationFormat>
  <Paragraphs>28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11</cp:revision>
  <dcterms:created xsi:type="dcterms:W3CDTF">2023-04-12T13:49:53Z</dcterms:created>
  <dcterms:modified xsi:type="dcterms:W3CDTF">2023-04-12T16:03:40Z</dcterms:modified>
</cp:coreProperties>
</file>