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</p:sldIdLst>
  <p:sldSz cx="30303788" cy="42803763"/>
  <p:notesSz cx="6858000" cy="9144000"/>
  <p:defaultTextStyle>
    <a:defPPr>
      <a:defRPr lang="en-US"/>
    </a:defPPr>
    <a:lvl1pPr marL="0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1pPr>
    <a:lvl2pPr marL="1754569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2pPr>
    <a:lvl3pPr marL="3509137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3pPr>
    <a:lvl4pPr marL="5263709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4pPr>
    <a:lvl5pPr marL="7018278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5pPr>
    <a:lvl6pPr marL="8772847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6pPr>
    <a:lvl7pPr marL="10527416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7pPr>
    <a:lvl8pPr marL="12281984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8pPr>
    <a:lvl9pPr marL="14036556" algn="l" defTabSz="1754569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-354" y="72"/>
      </p:cViewPr>
      <p:guideLst>
        <p:guide orient="horz" pos="13481"/>
        <p:guide pos="9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7290" y="15694723"/>
            <a:ext cx="21874308" cy="14123001"/>
          </a:xfrm>
        </p:spPr>
        <p:txBody>
          <a:bodyPr anchor="b">
            <a:normAutofit/>
          </a:bodyPr>
          <a:lstStyle>
            <a:lvl1pPr>
              <a:defRPr sz="1789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7290" y="29817711"/>
            <a:ext cx="21874308" cy="702962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5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30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60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7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91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06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2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105117" y="26970231"/>
            <a:ext cx="4624685" cy="4879435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02955" y="28270840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2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286" y="3804779"/>
            <a:ext cx="21846251" cy="19454803"/>
          </a:xfrm>
        </p:spPr>
        <p:txBody>
          <a:bodyPr anchor="ctr">
            <a:normAutofit/>
          </a:bodyPr>
          <a:lstStyle>
            <a:lvl1pPr algn="l">
              <a:defRPr sz="1590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286" y="27175496"/>
            <a:ext cx="21846251" cy="971082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5207" indent="0">
              <a:buNone/>
              <a:defRPr sz="5965">
                <a:solidFill>
                  <a:schemeClr val="tx1">
                    <a:tint val="75000"/>
                  </a:schemeClr>
                </a:solidFill>
              </a:defRPr>
            </a:lvl2pPr>
            <a:lvl3pPr marL="3030413" indent="0">
              <a:buNone/>
              <a:defRPr sz="5303">
                <a:solidFill>
                  <a:schemeClr val="tx1">
                    <a:tint val="75000"/>
                  </a:schemeClr>
                </a:solidFill>
              </a:defRPr>
            </a:lvl3pPr>
            <a:lvl4pPr marL="454562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4pPr>
            <a:lvl5pPr marL="6060826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5pPr>
            <a:lvl6pPr marL="7576033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6pPr>
            <a:lvl7pPr marL="9091239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7pPr>
            <a:lvl8pPr marL="10606446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8pPr>
            <a:lvl9pPr marL="12121652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19763677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4241" y="20248093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78" y="3804779"/>
            <a:ext cx="20247554" cy="18072700"/>
          </a:xfrm>
        </p:spPr>
        <p:txBody>
          <a:bodyPr anchor="ctr">
            <a:normAutofit/>
          </a:bodyPr>
          <a:lstStyle>
            <a:lvl1pPr algn="l">
              <a:defRPr sz="1590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6682" y="21877479"/>
            <a:ext cx="18737339" cy="237798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30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515207" indent="0">
              <a:buFontTx/>
              <a:buNone/>
              <a:defRPr/>
            </a:lvl2pPr>
            <a:lvl3pPr marL="3030413" indent="0">
              <a:buFontTx/>
              <a:buNone/>
              <a:defRPr/>
            </a:lvl3pPr>
            <a:lvl4pPr marL="4545620" indent="0">
              <a:buFontTx/>
              <a:buNone/>
              <a:defRPr/>
            </a:lvl4pPr>
            <a:lvl5pPr marL="606082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286" y="27175496"/>
            <a:ext cx="21846251" cy="971082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5207" indent="0">
              <a:buNone/>
              <a:defRPr sz="5965">
                <a:solidFill>
                  <a:schemeClr val="tx1">
                    <a:tint val="75000"/>
                  </a:schemeClr>
                </a:solidFill>
              </a:defRPr>
            </a:lvl2pPr>
            <a:lvl3pPr marL="3030413" indent="0">
              <a:buNone/>
              <a:defRPr sz="5303">
                <a:solidFill>
                  <a:schemeClr val="tx1">
                    <a:tint val="75000"/>
                  </a:schemeClr>
                </a:solidFill>
              </a:defRPr>
            </a:lvl3pPr>
            <a:lvl4pPr marL="454562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4pPr>
            <a:lvl5pPr marL="6060826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5pPr>
            <a:lvl6pPr marL="7576033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6pPr>
            <a:lvl7pPr marL="9091239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7pPr>
            <a:lvl8pPr marL="10606446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8pPr>
            <a:lvl9pPr marL="12121652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192" y="19763677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4241" y="20248093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92874" y="4044481"/>
            <a:ext cx="1515584" cy="3649842"/>
          </a:xfrm>
          <a:prstGeom prst="rect">
            <a:avLst/>
          </a:prstGeom>
        </p:spPr>
        <p:txBody>
          <a:bodyPr vert="horz" lIns="303038" tIns="151519" rIns="303038" bIns="151519" rtlCol="0" anchor="ctr">
            <a:noAutofit/>
          </a:bodyPr>
          <a:lstStyle/>
          <a:p>
            <a:pPr lvl="0"/>
            <a:r>
              <a:rPr lang="en-US" sz="26513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74345" y="18133279"/>
            <a:ext cx="1515584" cy="3649842"/>
          </a:xfrm>
          <a:prstGeom prst="rect">
            <a:avLst/>
          </a:prstGeom>
        </p:spPr>
        <p:txBody>
          <a:bodyPr vert="horz" lIns="303038" tIns="151519" rIns="303038" bIns="151519" rtlCol="0" anchor="ctr">
            <a:noAutofit/>
          </a:bodyPr>
          <a:lstStyle/>
          <a:p>
            <a:pPr lvl="0"/>
            <a:r>
              <a:rPr lang="en-US" sz="26513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3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286" y="15219125"/>
            <a:ext cx="21846251" cy="17006944"/>
          </a:xfrm>
        </p:spPr>
        <p:txBody>
          <a:bodyPr anchor="b">
            <a:normAutofit/>
          </a:bodyPr>
          <a:lstStyle>
            <a:lvl1pPr algn="l">
              <a:defRPr sz="1590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7286" y="32340621"/>
            <a:ext cx="21846251" cy="45538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30649570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4241" y="31101624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77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251578" y="3804779"/>
            <a:ext cx="20247554" cy="18072700"/>
          </a:xfrm>
        </p:spPr>
        <p:txBody>
          <a:bodyPr anchor="ctr">
            <a:normAutofit/>
          </a:bodyPr>
          <a:lstStyle>
            <a:lvl1pPr algn="l">
              <a:defRPr sz="1590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37285" y="27109050"/>
            <a:ext cx="22165418" cy="523157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54">
                <a:solidFill>
                  <a:schemeClr val="accent1"/>
                </a:solidFill>
              </a:defRPr>
            </a:lvl1pPr>
            <a:lvl2pPr marL="1515207" indent="0">
              <a:buFontTx/>
              <a:buNone/>
              <a:defRPr/>
            </a:lvl2pPr>
            <a:lvl3pPr marL="3030413" indent="0">
              <a:buFontTx/>
              <a:buNone/>
              <a:defRPr/>
            </a:lvl3pPr>
            <a:lvl4pPr marL="4545620" indent="0">
              <a:buFontTx/>
              <a:buNone/>
              <a:defRPr/>
            </a:lvl4pPr>
            <a:lvl5pPr marL="606082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7285" y="32340621"/>
            <a:ext cx="22165418" cy="45538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192" y="30649570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4241" y="31101624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92874" y="4044481"/>
            <a:ext cx="1515584" cy="3649842"/>
          </a:xfrm>
          <a:prstGeom prst="rect">
            <a:avLst/>
          </a:prstGeom>
        </p:spPr>
        <p:txBody>
          <a:bodyPr vert="horz" lIns="303038" tIns="151519" rIns="303038" bIns="151519" rtlCol="0" anchor="ctr">
            <a:noAutofit/>
          </a:bodyPr>
          <a:lstStyle/>
          <a:p>
            <a:pPr lvl="0"/>
            <a:r>
              <a:rPr lang="en-US" sz="26513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74345" y="18133279"/>
            <a:ext cx="1515584" cy="3649842"/>
          </a:xfrm>
          <a:prstGeom prst="rect">
            <a:avLst/>
          </a:prstGeom>
        </p:spPr>
        <p:txBody>
          <a:bodyPr vert="horz" lIns="303038" tIns="151519" rIns="303038" bIns="151519" rtlCol="0" anchor="ctr">
            <a:noAutofit/>
          </a:bodyPr>
          <a:lstStyle/>
          <a:p>
            <a:pPr lvl="0"/>
            <a:r>
              <a:rPr lang="en-US" sz="26513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62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288" y="3915920"/>
            <a:ext cx="21846247" cy="17975458"/>
          </a:xfrm>
        </p:spPr>
        <p:txBody>
          <a:bodyPr anchor="ctr">
            <a:normAutofit/>
          </a:bodyPr>
          <a:lstStyle>
            <a:lvl1pPr algn="l">
              <a:defRPr sz="1590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37286" y="27109050"/>
            <a:ext cx="21846251" cy="523157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954">
                <a:solidFill>
                  <a:schemeClr val="accent1"/>
                </a:solidFill>
              </a:defRPr>
            </a:lvl1pPr>
            <a:lvl2pPr marL="1515207" indent="0">
              <a:buFontTx/>
              <a:buNone/>
              <a:defRPr/>
            </a:lvl2pPr>
            <a:lvl3pPr marL="3030413" indent="0">
              <a:buFontTx/>
              <a:buNone/>
              <a:defRPr/>
            </a:lvl3pPr>
            <a:lvl4pPr marL="4545620" indent="0">
              <a:buFontTx/>
              <a:buNone/>
              <a:defRPr/>
            </a:lvl4pPr>
            <a:lvl5pPr marL="6060826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7286" y="32340621"/>
            <a:ext cx="21846251" cy="455388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30649570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4241" y="31101624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9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9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795895" y="3915917"/>
            <a:ext cx="5488525" cy="3297860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7288" y="3915917"/>
            <a:ext cx="15630272" cy="32978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6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519" y="3895342"/>
            <a:ext cx="21837018" cy="7994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286" y="13316726"/>
            <a:ext cx="21846251" cy="23577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286" y="12948244"/>
            <a:ext cx="21846251" cy="9167420"/>
          </a:xfrm>
        </p:spPr>
        <p:txBody>
          <a:bodyPr anchor="b"/>
          <a:lstStyle>
            <a:lvl1pPr algn="l">
              <a:defRPr sz="1325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286" y="22353076"/>
            <a:ext cx="21846251" cy="5370131"/>
          </a:xfrm>
        </p:spPr>
        <p:txBody>
          <a:bodyPr anchor="t"/>
          <a:lstStyle>
            <a:lvl1pPr marL="0" indent="0" algn="l">
              <a:buNone/>
              <a:defRPr sz="662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515207" indent="0">
              <a:buNone/>
              <a:defRPr sz="5965">
                <a:solidFill>
                  <a:schemeClr val="tx1">
                    <a:tint val="75000"/>
                  </a:schemeClr>
                </a:solidFill>
              </a:defRPr>
            </a:lvl2pPr>
            <a:lvl3pPr marL="3030413" indent="0">
              <a:buNone/>
              <a:defRPr sz="5303">
                <a:solidFill>
                  <a:schemeClr val="tx1">
                    <a:tint val="75000"/>
                  </a:schemeClr>
                </a:solidFill>
              </a:defRPr>
            </a:lvl3pPr>
            <a:lvl4pPr marL="454562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4pPr>
            <a:lvl5pPr marL="6060826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5pPr>
            <a:lvl6pPr marL="7576033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6pPr>
            <a:lvl7pPr marL="9091239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7pPr>
            <a:lvl8pPr marL="10606446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8pPr>
            <a:lvl9pPr marL="12121652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19763677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4241" y="20248093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7290" y="13336116"/>
            <a:ext cx="10596818" cy="235139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88171" y="13336116"/>
            <a:ext cx="10595366" cy="235139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4241" y="4916900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518" y="13897342"/>
            <a:ext cx="9526591" cy="3596702"/>
          </a:xfrm>
        </p:spPr>
        <p:txBody>
          <a:bodyPr anchor="b">
            <a:noAutofit/>
          </a:bodyPr>
          <a:lstStyle>
            <a:lvl1pPr marL="0" indent="0">
              <a:buNone/>
              <a:defRPr sz="7954" b="0"/>
            </a:lvl1pPr>
            <a:lvl2pPr marL="1515207" indent="0">
              <a:buNone/>
              <a:defRPr sz="6628" b="1"/>
            </a:lvl2pPr>
            <a:lvl3pPr marL="3030413" indent="0">
              <a:buNone/>
              <a:defRPr sz="5965" b="1"/>
            </a:lvl3pPr>
            <a:lvl4pPr marL="4545620" indent="0">
              <a:buNone/>
              <a:defRPr sz="5303" b="1"/>
            </a:lvl4pPr>
            <a:lvl5pPr marL="6060826" indent="0">
              <a:buNone/>
              <a:defRPr sz="5303" b="1"/>
            </a:lvl5pPr>
            <a:lvl6pPr marL="7576033" indent="0">
              <a:buNone/>
              <a:defRPr sz="5303" b="1"/>
            </a:lvl6pPr>
            <a:lvl7pPr marL="9091239" indent="0">
              <a:buNone/>
              <a:defRPr sz="5303" b="1"/>
            </a:lvl7pPr>
            <a:lvl8pPr marL="10606446" indent="0">
              <a:buNone/>
              <a:defRPr sz="5303" b="1"/>
            </a:lvl8pPr>
            <a:lvl9pPr marL="12121652" indent="0">
              <a:buNone/>
              <a:defRPr sz="53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7285" y="17494047"/>
            <a:ext cx="10596821" cy="1938404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744850" y="13877195"/>
            <a:ext cx="9522094" cy="3596702"/>
          </a:xfrm>
        </p:spPr>
        <p:txBody>
          <a:bodyPr anchor="b">
            <a:noAutofit/>
          </a:bodyPr>
          <a:lstStyle>
            <a:lvl1pPr marL="0" indent="0">
              <a:buNone/>
              <a:defRPr sz="7954" b="0"/>
            </a:lvl1pPr>
            <a:lvl2pPr marL="1515207" indent="0">
              <a:buNone/>
              <a:defRPr sz="6628" b="1"/>
            </a:lvl2pPr>
            <a:lvl3pPr marL="3030413" indent="0">
              <a:buNone/>
              <a:defRPr sz="5965" b="1"/>
            </a:lvl3pPr>
            <a:lvl4pPr marL="4545620" indent="0">
              <a:buNone/>
              <a:defRPr sz="5303" b="1"/>
            </a:lvl4pPr>
            <a:lvl5pPr marL="6060826" indent="0">
              <a:buNone/>
              <a:defRPr sz="5303" b="1"/>
            </a:lvl5pPr>
            <a:lvl6pPr marL="7576033" indent="0">
              <a:buNone/>
              <a:defRPr sz="5303" b="1"/>
            </a:lvl6pPr>
            <a:lvl7pPr marL="9091239" indent="0">
              <a:buNone/>
              <a:defRPr sz="5303" b="1"/>
            </a:lvl7pPr>
            <a:lvl8pPr marL="10606446" indent="0">
              <a:buNone/>
              <a:defRPr sz="5303" b="1"/>
            </a:lvl8pPr>
            <a:lvl9pPr marL="12121652" indent="0">
              <a:buNone/>
              <a:defRPr sz="53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76265" y="17473900"/>
            <a:ext cx="10590683" cy="1938404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94241" y="4916900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1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514" y="3895342"/>
            <a:ext cx="21837021" cy="79945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3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285" y="2784229"/>
            <a:ext cx="8714606" cy="6093588"/>
          </a:xfrm>
        </p:spPr>
        <p:txBody>
          <a:bodyPr anchor="b"/>
          <a:lstStyle>
            <a:lvl1pPr algn="l">
              <a:defRPr sz="662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0236" y="2784239"/>
            <a:ext cx="12563300" cy="3379714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7285" y="9977640"/>
            <a:ext cx="8714606" cy="26603718"/>
          </a:xfrm>
        </p:spPr>
        <p:txBody>
          <a:bodyPr/>
          <a:lstStyle>
            <a:lvl1pPr marL="0" indent="0">
              <a:buNone/>
              <a:defRPr sz="4640"/>
            </a:lvl1pPr>
            <a:lvl2pPr marL="1515207" indent="0">
              <a:buNone/>
              <a:defRPr sz="3977"/>
            </a:lvl2pPr>
            <a:lvl3pPr marL="3030413" indent="0">
              <a:buNone/>
              <a:defRPr sz="3314"/>
            </a:lvl3pPr>
            <a:lvl4pPr marL="4545620" indent="0">
              <a:buNone/>
              <a:defRPr sz="2983"/>
            </a:lvl4pPr>
            <a:lvl5pPr marL="6060826" indent="0">
              <a:buNone/>
              <a:defRPr sz="2983"/>
            </a:lvl5pPr>
            <a:lvl6pPr marL="7576033" indent="0">
              <a:buNone/>
              <a:defRPr sz="2983"/>
            </a:lvl6pPr>
            <a:lvl7pPr marL="9091239" indent="0">
              <a:buNone/>
              <a:defRPr sz="2983"/>
            </a:lvl7pPr>
            <a:lvl8pPr marL="10606446" indent="0">
              <a:buNone/>
              <a:defRPr sz="2983"/>
            </a:lvl8pPr>
            <a:lvl9pPr marL="12121652" indent="0">
              <a:buNone/>
              <a:defRPr sz="29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4438875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5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286" y="29962634"/>
            <a:ext cx="21846251" cy="3537259"/>
          </a:xfrm>
        </p:spPr>
        <p:txBody>
          <a:bodyPr anchor="b">
            <a:normAutofit/>
          </a:bodyPr>
          <a:lstStyle>
            <a:lvl1pPr algn="l">
              <a:defRPr sz="795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7286" y="3963093"/>
            <a:ext cx="21846251" cy="24060546"/>
          </a:xfrm>
        </p:spPr>
        <p:txBody>
          <a:bodyPr anchor="t">
            <a:normAutofit/>
          </a:bodyPr>
          <a:lstStyle>
            <a:lvl1pPr marL="0" indent="0" algn="ctr">
              <a:buNone/>
              <a:defRPr sz="5303"/>
            </a:lvl1pPr>
            <a:lvl2pPr marL="1515207" indent="0">
              <a:buNone/>
              <a:defRPr sz="5303"/>
            </a:lvl2pPr>
            <a:lvl3pPr marL="3030413" indent="0">
              <a:buNone/>
              <a:defRPr sz="5303"/>
            </a:lvl3pPr>
            <a:lvl4pPr marL="4545620" indent="0">
              <a:buNone/>
              <a:defRPr sz="5303"/>
            </a:lvl4pPr>
            <a:lvl5pPr marL="6060826" indent="0">
              <a:buNone/>
              <a:defRPr sz="5303"/>
            </a:lvl5pPr>
            <a:lvl6pPr marL="7576033" indent="0">
              <a:buNone/>
              <a:defRPr sz="5303"/>
            </a:lvl6pPr>
            <a:lvl7pPr marL="9091239" indent="0">
              <a:buNone/>
              <a:defRPr sz="5303"/>
            </a:lvl7pPr>
            <a:lvl8pPr marL="10606446" indent="0">
              <a:buNone/>
              <a:defRPr sz="5303"/>
            </a:lvl8pPr>
            <a:lvl9pPr marL="12121652" indent="0">
              <a:buNone/>
              <a:defRPr sz="530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7286" y="33499893"/>
            <a:ext cx="21846251" cy="3081471"/>
          </a:xfrm>
        </p:spPr>
        <p:txBody>
          <a:bodyPr>
            <a:normAutofit/>
          </a:bodyPr>
          <a:lstStyle>
            <a:lvl1pPr marL="0" indent="0">
              <a:buNone/>
              <a:defRPr sz="3977"/>
            </a:lvl1pPr>
            <a:lvl2pPr marL="1515207" indent="0">
              <a:buNone/>
              <a:defRPr sz="3977"/>
            </a:lvl2pPr>
            <a:lvl3pPr marL="3030413" indent="0">
              <a:buNone/>
              <a:defRPr sz="3314"/>
            </a:lvl3pPr>
            <a:lvl4pPr marL="4545620" indent="0">
              <a:buNone/>
              <a:defRPr sz="2983"/>
            </a:lvl4pPr>
            <a:lvl5pPr marL="6060826" indent="0">
              <a:buNone/>
              <a:defRPr sz="2983"/>
            </a:lvl5pPr>
            <a:lvl6pPr marL="7576033" indent="0">
              <a:buNone/>
              <a:defRPr sz="2983"/>
            </a:lvl6pPr>
            <a:lvl7pPr marL="9091239" indent="0">
              <a:buNone/>
              <a:defRPr sz="2983"/>
            </a:lvl7pPr>
            <a:lvl8pPr marL="10606446" indent="0">
              <a:buNone/>
              <a:defRPr sz="2983"/>
            </a:lvl8pPr>
            <a:lvl9pPr marL="12121652" indent="0">
              <a:buNone/>
              <a:defRPr sz="29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92" y="30649570"/>
            <a:ext cx="4501677" cy="317068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94241" y="31101624"/>
            <a:ext cx="1938654" cy="227890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" y="1426792"/>
            <a:ext cx="6565821" cy="41434567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67676" y="1779"/>
            <a:ext cx="6469952" cy="42772356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606076" cy="42803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6514" y="3895342"/>
            <a:ext cx="21837021" cy="7994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286" y="13316726"/>
            <a:ext cx="21846251" cy="24255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58220" y="38291764"/>
            <a:ext cx="2539831" cy="23103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7285" y="38296258"/>
            <a:ext cx="18944799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94241" y="4916900"/>
            <a:ext cx="193865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28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2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1515207" rtl="0" eaLnBrk="1" latinLnBrk="0" hangingPunct="1">
        <a:spcBef>
          <a:spcPct val="0"/>
        </a:spcBef>
        <a:buNone/>
        <a:defRPr sz="1193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6405" indent="-1136405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59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462211" indent="-947004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530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88016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4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303223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18429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333636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848842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364049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879255" indent="-757603" algn="l" defTabSz="1515207" rtl="0" eaLnBrk="1" latinLnBrk="0" hangingPunct="1">
        <a:spcBef>
          <a:spcPts val="3314"/>
        </a:spcBef>
        <a:spcAft>
          <a:spcPts val="0"/>
        </a:spcAft>
        <a:buClr>
          <a:schemeClr val="accent1"/>
        </a:buClr>
        <a:buFont typeface="Wingdings 3" charset="2"/>
        <a:buChar char=""/>
        <a:defRPr sz="397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1pPr>
      <a:lvl2pPr marL="1515207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2pPr>
      <a:lvl3pPr marL="3030413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3pPr>
      <a:lvl4pPr marL="4545620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4pPr>
      <a:lvl5pPr marL="6060826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5pPr>
      <a:lvl6pPr marL="7576033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6pPr>
      <a:lvl7pPr marL="9091239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7pPr>
      <a:lvl8pPr marL="10606446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8pPr>
      <a:lvl9pPr marL="12121652" algn="l" defTabSz="1515207" rtl="0" eaLnBrk="1" latinLnBrk="0" hangingPunct="1">
        <a:defRPr sz="5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statista.com/statistics/264349/sales-revenue-of-volkswagen-ag-since-2006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6321" y="2912215"/>
            <a:ext cx="10646979" cy="6863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Background of the study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/>
              <a:t>Volkswagen in the global automobile sector has been a highly famed brand.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/>
              <a:t>The company achieved a high revenue of €279.2 billion as of 2022 worldwide (Statista, 2023).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/>
              <a:t>The high revenue of the company has been enhanced by its global presence and online marketing approaches in every operating region in recent times.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534" y="21298099"/>
            <a:ext cx="10702165" cy="11726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4200" dirty="0" smtClean="0"/>
              <a:t>The implementation of consecutive information technology (IT) services by Volkswagen has enhanced the company’s approach to increasing digital marketing activities.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200" dirty="0" smtClean="0"/>
              <a:t>The current study will aim to evaluate the role of IT in increasing the current approaches of Volkswagen to increase digital marketing.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200" dirty="0" smtClean="0"/>
              <a:t>The objectives will achieve the goals shown below: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4200" dirty="0" smtClean="0"/>
              <a:t>To evaluate the role of IT in increasing digital marketing at Volkswagen.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4200" dirty="0" smtClean="0"/>
              <a:t>To analyse the issues to be faced by Volkswagen’s marketers to implement IT for digital marketing.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4200" dirty="0" smtClean="0"/>
              <a:t>To suggest strategies for marketers at Volkswagen to improve its digital marketing through integrating IT services.</a:t>
            </a:r>
            <a:endParaRPr lang="en-US" sz="4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868"/>
            <a:ext cx="26631900" cy="286232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ROLE OF INFORMATION TECHNOLOGY IN REVOLUTIONISING THE MARKETER’S APPROACH TOWARDS DIGITAL MARKETING: A CASE STUDY OF VOLKSWAGEN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020" y="33116017"/>
            <a:ext cx="10842979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Summarised literature review and gap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800" dirty="0" smtClean="0"/>
              <a:t>The implementation of digital marketing approaches can help companies to increase their consumer reach in the global market.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800" dirty="0" smtClean="0"/>
              <a:t>It can also enhance their brand reputation (Desai and </a:t>
            </a:r>
            <a:r>
              <a:rPr lang="en-US" sz="4800" dirty="0" err="1" smtClean="0"/>
              <a:t>Vidyapeeth</a:t>
            </a:r>
            <a:r>
              <a:rPr lang="en-US" sz="4800" dirty="0" smtClean="0"/>
              <a:t>, 2019).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800" dirty="0" smtClean="0"/>
              <a:t>Digital marketing can also help companies to gain a highly engaged consumer base for the organisational processes and products.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1382623" y="21731588"/>
            <a:ext cx="10105777" cy="80945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4000" dirty="0" smtClean="0"/>
              <a:t>The implementation of the </a:t>
            </a:r>
            <a:r>
              <a:rPr lang="en-US" sz="4000" b="1" i="1" dirty="0" smtClean="0"/>
              <a:t>TAM</a:t>
            </a:r>
            <a:r>
              <a:rPr lang="en-US" sz="4000" dirty="0" smtClean="0"/>
              <a:t> model can help companies to analyse the behavioural intentions of consumers to utilise technological support (</a:t>
            </a:r>
            <a:r>
              <a:rPr lang="en-US" sz="4000" dirty="0" err="1" smtClean="0"/>
              <a:t>Soleimani</a:t>
            </a:r>
            <a:r>
              <a:rPr lang="en-US" sz="4000" dirty="0" smtClean="0"/>
              <a:t> and </a:t>
            </a:r>
            <a:r>
              <a:rPr lang="en-US" sz="4000" dirty="0" err="1" smtClean="0"/>
              <a:t>Zarafshani</a:t>
            </a:r>
            <a:r>
              <a:rPr lang="en-US" sz="4000" dirty="0" smtClean="0"/>
              <a:t>, 2022).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000" dirty="0" smtClean="0"/>
              <a:t>On the other hand, the </a:t>
            </a:r>
            <a:r>
              <a:rPr lang="en-US" sz="4000" b="1" i="1" dirty="0" smtClean="0"/>
              <a:t>AIDA</a:t>
            </a:r>
            <a:r>
              <a:rPr lang="en-US" sz="4000" dirty="0" smtClean="0"/>
              <a:t> model can help marketers to increase their awareness, interest, desire and actions for promotions (</a:t>
            </a:r>
            <a:r>
              <a:rPr lang="en-US" sz="4000" dirty="0" err="1" smtClean="0"/>
              <a:t>Purbaningsih</a:t>
            </a:r>
            <a:r>
              <a:rPr lang="en-US" sz="4000" dirty="0" smtClean="0"/>
              <a:t> </a:t>
            </a:r>
            <a:r>
              <a:rPr lang="en-US" sz="4000" i="1" dirty="0" smtClean="0"/>
              <a:t>et al. </a:t>
            </a:r>
            <a:r>
              <a:rPr lang="en-US" sz="4000" dirty="0" smtClean="0"/>
              <a:t>2022).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000" dirty="0" smtClean="0"/>
              <a:t>The analysis of the literary sources faced a gap in analysing the role of IT in digital marketing.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000" dirty="0" smtClean="0"/>
              <a:t>The current study has aimed to fulfil the identified gap through consecutive data collection and analysis processes.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468100" y="33539688"/>
            <a:ext cx="9839537" cy="9048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Reference </a:t>
            </a:r>
          </a:p>
          <a:p>
            <a:r>
              <a:rPr lang="en-US" sz="2400" dirty="0" err="1" smtClean="0"/>
              <a:t>Alharahsheh</a:t>
            </a:r>
            <a:r>
              <a:rPr lang="en-US" sz="2400" dirty="0" smtClean="0"/>
              <a:t>, H.H. &amp; Pius, A. (2020) ‘A review of key paradigms: Positivism VS interpretivism’, </a:t>
            </a:r>
            <a:r>
              <a:rPr lang="en-US" sz="2400" i="1" dirty="0" smtClean="0"/>
              <a:t>Global Academic Journal of Humanities and Social Sciences</a:t>
            </a:r>
            <a:r>
              <a:rPr lang="en-US" sz="2400" dirty="0" smtClean="0"/>
              <a:t>, 2(3), pp.39-43.</a:t>
            </a:r>
          </a:p>
          <a:p>
            <a:r>
              <a:rPr lang="en-US" sz="2400" dirty="0" smtClean="0"/>
              <a:t>Desai, V. &amp; </a:t>
            </a:r>
            <a:r>
              <a:rPr lang="en-US" sz="2400" dirty="0" err="1" smtClean="0"/>
              <a:t>Vidyapeeth</a:t>
            </a:r>
            <a:r>
              <a:rPr lang="en-US" sz="2400" dirty="0" smtClean="0"/>
              <a:t>, B. (2019) ‘Digital marketing: A review’, </a:t>
            </a:r>
            <a:r>
              <a:rPr lang="en-US" sz="2400" i="1" dirty="0" smtClean="0"/>
              <a:t>International Journal of Trend in Scientific Research and Development</a:t>
            </a:r>
            <a:r>
              <a:rPr lang="en-US" sz="2400" dirty="0" smtClean="0"/>
              <a:t>, 5(5), pp.196-200.</a:t>
            </a:r>
          </a:p>
          <a:p>
            <a:r>
              <a:rPr lang="en-US" sz="2400" dirty="0" err="1" smtClean="0"/>
              <a:t>Pearse</a:t>
            </a:r>
            <a:r>
              <a:rPr lang="en-US" sz="2400" dirty="0" smtClean="0"/>
              <a:t>, N. (2019, June) ‘An illustration of deductive analysis in qualitative research’, In </a:t>
            </a:r>
            <a:r>
              <a:rPr lang="en-US" sz="2400" i="1" dirty="0" smtClean="0"/>
              <a:t>18th European conference on research methodology for business and management studies </a:t>
            </a:r>
            <a:r>
              <a:rPr lang="en-US" sz="2400" dirty="0" smtClean="0"/>
              <a:t>(p. 264).</a:t>
            </a:r>
          </a:p>
          <a:p>
            <a:r>
              <a:rPr lang="en-US" sz="2400" dirty="0" err="1" smtClean="0"/>
              <a:t>Peyravi</a:t>
            </a:r>
            <a:r>
              <a:rPr lang="en-US" sz="2400" dirty="0" smtClean="0"/>
              <a:t>, B., </a:t>
            </a:r>
            <a:r>
              <a:rPr lang="en-US" sz="2400" dirty="0" err="1" smtClean="0"/>
              <a:t>Nekrošienė</a:t>
            </a:r>
            <a:r>
              <a:rPr lang="en-US" sz="2400" dirty="0" smtClean="0"/>
              <a:t>, J. &amp; </a:t>
            </a:r>
            <a:r>
              <a:rPr lang="en-US" sz="2400" dirty="0" err="1" smtClean="0"/>
              <a:t>Lobanova</a:t>
            </a:r>
            <a:r>
              <a:rPr lang="en-US" sz="2400" dirty="0" smtClean="0"/>
              <a:t>, L. (2020) ‘Revolutionised technologies for marketing: Theoretical review with focus on artificial intelligence’, </a:t>
            </a:r>
            <a:r>
              <a:rPr lang="en-US" sz="2400" i="1" dirty="0" smtClean="0"/>
              <a:t>Business: Theory and Practice</a:t>
            </a:r>
            <a:r>
              <a:rPr lang="en-US" sz="2400" dirty="0" smtClean="0"/>
              <a:t>, 21(2), pp.827-834.</a:t>
            </a:r>
          </a:p>
          <a:p>
            <a:r>
              <a:rPr lang="en-US" sz="2400" dirty="0" err="1" smtClean="0"/>
              <a:t>Purbaningsih</a:t>
            </a:r>
            <a:r>
              <a:rPr lang="en-US" sz="2400" dirty="0" smtClean="0"/>
              <a:t>, Y., </a:t>
            </a:r>
            <a:r>
              <a:rPr lang="en-US" sz="2400" dirty="0" err="1" smtClean="0"/>
              <a:t>Putri</a:t>
            </a:r>
            <a:r>
              <a:rPr lang="en-US" sz="2400" dirty="0" smtClean="0"/>
              <a:t>, S.E., </a:t>
            </a:r>
            <a:r>
              <a:rPr lang="en-US" sz="2400" dirty="0" err="1" smtClean="0"/>
              <a:t>Bangkara</a:t>
            </a:r>
            <a:r>
              <a:rPr lang="en-US" sz="2400" dirty="0" smtClean="0"/>
              <a:t>, B.A., </a:t>
            </a:r>
            <a:r>
              <a:rPr lang="en-US" sz="2400" dirty="0" err="1" smtClean="0"/>
              <a:t>Nurofik</a:t>
            </a:r>
            <a:r>
              <a:rPr lang="en-US" sz="2400" dirty="0" smtClean="0"/>
              <a:t>, A. and </a:t>
            </a:r>
            <a:r>
              <a:rPr lang="en-US" sz="2400" dirty="0" err="1" smtClean="0"/>
              <a:t>Zahari</a:t>
            </a:r>
            <a:r>
              <a:rPr lang="en-US" sz="2400" dirty="0" smtClean="0"/>
              <a:t>, M. (2022) ‘Understanding the AIDA Model in Marketing Small Business in the Digital Age: Opportunities and Challenges’, </a:t>
            </a:r>
            <a:r>
              <a:rPr lang="en-US" sz="2400" i="1" dirty="0" smtClean="0"/>
              <a:t>Budapest International Research and Critics Institute-Journal (BIRCI-Journal)</a:t>
            </a:r>
            <a:r>
              <a:rPr lang="en-US" sz="2400" dirty="0" smtClean="0"/>
              <a:t>, 5(3), pp.19978-19989.</a:t>
            </a:r>
          </a:p>
          <a:p>
            <a:r>
              <a:rPr lang="en-US" sz="2400" dirty="0" err="1" smtClean="0"/>
              <a:t>Soleimani</a:t>
            </a:r>
            <a:r>
              <a:rPr lang="en-US" sz="2400" dirty="0" smtClean="0"/>
              <a:t>, A. &amp; </a:t>
            </a:r>
            <a:r>
              <a:rPr lang="en-US" sz="2400" dirty="0" err="1" smtClean="0"/>
              <a:t>Zarafshani</a:t>
            </a:r>
            <a:r>
              <a:rPr lang="en-US" sz="2400" dirty="0" smtClean="0"/>
              <a:t>, K. (2022) ‘Factors determining Adoption of Information Technology by Vocational Agricultural Teachers Using Technology Acceptance Model (TAM) in Kermanshah Province’, </a:t>
            </a:r>
            <a:r>
              <a:rPr lang="en-US" sz="2400" i="1" dirty="0" smtClean="0"/>
              <a:t>Iranian Journal of Information Processing and Management</a:t>
            </a:r>
            <a:r>
              <a:rPr lang="en-US" sz="2400" dirty="0" smtClean="0"/>
              <a:t>, 26(4), pp.885-902.</a:t>
            </a:r>
          </a:p>
          <a:p>
            <a:r>
              <a:rPr lang="en-US" sz="2400" dirty="0" smtClean="0"/>
              <a:t>Statista (2023). </a:t>
            </a:r>
            <a:r>
              <a:rPr lang="en-US" sz="2400" i="1" dirty="0" smtClean="0"/>
              <a:t>Volkswagen AG's sales revenue from FY 2006 to FY 2022</a:t>
            </a:r>
            <a:r>
              <a:rPr lang="en-US" sz="2400" dirty="0" smtClean="0"/>
              <a:t>. Available at: </a:t>
            </a:r>
            <a:r>
              <a:rPr lang="en-US" sz="2400" dirty="0" smtClean="0">
                <a:hlinkClick r:id="rId2"/>
              </a:rPr>
              <a:t>https://www.statista.com/statistics/264349/sales-revenue-of-volkswagen-ag-since-2006/</a:t>
            </a:r>
            <a:r>
              <a:rPr lang="en-US" sz="2400" dirty="0" smtClean="0"/>
              <a:t> (Accessed: 12 April 2023).</a:t>
            </a:r>
          </a:p>
        </p:txBody>
      </p:sp>
      <p:pic>
        <p:nvPicPr>
          <p:cNvPr id="1026" name="Picture 2" descr="https://lh6.googleusercontent.com/ptghDUTtm2DBQo9ukke21fM4tem6tHbG4VqRBM99k3SdvG-Xit7l2FsBaI-xgk4TeqWfQbmdX9Dyh-Ai1J79hlA4_ybi804dlthgfpM2hVfl9TywMgtRFm0iX7YufMM3IhEPBRJfsIowqr26kZNcou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9845674"/>
            <a:ext cx="10614026" cy="977582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92521" y="19714315"/>
            <a:ext cx="10685079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Figure 1: Revenue of Volkswagen</a:t>
            </a:r>
          </a:p>
          <a:p>
            <a:pPr algn="ctr"/>
            <a:r>
              <a:rPr lang="en-US" sz="4400" dirty="0" smtClean="0"/>
              <a:t>(Source: Statista, 2023)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93121" y="7017517"/>
            <a:ext cx="9981428" cy="10433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4200" dirty="0" smtClean="0"/>
              <a:t>The implementation of IT services in digital marketing activities of companies can enhance the prospects of the firms to increase their promotional activities.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200" dirty="0" smtClean="0"/>
              <a:t>IT service plays a pivotal role in terms of implementing various online marketing channels, such as social media, email, SEO and mobile applications (</a:t>
            </a:r>
            <a:r>
              <a:rPr lang="en-US" sz="4200" dirty="0" err="1" smtClean="0"/>
              <a:t>Peyravi</a:t>
            </a:r>
            <a:r>
              <a:rPr lang="en-US" sz="4200" dirty="0" smtClean="0"/>
              <a:t> </a:t>
            </a:r>
            <a:r>
              <a:rPr lang="en-US" sz="4200" i="1" dirty="0" smtClean="0"/>
              <a:t>et al. </a:t>
            </a:r>
            <a:r>
              <a:rPr lang="en-US" sz="4200" dirty="0" smtClean="0"/>
              <a:t>2020).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200" dirty="0" smtClean="0"/>
              <a:t>AI and VR services have been crucial parts of IT services, which have increased the services for digital marketing in various global companies in recent times.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4200" dirty="0" smtClean="0"/>
              <a:t>Companies incorporating IT for digital marketing can face issues regarding the lack of the right talent management and communication gaps.</a:t>
            </a:r>
            <a:endParaRPr lang="en-US" sz="4200" dirty="0"/>
          </a:p>
        </p:txBody>
      </p:sp>
      <p:sp>
        <p:nvSpPr>
          <p:cNvPr id="28" name="TextBox 27"/>
          <p:cNvSpPr txBox="1"/>
          <p:nvPr/>
        </p:nvSpPr>
        <p:spPr>
          <a:xfrm>
            <a:off x="21555323" y="2948288"/>
            <a:ext cx="8748465" cy="11172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Research methods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The researcher will use a positivist philosophy to collect data sources for the current study.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Positivism philosophy helps researchers to evaluate objective reality (</a:t>
            </a:r>
            <a:r>
              <a:rPr lang="en-US" sz="3600" dirty="0" err="1" smtClean="0"/>
              <a:t>Alharahsheh</a:t>
            </a:r>
            <a:r>
              <a:rPr lang="en-US" sz="3600" dirty="0" smtClean="0"/>
              <a:t> and Pius, 2020).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A deductive approach to research will be used in the current study.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The chosen approach aids researchers to analyse the collected data sources through scientific procedures (</a:t>
            </a:r>
            <a:r>
              <a:rPr lang="en-US" sz="3600" dirty="0" err="1" smtClean="0"/>
              <a:t>Pearse</a:t>
            </a:r>
            <a:r>
              <a:rPr lang="en-US" sz="3600" dirty="0" smtClean="0"/>
              <a:t>, 2019).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The researcher in the current study will use a descriptive design for the analysis of the collected data sources.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A primary quantitative data collection process will be used.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3600" dirty="0" smtClean="0"/>
              <a:t>The researcher will create a set of 10 close-ended questions for surveying the consumers of Volkswagen.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21555323" y="17883488"/>
            <a:ext cx="8748465" cy="10618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researcher will survey a total of 100 consumers of the company through online mediums.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researcher will use a random-probability sampling method to collect 50 sample survey responses for the data analysis.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researcher will utilise MS Excel to represent the survey responses using bar charts and pie charts.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researcher will measure the response rates using the LIKERT scale, which will help in the creation of the bar and pie charts.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statistical analysis of the data sources will help the researcher to identify the role of IT services to increase Volkswagen’s global digital marketing activities.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The researcher will maintain the Data Protection Act 2008 to maintain information privacy for the respondents in the survey.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21555323" y="33847465"/>
            <a:ext cx="8748465" cy="8956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Conclusion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current study will analyse the integration of IT services to increase the digital marketing approach of Volkswagen in the global market.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analysis of the literature review identified that the researcher faced a gap in information in previous articles for analysing the role of IT in digital marketing.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researcher will aim to collect datasets through primary data collection processes.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researcher will use the random probability sampling method to collect 50 samples out of 100 survey responses.</a:t>
            </a:r>
          </a:p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The survey responses will be represented through bar charts and pie charts.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These charts will be developed in MS Excel.</a:t>
            </a:r>
            <a:endParaRPr lang="en-US" sz="3600" dirty="0"/>
          </a:p>
        </p:txBody>
      </p:sp>
      <p:pic>
        <p:nvPicPr>
          <p:cNvPr id="33" name="image3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265694" y="2980530"/>
            <a:ext cx="10070306" cy="3915569"/>
          </a:xfrm>
          <a:prstGeom prst="rect">
            <a:avLst/>
          </a:prstGeom>
          <a:ln/>
        </p:spPr>
      </p:pic>
      <p:pic>
        <p:nvPicPr>
          <p:cNvPr id="34" name="image1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864514" y="17655330"/>
            <a:ext cx="9103895" cy="3813969"/>
          </a:xfrm>
          <a:prstGeom prst="rect">
            <a:avLst/>
          </a:prstGeom>
          <a:ln/>
        </p:spPr>
      </p:pic>
      <p:pic>
        <p:nvPicPr>
          <p:cNvPr id="35" name="image2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1640800" y="14310519"/>
            <a:ext cx="8662988" cy="3438525"/>
          </a:xfrm>
          <a:prstGeom prst="rect">
            <a:avLst/>
          </a:prstGeom>
          <a:ln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8800" y="39928800"/>
            <a:ext cx="10680700" cy="287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image1.png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746200" y="0"/>
            <a:ext cx="3557588" cy="28194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094279" y="29930300"/>
            <a:ext cx="684414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602700" y="28735338"/>
            <a:ext cx="8701088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81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1070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2022-08-29T10:50:15Z</dcterms:created>
  <dcterms:modified xsi:type="dcterms:W3CDTF">2023-04-14T11:59:03Z</dcterms:modified>
</cp:coreProperties>
</file>