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3" r:id="rId2"/>
  </p:sldIdLst>
  <p:sldSz cx="43891200" cy="32918400"/>
  <p:notesSz cx="9312275" cy="14798675"/>
  <p:custDataLst>
    <p:tags r:id="rId5"/>
  </p:custDataLst>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EA512"/>
    <a:srgbClr val="FFCA06"/>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7" autoAdjust="0"/>
    <p:restoredTop sz="93773" autoAdjust="0"/>
  </p:normalViewPr>
  <p:slideViewPr>
    <p:cSldViewPr snapToObjects="1">
      <p:cViewPr>
        <p:scale>
          <a:sx n="30" d="100"/>
          <a:sy n="30" d="100"/>
        </p:scale>
        <p:origin x="-2748" y="-33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5319" cy="739934"/>
          </a:xfrm>
          <a:prstGeom prst="rect">
            <a:avLst/>
          </a:prstGeom>
        </p:spPr>
        <p:txBody>
          <a:bodyPr vert="horz" lIns="137742" tIns="68871" rIns="137742" bIns="68871" rtlCol="0"/>
          <a:lstStyle>
            <a:lvl1pPr algn="l">
              <a:defRPr sz="1800"/>
            </a:lvl1pPr>
          </a:lstStyle>
          <a:p>
            <a:endParaRPr lang="en-US"/>
          </a:p>
        </p:txBody>
      </p:sp>
      <p:sp>
        <p:nvSpPr>
          <p:cNvPr id="3" name="Date Placeholder 2"/>
          <p:cNvSpPr>
            <a:spLocks noGrp="1"/>
          </p:cNvSpPr>
          <p:nvPr>
            <p:ph type="dt" sz="quarter" idx="1"/>
          </p:nvPr>
        </p:nvSpPr>
        <p:spPr>
          <a:xfrm>
            <a:off x="5274803" y="0"/>
            <a:ext cx="4035319" cy="739934"/>
          </a:xfrm>
          <a:prstGeom prst="rect">
            <a:avLst/>
          </a:prstGeom>
        </p:spPr>
        <p:txBody>
          <a:bodyPr vert="horz" lIns="137742" tIns="68871" rIns="137742" bIns="68871" rtlCol="0"/>
          <a:lstStyle>
            <a:lvl1pPr algn="r">
              <a:defRPr sz="1800"/>
            </a:lvl1pPr>
          </a:lstStyle>
          <a:p>
            <a:fld id="{6EA91F10-F105-F240-BB11-F3B689646099}" type="datetimeFigureOut">
              <a:rPr lang="en-US" smtClean="0"/>
              <a:pPr/>
              <a:t>4/29/2023</a:t>
            </a:fld>
            <a:endParaRPr lang="en-US"/>
          </a:p>
        </p:txBody>
      </p:sp>
      <p:sp>
        <p:nvSpPr>
          <p:cNvPr id="4" name="Footer Placeholder 3"/>
          <p:cNvSpPr>
            <a:spLocks noGrp="1"/>
          </p:cNvSpPr>
          <p:nvPr>
            <p:ph type="ftr" sz="quarter" idx="2"/>
          </p:nvPr>
        </p:nvSpPr>
        <p:spPr>
          <a:xfrm>
            <a:off x="1" y="14056173"/>
            <a:ext cx="4035319" cy="739934"/>
          </a:xfrm>
          <a:prstGeom prst="rect">
            <a:avLst/>
          </a:prstGeom>
        </p:spPr>
        <p:txBody>
          <a:bodyPr vert="horz" lIns="137742" tIns="68871" rIns="137742" bIns="68871" rtlCol="0" anchor="b"/>
          <a:lstStyle>
            <a:lvl1pPr algn="l">
              <a:defRPr sz="1800"/>
            </a:lvl1pPr>
          </a:lstStyle>
          <a:p>
            <a:endParaRPr lang="en-US"/>
          </a:p>
        </p:txBody>
      </p:sp>
      <p:sp>
        <p:nvSpPr>
          <p:cNvPr id="5" name="Slide Number Placeholder 4"/>
          <p:cNvSpPr>
            <a:spLocks noGrp="1"/>
          </p:cNvSpPr>
          <p:nvPr>
            <p:ph type="sldNum" sz="quarter" idx="3"/>
          </p:nvPr>
        </p:nvSpPr>
        <p:spPr>
          <a:xfrm>
            <a:off x="5274803" y="14056173"/>
            <a:ext cx="4035319" cy="739934"/>
          </a:xfrm>
          <a:prstGeom prst="rect">
            <a:avLst/>
          </a:prstGeom>
        </p:spPr>
        <p:txBody>
          <a:bodyPr vert="horz" lIns="137742" tIns="68871" rIns="137742" bIns="68871" rtlCol="0" anchor="b"/>
          <a:lstStyle>
            <a:lvl1pPr algn="r">
              <a:defRPr sz="18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1655964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5319" cy="739934"/>
          </a:xfrm>
          <a:prstGeom prst="rect">
            <a:avLst/>
          </a:prstGeom>
        </p:spPr>
        <p:txBody>
          <a:bodyPr vert="horz" lIns="137742" tIns="68871" rIns="137742" bIns="68871" rtlCol="0"/>
          <a:lstStyle>
            <a:lvl1pPr algn="l" defTabSz="3305809" fontAlgn="auto">
              <a:spcBef>
                <a:spcPts val="0"/>
              </a:spcBef>
              <a:spcAft>
                <a:spcPts val="0"/>
              </a:spcAft>
              <a:defRPr sz="1800">
                <a:latin typeface="+mn-lt"/>
                <a:ea typeface="+mn-ea"/>
                <a:cs typeface="+mn-cs"/>
              </a:defRPr>
            </a:lvl1pPr>
          </a:lstStyle>
          <a:p>
            <a:pPr>
              <a:defRPr/>
            </a:pPr>
            <a:endParaRPr lang="en-US"/>
          </a:p>
        </p:txBody>
      </p:sp>
      <p:sp>
        <p:nvSpPr>
          <p:cNvPr id="3" name="Date Placeholder 2"/>
          <p:cNvSpPr>
            <a:spLocks noGrp="1"/>
          </p:cNvSpPr>
          <p:nvPr>
            <p:ph type="dt" idx="1"/>
          </p:nvPr>
        </p:nvSpPr>
        <p:spPr>
          <a:xfrm>
            <a:off x="5274803" y="0"/>
            <a:ext cx="4035319" cy="739934"/>
          </a:xfrm>
          <a:prstGeom prst="rect">
            <a:avLst/>
          </a:prstGeom>
        </p:spPr>
        <p:txBody>
          <a:bodyPr vert="horz" lIns="137742" tIns="68871" rIns="137742" bIns="68871" rtlCol="0"/>
          <a:lstStyle>
            <a:lvl1pPr algn="r" defTabSz="3305809" fontAlgn="auto">
              <a:spcBef>
                <a:spcPts val="0"/>
              </a:spcBef>
              <a:spcAft>
                <a:spcPts val="0"/>
              </a:spcAft>
              <a:defRPr sz="1800">
                <a:latin typeface="+mn-lt"/>
                <a:ea typeface="+mn-ea"/>
                <a:cs typeface="+mn-cs"/>
              </a:defRPr>
            </a:lvl1pPr>
          </a:lstStyle>
          <a:p>
            <a:pPr>
              <a:defRPr/>
            </a:pPr>
            <a:fld id="{39B9E5EC-0846-6941-8703-CD90130FC354}" type="datetime1">
              <a:rPr lang="en-US"/>
              <a:pPr>
                <a:defRPr/>
              </a:pPr>
              <a:t>4/29/2023</a:t>
            </a:fld>
            <a:endParaRPr lang="en-US"/>
          </a:p>
        </p:txBody>
      </p:sp>
      <p:sp>
        <p:nvSpPr>
          <p:cNvPr id="4" name="Slide Image Placeholder 3"/>
          <p:cNvSpPr>
            <a:spLocks noGrp="1" noRot="1" noChangeAspect="1"/>
          </p:cNvSpPr>
          <p:nvPr>
            <p:ph type="sldImg" idx="2"/>
          </p:nvPr>
        </p:nvSpPr>
        <p:spPr>
          <a:xfrm>
            <a:off x="957263" y="1109663"/>
            <a:ext cx="7397750" cy="5548312"/>
          </a:xfrm>
          <a:prstGeom prst="rect">
            <a:avLst/>
          </a:prstGeom>
          <a:noFill/>
          <a:ln w="12700">
            <a:solidFill>
              <a:prstClr val="black"/>
            </a:solidFill>
          </a:ln>
        </p:spPr>
        <p:txBody>
          <a:bodyPr vert="horz" lIns="137742" tIns="68871" rIns="137742" bIns="68871" rtlCol="0" anchor="ctr"/>
          <a:lstStyle/>
          <a:p>
            <a:pPr lvl="0"/>
            <a:endParaRPr lang="en-US" noProof="0"/>
          </a:p>
        </p:txBody>
      </p:sp>
      <p:sp>
        <p:nvSpPr>
          <p:cNvPr id="5" name="Notes Placeholder 4"/>
          <p:cNvSpPr>
            <a:spLocks noGrp="1"/>
          </p:cNvSpPr>
          <p:nvPr>
            <p:ph type="body" sz="quarter" idx="3"/>
          </p:nvPr>
        </p:nvSpPr>
        <p:spPr>
          <a:xfrm>
            <a:off x="931228" y="7029371"/>
            <a:ext cx="7449820" cy="6659404"/>
          </a:xfrm>
          <a:prstGeom prst="rect">
            <a:avLst/>
          </a:prstGeom>
        </p:spPr>
        <p:txBody>
          <a:bodyPr vert="horz" lIns="137742" tIns="68871" rIns="137742" bIns="6887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14056173"/>
            <a:ext cx="4035319" cy="739934"/>
          </a:xfrm>
          <a:prstGeom prst="rect">
            <a:avLst/>
          </a:prstGeom>
        </p:spPr>
        <p:txBody>
          <a:bodyPr vert="horz" lIns="137742" tIns="68871" rIns="137742" bIns="68871" rtlCol="0" anchor="b"/>
          <a:lstStyle>
            <a:lvl1pPr algn="l" defTabSz="3305809" fontAlgn="auto">
              <a:spcBef>
                <a:spcPts val="0"/>
              </a:spcBef>
              <a:spcAft>
                <a:spcPts val="0"/>
              </a:spcAft>
              <a:defRPr sz="18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274803" y="14056173"/>
            <a:ext cx="4035319" cy="739934"/>
          </a:xfrm>
          <a:prstGeom prst="rect">
            <a:avLst/>
          </a:prstGeom>
        </p:spPr>
        <p:txBody>
          <a:bodyPr vert="horz" lIns="137742" tIns="68871" rIns="137742" bIns="68871" rtlCol="0" anchor="b"/>
          <a:lstStyle>
            <a:lvl1pPr algn="r" defTabSz="3305809" fontAlgn="auto">
              <a:spcBef>
                <a:spcPts val="0"/>
              </a:spcBef>
              <a:spcAft>
                <a:spcPts val="0"/>
              </a:spcAft>
              <a:defRPr sz="18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331043387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3304851" fontAlgn="base">
              <a:spcBef>
                <a:spcPct val="0"/>
              </a:spcBef>
              <a:spcAft>
                <a:spcPct val="0"/>
              </a:spcAft>
              <a:defRPr/>
            </a:pPr>
            <a:fld id="{5EECD738-4B14-F841-9471-716CEC54BDFE}" type="slidenum">
              <a:rPr lang="en-US" smtClean="0">
                <a:ea typeface="ＭＳ Ｐゴシック" pitchFamily="-108" charset="-128"/>
                <a:cs typeface="ＭＳ Ｐゴシック" pitchFamily="-108" charset="-128"/>
              </a:rPr>
              <a:pPr defTabSz="3304851" fontAlgn="base">
                <a:spcBef>
                  <a:spcPct val="0"/>
                </a:spcBef>
                <a:spcAft>
                  <a:spcPct val="0"/>
                </a:spcAft>
                <a:defRPr/>
              </a:pPr>
              <a:t>1</a:t>
            </a:fld>
            <a:endParaRPr lang="en-US" smtClean="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245063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4/29/2023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4/29/2023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4/29/2023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4/29/2023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4/29/2023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4/29/2023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4/29/2023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4/29/2023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4/29/2023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4/29/2023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4/29/2023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4/29/2023</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0" y="0"/>
            <a:ext cx="43891200" cy="32918400"/>
          </a:xfrm>
          <a:prstGeom prst="rect">
            <a:avLst/>
          </a:prstGeom>
          <a:solidFill>
            <a:schemeClr val="tx1"/>
          </a:solidFill>
          <a:ln w="25400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9600" y="4731544"/>
            <a:ext cx="42671999" cy="27501055"/>
          </a:xfrm>
          <a:prstGeom prst="rect">
            <a:avLst/>
          </a:prstGeom>
          <a:solidFill>
            <a:schemeClr val="accent4">
              <a:lumMod val="20000"/>
              <a:lumOff val="80000"/>
            </a:schemeClr>
          </a:solidFill>
          <a:ln w="25400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034555" y="5105401"/>
            <a:ext cx="11364841" cy="5486399"/>
          </a:xfrm>
          <a:prstGeom prst="rect">
            <a:avLst/>
          </a:prstGeom>
          <a:no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31459559" y="5113329"/>
            <a:ext cx="11364841" cy="26612857"/>
          </a:xfrm>
          <a:prstGeom prst="rect">
            <a:avLst/>
          </a:prstGeom>
          <a:no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3008996" y="5113330"/>
            <a:ext cx="17852004" cy="26612857"/>
          </a:xfrm>
          <a:prstGeom prst="rect">
            <a:avLst/>
          </a:prstGeom>
          <a:no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984420" y="10848334"/>
            <a:ext cx="11364841" cy="20877851"/>
          </a:xfrm>
          <a:prstGeom prst="rect">
            <a:avLst/>
          </a:prstGeom>
          <a:no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93"/>
          <p:cNvSpPr txBox="1">
            <a:spLocks noChangeArrowheads="1"/>
          </p:cNvSpPr>
          <p:nvPr/>
        </p:nvSpPr>
        <p:spPr bwMode="auto">
          <a:xfrm>
            <a:off x="0" y="609600"/>
            <a:ext cx="43891200" cy="1446212"/>
          </a:xfrm>
          <a:prstGeom prst="rect">
            <a:avLst/>
          </a:prstGeom>
          <a:noFill/>
          <a:ln w="9525">
            <a:noFill/>
            <a:miter lim="800000"/>
            <a:headEnd/>
            <a:tailEnd/>
          </a:ln>
        </p:spPr>
        <p:txBody>
          <a:bodyPr wrap="square">
            <a:prstTxWarp prst="textNoShape">
              <a:avLst/>
            </a:prstTxWarp>
            <a:spAutoFit/>
          </a:bodyPr>
          <a:lstStyle/>
          <a:p>
            <a:pPr algn="ctr"/>
            <a:r>
              <a:rPr lang="en-US" sz="8800" b="1" dirty="0" smtClean="0">
                <a:solidFill>
                  <a:srgbClr val="FFCA06"/>
                </a:solidFill>
                <a:latin typeface="Segoe UI" panose="020B0502040204020203" pitchFamily="34" charset="0"/>
                <a:ea typeface="Segoe UI" panose="020B0502040204020203" pitchFamily="34" charset="0"/>
                <a:cs typeface="Segoe UI" panose="020B0502040204020203" pitchFamily="34" charset="0"/>
              </a:rPr>
              <a:t>Influence of Big Data Analytics on Understanding the Customer Buying Trend</a:t>
            </a:r>
            <a:endParaRPr lang="en-US" sz="8800" b="1" dirty="0">
              <a:solidFill>
                <a:srgbClr val="FFCA06"/>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TextBox 22"/>
          <p:cNvSpPr txBox="1"/>
          <p:nvPr/>
        </p:nvSpPr>
        <p:spPr>
          <a:xfrm>
            <a:off x="1295400" y="6705600"/>
            <a:ext cx="10715173" cy="3108543"/>
          </a:xfrm>
          <a:prstGeom prst="rect">
            <a:avLst/>
          </a:prstGeom>
          <a:noFill/>
          <a:ln>
            <a:solidFill>
              <a:schemeClr val="tx1"/>
            </a:solidFill>
          </a:ln>
        </p:spPr>
        <p:txBody>
          <a:bodyPr wrap="square" rtlCol="0">
            <a:spAutoFit/>
          </a:bodyPr>
          <a:lstStyle/>
          <a:p>
            <a:r>
              <a:rPr lang="en-US" sz="2800" dirty="0"/>
              <a:t>This poster determines the influence of big data analytics in understanding the buying trends of customers. The use of big data in customer </a:t>
            </a:r>
            <a:r>
              <a:rPr lang="en-US" sz="2800" dirty="0" err="1"/>
              <a:t>behaviour</a:t>
            </a:r>
            <a:r>
              <a:rPr lang="en-US" sz="2800" dirty="0"/>
              <a:t> is discussed in this context through the literature review, and the subsequent methodology is attained for this poster. The analysis is performed to substantiate the performance of big data in consumer </a:t>
            </a:r>
            <a:r>
              <a:rPr lang="en-US" sz="2800" dirty="0" err="1"/>
              <a:t>behaviour</a:t>
            </a:r>
            <a:r>
              <a:rPr lang="en-US" sz="2800" dirty="0"/>
              <a:t> analysis, which leads the poster to assess future works in this context.</a:t>
            </a:r>
          </a:p>
        </p:txBody>
      </p:sp>
      <p:sp>
        <p:nvSpPr>
          <p:cNvPr id="24" name="TextBox 23"/>
          <p:cNvSpPr txBox="1"/>
          <p:nvPr/>
        </p:nvSpPr>
        <p:spPr>
          <a:xfrm>
            <a:off x="31699200" y="6739412"/>
            <a:ext cx="10839807" cy="4401205"/>
          </a:xfrm>
          <a:prstGeom prst="rect">
            <a:avLst/>
          </a:prstGeom>
          <a:noFill/>
          <a:ln>
            <a:solidFill>
              <a:schemeClr val="tx1"/>
            </a:solidFill>
          </a:ln>
        </p:spPr>
        <p:txBody>
          <a:bodyPr wrap="square" rtlCol="0">
            <a:spAutoFit/>
          </a:bodyPr>
          <a:lstStyle/>
          <a:p>
            <a:r>
              <a:rPr lang="en-US" sz="2800" dirty="0"/>
              <a:t>Big data analytics forms a part of the current framework of technologies expressed in the Industry 4.0 framework (Singh, 2020). Therefore, future big data analytics will become more effective in understanding consumer </a:t>
            </a:r>
            <a:r>
              <a:rPr lang="en-US" sz="2800" dirty="0" err="1"/>
              <a:t>behaviour</a:t>
            </a:r>
            <a:r>
              <a:rPr lang="en-US" sz="2800" dirty="0"/>
              <a:t> and trends by incorporating adjacent technologies of Industry 4.0, such as machine learning and artificial intelligence. The long-term implications of this development can be predicted in the theoretical framework of Industry 5.0, where digital technology integration results in </a:t>
            </a:r>
            <a:r>
              <a:rPr lang="en-US" sz="2800" dirty="0" err="1"/>
              <a:t>prioritisation</a:t>
            </a:r>
            <a:r>
              <a:rPr lang="en-US" sz="2800" dirty="0"/>
              <a:t> and </a:t>
            </a:r>
            <a:r>
              <a:rPr lang="en-US" sz="2800" dirty="0" err="1"/>
              <a:t>maximisation</a:t>
            </a:r>
            <a:r>
              <a:rPr lang="en-US" sz="2800" dirty="0"/>
              <a:t> of the customer experience as a whole (</a:t>
            </a:r>
            <a:r>
              <a:rPr lang="en-US" sz="2800" dirty="0" err="1"/>
              <a:t>Maddikunta</a:t>
            </a:r>
            <a:r>
              <a:rPr lang="en-US" sz="2800" dirty="0"/>
              <a:t> et al., 2021).</a:t>
            </a:r>
          </a:p>
        </p:txBody>
      </p:sp>
      <p:sp>
        <p:nvSpPr>
          <p:cNvPr id="25" name="TextBox 24"/>
          <p:cNvSpPr txBox="1"/>
          <p:nvPr/>
        </p:nvSpPr>
        <p:spPr>
          <a:xfrm>
            <a:off x="13373100" y="6720817"/>
            <a:ext cx="17145000" cy="3108543"/>
          </a:xfrm>
          <a:prstGeom prst="rect">
            <a:avLst/>
          </a:prstGeom>
          <a:noFill/>
          <a:ln>
            <a:solidFill>
              <a:schemeClr val="tx1"/>
            </a:solidFill>
          </a:ln>
        </p:spPr>
        <p:txBody>
          <a:bodyPr wrap="square" rtlCol="0">
            <a:spAutoFit/>
          </a:bodyPr>
          <a:lstStyle/>
          <a:p>
            <a:r>
              <a:rPr lang="en-US" sz="2800" dirty="0"/>
              <a:t>Secondary qualitative research methodology is used to determine the influence of big data analytics on consumer trends. This ensures that existing successful practices of big data analytics identified by large corporations are referenced to determine the influence on buyer </a:t>
            </a:r>
            <a:r>
              <a:rPr lang="en-US" sz="2800" dirty="0" err="1"/>
              <a:t>behaviour</a:t>
            </a:r>
            <a:r>
              <a:rPr lang="en-US" sz="2800" dirty="0"/>
              <a:t> and trends (</a:t>
            </a:r>
            <a:r>
              <a:rPr lang="en-US" sz="2800" dirty="0" err="1"/>
              <a:t>Ruggiano</a:t>
            </a:r>
            <a:r>
              <a:rPr lang="en-US" sz="2800" dirty="0"/>
              <a:t> and Perry, 2019). The research analysis will reference findings from analyst Bernard Marr’s collaboration with the leading successful brands of Amazon, Starbucks and Burberry. The analysis of evidence from these diverse companies will present an accurate insight into consumer </a:t>
            </a:r>
            <a:r>
              <a:rPr lang="en-US" sz="2800" dirty="0" err="1"/>
              <a:t>behaviour</a:t>
            </a:r>
            <a:r>
              <a:rPr lang="en-US" sz="2800" dirty="0"/>
              <a:t> across the markets of retail and technology, coffeehouse chain and luxury fashion respectively.</a:t>
            </a:r>
          </a:p>
        </p:txBody>
      </p:sp>
      <p:sp>
        <p:nvSpPr>
          <p:cNvPr id="26" name="TextBox 25"/>
          <p:cNvSpPr txBox="1"/>
          <p:nvPr/>
        </p:nvSpPr>
        <p:spPr>
          <a:xfrm>
            <a:off x="1387097" y="12388239"/>
            <a:ext cx="10715173" cy="14311610"/>
          </a:xfrm>
          <a:prstGeom prst="rect">
            <a:avLst/>
          </a:prstGeom>
          <a:noFill/>
          <a:ln>
            <a:solidFill>
              <a:schemeClr val="tx1"/>
            </a:solidFill>
          </a:ln>
        </p:spPr>
        <p:txBody>
          <a:bodyPr wrap="square" rtlCol="0">
            <a:spAutoFit/>
          </a:bodyPr>
          <a:lstStyle/>
          <a:p>
            <a:r>
              <a:rPr lang="en-US" sz="2800" dirty="0"/>
              <a:t>The digital integration of the consumer lifestyle with the virtual environment has been accelerated in the 21st century due to two key determinants. The first cause of this factor is found in the growth and accessibility of affordable high-speed internet connectivity, making consumers active in the digital environment (</a:t>
            </a:r>
            <a:r>
              <a:rPr lang="en-US" sz="2800" dirty="0" err="1"/>
              <a:t>Yamin</a:t>
            </a:r>
            <a:r>
              <a:rPr lang="en-US" sz="2800" dirty="0"/>
              <a:t>, 2019). The second determinant is found in the diffusion of innovations leading to affordable and high-end consumer devices, ranging from smartphones and laptops to desktop computers (Kumar, 2004). </a:t>
            </a:r>
            <a:endParaRPr lang="en-US" sz="2800" dirty="0" smtClean="0"/>
          </a:p>
          <a:p>
            <a:endParaRPr lang="en-US" sz="2800" dirty="0"/>
          </a:p>
          <a:p>
            <a:r>
              <a:rPr lang="en-US" sz="2800" dirty="0" smtClean="0"/>
              <a:t>Through </a:t>
            </a:r>
            <a:r>
              <a:rPr lang="en-US" sz="2800" dirty="0"/>
              <a:t>this unison of personal devices and digital connectivity, consumers interact across social, professional and commercial situations, creating a trail of personal data that forms their digital footprint (</a:t>
            </a:r>
            <a:r>
              <a:rPr lang="en-US" sz="2800" dirty="0" err="1"/>
              <a:t>Makrides</a:t>
            </a:r>
            <a:r>
              <a:rPr lang="en-US" sz="2800" dirty="0"/>
              <a:t>, </a:t>
            </a:r>
            <a:r>
              <a:rPr lang="en-US" sz="2800" dirty="0" err="1"/>
              <a:t>Vrontis</a:t>
            </a:r>
            <a:r>
              <a:rPr lang="en-US" sz="2800" dirty="0"/>
              <a:t> and </a:t>
            </a:r>
            <a:r>
              <a:rPr lang="en-US" sz="2800" dirty="0" err="1"/>
              <a:t>Christofi</a:t>
            </a:r>
            <a:r>
              <a:rPr lang="en-US" sz="2800" dirty="0"/>
              <a:t>, 2019).</a:t>
            </a:r>
          </a:p>
          <a:p>
            <a:r>
              <a:rPr lang="en-US" sz="2800" dirty="0"/>
              <a:t>Traditional data systems, therefore, become big data as the volume and variety of data grow exponentially through the continuous participation of consumers in the digital environment (</a:t>
            </a:r>
            <a:r>
              <a:rPr lang="en-US" sz="2800" dirty="0" err="1"/>
              <a:t>Khade</a:t>
            </a:r>
            <a:r>
              <a:rPr lang="en-US" sz="2800" dirty="0"/>
              <a:t>, 2016). Valuable consumer insights such as purchasing habits, personal tastes and preferences, goals and expectations, pain points, interests and other personal characteristics are revealed through the processing of big data (</a:t>
            </a:r>
            <a:r>
              <a:rPr lang="en-US" sz="2800" dirty="0" err="1"/>
              <a:t>Hunke</a:t>
            </a:r>
            <a:r>
              <a:rPr lang="en-US" sz="2800" dirty="0"/>
              <a:t>, Heinz and </a:t>
            </a:r>
            <a:r>
              <a:rPr lang="en-US" sz="2800" dirty="0" err="1"/>
              <a:t>Satzger</a:t>
            </a:r>
            <a:r>
              <a:rPr lang="en-US" sz="2800" dirty="0"/>
              <a:t>, 2021). </a:t>
            </a:r>
            <a:endParaRPr lang="en-US" sz="2800" dirty="0"/>
          </a:p>
          <a:p>
            <a:endParaRPr lang="en-US" sz="2800" dirty="0"/>
          </a:p>
          <a:p>
            <a:r>
              <a:rPr lang="en-US" sz="2800" dirty="0" smtClean="0"/>
              <a:t>The </a:t>
            </a:r>
            <a:r>
              <a:rPr lang="en-US" sz="2800" dirty="0"/>
              <a:t>use of contemporary digital technologies secures the processing of this large volume of data through data mining, machine learning and other techniques (Grover and </a:t>
            </a:r>
            <a:r>
              <a:rPr lang="en-US" sz="2800" dirty="0" err="1"/>
              <a:t>Kar</a:t>
            </a:r>
            <a:r>
              <a:rPr lang="en-US" sz="2800" dirty="0"/>
              <a:t>, 2017). Consequently, the awareness of this </a:t>
            </a:r>
            <a:r>
              <a:rPr lang="en-US" sz="2800" dirty="0" err="1"/>
              <a:t>personalised</a:t>
            </a:r>
            <a:r>
              <a:rPr lang="en-US" sz="2800" dirty="0"/>
              <a:t> data of individual consumers allows companies and their brands to tailor their marketing, sales and overall operations strategies to align with consumer interests (</a:t>
            </a:r>
            <a:r>
              <a:rPr lang="en-US" sz="2800" dirty="0" err="1"/>
              <a:t>Khade</a:t>
            </a:r>
            <a:r>
              <a:rPr lang="en-US" sz="2800" dirty="0"/>
              <a:t>, 2016). This results in a higher level of efficiency in designing products, supportive services, marketing and other functions based on an understanding of the customer buying trends and habits (</a:t>
            </a:r>
            <a:r>
              <a:rPr lang="en-US" sz="2800" dirty="0" err="1"/>
              <a:t>Manko</a:t>
            </a:r>
            <a:r>
              <a:rPr lang="en-US" sz="2800" dirty="0"/>
              <a:t>, 2021).</a:t>
            </a:r>
            <a:endParaRPr lang="en-US" sz="2800" dirty="0">
              <a:latin typeface="Segoe UI" panose="020B0502040204020203" pitchFamily="34" charset="0"/>
              <a:ea typeface="Segoe UI" panose="020B0502040204020203" pitchFamily="34" charset="0"/>
              <a:cs typeface="Segoe UI" panose="020B0502040204020203" pitchFamily="34" charset="0"/>
            </a:endParaRPr>
          </a:p>
        </p:txBody>
      </p:sp>
      <p:sp>
        <p:nvSpPr>
          <p:cNvPr id="27" name="TextBox 26"/>
          <p:cNvSpPr txBox="1"/>
          <p:nvPr/>
        </p:nvSpPr>
        <p:spPr>
          <a:xfrm>
            <a:off x="1295402" y="5562600"/>
            <a:ext cx="10715173" cy="861774"/>
          </a:xfrm>
          <a:prstGeom prst="rect">
            <a:avLst/>
          </a:prstGeom>
          <a:solidFill>
            <a:srgbClr val="FFC000"/>
          </a:solidFill>
          <a:ln w="63500" cmpd="sng">
            <a:solidFill>
              <a:schemeClr val="tx1"/>
            </a:solidFill>
          </a:ln>
        </p:spPr>
        <p:txBody>
          <a:bodyPr wrap="square" rtlCol="0">
            <a:spAutoFit/>
          </a:bodyPr>
          <a:lstStyle/>
          <a:p>
            <a:pPr algn="ctr"/>
            <a:r>
              <a:rPr lang="en-US" sz="5000" b="1" dirty="0" smtClean="0">
                <a:latin typeface="+mj-lt"/>
                <a:ea typeface="Segoe UI" panose="020B0502040204020203" pitchFamily="34" charset="0"/>
                <a:cs typeface="Segoe UI" panose="020B0502040204020203" pitchFamily="34" charset="0"/>
              </a:rPr>
              <a:t>Introduction</a:t>
            </a:r>
            <a:endParaRPr lang="en-US" sz="5000" b="1" dirty="0">
              <a:latin typeface="+mj-lt"/>
              <a:ea typeface="Segoe UI" panose="020B0502040204020203" pitchFamily="34" charset="0"/>
              <a:cs typeface="Segoe UI" panose="020B0502040204020203" pitchFamily="34" charset="0"/>
            </a:endParaRPr>
          </a:p>
        </p:txBody>
      </p:sp>
      <p:sp>
        <p:nvSpPr>
          <p:cNvPr id="28" name="TextBox 27"/>
          <p:cNvSpPr txBox="1"/>
          <p:nvPr/>
        </p:nvSpPr>
        <p:spPr>
          <a:xfrm>
            <a:off x="1359388" y="11140617"/>
            <a:ext cx="10715173" cy="861774"/>
          </a:xfrm>
          <a:prstGeom prst="rect">
            <a:avLst/>
          </a:prstGeom>
          <a:solidFill>
            <a:srgbClr val="FFC000"/>
          </a:solidFill>
          <a:ln w="63500" cmpd="sng">
            <a:solidFill>
              <a:schemeClr val="tx1"/>
            </a:solidFill>
          </a:ln>
        </p:spPr>
        <p:txBody>
          <a:bodyPr wrap="square" rtlCol="0">
            <a:spAutoFit/>
          </a:bodyPr>
          <a:lstStyle/>
          <a:p>
            <a:pPr algn="ctr"/>
            <a:r>
              <a:rPr lang="en-US" sz="5000" b="1" dirty="0" smtClean="0">
                <a:latin typeface="+mj-lt"/>
                <a:ea typeface="Segoe UI" panose="020B0502040204020203" pitchFamily="34" charset="0"/>
                <a:cs typeface="Segoe UI" panose="020B0502040204020203" pitchFamily="34" charset="0"/>
              </a:rPr>
              <a:t>Literature Review</a:t>
            </a:r>
            <a:endParaRPr lang="en-US" sz="5000" b="1" dirty="0">
              <a:latin typeface="+mj-lt"/>
              <a:ea typeface="Segoe UI" panose="020B0502040204020203" pitchFamily="34" charset="0"/>
              <a:cs typeface="Segoe UI" panose="020B0502040204020203" pitchFamily="34" charset="0"/>
            </a:endParaRPr>
          </a:p>
        </p:txBody>
      </p:sp>
      <p:sp>
        <p:nvSpPr>
          <p:cNvPr id="29" name="TextBox 28"/>
          <p:cNvSpPr txBox="1"/>
          <p:nvPr/>
        </p:nvSpPr>
        <p:spPr>
          <a:xfrm>
            <a:off x="13411200" y="5613399"/>
            <a:ext cx="17145000" cy="861774"/>
          </a:xfrm>
          <a:prstGeom prst="rect">
            <a:avLst/>
          </a:prstGeom>
          <a:solidFill>
            <a:srgbClr val="FFC000"/>
          </a:solidFill>
          <a:ln w="63500" cmpd="sng">
            <a:solidFill>
              <a:schemeClr val="tx1"/>
            </a:solidFill>
          </a:ln>
        </p:spPr>
        <p:txBody>
          <a:bodyPr wrap="square" rtlCol="0">
            <a:spAutoFit/>
          </a:bodyPr>
          <a:lstStyle/>
          <a:p>
            <a:pPr algn="ctr"/>
            <a:r>
              <a:rPr lang="en-US" sz="5000" b="1" dirty="0" smtClean="0">
                <a:latin typeface="+mj-lt"/>
                <a:ea typeface="Segoe UI" panose="020B0502040204020203" pitchFamily="34" charset="0"/>
                <a:cs typeface="Segoe UI" panose="020B0502040204020203" pitchFamily="34" charset="0"/>
              </a:rPr>
              <a:t>Methodology</a:t>
            </a:r>
            <a:endParaRPr lang="en-US" sz="5000" b="1" dirty="0">
              <a:latin typeface="+mj-lt"/>
              <a:ea typeface="Segoe UI" panose="020B0502040204020203" pitchFamily="34" charset="0"/>
              <a:cs typeface="Segoe UI" panose="020B0502040204020203" pitchFamily="34" charset="0"/>
            </a:endParaRPr>
          </a:p>
        </p:txBody>
      </p:sp>
      <p:sp>
        <p:nvSpPr>
          <p:cNvPr id="30" name="TextBox 29"/>
          <p:cNvSpPr txBox="1"/>
          <p:nvPr/>
        </p:nvSpPr>
        <p:spPr>
          <a:xfrm>
            <a:off x="31699200" y="5613399"/>
            <a:ext cx="10839807" cy="861774"/>
          </a:xfrm>
          <a:prstGeom prst="rect">
            <a:avLst/>
          </a:prstGeom>
          <a:solidFill>
            <a:srgbClr val="FFC000"/>
          </a:solidFill>
          <a:ln w="63500" cmpd="sng">
            <a:solidFill>
              <a:schemeClr val="tx1"/>
            </a:solidFill>
          </a:ln>
        </p:spPr>
        <p:txBody>
          <a:bodyPr wrap="square" rtlCol="0">
            <a:spAutoFit/>
          </a:bodyPr>
          <a:lstStyle/>
          <a:p>
            <a:pPr algn="ctr"/>
            <a:r>
              <a:rPr lang="en-US" sz="5000" b="1" dirty="0" smtClean="0">
                <a:latin typeface="+mj-lt"/>
                <a:ea typeface="Segoe UI" panose="020B0502040204020203" pitchFamily="34" charset="0"/>
                <a:cs typeface="Segoe UI" panose="020B0502040204020203" pitchFamily="34" charset="0"/>
              </a:rPr>
              <a:t>Future Work</a:t>
            </a:r>
            <a:endParaRPr lang="en-US" sz="5000" b="1" dirty="0">
              <a:latin typeface="+mj-lt"/>
              <a:ea typeface="Segoe UI" panose="020B0502040204020203" pitchFamily="34" charset="0"/>
              <a:cs typeface="Segoe UI" panose="020B0502040204020203" pitchFamily="34" charset="0"/>
            </a:endParaRPr>
          </a:p>
        </p:txBody>
      </p:sp>
      <p:sp>
        <p:nvSpPr>
          <p:cNvPr id="31" name="TextBox 30"/>
          <p:cNvSpPr txBox="1"/>
          <p:nvPr/>
        </p:nvSpPr>
        <p:spPr>
          <a:xfrm>
            <a:off x="13449299" y="10071250"/>
            <a:ext cx="17145000" cy="861774"/>
          </a:xfrm>
          <a:prstGeom prst="rect">
            <a:avLst/>
          </a:prstGeom>
          <a:solidFill>
            <a:srgbClr val="FFC000"/>
          </a:solidFill>
          <a:ln w="63500" cmpd="sng">
            <a:solidFill>
              <a:schemeClr val="tx1"/>
            </a:solidFill>
          </a:ln>
        </p:spPr>
        <p:txBody>
          <a:bodyPr wrap="square" rtlCol="0">
            <a:spAutoFit/>
          </a:bodyPr>
          <a:lstStyle/>
          <a:p>
            <a:pPr algn="ctr"/>
            <a:r>
              <a:rPr lang="en-US" sz="5000" b="1" dirty="0" smtClean="0">
                <a:latin typeface="+mj-lt"/>
                <a:ea typeface="Segoe UI" panose="020B0502040204020203" pitchFamily="34" charset="0"/>
                <a:cs typeface="Segoe UI" panose="020B0502040204020203" pitchFamily="34" charset="0"/>
              </a:rPr>
              <a:t>Analysis</a:t>
            </a:r>
            <a:endParaRPr lang="en-US" sz="5000" b="1" dirty="0">
              <a:latin typeface="+mj-lt"/>
              <a:ea typeface="Segoe UI" panose="020B0502040204020203" pitchFamily="34" charset="0"/>
              <a:cs typeface="Segoe UI" panose="020B0502040204020203" pitchFamily="34" charset="0"/>
            </a:endParaRPr>
          </a:p>
        </p:txBody>
      </p:sp>
      <p:sp>
        <p:nvSpPr>
          <p:cNvPr id="32" name="TextBox 31"/>
          <p:cNvSpPr txBox="1"/>
          <p:nvPr/>
        </p:nvSpPr>
        <p:spPr>
          <a:xfrm>
            <a:off x="13449299" y="11198311"/>
            <a:ext cx="17145000" cy="20097810"/>
          </a:xfrm>
          <a:prstGeom prst="rect">
            <a:avLst/>
          </a:prstGeom>
          <a:noFill/>
          <a:ln>
            <a:solidFill>
              <a:schemeClr val="tx1"/>
            </a:solidFill>
          </a:ln>
        </p:spPr>
        <p:txBody>
          <a:bodyPr wrap="square" rtlCol="0">
            <a:spAutoFit/>
          </a:bodyPr>
          <a:lstStyle/>
          <a:p>
            <a:pPr algn="ctr"/>
            <a:r>
              <a:rPr lang="en-US" sz="3200" b="1" dirty="0"/>
              <a:t>Big Data Analytics at Amazon</a:t>
            </a:r>
            <a:endParaRPr lang="en-US" sz="3200" dirty="0"/>
          </a:p>
          <a:p>
            <a:r>
              <a:rPr lang="en-US" sz="2800" dirty="0"/>
              <a:t>Amazon has in-house data banks hosted on cloud servers which contain various data regarding consumers that interact with the company (Marr, 2021). As an e-commerce retailer, Amazon uses big data analytics to identify customer profiles from data analysis which allows it to be proactive in satisfying customer relationship management situations. This creates a 360-degree view of the consumer, which is used to segment consumers based on similar profiles (Marr, 2021). The </a:t>
            </a:r>
            <a:r>
              <a:rPr lang="en-US" sz="2800" dirty="0" err="1"/>
              <a:t>behaviour</a:t>
            </a:r>
            <a:r>
              <a:rPr lang="en-US" sz="2800" dirty="0"/>
              <a:t> of these consumers is therefore understood by Amazon, allowing it to </a:t>
            </a:r>
            <a:r>
              <a:rPr lang="en-US" sz="2800" dirty="0" err="1"/>
              <a:t>personalise</a:t>
            </a:r>
            <a:r>
              <a:rPr lang="en-US" sz="2800" dirty="0"/>
              <a:t> product recommendations and address customer issues satisfactorily</a:t>
            </a:r>
            <a:r>
              <a:rPr lang="en-US" sz="2800" dirty="0" smtClean="0"/>
              <a:t>.</a:t>
            </a:r>
          </a:p>
          <a:p>
            <a:endParaRPr lang="en-US" sz="2800" dirty="0"/>
          </a:p>
          <a:p>
            <a:endParaRPr lang="en-US" sz="2800" dirty="0" smtClean="0"/>
          </a:p>
          <a:p>
            <a:endParaRPr lang="en-US" sz="2800" dirty="0"/>
          </a:p>
          <a:p>
            <a:endParaRPr lang="en-US" sz="2800"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pPr algn="ctr"/>
            <a:r>
              <a:rPr lang="en-US" sz="3200" b="1" dirty="0"/>
              <a:t>Big Data Analytics at Starbucks</a:t>
            </a:r>
            <a:endParaRPr lang="en-US" sz="3200" dirty="0"/>
          </a:p>
          <a:p>
            <a:r>
              <a:rPr lang="en-US" sz="2800" dirty="0"/>
              <a:t>Starbucks uses big data analytics to determine localised consumer </a:t>
            </a:r>
            <a:r>
              <a:rPr lang="en-US" sz="2800" dirty="0" err="1"/>
              <a:t>behaviour</a:t>
            </a:r>
            <a:r>
              <a:rPr lang="en-US" sz="2800" dirty="0"/>
              <a:t> based on area demographics (Marr, 2018). This ensures new stores are opened in areas which will offer the highest engagement potential from consumers. Such information is gathered from users of the Starbucks smartphone app, numbering above 17 million active users as well as 13 million active users in the rewards programme of the brand (Marr, 2018). The data analytics, therefore, ensures the retail presence of Starbucks stores is </a:t>
            </a:r>
            <a:r>
              <a:rPr lang="en-US" sz="2800" dirty="0" err="1"/>
              <a:t>optimised</a:t>
            </a:r>
            <a:r>
              <a:rPr lang="en-US" sz="2800" dirty="0"/>
              <a:t> to </a:t>
            </a:r>
            <a:r>
              <a:rPr lang="en-US" sz="2800" dirty="0" err="1"/>
              <a:t>maximise</a:t>
            </a:r>
            <a:r>
              <a:rPr lang="en-US" sz="2800" dirty="0"/>
              <a:t> consumer engagement</a:t>
            </a:r>
            <a:r>
              <a:rPr lang="en-US" sz="2800" dirty="0" smtClean="0"/>
              <a:t>.</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endParaRPr lang="en-US" sz="2800" dirty="0"/>
          </a:p>
          <a:p>
            <a:endParaRPr lang="en-US" sz="2800" dirty="0"/>
          </a:p>
          <a:p>
            <a:pPr algn="ctr"/>
            <a:r>
              <a:rPr lang="en-US" sz="3200" b="1" dirty="0"/>
              <a:t>Big Data Analytics at Burberry</a:t>
            </a:r>
            <a:endParaRPr lang="en-US" sz="3200" dirty="0"/>
          </a:p>
          <a:p>
            <a:r>
              <a:rPr lang="en-US" sz="2800" dirty="0"/>
              <a:t>Burberry uses big data analytics to determine consumer trends, which allows its in-store representatives to make accurate recommendations to new and existing consumers (Marr, 2017). The data is gathered from RFID tags attached to new products, which presents a detailed data bank of valuable information. This is used to </a:t>
            </a:r>
            <a:r>
              <a:rPr lang="en-US" sz="2800" dirty="0" err="1"/>
              <a:t>customise</a:t>
            </a:r>
            <a:r>
              <a:rPr lang="en-US" sz="2800" dirty="0"/>
              <a:t> the luxury retail experience of Burberry customers across retail channels, resulting in a 50% increase in repeat customers by consumers (Marr, 2017).</a:t>
            </a:r>
          </a:p>
        </p:txBody>
      </p:sp>
      <p:sp>
        <p:nvSpPr>
          <p:cNvPr id="33" name="TextBox 32"/>
          <p:cNvSpPr txBox="1"/>
          <p:nvPr/>
        </p:nvSpPr>
        <p:spPr>
          <a:xfrm>
            <a:off x="31733836" y="11526465"/>
            <a:ext cx="10839807" cy="861774"/>
          </a:xfrm>
          <a:prstGeom prst="rect">
            <a:avLst/>
          </a:prstGeom>
          <a:solidFill>
            <a:srgbClr val="FFC000"/>
          </a:solidFill>
          <a:ln w="63500" cmpd="sng">
            <a:solidFill>
              <a:schemeClr val="tx1"/>
            </a:solidFill>
          </a:ln>
        </p:spPr>
        <p:txBody>
          <a:bodyPr wrap="square" rtlCol="0">
            <a:spAutoFit/>
          </a:bodyPr>
          <a:lstStyle/>
          <a:p>
            <a:pPr algn="ctr"/>
            <a:r>
              <a:rPr lang="en-US" sz="5000" b="1" dirty="0" smtClean="0">
                <a:latin typeface="+mj-lt"/>
                <a:ea typeface="Segoe UI" panose="020B0502040204020203" pitchFamily="34" charset="0"/>
                <a:cs typeface="Segoe UI" panose="020B0502040204020203" pitchFamily="34" charset="0"/>
              </a:rPr>
              <a:t>Conclusion</a:t>
            </a:r>
            <a:endParaRPr lang="en-US" sz="5000" b="1" dirty="0">
              <a:latin typeface="+mj-lt"/>
              <a:ea typeface="Segoe UI" panose="020B0502040204020203" pitchFamily="34" charset="0"/>
              <a:cs typeface="Segoe UI" panose="020B0502040204020203" pitchFamily="34" charset="0"/>
            </a:endParaRPr>
          </a:p>
        </p:txBody>
      </p:sp>
      <p:sp>
        <p:nvSpPr>
          <p:cNvPr id="34" name="TextBox 33"/>
          <p:cNvSpPr txBox="1"/>
          <p:nvPr/>
        </p:nvSpPr>
        <p:spPr>
          <a:xfrm>
            <a:off x="31733836" y="12649200"/>
            <a:ext cx="10839807" cy="4832092"/>
          </a:xfrm>
          <a:prstGeom prst="rect">
            <a:avLst/>
          </a:prstGeom>
          <a:noFill/>
          <a:ln>
            <a:solidFill>
              <a:schemeClr val="tx1"/>
            </a:solidFill>
          </a:ln>
        </p:spPr>
        <p:txBody>
          <a:bodyPr wrap="square" rtlCol="0">
            <a:spAutoFit/>
          </a:bodyPr>
          <a:lstStyle/>
          <a:p>
            <a:r>
              <a:rPr lang="en-US" sz="2800" dirty="0"/>
              <a:t>The research findings drew secondary qualitative data from the works of Bernard Marr’s analysis of big data analytics across different global organisations. The analysis confirmed that big data is used to a far-reaching extent in performing predictive analysis of consumer </a:t>
            </a:r>
            <a:r>
              <a:rPr lang="en-US" sz="2800" dirty="0" err="1"/>
              <a:t>behaviour</a:t>
            </a:r>
            <a:r>
              <a:rPr lang="en-US" sz="2800" dirty="0"/>
              <a:t> and trends, resulting in effective consumer engagement and market expansion strategies to be deployed by the companies in the poster. Their current expertise in using big data analytics makes them future-ready to integrate Industry 4.0 technologies towards understanding customers, and ultimately creating a peak level of customer experience and engagement because of Industry 5.0.</a:t>
            </a:r>
          </a:p>
        </p:txBody>
      </p:sp>
      <p:sp>
        <p:nvSpPr>
          <p:cNvPr id="39" name="TextBox 38"/>
          <p:cNvSpPr txBox="1"/>
          <p:nvPr/>
        </p:nvSpPr>
        <p:spPr>
          <a:xfrm>
            <a:off x="31768472" y="17657887"/>
            <a:ext cx="10839807" cy="861774"/>
          </a:xfrm>
          <a:prstGeom prst="rect">
            <a:avLst/>
          </a:prstGeom>
          <a:solidFill>
            <a:srgbClr val="FFC000"/>
          </a:solidFill>
          <a:ln w="63500" cmpd="sng">
            <a:solidFill>
              <a:schemeClr val="tx1"/>
            </a:solidFill>
          </a:ln>
        </p:spPr>
        <p:txBody>
          <a:bodyPr wrap="square" rtlCol="0">
            <a:spAutoFit/>
          </a:bodyPr>
          <a:lstStyle/>
          <a:p>
            <a:pPr algn="ctr"/>
            <a:r>
              <a:rPr lang="en-US" sz="5000" b="1" dirty="0" smtClean="0">
                <a:latin typeface="+mj-lt"/>
                <a:ea typeface="Segoe UI" panose="020B0502040204020203" pitchFamily="34" charset="0"/>
                <a:cs typeface="Segoe UI" panose="020B0502040204020203" pitchFamily="34" charset="0"/>
              </a:rPr>
              <a:t>References</a:t>
            </a:r>
            <a:endParaRPr lang="en-US" sz="5000" b="1" dirty="0">
              <a:latin typeface="+mj-lt"/>
              <a:ea typeface="Segoe UI" panose="020B0502040204020203" pitchFamily="34" charset="0"/>
              <a:cs typeface="Segoe UI" panose="020B0502040204020203" pitchFamily="34" charset="0"/>
            </a:endParaRPr>
          </a:p>
        </p:txBody>
      </p:sp>
      <p:sp>
        <p:nvSpPr>
          <p:cNvPr id="40" name="TextBox 39"/>
          <p:cNvSpPr txBox="1"/>
          <p:nvPr/>
        </p:nvSpPr>
        <p:spPr>
          <a:xfrm>
            <a:off x="31768472" y="18821400"/>
            <a:ext cx="10839807" cy="12665006"/>
          </a:xfrm>
          <a:prstGeom prst="rect">
            <a:avLst/>
          </a:prstGeom>
          <a:noFill/>
          <a:ln>
            <a:solidFill>
              <a:schemeClr val="tx1"/>
            </a:solidFill>
          </a:ln>
        </p:spPr>
        <p:txBody>
          <a:bodyPr wrap="square" rtlCol="0">
            <a:spAutoFit/>
          </a:bodyPr>
          <a:lstStyle/>
          <a:p>
            <a:pPr marL="457200" indent="-457200">
              <a:buFont typeface="Arial" pitchFamily="34" charset="0"/>
              <a:buChar char="•"/>
            </a:pPr>
            <a:r>
              <a:rPr lang="en-US" sz="1900" dirty="0"/>
              <a:t>Grover, P. and </a:t>
            </a:r>
            <a:r>
              <a:rPr lang="en-US" sz="1900" dirty="0" err="1"/>
              <a:t>Kar</a:t>
            </a:r>
            <a:r>
              <a:rPr lang="en-US" sz="1900" dirty="0"/>
              <a:t>, A.K. (2017). Big Data Analytics: A Review on Theoretical Contributions and Tools Used in Literature. </a:t>
            </a:r>
            <a:r>
              <a:rPr lang="en-US" sz="1900" i="1" dirty="0"/>
              <a:t>Global Journal of Flexible Systems Management</a:t>
            </a:r>
            <a:r>
              <a:rPr lang="en-US" sz="1900" dirty="0"/>
              <a:t>, [online] 18(3), pp.203–229. </a:t>
            </a:r>
            <a:r>
              <a:rPr lang="en-US" sz="1900" dirty="0" err="1"/>
              <a:t>doi:https</a:t>
            </a:r>
            <a:r>
              <a:rPr lang="en-US" sz="1900" dirty="0"/>
              <a:t>://doi.org/10.1007/s40171-017-0159-3.</a:t>
            </a:r>
          </a:p>
          <a:p>
            <a:pPr marL="457200" indent="-457200">
              <a:buFont typeface="Arial" pitchFamily="34" charset="0"/>
              <a:buChar char="•"/>
            </a:pPr>
            <a:r>
              <a:rPr lang="en-US" sz="1900" dirty="0" err="1"/>
              <a:t>Hunke</a:t>
            </a:r>
            <a:r>
              <a:rPr lang="en-US" sz="1900" dirty="0"/>
              <a:t>, F., Heinz, D. and </a:t>
            </a:r>
            <a:r>
              <a:rPr lang="en-US" sz="1900" dirty="0" err="1"/>
              <a:t>Satzger</a:t>
            </a:r>
            <a:r>
              <a:rPr lang="en-US" sz="1900" dirty="0"/>
              <a:t>, G. (2021). Creating customer value from data: foundations and archetypes of analytics-based services. </a:t>
            </a:r>
            <a:r>
              <a:rPr lang="en-US" sz="1900" i="1" dirty="0"/>
              <a:t>Electronic Markets</a:t>
            </a:r>
            <a:r>
              <a:rPr lang="en-US" sz="1900" dirty="0"/>
              <a:t>, [online] 32, pp.503–521. </a:t>
            </a:r>
            <a:r>
              <a:rPr lang="en-US" sz="1900" dirty="0" err="1"/>
              <a:t>doi:https</a:t>
            </a:r>
            <a:r>
              <a:rPr lang="en-US" sz="1900" dirty="0"/>
              <a:t>://doi.org/10.1007/s12525-021-00506-y.</a:t>
            </a:r>
          </a:p>
          <a:p>
            <a:pPr marL="457200" indent="-457200">
              <a:buFont typeface="Arial" pitchFamily="34" charset="0"/>
              <a:buChar char="•"/>
            </a:pPr>
            <a:r>
              <a:rPr lang="en-US" sz="1900" dirty="0" err="1"/>
              <a:t>Khade</a:t>
            </a:r>
            <a:r>
              <a:rPr lang="en-US" sz="1900" dirty="0"/>
              <a:t>, A.A. (2016). Performing Customer Behavior Analysis using Big Data Analytics. </a:t>
            </a:r>
            <a:r>
              <a:rPr lang="en-US" sz="1900" i="1" dirty="0" err="1"/>
              <a:t>Procedia</a:t>
            </a:r>
            <a:r>
              <a:rPr lang="en-US" sz="1900" i="1" dirty="0"/>
              <a:t> Computer Science</a:t>
            </a:r>
            <a:r>
              <a:rPr lang="en-US" sz="1900" dirty="0"/>
              <a:t>, [online] 79, pp.986–992. </a:t>
            </a:r>
            <a:r>
              <a:rPr lang="en-US" sz="1900" dirty="0" err="1"/>
              <a:t>doi:https</a:t>
            </a:r>
            <a:r>
              <a:rPr lang="en-US" sz="1900" dirty="0"/>
              <a:t>://doi.org/10.1016/j.procs.2016.03.125.</a:t>
            </a:r>
          </a:p>
          <a:p>
            <a:pPr marL="457200" indent="-457200">
              <a:buFont typeface="Arial" pitchFamily="34" charset="0"/>
              <a:buChar char="•"/>
            </a:pPr>
            <a:r>
              <a:rPr lang="en-US" sz="1900" dirty="0"/>
              <a:t>Kumar, S. (2004). Mobile communications: global trends in the 21st century. </a:t>
            </a:r>
            <a:r>
              <a:rPr lang="en-US" sz="1900" i="1" dirty="0"/>
              <a:t>International Journal of Mobile Communications</a:t>
            </a:r>
            <a:r>
              <a:rPr lang="en-US" sz="1900" dirty="0"/>
              <a:t>, [online] 2(1), p.67. </a:t>
            </a:r>
            <a:r>
              <a:rPr lang="en-US" sz="1900" dirty="0" err="1"/>
              <a:t>doi:https</a:t>
            </a:r>
            <a:r>
              <a:rPr lang="en-US" sz="1900" dirty="0"/>
              <a:t>://doi.org/10.1504/ijmc.2004.004488.</a:t>
            </a:r>
          </a:p>
          <a:p>
            <a:pPr marL="457200" indent="-457200">
              <a:buFont typeface="Arial" pitchFamily="34" charset="0"/>
              <a:buChar char="•"/>
            </a:pPr>
            <a:r>
              <a:rPr lang="en-US" sz="1900" dirty="0"/>
              <a:t>‌</a:t>
            </a:r>
            <a:r>
              <a:rPr lang="en-US" sz="1900" dirty="0" err="1"/>
              <a:t>Maddikunta</a:t>
            </a:r>
            <a:r>
              <a:rPr lang="en-US" sz="1900" dirty="0"/>
              <a:t>, P.K.R., Pham, Q.-V., B, P., </a:t>
            </a:r>
            <a:r>
              <a:rPr lang="en-US" sz="1900" dirty="0" err="1"/>
              <a:t>Deepa</a:t>
            </a:r>
            <a:r>
              <a:rPr lang="en-US" sz="1900" dirty="0"/>
              <a:t>, N., </a:t>
            </a:r>
            <a:r>
              <a:rPr lang="en-US" sz="1900" dirty="0" err="1"/>
              <a:t>Dev</a:t>
            </a:r>
            <a:r>
              <a:rPr lang="en-US" sz="1900" dirty="0"/>
              <a:t>, K., </a:t>
            </a:r>
            <a:r>
              <a:rPr lang="en-US" sz="1900" dirty="0" err="1"/>
              <a:t>Gadekallu</a:t>
            </a:r>
            <a:r>
              <a:rPr lang="en-US" sz="1900" dirty="0"/>
              <a:t>, T.R., Ruby, R. and </a:t>
            </a:r>
            <a:r>
              <a:rPr lang="en-US" sz="1900" dirty="0" err="1"/>
              <a:t>Liyanage</a:t>
            </a:r>
            <a:r>
              <a:rPr lang="en-US" sz="1900" dirty="0"/>
              <a:t>, M. (2021). Industry 5.0: A survey on enabling technologies and potential applications. </a:t>
            </a:r>
            <a:r>
              <a:rPr lang="en-US" sz="1900" i="1" dirty="0"/>
              <a:t>Journal of Industrial Information Integration</a:t>
            </a:r>
            <a:r>
              <a:rPr lang="en-US" sz="1900" dirty="0"/>
              <a:t>, [online] 26, p.100257. </a:t>
            </a:r>
            <a:r>
              <a:rPr lang="en-US" sz="1900" dirty="0" err="1"/>
              <a:t>doi:https</a:t>
            </a:r>
            <a:r>
              <a:rPr lang="en-US" sz="1900" dirty="0"/>
              <a:t>://doi.org/10.1016/j.jii.2021.100257.</a:t>
            </a:r>
          </a:p>
          <a:p>
            <a:pPr marL="457200" indent="-457200">
              <a:buFont typeface="Arial" pitchFamily="34" charset="0"/>
              <a:buChar char="•"/>
            </a:pPr>
            <a:r>
              <a:rPr lang="en-US" sz="1900" dirty="0" err="1"/>
              <a:t>Makrides</a:t>
            </a:r>
            <a:r>
              <a:rPr lang="en-US" sz="1900" dirty="0"/>
              <a:t>, A., </a:t>
            </a:r>
            <a:r>
              <a:rPr lang="en-US" sz="1900" dirty="0" err="1"/>
              <a:t>Vrontis</a:t>
            </a:r>
            <a:r>
              <a:rPr lang="en-US" sz="1900" dirty="0"/>
              <a:t>, D. and </a:t>
            </a:r>
            <a:r>
              <a:rPr lang="en-US" sz="1900" dirty="0" err="1"/>
              <a:t>Christofi</a:t>
            </a:r>
            <a:r>
              <a:rPr lang="en-US" sz="1900" dirty="0"/>
              <a:t>, M. (2019). The Gold Rush of Digital Marketing: Assessing Prospects of Building Brand Awareness Overseas. </a:t>
            </a:r>
            <a:r>
              <a:rPr lang="en-US" sz="1900" i="1" dirty="0"/>
              <a:t>Business Perspectives and Research</a:t>
            </a:r>
            <a:r>
              <a:rPr lang="en-US" sz="1900" dirty="0"/>
              <a:t>, [online] 8(1). </a:t>
            </a:r>
            <a:r>
              <a:rPr lang="en-US" sz="1900" dirty="0" err="1"/>
              <a:t>doi:https</a:t>
            </a:r>
            <a:r>
              <a:rPr lang="en-US" sz="1900" dirty="0"/>
              <a:t>://doi.org/10.1177/2278533719860016.</a:t>
            </a:r>
          </a:p>
          <a:p>
            <a:pPr marL="457200" indent="-457200">
              <a:buFont typeface="Arial" pitchFamily="34" charset="0"/>
              <a:buChar char="•"/>
            </a:pPr>
            <a:r>
              <a:rPr lang="en-US" sz="1900" dirty="0" err="1"/>
              <a:t>Manko</a:t>
            </a:r>
            <a:r>
              <a:rPr lang="en-US" sz="1900" dirty="0"/>
              <a:t>, B.A. (2021). Big data: The effect of analytics on marketing and business. </a:t>
            </a:r>
            <a:r>
              <a:rPr lang="en-US" sz="1900" i="1" dirty="0"/>
              <a:t>Journal of Information Technology Teaching Cases</a:t>
            </a:r>
            <a:r>
              <a:rPr lang="en-US" sz="1900" dirty="0"/>
              <a:t>, [online] 12(2). </a:t>
            </a:r>
            <a:r>
              <a:rPr lang="en-US" sz="1900" dirty="0" err="1"/>
              <a:t>doi:https</a:t>
            </a:r>
            <a:r>
              <a:rPr lang="en-US" sz="1900" dirty="0"/>
              <a:t>://doi.org/10.1177/20438869211057284.</a:t>
            </a:r>
          </a:p>
          <a:p>
            <a:pPr marL="457200" indent="-457200">
              <a:buFont typeface="Arial" pitchFamily="34" charset="0"/>
              <a:buChar char="•"/>
            </a:pPr>
            <a:r>
              <a:rPr lang="en-US" sz="1900" dirty="0"/>
              <a:t>Marr, B. (2017). </a:t>
            </a:r>
            <a:r>
              <a:rPr lang="en-US" sz="1900" i="1" dirty="0"/>
              <a:t>The Amazing Ways Burberry Is Using Artificial Intelligence And Big Data To Drive Success</a:t>
            </a:r>
            <a:r>
              <a:rPr lang="en-US" sz="1900" dirty="0"/>
              <a:t>. [online] Forbes. Available at: https://www.forbes.com/sites/bernardmarr/2017/09/25/the-amazing-ways-burberry-is-using-artificial-intelligence-and-big-data-to-drive-success/?sh=b21a8d24f63f [Accessed 14 Apr. 2023].</a:t>
            </a:r>
          </a:p>
          <a:p>
            <a:pPr marL="457200" indent="-457200">
              <a:buFont typeface="Arial" pitchFamily="34" charset="0"/>
              <a:buChar char="•"/>
            </a:pPr>
            <a:r>
              <a:rPr lang="en-US" sz="1900" dirty="0"/>
              <a:t>Marr, B. (2018). </a:t>
            </a:r>
            <a:r>
              <a:rPr lang="en-US" sz="1900" i="1" dirty="0"/>
              <a:t>Starbucks: Using Big Data, Analytics And Artificial Intelligence To Boost Performance</a:t>
            </a:r>
            <a:r>
              <a:rPr lang="en-US" sz="1900" dirty="0"/>
              <a:t>. [online] Forbes. Available at: https://www.forbes.com/sites/bernardmarr/2018/05/28/starbucks-using-big-data-analytics-and-artificial-intelligence-to-boost-performance/?sh=5faaed9065cd [Accessed 14 Apr. 2023].</a:t>
            </a:r>
          </a:p>
          <a:p>
            <a:pPr marL="457200" indent="-457200">
              <a:buFont typeface="Arial" pitchFamily="34" charset="0"/>
              <a:buChar char="•"/>
            </a:pPr>
            <a:r>
              <a:rPr lang="en-US" sz="1900" dirty="0"/>
              <a:t>Marr, B. (2021). </a:t>
            </a:r>
            <a:r>
              <a:rPr lang="en-US" sz="1900" i="1" dirty="0"/>
              <a:t>Amazon: Using Big Data to understand customers</a:t>
            </a:r>
            <a:r>
              <a:rPr lang="en-US" sz="1900" dirty="0"/>
              <a:t>. [online] Bernard Marr. Available at: https://bernardmarr.com/amazon-using-big-data-to-understand-customers/ [Accessed 14 Apr. 2023].</a:t>
            </a:r>
          </a:p>
          <a:p>
            <a:pPr marL="457200" indent="-457200">
              <a:buFont typeface="Arial" pitchFamily="34" charset="0"/>
              <a:buChar char="•"/>
            </a:pPr>
            <a:r>
              <a:rPr lang="en-US" sz="1900" dirty="0" err="1"/>
              <a:t>Ruggiano</a:t>
            </a:r>
            <a:r>
              <a:rPr lang="en-US" sz="1900" dirty="0"/>
              <a:t>, N. and Perry, T.E. (2019). Conducting Secondary Analysis of Qualitative data: Should we, Can we, and how? </a:t>
            </a:r>
            <a:r>
              <a:rPr lang="en-US" sz="1900" i="1" dirty="0"/>
              <a:t>Qualitative Social Work</a:t>
            </a:r>
            <a:r>
              <a:rPr lang="en-US" sz="1900" dirty="0"/>
              <a:t>, [online] 18(1), pp.81–97. </a:t>
            </a:r>
            <a:r>
              <a:rPr lang="en-US" sz="1900" dirty="0" err="1"/>
              <a:t>doi:https</a:t>
            </a:r>
            <a:r>
              <a:rPr lang="en-US" sz="1900" dirty="0"/>
              <a:t>://doi.org/10.1177/1473325017700701.</a:t>
            </a:r>
          </a:p>
          <a:p>
            <a:pPr marL="457200" indent="-457200">
              <a:buFont typeface="Arial" pitchFamily="34" charset="0"/>
              <a:buChar char="•"/>
            </a:pPr>
            <a:r>
              <a:rPr lang="en-US" sz="1900" dirty="0"/>
              <a:t>Singh, H. (2020). Big data, industry 4.0 and cyber-physical systems integration: A smart industry context. </a:t>
            </a:r>
            <a:r>
              <a:rPr lang="en-US" sz="1900" i="1" dirty="0"/>
              <a:t>Materials Today: Proceedings</a:t>
            </a:r>
            <a:r>
              <a:rPr lang="en-US" sz="1900" dirty="0"/>
              <a:t>, [online] 46(1), pp.157–162. </a:t>
            </a:r>
            <a:r>
              <a:rPr lang="en-US" sz="1900" dirty="0" err="1"/>
              <a:t>doi:https</a:t>
            </a:r>
            <a:r>
              <a:rPr lang="en-US" sz="1900" dirty="0"/>
              <a:t>://doi.org/10.1016/j.matpr.2020.07.170.</a:t>
            </a:r>
          </a:p>
          <a:p>
            <a:pPr marL="457200" indent="-457200">
              <a:buFont typeface="Arial" pitchFamily="34" charset="0"/>
              <a:buChar char="•"/>
            </a:pPr>
            <a:r>
              <a:rPr lang="en-US" sz="1900" dirty="0" err="1"/>
              <a:t>Yamin</a:t>
            </a:r>
            <a:r>
              <a:rPr lang="en-US" sz="1900" dirty="0"/>
              <a:t>, M. (2019). Information technologies of 21st century and their impact on the society. </a:t>
            </a:r>
            <a:r>
              <a:rPr lang="en-US" sz="1900" i="1" dirty="0"/>
              <a:t>International Journal of Information Technology</a:t>
            </a:r>
            <a:r>
              <a:rPr lang="en-US" sz="1900" dirty="0"/>
              <a:t>, [online] 11, pp.759–766. </a:t>
            </a:r>
            <a:r>
              <a:rPr lang="en-US" sz="1900" dirty="0" err="1"/>
              <a:t>doi:https</a:t>
            </a:r>
            <a:r>
              <a:rPr lang="en-US" sz="1900" dirty="0"/>
              <a:t>://doi.org/10.1007/s41870-019-00355-1.</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097" y="26997313"/>
            <a:ext cx="10715173" cy="448909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2600" y="14725902"/>
            <a:ext cx="9906000" cy="497469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92600" y="23164800"/>
            <a:ext cx="9906000" cy="505160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17802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1449</TotalTime>
  <Words>1526</Words>
  <Application>Microsoft Office PowerPoint</Application>
  <PresentationFormat>Custom</PresentationFormat>
  <Paragraphs>63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Postertemplate</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43</cp:revision>
  <cp:lastPrinted>2017-04-13T18:18:46Z</cp:lastPrinted>
  <dcterms:created xsi:type="dcterms:W3CDTF">2012-02-03T15:55:11Z</dcterms:created>
  <dcterms:modified xsi:type="dcterms:W3CDTF">2023-04-29T15:08:12Z</dcterms:modified>
</cp:coreProperties>
</file>