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84946" autoAdjust="0"/>
  </p:normalViewPr>
  <p:slideViewPr>
    <p:cSldViewPr>
      <p:cViewPr varScale="1">
        <p:scale>
          <a:sx n="82" d="100"/>
          <a:sy n="82" d="100"/>
        </p:scale>
        <p:origin x="-1026"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0DC759-8679-4C7D-8C17-FAF3D6F2CEC0}" type="datetimeFigureOut">
              <a:rPr lang="en-US" smtClean="0"/>
              <a:pPr/>
              <a:t>4/20/2023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600148-AEA0-417B-89AF-641A6748F7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600148-AEA0-417B-89AF-641A6748F70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100" kern="1200" dirty="0" smtClean="0">
                <a:solidFill>
                  <a:schemeClr val="tx1"/>
                </a:solidFill>
                <a:latin typeface="Arial" pitchFamily="34" charset="0"/>
                <a:ea typeface="+mn-ea"/>
                <a:cs typeface="Arial" pitchFamily="34" charset="0"/>
              </a:rPr>
              <a:t>The usage of training and development for HR officers of Amazon is effective to discuss organisational issues to ensure effective solution. As mentioned by </a:t>
            </a:r>
            <a:r>
              <a:rPr lang="en-GB" sz="1100" kern="1200" dirty="0" err="1" smtClean="0">
                <a:solidFill>
                  <a:schemeClr val="tx1"/>
                </a:solidFill>
                <a:latin typeface="Arial" pitchFamily="34" charset="0"/>
                <a:ea typeface="+mn-ea"/>
                <a:cs typeface="Arial" pitchFamily="34" charset="0"/>
              </a:rPr>
              <a:t>Aburumman</a:t>
            </a:r>
            <a:r>
              <a:rPr lang="en-GB" sz="1100" kern="1200" dirty="0" smtClean="0">
                <a:solidFill>
                  <a:schemeClr val="tx1"/>
                </a:solidFill>
                <a:latin typeface="Arial" pitchFamily="34" charset="0"/>
                <a:ea typeface="+mn-ea"/>
                <a:cs typeface="Arial" pitchFamily="34" charset="0"/>
              </a:rPr>
              <a:t> </a:t>
            </a:r>
            <a:r>
              <a:rPr lang="en-GB" sz="1100" i="1" kern="1200" dirty="0" smtClean="0">
                <a:solidFill>
                  <a:schemeClr val="tx1"/>
                </a:solidFill>
                <a:latin typeface="Arial" pitchFamily="34" charset="0"/>
                <a:ea typeface="+mn-ea"/>
                <a:cs typeface="Arial" pitchFamily="34" charset="0"/>
              </a:rPr>
              <a:t>et al. </a:t>
            </a:r>
            <a:r>
              <a:rPr lang="en-GB" sz="1100" kern="1200" dirty="0" smtClean="0">
                <a:solidFill>
                  <a:schemeClr val="tx1"/>
                </a:solidFill>
                <a:latin typeface="Arial" pitchFamily="34" charset="0"/>
                <a:ea typeface="+mn-ea"/>
                <a:cs typeface="Arial" pitchFamily="34" charset="0"/>
              </a:rPr>
              <a:t>(2020), usage of training and development is helpful to enhance employee satisfaction rate. Moreover, training and development process for HR officers of Amazon is helpful to maintain organisational success of Amazon.</a:t>
            </a:r>
            <a:endParaRPr lang="en-US"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A8600148-AEA0-417B-89AF-641A6748F70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100" kern="1200" dirty="0" smtClean="0">
                <a:solidFill>
                  <a:schemeClr val="tx1"/>
                </a:solidFill>
                <a:latin typeface="Arial" pitchFamily="34" charset="0"/>
                <a:ea typeface="+mn-ea"/>
                <a:cs typeface="Arial" pitchFamily="34" charset="0"/>
              </a:rPr>
              <a:t>The training and development process for the HR officers is effective to enhance the work process of Amazon. The identification of the drawbacks regarding the work process is possible by arranging effective training and development processes. Training and development is effective to enhance the professional factors of HR officers.</a:t>
            </a:r>
            <a:endParaRPr lang="en-US"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A8600148-AEA0-417B-89AF-641A6748F70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600148-AEA0-417B-89AF-641A6748F70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600148-AEA0-417B-89AF-641A6748F700}"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100" kern="1200" dirty="0" smtClean="0">
                <a:solidFill>
                  <a:schemeClr val="tx1"/>
                </a:solidFill>
                <a:latin typeface="Arial" pitchFamily="34" charset="0"/>
                <a:ea typeface="+mn-ea"/>
                <a:cs typeface="Arial" pitchFamily="34" charset="0"/>
              </a:rPr>
              <a:t>Training and development is a process that helps HR officials in acquiring new knowledge regarding company and work process. The effective assessment of knowledge reading companies is effective to enhance productivity and become better leaders. The HR officials of Amazon need to participate actively in training and development sessions as it is helpful for them to enhance their personal development.</a:t>
            </a:r>
            <a:endParaRPr lang="en-US"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A8600148-AEA0-417B-89AF-641A6748F70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GB" sz="1100" kern="1200" dirty="0" smtClean="0">
                <a:solidFill>
                  <a:schemeClr val="tx1"/>
                </a:solidFill>
                <a:latin typeface="Arial" pitchFamily="34" charset="0"/>
                <a:ea typeface="+mn-ea"/>
                <a:cs typeface="Arial" pitchFamily="34" charset="0"/>
              </a:rPr>
              <a:t>The HR  officers of Amazon need to enhance their HRM knowledge and expertise to ensure success of work process and maintenance of organisational growth. According to the views of Singh </a:t>
            </a:r>
            <a:r>
              <a:rPr lang="en-GB" sz="1100" i="1" kern="1200" dirty="0" smtClean="0">
                <a:solidFill>
                  <a:schemeClr val="tx1"/>
                </a:solidFill>
                <a:latin typeface="Arial" pitchFamily="34" charset="0"/>
                <a:ea typeface="+mn-ea"/>
                <a:cs typeface="Arial" pitchFamily="34" charset="0"/>
              </a:rPr>
              <a:t>et al. </a:t>
            </a:r>
            <a:r>
              <a:rPr lang="en-GB" sz="1100" kern="1200" dirty="0" smtClean="0">
                <a:solidFill>
                  <a:schemeClr val="tx1"/>
                </a:solidFill>
                <a:latin typeface="Arial" pitchFamily="34" charset="0"/>
                <a:ea typeface="+mn-ea"/>
                <a:cs typeface="Arial" pitchFamily="34" charset="0"/>
              </a:rPr>
              <a:t>(2021), HRM knowledge is helpful to assess relevant knowledge that is effective to assist Human Resource officers of Amazon. The enhancement of communication skill is a vital factor for Hr officers as it helps them to gather knowledge regarding employee satisfaction. As mentioned by </a:t>
            </a:r>
            <a:r>
              <a:rPr lang="en-GB" sz="1100" kern="1200" dirty="0" err="1" smtClean="0">
                <a:solidFill>
                  <a:schemeClr val="tx1"/>
                </a:solidFill>
                <a:latin typeface="Arial" pitchFamily="34" charset="0"/>
                <a:ea typeface="+mn-ea"/>
                <a:cs typeface="Arial" pitchFamily="34" charset="0"/>
              </a:rPr>
              <a:t>Rothwell</a:t>
            </a:r>
            <a:r>
              <a:rPr lang="en-GB" sz="1100" kern="1200" dirty="0" smtClean="0">
                <a:solidFill>
                  <a:schemeClr val="tx1"/>
                </a:solidFill>
                <a:latin typeface="Arial" pitchFamily="34" charset="0"/>
                <a:ea typeface="+mn-ea"/>
                <a:cs typeface="Arial" pitchFamily="34" charset="0"/>
              </a:rPr>
              <a:t> </a:t>
            </a:r>
            <a:r>
              <a:rPr lang="en-GB" sz="1100" i="1" kern="1200" dirty="0" smtClean="0">
                <a:solidFill>
                  <a:schemeClr val="tx1"/>
                </a:solidFill>
                <a:latin typeface="Arial" pitchFamily="34" charset="0"/>
                <a:ea typeface="+mn-ea"/>
                <a:cs typeface="Arial" pitchFamily="34" charset="0"/>
              </a:rPr>
              <a:t>et al. </a:t>
            </a:r>
            <a:r>
              <a:rPr lang="en-GB" sz="1100" kern="1200" dirty="0" smtClean="0">
                <a:solidFill>
                  <a:schemeClr val="tx1"/>
                </a:solidFill>
                <a:latin typeface="Arial" pitchFamily="34" charset="0"/>
                <a:ea typeface="+mn-ea"/>
                <a:cs typeface="Arial" pitchFamily="34" charset="0"/>
              </a:rPr>
              <a:t>(2020), managing priorities and advising skill is essential to ensure success of HR officers of Amazon. The skills of managing priorities is essential for a HR officer as it helps them to manage multiple tasks. Besides, skill regarding advising is an effective approach for HR officers as it helps them to encourage employees. The HR managers need to develop HR planning strategies to ensure maintenance of organisational growth.</a:t>
            </a:r>
          </a:p>
          <a:p>
            <a:pPr algn="just">
              <a:lnSpc>
                <a:spcPct val="150000"/>
              </a:lnSpc>
            </a:pPr>
            <a:r>
              <a:rPr lang="en-GB" sz="1100" i="1" kern="1200" dirty="0" smtClean="0">
                <a:solidFill>
                  <a:schemeClr val="tx1"/>
                </a:solidFill>
                <a:latin typeface="Arial" pitchFamily="34" charset="0"/>
                <a:ea typeface="+mn-ea"/>
                <a:cs typeface="Arial" pitchFamily="34" charset="0"/>
              </a:rPr>
              <a:t>(Refer</a:t>
            </a:r>
            <a:r>
              <a:rPr lang="en-GB" sz="1100" i="1" kern="1200" baseline="0" dirty="0" smtClean="0">
                <a:solidFill>
                  <a:schemeClr val="tx1"/>
                </a:solidFill>
                <a:latin typeface="Arial" pitchFamily="34" charset="0"/>
                <a:ea typeface="+mn-ea"/>
                <a:cs typeface="Arial" pitchFamily="34" charset="0"/>
              </a:rPr>
              <a:t> to appendix A) </a:t>
            </a:r>
            <a:endParaRPr lang="en-US" sz="1100"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A8600148-AEA0-417B-89AF-641A6748F70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100" kern="1200" dirty="0" smtClean="0">
                <a:solidFill>
                  <a:schemeClr val="tx1"/>
                </a:solidFill>
                <a:latin typeface="Arial" pitchFamily="34" charset="0"/>
                <a:ea typeface="+mn-ea"/>
                <a:cs typeface="Arial" pitchFamily="34" charset="0"/>
              </a:rPr>
              <a:t>The HR officers of Amazon need to have the ability to recruit potential employees for the organisation to enhance the success rate of the company. As mentioned by Anwar and Abdullah</a:t>
            </a:r>
            <a:r>
              <a:rPr lang="en-GB" sz="1100" i="1" kern="1200" dirty="0" smtClean="0">
                <a:solidFill>
                  <a:schemeClr val="tx1"/>
                </a:solidFill>
                <a:latin typeface="Arial" pitchFamily="34" charset="0"/>
                <a:ea typeface="+mn-ea"/>
                <a:cs typeface="Arial" pitchFamily="34" charset="0"/>
              </a:rPr>
              <a:t> </a:t>
            </a:r>
            <a:r>
              <a:rPr lang="en-GB" sz="1100" kern="1200" dirty="0" smtClean="0">
                <a:solidFill>
                  <a:schemeClr val="tx1"/>
                </a:solidFill>
                <a:latin typeface="Arial" pitchFamily="34" charset="0"/>
                <a:ea typeface="+mn-ea"/>
                <a:cs typeface="Arial" pitchFamily="34" charset="0"/>
              </a:rPr>
              <a:t>(2021), HR officers need to cherish their behaviour accordingly by considering the process of identifying potential candidates for the organisation. The maintenance of organisational policies is a vital part of HR officers that is essential to avoid workplace violations. The HR officers of Amazon need to ensure maintenance of organisational policies and need to monitor work processes accordingly. As mentioned by </a:t>
            </a:r>
            <a:r>
              <a:rPr lang="en-GB" sz="1100" kern="1200" dirty="0" err="1" smtClean="0">
                <a:solidFill>
                  <a:schemeClr val="tx1"/>
                </a:solidFill>
                <a:latin typeface="Arial" pitchFamily="34" charset="0"/>
                <a:ea typeface="+mn-ea"/>
                <a:cs typeface="Arial" pitchFamily="34" charset="0"/>
              </a:rPr>
              <a:t>Leicht-Deobald</a:t>
            </a:r>
            <a:r>
              <a:rPr lang="en-GB" sz="1100" kern="1200" dirty="0" smtClean="0">
                <a:solidFill>
                  <a:schemeClr val="tx1"/>
                </a:solidFill>
                <a:latin typeface="Arial" pitchFamily="34" charset="0"/>
                <a:ea typeface="+mn-ea"/>
                <a:cs typeface="Arial" pitchFamily="34" charset="0"/>
              </a:rPr>
              <a:t> </a:t>
            </a:r>
            <a:r>
              <a:rPr lang="en-GB" sz="1100" i="1" kern="1200" dirty="0" smtClean="0">
                <a:solidFill>
                  <a:schemeClr val="tx1"/>
                </a:solidFill>
                <a:latin typeface="Arial" pitchFamily="34" charset="0"/>
                <a:ea typeface="+mn-ea"/>
                <a:cs typeface="Arial" pitchFamily="34" charset="0"/>
              </a:rPr>
              <a:t>et al. </a:t>
            </a:r>
            <a:r>
              <a:rPr lang="en-GB" sz="1100" kern="1200" dirty="0" smtClean="0">
                <a:solidFill>
                  <a:schemeClr val="tx1"/>
                </a:solidFill>
                <a:latin typeface="Arial" pitchFamily="34" charset="0"/>
                <a:ea typeface="+mn-ea"/>
                <a:cs typeface="Arial" pitchFamily="34" charset="0"/>
              </a:rPr>
              <a:t>(2022), HR officers need to have the ability to maintain disciplinary procedures for employees and company officials to ensure organisational well being. The HR officers need to analyse training needs of employees to ensure personal development as a HR officer.</a:t>
            </a:r>
          </a:p>
          <a:p>
            <a:pPr marL="0" marR="0" indent="0" algn="just" defTabSz="914400" rtl="0" eaLnBrk="1" fontAlgn="auto" latinLnBrk="0" hangingPunct="1">
              <a:lnSpc>
                <a:spcPct val="150000"/>
              </a:lnSpc>
              <a:spcBef>
                <a:spcPts val="0"/>
              </a:spcBef>
              <a:spcAft>
                <a:spcPts val="0"/>
              </a:spcAft>
              <a:buClrTx/>
              <a:buSzTx/>
              <a:buFontTx/>
              <a:buNone/>
              <a:tabLst/>
              <a:defRPr/>
            </a:pPr>
            <a:r>
              <a:rPr lang="en-GB" sz="1100" i="1" kern="1200" dirty="0" smtClean="0">
                <a:solidFill>
                  <a:schemeClr val="tx1"/>
                </a:solidFill>
                <a:latin typeface="Arial" pitchFamily="34" charset="0"/>
                <a:ea typeface="+mn-ea"/>
                <a:cs typeface="Arial" pitchFamily="34" charset="0"/>
              </a:rPr>
              <a:t>Refer</a:t>
            </a:r>
            <a:r>
              <a:rPr lang="en-GB" sz="1100" i="1" kern="1200" baseline="0" dirty="0" smtClean="0">
                <a:solidFill>
                  <a:schemeClr val="tx1"/>
                </a:solidFill>
                <a:latin typeface="Arial" pitchFamily="34" charset="0"/>
                <a:ea typeface="+mn-ea"/>
                <a:cs typeface="Arial" pitchFamily="34" charset="0"/>
              </a:rPr>
              <a:t> to appendix A)</a:t>
            </a:r>
            <a:endParaRPr lang="en-US"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A8600148-AEA0-417B-89AF-641A6748F70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100" kern="1200" dirty="0" smtClean="0">
                <a:solidFill>
                  <a:schemeClr val="tx1"/>
                </a:solidFill>
                <a:latin typeface="Arial" pitchFamily="34" charset="0"/>
                <a:ea typeface="+mn-ea"/>
                <a:cs typeface="Arial" pitchFamily="34" charset="0"/>
              </a:rPr>
              <a:t>The personal skill audit of an HR officer has highlighted adequate skills regarding information knowledge which is effective to enhance the systematic work process of Amazon. Besides, this has acquired very good knowledge regarding communication skills that are effective to analyse issues of employees of Amazon. Personal skill audit has evaluated good knowledge regarding problem solving that is effective to provide effective solutions for sensitive issues of organisation. This skill audit has analysed the drawbacks regarding supervisory management that is responsible for impact on leading qualities.     </a:t>
            </a:r>
            <a:endParaRPr lang="en-US" sz="1100" kern="1200" dirty="0" smtClean="0">
              <a:solidFill>
                <a:schemeClr val="tx1"/>
              </a:solidFill>
              <a:latin typeface="Arial" pitchFamily="34" charset="0"/>
              <a:ea typeface="+mn-ea"/>
              <a:cs typeface="Arial" pitchFamily="34" charset="0"/>
            </a:endParaRPr>
          </a:p>
          <a:p>
            <a:pPr algn="just">
              <a:lnSpc>
                <a:spcPct val="150000"/>
              </a:lnSpc>
            </a:pPr>
            <a:r>
              <a:rPr lang="en-US" sz="1100" i="1" u="none" dirty="0" smtClean="0">
                <a:latin typeface="Arial" pitchFamily="34" charset="0"/>
                <a:cs typeface="Arial" pitchFamily="34" charset="0"/>
              </a:rPr>
              <a:t>(Refer</a:t>
            </a:r>
            <a:r>
              <a:rPr lang="en-US" sz="1100" i="1" u="none" baseline="0" dirty="0" smtClean="0">
                <a:latin typeface="Arial" pitchFamily="34" charset="0"/>
                <a:cs typeface="Arial" pitchFamily="34" charset="0"/>
              </a:rPr>
              <a:t> to appendix C)</a:t>
            </a:r>
            <a:endParaRPr lang="en-US" sz="1100" i="1" u="none"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A8600148-AEA0-417B-89AF-641A6748F70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100" kern="1200" dirty="0" smtClean="0">
                <a:solidFill>
                  <a:schemeClr val="tx1"/>
                </a:solidFill>
                <a:latin typeface="Arial" pitchFamily="34" charset="0"/>
                <a:ea typeface="+mn-ea"/>
                <a:cs typeface="Arial" pitchFamily="34" charset="0"/>
              </a:rPr>
              <a:t>As a HR officer of Amazon, effective communication skill is a strength factor as it is helpful to analyse issues of employees. As commented by Krishnan </a:t>
            </a:r>
            <a:r>
              <a:rPr lang="en-GB" sz="1100" i="1" kern="1200" dirty="0" smtClean="0">
                <a:solidFill>
                  <a:schemeClr val="tx1"/>
                </a:solidFill>
                <a:latin typeface="Arial" pitchFamily="34" charset="0"/>
                <a:ea typeface="+mn-ea"/>
                <a:cs typeface="Arial" pitchFamily="34" charset="0"/>
              </a:rPr>
              <a:t>et al. </a:t>
            </a:r>
            <a:r>
              <a:rPr lang="en-GB" sz="1100" kern="1200" dirty="0" smtClean="0">
                <a:solidFill>
                  <a:schemeClr val="tx1"/>
                </a:solidFill>
                <a:latin typeface="Arial" pitchFamily="34" charset="0"/>
                <a:ea typeface="+mn-ea"/>
                <a:cs typeface="Arial" pitchFamily="34" charset="0"/>
              </a:rPr>
              <a:t>(2019), communication skill for Hr officer is effective to enhance customer engagement rate that is essential for organisational growth. On other hand, strength regarding problem solving skills is helpful for a HR officer to provide effective solutions for employees regarding sensitive issues. According to the views of </a:t>
            </a:r>
            <a:r>
              <a:rPr lang="en-GB" sz="1100" kern="1200" dirty="0" err="1" smtClean="0">
                <a:solidFill>
                  <a:schemeClr val="tx1"/>
                </a:solidFill>
                <a:latin typeface="Arial" pitchFamily="34" charset="0"/>
                <a:ea typeface="+mn-ea"/>
                <a:cs typeface="Arial" pitchFamily="34" charset="0"/>
              </a:rPr>
              <a:t>Goga</a:t>
            </a:r>
            <a:r>
              <a:rPr lang="en-GB" sz="1100" kern="1200" dirty="0" smtClean="0">
                <a:solidFill>
                  <a:schemeClr val="tx1"/>
                </a:solidFill>
                <a:latin typeface="Arial" pitchFamily="34" charset="0"/>
                <a:ea typeface="+mn-ea"/>
                <a:cs typeface="Arial" pitchFamily="34" charset="0"/>
              </a:rPr>
              <a:t> </a:t>
            </a:r>
            <a:r>
              <a:rPr lang="en-GB" sz="1100" i="1" kern="1200" dirty="0" smtClean="0">
                <a:solidFill>
                  <a:schemeClr val="tx1"/>
                </a:solidFill>
                <a:latin typeface="Arial" pitchFamily="34" charset="0"/>
                <a:ea typeface="+mn-ea"/>
                <a:cs typeface="Arial" pitchFamily="34" charset="0"/>
              </a:rPr>
              <a:t>et al. </a:t>
            </a:r>
            <a:r>
              <a:rPr lang="en-GB" sz="1100" kern="1200" dirty="0" smtClean="0">
                <a:solidFill>
                  <a:schemeClr val="tx1"/>
                </a:solidFill>
                <a:latin typeface="Arial" pitchFamily="34" charset="0"/>
                <a:ea typeface="+mn-ea"/>
                <a:cs typeface="Arial" pitchFamily="34" charset="0"/>
              </a:rPr>
              <a:t>(2020), strength regarding managing multiple skills and information technology is helpful to maintain the work process of an organisation in a systematic process. As a HR officer of Amazon development of these strength factors through training and development  is effective for ensuring success of organisation.</a:t>
            </a:r>
          </a:p>
          <a:p>
            <a:pPr marL="0" marR="0" indent="0" algn="just" defTabSz="914400" rtl="0" eaLnBrk="1" fontAlgn="auto" latinLnBrk="0" hangingPunct="1">
              <a:lnSpc>
                <a:spcPct val="150000"/>
              </a:lnSpc>
              <a:spcBef>
                <a:spcPts val="0"/>
              </a:spcBef>
              <a:spcAft>
                <a:spcPts val="0"/>
              </a:spcAft>
              <a:buClrTx/>
              <a:buSzTx/>
              <a:buFontTx/>
              <a:buNone/>
              <a:tabLst/>
              <a:defRPr/>
            </a:pPr>
            <a:r>
              <a:rPr lang="en-GB" sz="1100" i="1" kern="1200" dirty="0" smtClean="0">
                <a:solidFill>
                  <a:schemeClr val="tx1"/>
                </a:solidFill>
                <a:latin typeface="Arial" pitchFamily="34" charset="0"/>
                <a:ea typeface="+mn-ea"/>
                <a:cs typeface="Arial" pitchFamily="34" charset="0"/>
              </a:rPr>
              <a:t>(</a:t>
            </a:r>
            <a:r>
              <a:rPr lang="en-US" sz="1100" i="1" u="none" dirty="0" smtClean="0">
                <a:latin typeface="Arial" pitchFamily="34" charset="0"/>
                <a:cs typeface="Arial" pitchFamily="34" charset="0"/>
              </a:rPr>
              <a:t>Refer</a:t>
            </a:r>
            <a:r>
              <a:rPr lang="en-US" sz="1100" i="1" u="none" baseline="0" dirty="0" smtClean="0">
                <a:latin typeface="Arial" pitchFamily="34" charset="0"/>
                <a:cs typeface="Arial" pitchFamily="34" charset="0"/>
              </a:rPr>
              <a:t> to appendix B)</a:t>
            </a:r>
            <a:endParaRPr lang="en-US" sz="1100" i="1"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A8600148-AEA0-417B-89AF-641A6748F70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sz="1100" kern="1200" dirty="0" smtClean="0">
                <a:solidFill>
                  <a:schemeClr val="tx1"/>
                </a:solidFill>
                <a:latin typeface="Arial" pitchFamily="34" charset="0"/>
                <a:ea typeface="+mn-ea"/>
                <a:cs typeface="Arial" pitchFamily="34" charset="0"/>
              </a:rPr>
              <a:t>The lack of supervisory management skill in an HR officer of Amazon included issues regarding the process of managing employees regarding the work process of the company. In views of </a:t>
            </a:r>
            <a:r>
              <a:rPr lang="en-GB" sz="1100" kern="1200" dirty="0" err="1" smtClean="0">
                <a:solidFill>
                  <a:schemeClr val="tx1"/>
                </a:solidFill>
                <a:latin typeface="Arial" pitchFamily="34" charset="0"/>
                <a:ea typeface="+mn-ea"/>
                <a:cs typeface="Arial" pitchFamily="34" charset="0"/>
              </a:rPr>
              <a:t>Szulc</a:t>
            </a:r>
            <a:r>
              <a:rPr lang="en-GB" sz="1100" kern="1200" dirty="0" smtClean="0">
                <a:solidFill>
                  <a:schemeClr val="tx1"/>
                </a:solidFill>
                <a:latin typeface="Arial" pitchFamily="34" charset="0"/>
                <a:ea typeface="+mn-ea"/>
                <a:cs typeface="Arial" pitchFamily="34" charset="0"/>
              </a:rPr>
              <a:t> </a:t>
            </a:r>
            <a:r>
              <a:rPr lang="en-GB" sz="1100" i="1" kern="1200" dirty="0" smtClean="0">
                <a:solidFill>
                  <a:schemeClr val="tx1"/>
                </a:solidFill>
                <a:latin typeface="Arial" pitchFamily="34" charset="0"/>
                <a:ea typeface="+mn-ea"/>
                <a:cs typeface="Arial" pitchFamily="34" charset="0"/>
              </a:rPr>
              <a:t>et al. </a:t>
            </a:r>
            <a:r>
              <a:rPr lang="en-GB" sz="1100" kern="1200" dirty="0" smtClean="0">
                <a:solidFill>
                  <a:schemeClr val="tx1"/>
                </a:solidFill>
                <a:latin typeface="Arial" pitchFamily="34" charset="0"/>
                <a:ea typeface="+mn-ea"/>
                <a:cs typeface="Arial" pitchFamily="34" charset="0"/>
              </a:rPr>
              <a:t>(2021), lack of maintaining disciplinary activities creates conflicts regarding work process among employees. Besides, weakness regarding time management and lack of managing priorities is effective to increase conflicts regarding the work process of Amazon. Therefore, HR officers of Amazon need to assess training and development to enhance time management and maintaining disciplinary activities skill.</a:t>
            </a: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1100" i="1" kern="1200" dirty="0" smtClean="0">
                <a:solidFill>
                  <a:schemeClr val="tx1"/>
                </a:solidFill>
                <a:latin typeface="Arial" pitchFamily="34" charset="0"/>
                <a:ea typeface="+mn-ea"/>
                <a:cs typeface="Arial" pitchFamily="34" charset="0"/>
              </a:rPr>
              <a:t>(</a:t>
            </a:r>
            <a:r>
              <a:rPr lang="en-US" sz="1100" i="1" u="none" dirty="0" smtClean="0">
                <a:latin typeface="Arial" pitchFamily="34" charset="0"/>
                <a:cs typeface="Arial" pitchFamily="34" charset="0"/>
              </a:rPr>
              <a:t>Refer</a:t>
            </a:r>
            <a:r>
              <a:rPr lang="en-US" sz="1100" i="1" u="none" baseline="0" dirty="0" smtClean="0">
                <a:latin typeface="Arial" pitchFamily="34" charset="0"/>
                <a:cs typeface="Arial" pitchFamily="34" charset="0"/>
              </a:rPr>
              <a:t> to appendix B)</a:t>
            </a:r>
            <a:endParaRPr lang="en-US" sz="1100" i="1"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A8600148-AEA0-417B-89AF-641A6748F70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100" kern="1200" dirty="0" smtClean="0">
                <a:solidFill>
                  <a:schemeClr val="tx1"/>
                </a:solidFill>
                <a:latin typeface="Arial" pitchFamily="34" charset="0"/>
                <a:ea typeface="+mn-ea"/>
                <a:cs typeface="Arial" pitchFamily="34" charset="0"/>
              </a:rPr>
              <a:t>The implementation of Maslow human relation theory is helpful for HR officers of Amazon as it helps to enhance understanding among employees and company officials. In views of Ishii and </a:t>
            </a:r>
            <a:r>
              <a:rPr lang="en-GB" sz="1100" kern="1200" dirty="0" err="1" smtClean="0">
                <a:solidFill>
                  <a:schemeClr val="tx1"/>
                </a:solidFill>
                <a:latin typeface="Arial" pitchFamily="34" charset="0"/>
                <a:ea typeface="+mn-ea"/>
                <a:cs typeface="Arial" pitchFamily="34" charset="0"/>
              </a:rPr>
              <a:t>Kawahata</a:t>
            </a:r>
            <a:r>
              <a:rPr lang="en-GB" sz="1100" kern="1200" dirty="0" smtClean="0">
                <a:solidFill>
                  <a:schemeClr val="tx1"/>
                </a:solidFill>
                <a:latin typeface="Arial" pitchFamily="34" charset="0"/>
                <a:ea typeface="+mn-ea"/>
                <a:cs typeface="Arial" pitchFamily="34" charset="0"/>
              </a:rPr>
              <a:t> (2020), usage of human relation theory is helpful to enhance knowledge regarding employees expectations and demand that is effective to enhance growth of a company. Thus, providing training to employees emphasis on this concept HR managers in Amazon might be able to retain success and progress accordingly.</a:t>
            </a:r>
            <a:endParaRPr lang="en-US"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A8600148-AEA0-417B-89AF-641A6748F70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100" kern="1200" dirty="0" smtClean="0">
                <a:solidFill>
                  <a:schemeClr val="tx1"/>
                </a:solidFill>
                <a:latin typeface="Arial" pitchFamily="34" charset="0"/>
                <a:ea typeface="+mn-ea"/>
                <a:cs typeface="Arial" pitchFamily="34" charset="0"/>
              </a:rPr>
              <a:t>Training and development for HR officers of Amazon is effective to enhance drawbacks of individuals by identifying weakness factors. According to the views of </a:t>
            </a:r>
            <a:r>
              <a:rPr lang="en-GB" sz="1100" kern="1200" dirty="0" err="1" smtClean="0">
                <a:solidFill>
                  <a:schemeClr val="tx1"/>
                </a:solidFill>
                <a:latin typeface="Arial" pitchFamily="34" charset="0"/>
                <a:ea typeface="+mn-ea"/>
                <a:cs typeface="Arial" pitchFamily="34" charset="0"/>
              </a:rPr>
              <a:t>Alzoubi</a:t>
            </a:r>
            <a:r>
              <a:rPr lang="en-GB" sz="1100" kern="1200" dirty="0" smtClean="0">
                <a:solidFill>
                  <a:schemeClr val="tx1"/>
                </a:solidFill>
                <a:latin typeface="Arial" pitchFamily="34" charset="0"/>
                <a:ea typeface="+mn-ea"/>
                <a:cs typeface="Arial" pitchFamily="34" charset="0"/>
              </a:rPr>
              <a:t> (2022), the training and development process is essential to enhance the work process of a company by enhancing understanding regarding the process. Training and development is helpful to retail top talent that is effective to increase potentiality of the work process.</a:t>
            </a:r>
            <a:endParaRPr lang="en-US"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A8600148-AEA0-417B-89AF-641A6748F70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B8461D-531A-4EF5-A561-7DD15977E181}"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8461D-531A-4EF5-A561-7DD15977E181}"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8461D-531A-4EF5-A561-7DD15977E181}"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8461D-531A-4EF5-A561-7DD15977E181}"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8461D-531A-4EF5-A561-7DD15977E181}"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B8461D-531A-4EF5-A561-7DD15977E181}"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B8461D-531A-4EF5-A561-7DD15977E181}" type="datetimeFigureOut">
              <a:rPr lang="en-US" smtClean="0"/>
              <a:pPr/>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B8461D-531A-4EF5-A561-7DD15977E181}" type="datetimeFigureOut">
              <a:rPr lang="en-US" smtClean="0"/>
              <a:pPr/>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8461D-531A-4EF5-A561-7DD15977E181}"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8461D-531A-4EF5-A561-7DD15977E181}"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8461D-531A-4EF5-A561-7DD15977E181}"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88941-152C-4733-81C7-6EB6FAD06B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B8461D-531A-4EF5-A561-7DD15977E181}" type="datetimeFigureOut">
              <a:rPr lang="en-US" smtClean="0"/>
              <a:pPr/>
              <a:t>4/20/2023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B488941-152C-4733-81C7-6EB6FAD06B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47750"/>
            <a:ext cx="7772400" cy="2590800"/>
          </a:xfrm>
        </p:spPr>
        <p:txBody>
          <a:bodyPr>
            <a:noAutofit/>
          </a:bodyPr>
          <a:lstStyle/>
          <a:p>
            <a:pPr>
              <a:lnSpc>
                <a:spcPct val="150000"/>
              </a:lnSpc>
            </a:pPr>
            <a:r>
              <a:rPr lang="en-US" sz="2200" b="1" dirty="0" smtClean="0">
                <a:latin typeface="Arial" pitchFamily="34" charset="0"/>
                <a:cs typeface="Arial" pitchFamily="34" charset="0"/>
              </a:rPr>
              <a:t>Developing Relationships and Workplace Achievements</a:t>
            </a:r>
            <a:br>
              <a:rPr lang="en-US" sz="2200" b="1" dirty="0" smtClean="0">
                <a:latin typeface="Arial" pitchFamily="34" charset="0"/>
                <a:cs typeface="Arial" pitchFamily="34" charset="0"/>
              </a:rPr>
            </a:br>
            <a:r>
              <a:rPr lang="en-US" sz="2200" b="1" dirty="0" smtClean="0">
                <a:latin typeface="Arial" pitchFamily="34" charset="0"/>
                <a:cs typeface="Arial" pitchFamily="34" charset="0"/>
              </a:rPr>
              <a:t>BMSW </a:t>
            </a:r>
            <a:r>
              <a:rPr lang="en-US" sz="2200" b="1" dirty="0" smtClean="0">
                <a:latin typeface="Arial" pitchFamily="34" charset="0"/>
                <a:cs typeface="Arial" pitchFamily="34" charset="0"/>
              </a:rPr>
              <a:t>5102-A1</a:t>
            </a:r>
            <a:br>
              <a:rPr lang="en-US" sz="2200" b="1" dirty="0" smtClean="0">
                <a:latin typeface="Arial" pitchFamily="34" charset="0"/>
                <a:cs typeface="Arial" pitchFamily="34" charset="0"/>
              </a:rPr>
            </a:br>
            <a:r>
              <a:rPr lang="en-US" sz="2200" b="1" dirty="0" smtClean="0">
                <a:latin typeface="Arial" pitchFamily="34" charset="0"/>
                <a:cs typeface="Arial" pitchFamily="34" charset="0"/>
              </a:rPr>
              <a:t/>
            </a:r>
            <a:br>
              <a:rPr lang="en-US" sz="2200" b="1" dirty="0" smtClean="0">
                <a:latin typeface="Arial" pitchFamily="34" charset="0"/>
                <a:cs typeface="Arial" pitchFamily="34" charset="0"/>
              </a:rPr>
            </a:br>
            <a:r>
              <a:rPr lang="en-US" sz="2200" b="1" dirty="0" smtClean="0">
                <a:latin typeface="Arial" pitchFamily="34" charset="0"/>
                <a:cs typeface="Arial" pitchFamily="34" charset="0"/>
              </a:rPr>
              <a:t>INDIVIDUAL </a:t>
            </a:r>
            <a:r>
              <a:rPr lang="en-US" sz="2200" b="1" dirty="0" smtClean="0">
                <a:latin typeface="Arial" pitchFamily="34" charset="0"/>
                <a:cs typeface="Arial" pitchFamily="34" charset="0"/>
              </a:rPr>
              <a:t>PRESENTATION ON- TRAINING AND DEVELOPMENT NEEDS FOR A HR OFFICER</a:t>
            </a:r>
            <a:endParaRPr lang="en-US" sz="2200"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000" b="1" dirty="0" smtClean="0">
                <a:latin typeface="Arial" pitchFamily="34" charset="0"/>
                <a:cs typeface="Arial" pitchFamily="34" charset="0"/>
              </a:rPr>
              <a:t>POTENTIAL BENEFITS OF TRAINING AND DEVELOPMENT FOR HR OFFICER:</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GB" sz="2000" b="1" i="1" dirty="0" smtClean="0">
                <a:latin typeface="Arial" pitchFamily="34" charset="0"/>
                <a:cs typeface="Arial" pitchFamily="34" charset="0"/>
              </a:rPr>
              <a:t>EFFECTIVENESS OF TRAINING AND DEVELOPMENT</a:t>
            </a:r>
            <a:endParaRPr lang="en-US" sz="2000" dirty="0">
              <a:latin typeface="Arial" pitchFamily="34" charset="0"/>
              <a:cs typeface="Arial" pitchFamily="34" charset="0"/>
            </a:endParaRPr>
          </a:p>
        </p:txBody>
      </p:sp>
      <p:sp>
        <p:nvSpPr>
          <p:cNvPr id="3" name="Content Placeholder 2"/>
          <p:cNvSpPr>
            <a:spLocks noGrp="1"/>
          </p:cNvSpPr>
          <p:nvPr>
            <p:ph idx="1"/>
          </p:nvPr>
        </p:nvSpPr>
        <p:spPr>
          <a:xfrm>
            <a:off x="457200" y="1200151"/>
            <a:ext cx="3962400" cy="3394472"/>
          </a:xfrm>
        </p:spPr>
        <p:txBody>
          <a:bodyPr>
            <a:normAutofit fontScale="47500" lnSpcReduction="20000"/>
          </a:bodyPr>
          <a:lstStyle/>
          <a:p>
            <a:pPr lvl="0" algn="just">
              <a:lnSpc>
                <a:spcPct val="160000"/>
              </a:lnSpc>
            </a:pPr>
            <a:r>
              <a:rPr lang="en-GB" dirty="0">
                <a:latin typeface="Arial" pitchFamily="34" charset="0"/>
                <a:cs typeface="Arial" pitchFamily="34" charset="0"/>
              </a:rPr>
              <a:t>Training development for HR officers of Amazon is effective to analyse employee demand.</a:t>
            </a:r>
            <a:endParaRPr lang="en-US" dirty="0">
              <a:latin typeface="Arial" pitchFamily="34" charset="0"/>
              <a:cs typeface="Arial" pitchFamily="34" charset="0"/>
            </a:endParaRPr>
          </a:p>
          <a:p>
            <a:pPr lvl="0" algn="just">
              <a:lnSpc>
                <a:spcPct val="160000"/>
              </a:lnSpc>
            </a:pPr>
            <a:r>
              <a:rPr lang="en-GB" dirty="0">
                <a:latin typeface="Arial" pitchFamily="34" charset="0"/>
                <a:cs typeface="Arial" pitchFamily="34" charset="0"/>
              </a:rPr>
              <a:t>Training and development is effective for HR officers of Amazon to ensure proper employee hiring.</a:t>
            </a:r>
            <a:endParaRPr lang="en-US" dirty="0">
              <a:latin typeface="Arial" pitchFamily="34" charset="0"/>
              <a:cs typeface="Arial" pitchFamily="34" charset="0"/>
            </a:endParaRPr>
          </a:p>
          <a:p>
            <a:pPr lvl="0" algn="just">
              <a:lnSpc>
                <a:spcPct val="160000"/>
              </a:lnSpc>
            </a:pPr>
            <a:r>
              <a:rPr lang="en-GB" dirty="0">
                <a:latin typeface="Arial" pitchFamily="34" charset="0"/>
                <a:cs typeface="Arial" pitchFamily="34" charset="0"/>
              </a:rPr>
              <a:t>Training and development for HR officers in Amazon is essential to discuss openly about organisational issues</a:t>
            </a:r>
            <a:r>
              <a:rPr lang="en-GB" dirty="0" smtClean="0">
                <a:latin typeface="Arial" pitchFamily="34" charset="0"/>
                <a:cs typeface="Arial" pitchFamily="34" charset="0"/>
              </a:rPr>
              <a:t>.</a:t>
            </a:r>
            <a:endParaRPr lang="en-US" dirty="0">
              <a:latin typeface="Arial" pitchFamily="34" charset="0"/>
              <a:cs typeface="Arial" pitchFamily="34" charset="0"/>
            </a:endParaRPr>
          </a:p>
        </p:txBody>
      </p:sp>
      <p:pic>
        <p:nvPicPr>
          <p:cNvPr id="4" name="image3.png"/>
          <p:cNvPicPr/>
          <p:nvPr/>
        </p:nvPicPr>
        <p:blipFill>
          <a:blip r:embed="rId3"/>
          <a:srcRect/>
          <a:stretch>
            <a:fillRect/>
          </a:stretch>
        </p:blipFill>
        <p:spPr>
          <a:xfrm>
            <a:off x="4724400" y="1276350"/>
            <a:ext cx="4110131" cy="3352800"/>
          </a:xfrm>
          <a:prstGeom prst="rect">
            <a:avLst/>
          </a:prstGeom>
          <a:ln w="25400">
            <a:solidFill>
              <a:srgbClr val="000000"/>
            </a:solidFill>
            <a:prstDash val="soli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GB" sz="3000" b="1" dirty="0" smtClean="0">
                <a:latin typeface="Arial" pitchFamily="34" charset="0"/>
                <a:cs typeface="Arial" pitchFamily="34" charset="0"/>
              </a:rPr>
              <a:t>CONCLUSION</a:t>
            </a:r>
            <a:endParaRPr lang="en-US" sz="3000"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lvl="0" algn="just">
              <a:lnSpc>
                <a:spcPct val="160000"/>
              </a:lnSpc>
            </a:pPr>
            <a:r>
              <a:rPr lang="en-GB" sz="2000" dirty="0">
                <a:latin typeface="Arial" pitchFamily="34" charset="0"/>
                <a:cs typeface="Arial" pitchFamily="34" charset="0"/>
              </a:rPr>
              <a:t>Training and development is effective to enhance the KSB for HR professionals of Amazon.</a:t>
            </a:r>
            <a:endParaRPr lang="en-US" sz="2000" dirty="0">
              <a:latin typeface="Arial" pitchFamily="34" charset="0"/>
              <a:cs typeface="Arial" pitchFamily="34" charset="0"/>
            </a:endParaRPr>
          </a:p>
          <a:p>
            <a:pPr lvl="0" algn="just">
              <a:lnSpc>
                <a:spcPct val="160000"/>
              </a:lnSpc>
            </a:pPr>
            <a:r>
              <a:rPr lang="en-GB" sz="2000" dirty="0">
                <a:latin typeface="Arial" pitchFamily="34" charset="0"/>
                <a:cs typeface="Arial" pitchFamily="34" charset="0"/>
              </a:rPr>
              <a:t>Training and development is helpful for identifying the drawbacks of HR officers.</a:t>
            </a:r>
            <a:endParaRPr lang="en-US" sz="2000" dirty="0">
              <a:latin typeface="Arial" pitchFamily="34" charset="0"/>
              <a:cs typeface="Arial" pitchFamily="34" charset="0"/>
            </a:endParaRPr>
          </a:p>
          <a:p>
            <a:pPr lvl="0" algn="just">
              <a:lnSpc>
                <a:spcPct val="160000"/>
              </a:lnSpc>
            </a:pPr>
            <a:r>
              <a:rPr lang="en-GB" sz="2000" dirty="0">
                <a:latin typeface="Arial" pitchFamily="34" charset="0"/>
                <a:cs typeface="Arial" pitchFamily="34" charset="0"/>
              </a:rPr>
              <a:t>Training and development is effective for future improvisation</a:t>
            </a:r>
            <a:r>
              <a:rPr lang="en-GB"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2950"/>
          </a:xfrm>
        </p:spPr>
        <p:txBody>
          <a:bodyPr>
            <a:normAutofit/>
          </a:bodyPr>
          <a:lstStyle/>
          <a:p>
            <a:pPr>
              <a:lnSpc>
                <a:spcPct val="150000"/>
              </a:lnSpc>
            </a:pPr>
            <a:r>
              <a:rPr lang="en-US" sz="2600" b="1" dirty="0" smtClean="0">
                <a:latin typeface="Arial" pitchFamily="34" charset="0"/>
                <a:cs typeface="Arial" pitchFamily="34" charset="0"/>
              </a:rPr>
              <a:t>REFERENCES </a:t>
            </a:r>
            <a:endParaRPr lang="en-US" sz="2600" b="1" dirty="0">
              <a:latin typeface="Arial" pitchFamily="34" charset="0"/>
              <a:cs typeface="Arial" pitchFamily="34" charset="0"/>
            </a:endParaRPr>
          </a:p>
        </p:txBody>
      </p:sp>
      <p:sp>
        <p:nvSpPr>
          <p:cNvPr id="3" name="Content Placeholder 2"/>
          <p:cNvSpPr>
            <a:spLocks noGrp="1"/>
          </p:cNvSpPr>
          <p:nvPr>
            <p:ph idx="1"/>
          </p:nvPr>
        </p:nvSpPr>
        <p:spPr>
          <a:xfrm>
            <a:off x="228600" y="742950"/>
            <a:ext cx="8686800" cy="3428999"/>
          </a:xfrm>
        </p:spPr>
        <p:txBody>
          <a:bodyPr>
            <a:noAutofit/>
          </a:bodyPr>
          <a:lstStyle/>
          <a:p>
            <a:pPr algn="just"/>
            <a:r>
              <a:rPr lang="en-GB" sz="1100" dirty="0">
                <a:latin typeface="Arial" pitchFamily="34" charset="0"/>
                <a:cs typeface="Arial" pitchFamily="34" charset="0"/>
              </a:rPr>
              <a:t>Singh, S.K., </a:t>
            </a:r>
            <a:r>
              <a:rPr lang="en-GB" sz="1100" dirty="0" err="1">
                <a:latin typeface="Arial" pitchFamily="34" charset="0"/>
                <a:cs typeface="Arial" pitchFamily="34" charset="0"/>
              </a:rPr>
              <a:t>Mazzucchelli</a:t>
            </a:r>
            <a:r>
              <a:rPr lang="en-GB" sz="1100" dirty="0">
                <a:latin typeface="Arial" pitchFamily="34" charset="0"/>
                <a:cs typeface="Arial" pitchFamily="34" charset="0"/>
              </a:rPr>
              <a:t>, A., </a:t>
            </a:r>
            <a:r>
              <a:rPr lang="en-GB" sz="1100" dirty="0" err="1">
                <a:latin typeface="Arial" pitchFamily="34" charset="0"/>
                <a:cs typeface="Arial" pitchFamily="34" charset="0"/>
              </a:rPr>
              <a:t>Vessal</a:t>
            </a:r>
            <a:r>
              <a:rPr lang="en-GB" sz="1100" dirty="0">
                <a:latin typeface="Arial" pitchFamily="34" charset="0"/>
                <a:cs typeface="Arial" pitchFamily="34" charset="0"/>
              </a:rPr>
              <a:t>, S.R. and </a:t>
            </a:r>
            <a:r>
              <a:rPr lang="en-GB" sz="1100" dirty="0" err="1">
                <a:latin typeface="Arial" pitchFamily="34" charset="0"/>
                <a:cs typeface="Arial" pitchFamily="34" charset="0"/>
              </a:rPr>
              <a:t>Solidoro</a:t>
            </a:r>
            <a:r>
              <a:rPr lang="en-GB" sz="1100" dirty="0">
                <a:latin typeface="Arial" pitchFamily="34" charset="0"/>
                <a:cs typeface="Arial" pitchFamily="34" charset="0"/>
              </a:rPr>
              <a:t>, A., (2021). Knowledge-based HRM practices and innovation performance: Role of social capital and knowledge sharing. </a:t>
            </a:r>
            <a:r>
              <a:rPr lang="en-GB" sz="1100" i="1" dirty="0">
                <a:latin typeface="Arial" pitchFamily="34" charset="0"/>
                <a:cs typeface="Arial" pitchFamily="34" charset="0"/>
              </a:rPr>
              <a:t>Journal of International Management</a:t>
            </a:r>
            <a:r>
              <a:rPr lang="en-GB" sz="1100" dirty="0">
                <a:latin typeface="Arial" pitchFamily="34" charset="0"/>
                <a:cs typeface="Arial" pitchFamily="34" charset="0"/>
              </a:rPr>
              <a:t>, </a:t>
            </a:r>
            <a:r>
              <a:rPr lang="en-GB" sz="1100" i="1" dirty="0">
                <a:latin typeface="Arial" pitchFamily="34" charset="0"/>
                <a:cs typeface="Arial" pitchFamily="34" charset="0"/>
              </a:rPr>
              <a:t>27</a:t>
            </a:r>
            <a:r>
              <a:rPr lang="en-GB" sz="1100" dirty="0">
                <a:latin typeface="Arial" pitchFamily="34" charset="0"/>
                <a:cs typeface="Arial" pitchFamily="34" charset="0"/>
              </a:rPr>
              <a:t>(1), p.100830.</a:t>
            </a:r>
            <a:endParaRPr lang="en-US" sz="1100" dirty="0">
              <a:latin typeface="Arial" pitchFamily="34" charset="0"/>
              <a:cs typeface="Arial" pitchFamily="34" charset="0"/>
            </a:endParaRPr>
          </a:p>
          <a:p>
            <a:pPr algn="just"/>
            <a:r>
              <a:rPr lang="en-GB" sz="1100" dirty="0" err="1">
                <a:latin typeface="Arial" pitchFamily="34" charset="0"/>
                <a:cs typeface="Arial" pitchFamily="34" charset="0"/>
              </a:rPr>
              <a:t>Rothwell</a:t>
            </a:r>
            <a:r>
              <a:rPr lang="en-GB" sz="1100" dirty="0">
                <a:latin typeface="Arial" pitchFamily="34" charset="0"/>
                <a:cs typeface="Arial" pitchFamily="34" charset="0"/>
              </a:rPr>
              <a:t>, W.J., </a:t>
            </a:r>
            <a:r>
              <a:rPr lang="en-GB" sz="1100" dirty="0" err="1">
                <a:latin typeface="Arial" pitchFamily="34" charset="0"/>
                <a:cs typeface="Arial" pitchFamily="34" charset="0"/>
              </a:rPr>
              <a:t>Lindholm</a:t>
            </a:r>
            <a:r>
              <a:rPr lang="en-GB" sz="1100" dirty="0">
                <a:latin typeface="Arial" pitchFamily="34" charset="0"/>
                <a:cs typeface="Arial" pitchFamily="34" charset="0"/>
              </a:rPr>
              <a:t>, J., </a:t>
            </a:r>
            <a:r>
              <a:rPr lang="en-GB" sz="1100" dirty="0" err="1">
                <a:latin typeface="Arial" pitchFamily="34" charset="0"/>
                <a:cs typeface="Arial" pitchFamily="34" charset="0"/>
              </a:rPr>
              <a:t>Yarrish</a:t>
            </a:r>
            <a:r>
              <a:rPr lang="en-GB" sz="1100" dirty="0">
                <a:latin typeface="Arial" pitchFamily="34" charset="0"/>
                <a:cs typeface="Arial" pitchFamily="34" charset="0"/>
              </a:rPr>
              <a:t>, K.K. and </a:t>
            </a:r>
            <a:r>
              <a:rPr lang="en-GB" sz="1100" dirty="0" err="1">
                <a:latin typeface="Arial" pitchFamily="34" charset="0"/>
                <a:cs typeface="Arial" pitchFamily="34" charset="0"/>
              </a:rPr>
              <a:t>Zaballero</a:t>
            </a:r>
            <a:r>
              <a:rPr lang="en-GB" sz="1100" dirty="0">
                <a:latin typeface="Arial" pitchFamily="34" charset="0"/>
                <a:cs typeface="Arial" pitchFamily="34" charset="0"/>
              </a:rPr>
              <a:t>, A.G., (2020). The </a:t>
            </a:r>
            <a:r>
              <a:rPr lang="en-GB" sz="1100" dirty="0" err="1">
                <a:latin typeface="Arial" pitchFamily="34" charset="0"/>
                <a:cs typeface="Arial" pitchFamily="34" charset="0"/>
              </a:rPr>
              <a:t>encyclopedia</a:t>
            </a:r>
            <a:r>
              <a:rPr lang="en-GB" sz="1100" dirty="0">
                <a:latin typeface="Arial" pitchFamily="34" charset="0"/>
                <a:cs typeface="Arial" pitchFamily="34" charset="0"/>
              </a:rPr>
              <a:t> of human resource management.</a:t>
            </a:r>
            <a:endParaRPr lang="en-US" sz="1100" dirty="0">
              <a:latin typeface="Arial" pitchFamily="34" charset="0"/>
              <a:cs typeface="Arial" pitchFamily="34" charset="0"/>
            </a:endParaRPr>
          </a:p>
          <a:p>
            <a:pPr algn="just"/>
            <a:r>
              <a:rPr lang="en-GB" sz="1100" dirty="0" err="1">
                <a:latin typeface="Arial" pitchFamily="34" charset="0"/>
                <a:cs typeface="Arial" pitchFamily="34" charset="0"/>
              </a:rPr>
              <a:t>Leicht-Deobald</a:t>
            </a:r>
            <a:r>
              <a:rPr lang="en-GB" sz="1100" dirty="0">
                <a:latin typeface="Arial" pitchFamily="34" charset="0"/>
                <a:cs typeface="Arial" pitchFamily="34" charset="0"/>
              </a:rPr>
              <a:t>, U., Busch, T., </a:t>
            </a:r>
            <a:r>
              <a:rPr lang="en-GB" sz="1100" dirty="0" err="1">
                <a:latin typeface="Arial" pitchFamily="34" charset="0"/>
                <a:cs typeface="Arial" pitchFamily="34" charset="0"/>
              </a:rPr>
              <a:t>Schank</a:t>
            </a:r>
            <a:r>
              <a:rPr lang="en-GB" sz="1100" dirty="0">
                <a:latin typeface="Arial" pitchFamily="34" charset="0"/>
                <a:cs typeface="Arial" pitchFamily="34" charset="0"/>
              </a:rPr>
              <a:t>, C., </a:t>
            </a:r>
            <a:r>
              <a:rPr lang="en-GB" sz="1100" dirty="0" err="1">
                <a:latin typeface="Arial" pitchFamily="34" charset="0"/>
                <a:cs typeface="Arial" pitchFamily="34" charset="0"/>
              </a:rPr>
              <a:t>Weibel</a:t>
            </a:r>
            <a:r>
              <a:rPr lang="en-GB" sz="1100" dirty="0">
                <a:latin typeface="Arial" pitchFamily="34" charset="0"/>
                <a:cs typeface="Arial" pitchFamily="34" charset="0"/>
              </a:rPr>
              <a:t>, A., </a:t>
            </a:r>
            <a:r>
              <a:rPr lang="en-GB" sz="1100" dirty="0" err="1">
                <a:latin typeface="Arial" pitchFamily="34" charset="0"/>
                <a:cs typeface="Arial" pitchFamily="34" charset="0"/>
              </a:rPr>
              <a:t>Schafheitle</a:t>
            </a:r>
            <a:r>
              <a:rPr lang="en-GB" sz="1100" dirty="0">
                <a:latin typeface="Arial" pitchFamily="34" charset="0"/>
                <a:cs typeface="Arial" pitchFamily="34" charset="0"/>
              </a:rPr>
              <a:t>, S., </a:t>
            </a:r>
            <a:r>
              <a:rPr lang="en-GB" sz="1100" dirty="0" err="1">
                <a:latin typeface="Arial" pitchFamily="34" charset="0"/>
                <a:cs typeface="Arial" pitchFamily="34" charset="0"/>
              </a:rPr>
              <a:t>Wildhaber</a:t>
            </a:r>
            <a:r>
              <a:rPr lang="en-GB" sz="1100" dirty="0">
                <a:latin typeface="Arial" pitchFamily="34" charset="0"/>
                <a:cs typeface="Arial" pitchFamily="34" charset="0"/>
              </a:rPr>
              <a:t>, I. and Kasper, G., (2022). The challenges of algorithm-based HR decision-making for personal integrity. In </a:t>
            </a:r>
            <a:r>
              <a:rPr lang="en-GB" sz="1100" i="1" dirty="0">
                <a:latin typeface="Arial" pitchFamily="34" charset="0"/>
                <a:cs typeface="Arial" pitchFamily="34" charset="0"/>
              </a:rPr>
              <a:t>Business and the Ethical Implications of Technology</a:t>
            </a:r>
            <a:r>
              <a:rPr lang="en-GB" sz="1100" dirty="0">
                <a:latin typeface="Arial" pitchFamily="34" charset="0"/>
                <a:cs typeface="Arial" pitchFamily="34" charset="0"/>
              </a:rPr>
              <a:t> (pp. 71-86). Cham: Springer Nature Switzerland.</a:t>
            </a:r>
            <a:endParaRPr lang="en-US" sz="1100" dirty="0">
              <a:latin typeface="Arial" pitchFamily="34" charset="0"/>
              <a:cs typeface="Arial" pitchFamily="34" charset="0"/>
            </a:endParaRPr>
          </a:p>
          <a:p>
            <a:pPr algn="just"/>
            <a:r>
              <a:rPr lang="en-GB" sz="1100" dirty="0">
                <a:latin typeface="Arial" pitchFamily="34" charset="0"/>
                <a:cs typeface="Arial" pitchFamily="34" charset="0"/>
              </a:rPr>
              <a:t>Anwar, G. and Abdullah, N.N., (2021). The impact of Human resource management practice on Organizational performance. </a:t>
            </a:r>
            <a:r>
              <a:rPr lang="en-GB" sz="1100" i="1" dirty="0">
                <a:latin typeface="Arial" pitchFamily="34" charset="0"/>
                <a:cs typeface="Arial" pitchFamily="34" charset="0"/>
              </a:rPr>
              <a:t>International journal of Engineering, Business and Management (IJEBM)</a:t>
            </a:r>
            <a:r>
              <a:rPr lang="en-GB" sz="1100" dirty="0">
                <a:latin typeface="Arial" pitchFamily="34" charset="0"/>
                <a:cs typeface="Arial" pitchFamily="34" charset="0"/>
              </a:rPr>
              <a:t>, </a:t>
            </a:r>
            <a:r>
              <a:rPr lang="en-GB" sz="1100" i="1" dirty="0">
                <a:latin typeface="Arial" pitchFamily="34" charset="0"/>
                <a:cs typeface="Arial" pitchFamily="34" charset="0"/>
              </a:rPr>
              <a:t>5</a:t>
            </a:r>
            <a:r>
              <a:rPr lang="en-GB" sz="1100" dirty="0">
                <a:latin typeface="Arial" pitchFamily="34" charset="0"/>
                <a:cs typeface="Arial" pitchFamily="34" charset="0"/>
              </a:rPr>
              <a:t>.</a:t>
            </a:r>
            <a:endParaRPr lang="en-US" sz="1100" dirty="0">
              <a:latin typeface="Arial" pitchFamily="34" charset="0"/>
              <a:cs typeface="Arial" pitchFamily="34" charset="0"/>
            </a:endParaRPr>
          </a:p>
          <a:p>
            <a:pPr algn="just"/>
            <a:r>
              <a:rPr lang="en-GB" sz="1100" dirty="0">
                <a:latin typeface="Arial" pitchFamily="34" charset="0"/>
                <a:cs typeface="Arial" pitchFamily="34" charset="0"/>
              </a:rPr>
              <a:t>Krishnan, I.A., </a:t>
            </a:r>
            <a:r>
              <a:rPr lang="en-GB" sz="1100" dirty="0" err="1">
                <a:latin typeface="Arial" pitchFamily="34" charset="0"/>
                <a:cs typeface="Arial" pitchFamily="34" charset="0"/>
              </a:rPr>
              <a:t>Ching</a:t>
            </a:r>
            <a:r>
              <a:rPr lang="en-GB" sz="1100" dirty="0">
                <a:latin typeface="Arial" pitchFamily="34" charset="0"/>
                <a:cs typeface="Arial" pitchFamily="34" charset="0"/>
              </a:rPr>
              <a:t>, H.S., </a:t>
            </a:r>
            <a:r>
              <a:rPr lang="en-GB" sz="1100" dirty="0" err="1">
                <a:latin typeface="Arial" pitchFamily="34" charset="0"/>
                <a:cs typeface="Arial" pitchFamily="34" charset="0"/>
              </a:rPr>
              <a:t>Ramalingam</a:t>
            </a:r>
            <a:r>
              <a:rPr lang="en-GB" sz="1100" dirty="0">
                <a:latin typeface="Arial" pitchFamily="34" charset="0"/>
                <a:cs typeface="Arial" pitchFamily="34" charset="0"/>
              </a:rPr>
              <a:t>, S. and </a:t>
            </a:r>
            <a:r>
              <a:rPr lang="en-GB" sz="1100" dirty="0" err="1">
                <a:latin typeface="Arial" pitchFamily="34" charset="0"/>
                <a:cs typeface="Arial" pitchFamily="34" charset="0"/>
              </a:rPr>
              <a:t>Maruthai</a:t>
            </a:r>
            <a:r>
              <a:rPr lang="en-GB" sz="1100" dirty="0">
                <a:latin typeface="Arial" pitchFamily="34" charset="0"/>
                <a:cs typeface="Arial" pitchFamily="34" charset="0"/>
              </a:rPr>
              <a:t>, E., (2019). An Investigation of Communication Skills Required by Employers from the Fresh Graduates. </a:t>
            </a:r>
            <a:r>
              <a:rPr lang="en-GB" sz="1100" i="1" dirty="0" err="1">
                <a:latin typeface="Arial" pitchFamily="34" charset="0"/>
                <a:cs typeface="Arial" pitchFamily="34" charset="0"/>
              </a:rPr>
              <a:t>Pertanika</a:t>
            </a:r>
            <a:r>
              <a:rPr lang="en-GB" sz="1100" i="1" dirty="0">
                <a:latin typeface="Arial" pitchFamily="34" charset="0"/>
                <a:cs typeface="Arial" pitchFamily="34" charset="0"/>
              </a:rPr>
              <a:t> Journal of Social Sciences &amp; Humanities</a:t>
            </a:r>
            <a:r>
              <a:rPr lang="en-GB" sz="1100" dirty="0">
                <a:latin typeface="Arial" pitchFamily="34" charset="0"/>
                <a:cs typeface="Arial" pitchFamily="34" charset="0"/>
              </a:rPr>
              <a:t>, </a:t>
            </a:r>
            <a:r>
              <a:rPr lang="en-GB" sz="1100" i="1" dirty="0">
                <a:latin typeface="Arial" pitchFamily="34" charset="0"/>
                <a:cs typeface="Arial" pitchFamily="34" charset="0"/>
              </a:rPr>
              <a:t>27</a:t>
            </a:r>
            <a:r>
              <a:rPr lang="en-GB" sz="1100" dirty="0">
                <a:latin typeface="Arial" pitchFamily="34" charset="0"/>
                <a:cs typeface="Arial" pitchFamily="34" charset="0"/>
              </a:rPr>
              <a:t>(2).</a:t>
            </a:r>
            <a:endParaRPr lang="en-US" sz="1100" dirty="0">
              <a:latin typeface="Arial" pitchFamily="34" charset="0"/>
              <a:cs typeface="Arial" pitchFamily="34" charset="0"/>
            </a:endParaRPr>
          </a:p>
          <a:p>
            <a:pPr algn="just"/>
            <a:r>
              <a:rPr lang="en-GB" sz="1100" dirty="0" err="1">
                <a:latin typeface="Arial" pitchFamily="34" charset="0"/>
                <a:cs typeface="Arial" pitchFamily="34" charset="0"/>
              </a:rPr>
              <a:t>Goga</a:t>
            </a:r>
            <a:r>
              <a:rPr lang="en-GB" sz="1100" dirty="0">
                <a:latin typeface="Arial" pitchFamily="34" charset="0"/>
                <a:cs typeface="Arial" pitchFamily="34" charset="0"/>
              </a:rPr>
              <a:t>, A.J., </a:t>
            </a:r>
            <a:r>
              <a:rPr lang="en-GB" sz="1100" dirty="0" err="1">
                <a:latin typeface="Arial" pitchFamily="34" charset="0"/>
                <a:cs typeface="Arial" pitchFamily="34" charset="0"/>
              </a:rPr>
              <a:t>Tërstena</a:t>
            </a:r>
            <a:r>
              <a:rPr lang="en-GB" sz="1100" dirty="0">
                <a:latin typeface="Arial" pitchFamily="34" charset="0"/>
                <a:cs typeface="Arial" pitchFamily="34" charset="0"/>
              </a:rPr>
              <a:t>, A. and </a:t>
            </a:r>
            <a:r>
              <a:rPr lang="en-GB" sz="1100" dirty="0" err="1">
                <a:latin typeface="Arial" pitchFamily="34" charset="0"/>
                <a:cs typeface="Arial" pitchFamily="34" charset="0"/>
              </a:rPr>
              <a:t>Jashari</a:t>
            </a:r>
            <a:r>
              <a:rPr lang="en-GB" sz="1100" dirty="0">
                <a:latin typeface="Arial" pitchFamily="34" charset="0"/>
                <a:cs typeface="Arial" pitchFamily="34" charset="0"/>
              </a:rPr>
              <a:t>, B., (2020). Improving the efficiency of human resources with the use of new technologies and reorganization process. </a:t>
            </a:r>
            <a:r>
              <a:rPr lang="en-GB" sz="1100" i="1" dirty="0">
                <a:latin typeface="Arial" pitchFamily="34" charset="0"/>
                <a:cs typeface="Arial" pitchFamily="34" charset="0"/>
              </a:rPr>
              <a:t>International Journal of Research in Business and Social Science (2147-4478)</a:t>
            </a:r>
            <a:r>
              <a:rPr lang="en-GB" sz="1100" dirty="0">
                <a:latin typeface="Arial" pitchFamily="34" charset="0"/>
                <a:cs typeface="Arial" pitchFamily="34" charset="0"/>
              </a:rPr>
              <a:t>, </a:t>
            </a:r>
            <a:r>
              <a:rPr lang="en-GB" sz="1100" i="1" dirty="0">
                <a:latin typeface="Arial" pitchFamily="34" charset="0"/>
                <a:cs typeface="Arial" pitchFamily="34" charset="0"/>
              </a:rPr>
              <a:t>9</a:t>
            </a:r>
            <a:r>
              <a:rPr lang="en-GB" sz="1100" dirty="0">
                <a:latin typeface="Arial" pitchFamily="34" charset="0"/>
                <a:cs typeface="Arial" pitchFamily="34" charset="0"/>
              </a:rPr>
              <a:t>(1), pp.31-38.</a:t>
            </a:r>
            <a:endParaRPr lang="en-US" sz="1100" dirty="0">
              <a:latin typeface="Arial" pitchFamily="34" charset="0"/>
              <a:cs typeface="Arial" pitchFamily="34" charset="0"/>
            </a:endParaRPr>
          </a:p>
          <a:p>
            <a:pPr algn="just"/>
            <a:r>
              <a:rPr lang="en-GB" sz="1100" dirty="0" err="1">
                <a:latin typeface="Arial" pitchFamily="34" charset="0"/>
                <a:cs typeface="Arial" pitchFamily="34" charset="0"/>
              </a:rPr>
              <a:t>Szulc</a:t>
            </a:r>
            <a:r>
              <a:rPr lang="en-GB" sz="1100" dirty="0">
                <a:latin typeface="Arial" pitchFamily="34" charset="0"/>
                <a:cs typeface="Arial" pitchFamily="34" charset="0"/>
              </a:rPr>
              <a:t>, J.M., McGregor, F.L. and </a:t>
            </a:r>
            <a:r>
              <a:rPr lang="en-GB" sz="1100" dirty="0" err="1">
                <a:latin typeface="Arial" pitchFamily="34" charset="0"/>
                <a:cs typeface="Arial" pitchFamily="34" charset="0"/>
              </a:rPr>
              <a:t>Cakir</a:t>
            </a:r>
            <a:r>
              <a:rPr lang="en-GB" sz="1100" dirty="0">
                <a:latin typeface="Arial" pitchFamily="34" charset="0"/>
                <a:cs typeface="Arial" pitchFamily="34" charset="0"/>
              </a:rPr>
              <a:t>, E., (2021). </a:t>
            </a:r>
            <a:r>
              <a:rPr lang="en-GB" sz="1100" dirty="0" err="1">
                <a:latin typeface="Arial" pitchFamily="34" charset="0"/>
                <a:cs typeface="Arial" pitchFamily="34" charset="0"/>
              </a:rPr>
              <a:t>Neurodiversity</a:t>
            </a:r>
            <a:r>
              <a:rPr lang="en-GB" sz="1100" dirty="0">
                <a:latin typeface="Arial" pitchFamily="34" charset="0"/>
                <a:cs typeface="Arial" pitchFamily="34" charset="0"/>
              </a:rPr>
              <a:t> and remote work in times of crisis: lessons for HR. </a:t>
            </a:r>
            <a:r>
              <a:rPr lang="en-GB" sz="1100" i="1" dirty="0">
                <a:latin typeface="Arial" pitchFamily="34" charset="0"/>
                <a:cs typeface="Arial" pitchFamily="34" charset="0"/>
              </a:rPr>
              <a:t>Personnel Review</a:t>
            </a:r>
            <a:r>
              <a:rPr lang="en-GB" sz="1100" dirty="0">
                <a:latin typeface="Arial" pitchFamily="34" charset="0"/>
                <a:cs typeface="Arial" pitchFamily="34" charset="0"/>
              </a:rPr>
              <a:t>.</a:t>
            </a:r>
            <a:endParaRPr lang="en-US" sz="1100" dirty="0">
              <a:latin typeface="Arial" pitchFamily="34" charset="0"/>
              <a:cs typeface="Arial" pitchFamily="34" charset="0"/>
            </a:endParaRPr>
          </a:p>
          <a:p>
            <a:pPr algn="just"/>
            <a:r>
              <a:rPr lang="en-GB" sz="1100" dirty="0">
                <a:latin typeface="Arial" pitchFamily="34" charset="0"/>
                <a:cs typeface="Arial" pitchFamily="34" charset="0"/>
              </a:rPr>
              <a:t>Ishii, A. and </a:t>
            </a:r>
            <a:r>
              <a:rPr lang="en-GB" sz="1100" dirty="0" err="1">
                <a:latin typeface="Arial" pitchFamily="34" charset="0"/>
                <a:cs typeface="Arial" pitchFamily="34" charset="0"/>
              </a:rPr>
              <a:t>Kawahata</a:t>
            </a:r>
            <a:r>
              <a:rPr lang="en-GB" sz="1100" dirty="0">
                <a:latin typeface="Arial" pitchFamily="34" charset="0"/>
                <a:cs typeface="Arial" pitchFamily="34" charset="0"/>
              </a:rPr>
              <a:t>, Y., (2020). Theory of opinion distribution in human relations where trust and distrust mixed. In </a:t>
            </a:r>
            <a:r>
              <a:rPr lang="en-GB" sz="1100" i="1" dirty="0">
                <a:latin typeface="Arial" pitchFamily="34" charset="0"/>
                <a:cs typeface="Arial" pitchFamily="34" charset="0"/>
              </a:rPr>
              <a:t>Intelligent Decision Technologies: Proceedings of the 12th KES International Conference on Intelligent Decision Technologies (KES-IDT 2020)</a:t>
            </a:r>
            <a:r>
              <a:rPr lang="en-GB" sz="1100" dirty="0">
                <a:latin typeface="Arial" pitchFamily="34" charset="0"/>
                <a:cs typeface="Arial" pitchFamily="34" charset="0"/>
              </a:rPr>
              <a:t> (pp. 471-478). Springer Singapore.</a:t>
            </a:r>
            <a:endParaRPr lang="en-US" sz="1100" dirty="0">
              <a:latin typeface="Arial" pitchFamily="34" charset="0"/>
              <a:cs typeface="Arial" pitchFamily="34" charset="0"/>
            </a:endParaRPr>
          </a:p>
          <a:p>
            <a:pPr algn="just"/>
            <a:r>
              <a:rPr lang="en-GB" sz="1100" dirty="0">
                <a:latin typeface="Arial" pitchFamily="34" charset="0"/>
                <a:cs typeface="Arial" pitchFamily="34" charset="0"/>
              </a:rPr>
              <a:t>De </a:t>
            </a:r>
            <a:r>
              <a:rPr lang="en-GB" sz="1100" dirty="0" err="1">
                <a:latin typeface="Arial" pitchFamily="34" charset="0"/>
                <a:cs typeface="Arial" pitchFamily="34" charset="0"/>
              </a:rPr>
              <a:t>Visser</a:t>
            </a:r>
            <a:r>
              <a:rPr lang="en-GB" sz="1100" dirty="0">
                <a:latin typeface="Arial" pitchFamily="34" charset="0"/>
                <a:cs typeface="Arial" pitchFamily="34" charset="0"/>
              </a:rPr>
              <a:t>, E.J., </a:t>
            </a:r>
            <a:r>
              <a:rPr lang="en-GB" sz="1100" dirty="0" err="1">
                <a:latin typeface="Arial" pitchFamily="34" charset="0"/>
                <a:cs typeface="Arial" pitchFamily="34" charset="0"/>
              </a:rPr>
              <a:t>Peeters</a:t>
            </a:r>
            <a:r>
              <a:rPr lang="en-GB" sz="1100" dirty="0">
                <a:latin typeface="Arial" pitchFamily="34" charset="0"/>
                <a:cs typeface="Arial" pitchFamily="34" charset="0"/>
              </a:rPr>
              <a:t>, M.M., Jung, M.F., Kohn, S., Shaw, T.H., Pak, R. and </a:t>
            </a:r>
            <a:r>
              <a:rPr lang="en-GB" sz="1100" dirty="0" err="1">
                <a:latin typeface="Arial" pitchFamily="34" charset="0"/>
                <a:cs typeface="Arial" pitchFamily="34" charset="0"/>
              </a:rPr>
              <a:t>Neerincx</a:t>
            </a:r>
            <a:r>
              <a:rPr lang="en-GB" sz="1100" dirty="0">
                <a:latin typeface="Arial" pitchFamily="34" charset="0"/>
                <a:cs typeface="Arial" pitchFamily="34" charset="0"/>
              </a:rPr>
              <a:t>, M.A., (2020). Towards a theory of longitudinal trust calibration in human–robot teams. </a:t>
            </a:r>
            <a:r>
              <a:rPr lang="en-GB" sz="1100" i="1" dirty="0">
                <a:latin typeface="Arial" pitchFamily="34" charset="0"/>
                <a:cs typeface="Arial" pitchFamily="34" charset="0"/>
              </a:rPr>
              <a:t>International journal of social robotics</a:t>
            </a:r>
            <a:r>
              <a:rPr lang="en-GB" sz="1100" dirty="0">
                <a:latin typeface="Arial" pitchFamily="34" charset="0"/>
                <a:cs typeface="Arial" pitchFamily="34" charset="0"/>
              </a:rPr>
              <a:t>, </a:t>
            </a:r>
            <a:r>
              <a:rPr lang="en-GB" sz="1100" i="1" dirty="0">
                <a:latin typeface="Arial" pitchFamily="34" charset="0"/>
                <a:cs typeface="Arial" pitchFamily="34" charset="0"/>
              </a:rPr>
              <a:t>12</a:t>
            </a:r>
            <a:r>
              <a:rPr lang="en-GB" sz="1100" dirty="0">
                <a:latin typeface="Arial" pitchFamily="34" charset="0"/>
                <a:cs typeface="Arial" pitchFamily="34" charset="0"/>
              </a:rPr>
              <a:t>(2), pp.459-478.</a:t>
            </a:r>
            <a:endParaRPr lang="en-US" sz="1100" dirty="0">
              <a:latin typeface="Arial" pitchFamily="34" charset="0"/>
              <a:cs typeface="Arial" pitchFamily="34" charset="0"/>
            </a:endParaRPr>
          </a:p>
          <a:p>
            <a:pPr algn="just"/>
            <a:r>
              <a:rPr lang="en-GB" sz="1100" dirty="0" err="1">
                <a:latin typeface="Arial" pitchFamily="34" charset="0"/>
                <a:cs typeface="Arial" pitchFamily="34" charset="0"/>
              </a:rPr>
              <a:t>Alzoubi</a:t>
            </a:r>
            <a:r>
              <a:rPr lang="en-GB" sz="1100" dirty="0">
                <a:latin typeface="Arial" pitchFamily="34" charset="0"/>
                <a:cs typeface="Arial" pitchFamily="34" charset="0"/>
              </a:rPr>
              <a:t>, H.M., (2022). The effect of electronic human resources management on organizational health of telecommunications companies in Jordan. </a:t>
            </a:r>
            <a:r>
              <a:rPr lang="en-GB" sz="1100" i="1" dirty="0">
                <a:latin typeface="Arial" pitchFamily="34" charset="0"/>
                <a:cs typeface="Arial" pitchFamily="34" charset="0"/>
              </a:rPr>
              <a:t>International Journal of Data and Network Science</a:t>
            </a:r>
            <a:r>
              <a:rPr lang="en-GB" sz="1100" dirty="0">
                <a:latin typeface="Arial" pitchFamily="34" charset="0"/>
                <a:cs typeface="Arial" pitchFamily="34" charset="0"/>
              </a:rPr>
              <a:t>, pp.429-438.</a:t>
            </a:r>
            <a:endParaRPr lang="en-US" sz="1100" dirty="0">
              <a:latin typeface="Arial" pitchFamily="34" charset="0"/>
              <a:cs typeface="Arial" pitchFamily="34" charset="0"/>
            </a:endParaRPr>
          </a:p>
          <a:p>
            <a:pPr algn="just"/>
            <a:r>
              <a:rPr lang="en-GB" sz="1100" dirty="0" err="1">
                <a:latin typeface="Arial" pitchFamily="34" charset="0"/>
                <a:cs typeface="Arial" pitchFamily="34" charset="0"/>
              </a:rPr>
              <a:t>Aburumman</a:t>
            </a:r>
            <a:r>
              <a:rPr lang="en-GB" sz="1100" dirty="0">
                <a:latin typeface="Arial" pitchFamily="34" charset="0"/>
                <a:cs typeface="Arial" pitchFamily="34" charset="0"/>
              </a:rPr>
              <a:t>, O., </a:t>
            </a:r>
            <a:r>
              <a:rPr lang="en-GB" sz="1100" dirty="0" err="1">
                <a:latin typeface="Arial" pitchFamily="34" charset="0"/>
                <a:cs typeface="Arial" pitchFamily="34" charset="0"/>
              </a:rPr>
              <a:t>Salleh</a:t>
            </a:r>
            <a:r>
              <a:rPr lang="en-GB" sz="1100" dirty="0">
                <a:latin typeface="Arial" pitchFamily="34" charset="0"/>
                <a:cs typeface="Arial" pitchFamily="34" charset="0"/>
              </a:rPr>
              <a:t>, A., Omar, K. and </a:t>
            </a:r>
            <a:r>
              <a:rPr lang="en-GB" sz="1100" dirty="0" err="1">
                <a:latin typeface="Arial" pitchFamily="34" charset="0"/>
                <a:cs typeface="Arial" pitchFamily="34" charset="0"/>
              </a:rPr>
              <a:t>Abadi</a:t>
            </a:r>
            <a:r>
              <a:rPr lang="en-GB" sz="1100" dirty="0">
                <a:latin typeface="Arial" pitchFamily="34" charset="0"/>
                <a:cs typeface="Arial" pitchFamily="34" charset="0"/>
              </a:rPr>
              <a:t>, M., (2020). The impact of human resource management practices and career satisfaction on employee’s turnover intention. </a:t>
            </a:r>
            <a:r>
              <a:rPr lang="en-GB" sz="1100" i="1" dirty="0">
                <a:latin typeface="Arial" pitchFamily="34" charset="0"/>
                <a:cs typeface="Arial" pitchFamily="34" charset="0"/>
              </a:rPr>
              <a:t>Management Science Letters</a:t>
            </a:r>
            <a:r>
              <a:rPr lang="en-GB" sz="1100" dirty="0">
                <a:latin typeface="Arial" pitchFamily="34" charset="0"/>
                <a:cs typeface="Arial" pitchFamily="34" charset="0"/>
              </a:rPr>
              <a:t>, </a:t>
            </a:r>
            <a:r>
              <a:rPr lang="en-GB" sz="1100" i="1" dirty="0">
                <a:latin typeface="Arial" pitchFamily="34" charset="0"/>
                <a:cs typeface="Arial" pitchFamily="34" charset="0"/>
              </a:rPr>
              <a:t>10</a:t>
            </a:r>
            <a:r>
              <a:rPr lang="en-GB" sz="1100" dirty="0">
                <a:latin typeface="Arial" pitchFamily="34" charset="0"/>
                <a:cs typeface="Arial" pitchFamily="34" charset="0"/>
              </a:rPr>
              <a:t>(3), pp.641-652</a:t>
            </a:r>
            <a:r>
              <a:rPr lang="en-GB" sz="1100" dirty="0" smtClean="0">
                <a:latin typeface="Arial" pitchFamily="34" charset="0"/>
                <a:cs typeface="Arial" pitchFamily="34" charset="0"/>
              </a:rPr>
              <a:t>.</a:t>
            </a:r>
            <a:endParaRPr lang="en-US" sz="1100"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b="1" dirty="0" smtClean="0">
                <a:latin typeface="Arial" pitchFamily="34" charset="0"/>
                <a:cs typeface="Arial" pitchFamily="34" charset="0"/>
              </a:rPr>
              <a:t>APPENDIX: A</a:t>
            </a:r>
            <a:endParaRPr lang="en-US" b="1" dirty="0">
              <a:latin typeface="Arial" pitchFamily="34" charset="0"/>
              <a:cs typeface="Arial" pitchFamily="34" charset="0"/>
            </a:endParaRPr>
          </a:p>
        </p:txBody>
      </p:sp>
      <p:pic>
        <p:nvPicPr>
          <p:cNvPr id="1026" name="Picture 2"/>
          <p:cNvPicPr>
            <a:picLocks noChangeAspect="1" noChangeArrowheads="1"/>
          </p:cNvPicPr>
          <p:nvPr/>
        </p:nvPicPr>
        <p:blipFill>
          <a:blip r:embed="rId3"/>
          <a:srcRect/>
          <a:stretch>
            <a:fillRect/>
          </a:stretch>
        </p:blipFill>
        <p:spPr bwMode="auto">
          <a:xfrm>
            <a:off x="0" y="895350"/>
            <a:ext cx="9143999" cy="42481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APPENDIX: B</a:t>
            </a:r>
            <a:endParaRPr lang="en-US" dirty="0"/>
          </a:p>
        </p:txBody>
      </p:sp>
      <p:graphicFrame>
        <p:nvGraphicFramePr>
          <p:cNvPr id="4" name="Table 3"/>
          <p:cNvGraphicFramePr>
            <a:graphicFrameLocks noGrp="1"/>
          </p:cNvGraphicFramePr>
          <p:nvPr/>
        </p:nvGraphicFramePr>
        <p:xfrm>
          <a:off x="152400" y="1047751"/>
          <a:ext cx="8839200" cy="3884471"/>
        </p:xfrm>
        <a:graphic>
          <a:graphicData uri="http://schemas.openxmlformats.org/drawingml/2006/table">
            <a:tbl>
              <a:tblPr/>
              <a:tblGrid>
                <a:gridCol w="4419600"/>
                <a:gridCol w="4419600"/>
              </a:tblGrid>
              <a:tr h="785724">
                <a:tc>
                  <a:txBody>
                    <a:bodyPr/>
                    <a:lstStyle/>
                    <a:p>
                      <a:pPr marL="138430" marR="0" algn="just">
                        <a:lnSpc>
                          <a:spcPct val="150000"/>
                        </a:lnSpc>
                        <a:spcBef>
                          <a:spcPts val="1130"/>
                        </a:spcBef>
                        <a:spcAft>
                          <a:spcPts val="0"/>
                        </a:spcAft>
                      </a:pPr>
                      <a:r>
                        <a:rPr lang="en-US" sz="900" b="1" dirty="0">
                          <a:solidFill>
                            <a:srgbClr val="FFFFFF"/>
                          </a:solidFill>
                          <a:latin typeface="Arial" pitchFamily="34" charset="0"/>
                          <a:ea typeface="Arial MT"/>
                          <a:cs typeface="Arial" pitchFamily="34" charset="0"/>
                        </a:rPr>
                        <a:t>Strengths</a:t>
                      </a:r>
                      <a:endParaRPr lang="en-US" sz="800" dirty="0">
                        <a:latin typeface="Arial" pitchFamily="34" charset="0"/>
                        <a:ea typeface="Arial MT"/>
                        <a:cs typeface="Arial" pitchFamily="34" charset="0"/>
                      </a:endParaRPr>
                    </a:p>
                    <a:p>
                      <a:pPr marL="138430" marR="0" algn="just">
                        <a:lnSpc>
                          <a:spcPct val="150000"/>
                        </a:lnSpc>
                        <a:spcBef>
                          <a:spcPts val="0"/>
                        </a:spcBef>
                        <a:spcAft>
                          <a:spcPts val="0"/>
                        </a:spcAft>
                      </a:pPr>
                      <a:r>
                        <a:rPr lang="en-US" sz="900" dirty="0">
                          <a:solidFill>
                            <a:srgbClr val="FFFFFF"/>
                          </a:solidFill>
                          <a:latin typeface="Arial" pitchFamily="34" charset="0"/>
                          <a:ea typeface="Arial MT"/>
                          <a:cs typeface="Arial" pitchFamily="34" charset="0"/>
                        </a:rPr>
                        <a:t>What do</a:t>
                      </a:r>
                      <a:r>
                        <a:rPr lang="en-US" sz="900" spc="-10" dirty="0">
                          <a:solidFill>
                            <a:srgbClr val="FFFFFF"/>
                          </a:solidFill>
                          <a:latin typeface="Arial" pitchFamily="34" charset="0"/>
                          <a:ea typeface="Arial MT"/>
                          <a:cs typeface="Arial" pitchFamily="34" charset="0"/>
                        </a:rPr>
                        <a:t> </a:t>
                      </a:r>
                      <a:r>
                        <a:rPr lang="en-US" sz="900" dirty="0">
                          <a:solidFill>
                            <a:srgbClr val="FFFFFF"/>
                          </a:solidFill>
                          <a:latin typeface="Arial" pitchFamily="34" charset="0"/>
                          <a:ea typeface="Arial MT"/>
                          <a:cs typeface="Arial" pitchFamily="34" charset="0"/>
                        </a:rPr>
                        <a:t>you</a:t>
                      </a:r>
                      <a:r>
                        <a:rPr lang="en-US" sz="900" spc="-15" dirty="0">
                          <a:solidFill>
                            <a:srgbClr val="FFFFFF"/>
                          </a:solidFill>
                          <a:latin typeface="Arial" pitchFamily="34" charset="0"/>
                          <a:ea typeface="Arial MT"/>
                          <a:cs typeface="Arial" pitchFamily="34" charset="0"/>
                        </a:rPr>
                        <a:t> </a:t>
                      </a:r>
                      <a:r>
                        <a:rPr lang="en-US" sz="900" dirty="0">
                          <a:solidFill>
                            <a:srgbClr val="FFFFFF"/>
                          </a:solidFill>
                          <a:latin typeface="Arial" pitchFamily="34" charset="0"/>
                          <a:ea typeface="Arial MT"/>
                          <a:cs typeface="Arial" pitchFamily="34" charset="0"/>
                        </a:rPr>
                        <a:t>do</a:t>
                      </a:r>
                      <a:r>
                        <a:rPr lang="en-US" sz="900" spc="-5" dirty="0">
                          <a:solidFill>
                            <a:srgbClr val="FFFFFF"/>
                          </a:solidFill>
                          <a:latin typeface="Arial" pitchFamily="34" charset="0"/>
                          <a:ea typeface="Arial MT"/>
                          <a:cs typeface="Arial" pitchFamily="34" charset="0"/>
                        </a:rPr>
                        <a:t> </a:t>
                      </a:r>
                      <a:r>
                        <a:rPr lang="en-US" sz="900" dirty="0">
                          <a:solidFill>
                            <a:srgbClr val="FFFFFF"/>
                          </a:solidFill>
                          <a:latin typeface="Arial" pitchFamily="34" charset="0"/>
                          <a:ea typeface="Arial MT"/>
                          <a:cs typeface="Arial" pitchFamily="34" charset="0"/>
                        </a:rPr>
                        <a:t>well?</a:t>
                      </a:r>
                      <a:endParaRPr lang="en-US" sz="800" dirty="0">
                        <a:latin typeface="Arial" pitchFamily="34" charset="0"/>
                        <a:ea typeface="Arial MT"/>
                        <a:cs typeface="Arial" pitchFamily="34" charset="0"/>
                      </a:endParaRPr>
                    </a:p>
                    <a:p>
                      <a:pPr marL="138430" marR="156210" algn="just">
                        <a:lnSpc>
                          <a:spcPct val="150000"/>
                        </a:lnSpc>
                        <a:spcBef>
                          <a:spcPts val="15"/>
                        </a:spcBef>
                        <a:spcAft>
                          <a:spcPts val="0"/>
                        </a:spcAft>
                      </a:pPr>
                      <a:r>
                        <a:rPr lang="en-US" sz="900" dirty="0">
                          <a:solidFill>
                            <a:srgbClr val="FFFFFF"/>
                          </a:solidFill>
                          <a:latin typeface="Arial" pitchFamily="34" charset="0"/>
                          <a:ea typeface="Arial MT"/>
                          <a:cs typeface="Arial" pitchFamily="34" charset="0"/>
                        </a:rPr>
                        <a:t>What unique resources can you draw on?</a:t>
                      </a:r>
                      <a:r>
                        <a:rPr lang="en-US" sz="900" spc="-285" dirty="0">
                          <a:solidFill>
                            <a:srgbClr val="FFFFFF"/>
                          </a:solidFill>
                          <a:latin typeface="Arial" pitchFamily="34" charset="0"/>
                          <a:ea typeface="Arial MT"/>
                          <a:cs typeface="Arial" pitchFamily="34" charset="0"/>
                        </a:rPr>
                        <a:t> </a:t>
                      </a:r>
                      <a:r>
                        <a:rPr lang="en-US" sz="900" dirty="0">
                          <a:solidFill>
                            <a:srgbClr val="FFFFFF"/>
                          </a:solidFill>
                          <a:latin typeface="Arial" pitchFamily="34" charset="0"/>
                          <a:ea typeface="Arial MT"/>
                          <a:cs typeface="Arial" pitchFamily="34" charset="0"/>
                        </a:rPr>
                        <a:t>What</a:t>
                      </a:r>
                      <a:r>
                        <a:rPr lang="en-US" sz="900" spc="-5" dirty="0">
                          <a:solidFill>
                            <a:srgbClr val="FFFFFF"/>
                          </a:solidFill>
                          <a:latin typeface="Arial" pitchFamily="34" charset="0"/>
                          <a:ea typeface="Arial MT"/>
                          <a:cs typeface="Arial" pitchFamily="34" charset="0"/>
                        </a:rPr>
                        <a:t> </a:t>
                      </a:r>
                      <a:r>
                        <a:rPr lang="en-US" sz="900" dirty="0">
                          <a:solidFill>
                            <a:srgbClr val="FFFFFF"/>
                          </a:solidFill>
                          <a:latin typeface="Arial" pitchFamily="34" charset="0"/>
                          <a:ea typeface="Arial MT"/>
                          <a:cs typeface="Arial" pitchFamily="34" charset="0"/>
                        </a:rPr>
                        <a:t>do</a:t>
                      </a:r>
                      <a:r>
                        <a:rPr lang="en-US" sz="900" spc="-15" dirty="0">
                          <a:solidFill>
                            <a:srgbClr val="FFFFFF"/>
                          </a:solidFill>
                          <a:latin typeface="Arial" pitchFamily="34" charset="0"/>
                          <a:ea typeface="Arial MT"/>
                          <a:cs typeface="Arial" pitchFamily="34" charset="0"/>
                        </a:rPr>
                        <a:t> </a:t>
                      </a:r>
                      <a:r>
                        <a:rPr lang="en-US" sz="900" dirty="0">
                          <a:solidFill>
                            <a:srgbClr val="FFFFFF"/>
                          </a:solidFill>
                          <a:latin typeface="Arial" pitchFamily="34" charset="0"/>
                          <a:ea typeface="Arial MT"/>
                          <a:cs typeface="Arial" pitchFamily="34" charset="0"/>
                        </a:rPr>
                        <a:t>others</a:t>
                      </a:r>
                      <a:r>
                        <a:rPr lang="en-US" sz="900" spc="-15" dirty="0">
                          <a:solidFill>
                            <a:srgbClr val="FFFFFF"/>
                          </a:solidFill>
                          <a:latin typeface="Arial" pitchFamily="34" charset="0"/>
                          <a:ea typeface="Arial MT"/>
                          <a:cs typeface="Arial" pitchFamily="34" charset="0"/>
                        </a:rPr>
                        <a:t> </a:t>
                      </a:r>
                      <a:r>
                        <a:rPr lang="en-US" sz="900" dirty="0">
                          <a:solidFill>
                            <a:srgbClr val="FFFFFF"/>
                          </a:solidFill>
                          <a:latin typeface="Arial" pitchFamily="34" charset="0"/>
                          <a:ea typeface="Arial MT"/>
                          <a:cs typeface="Arial" pitchFamily="34" charset="0"/>
                        </a:rPr>
                        <a:t>see as your</a:t>
                      </a:r>
                      <a:r>
                        <a:rPr lang="en-US" sz="900" spc="-15" dirty="0">
                          <a:solidFill>
                            <a:srgbClr val="FFFFFF"/>
                          </a:solidFill>
                          <a:latin typeface="Arial" pitchFamily="34" charset="0"/>
                          <a:ea typeface="Arial MT"/>
                          <a:cs typeface="Arial" pitchFamily="34" charset="0"/>
                        </a:rPr>
                        <a:t> </a:t>
                      </a:r>
                      <a:r>
                        <a:rPr lang="en-US" sz="900" dirty="0">
                          <a:solidFill>
                            <a:srgbClr val="FFFFFF"/>
                          </a:solidFill>
                          <a:latin typeface="Arial" pitchFamily="34" charset="0"/>
                          <a:ea typeface="Arial MT"/>
                          <a:cs typeface="Arial" pitchFamily="34" charset="0"/>
                        </a:rPr>
                        <a:t>strengths?</a:t>
                      </a:r>
                      <a:endParaRPr lang="en-US" sz="800" dirty="0">
                        <a:latin typeface="Arial" pitchFamily="34" charset="0"/>
                        <a:ea typeface="Arial MT"/>
                        <a:cs typeface="Arial" pitchFamily="34" charset="0"/>
                      </a:endParaRPr>
                    </a:p>
                  </a:txBody>
                  <a:tcPr marL="0" marR="0" marT="0" marB="0">
                    <a:lnL>
                      <a:noFill/>
                    </a:lnL>
                    <a:lnR>
                      <a:noFill/>
                    </a:lnR>
                    <a:lnT>
                      <a:noFill/>
                    </a:lnT>
                    <a:lnB>
                      <a:noFill/>
                    </a:lnB>
                    <a:solidFill>
                      <a:srgbClr val="0860A1"/>
                    </a:solidFill>
                  </a:tcPr>
                </a:tc>
                <a:tc>
                  <a:txBody>
                    <a:bodyPr/>
                    <a:lstStyle/>
                    <a:p>
                      <a:pPr marL="137795" marR="0" algn="just">
                        <a:lnSpc>
                          <a:spcPct val="150000"/>
                        </a:lnSpc>
                        <a:spcBef>
                          <a:spcPts val="1130"/>
                        </a:spcBef>
                        <a:spcAft>
                          <a:spcPts val="0"/>
                        </a:spcAft>
                      </a:pPr>
                      <a:r>
                        <a:rPr lang="en-US" sz="900" b="1">
                          <a:solidFill>
                            <a:srgbClr val="FFFFFF"/>
                          </a:solidFill>
                          <a:latin typeface="Arial" pitchFamily="34" charset="0"/>
                          <a:ea typeface="Arial MT"/>
                          <a:cs typeface="Arial" pitchFamily="34" charset="0"/>
                        </a:rPr>
                        <a:t>Weaknesses</a:t>
                      </a:r>
                      <a:endParaRPr lang="en-US" sz="800">
                        <a:latin typeface="Arial" pitchFamily="34" charset="0"/>
                        <a:ea typeface="Arial MT"/>
                        <a:cs typeface="Arial" pitchFamily="34" charset="0"/>
                      </a:endParaRPr>
                    </a:p>
                    <a:p>
                      <a:pPr marL="137795" marR="0" algn="just">
                        <a:lnSpc>
                          <a:spcPct val="150000"/>
                        </a:lnSpc>
                        <a:spcBef>
                          <a:spcPts val="0"/>
                        </a:spcBef>
                        <a:spcAft>
                          <a:spcPts val="0"/>
                        </a:spcAft>
                      </a:pPr>
                      <a:r>
                        <a:rPr lang="en-US" sz="900">
                          <a:solidFill>
                            <a:srgbClr val="FFFFFF"/>
                          </a:solidFill>
                          <a:latin typeface="Arial" pitchFamily="34" charset="0"/>
                          <a:ea typeface="Arial MT"/>
                          <a:cs typeface="Arial" pitchFamily="34" charset="0"/>
                        </a:rPr>
                        <a:t>What</a:t>
                      </a:r>
                      <a:r>
                        <a:rPr lang="en-US" sz="900" spc="-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could</a:t>
                      </a:r>
                      <a:r>
                        <a:rPr lang="en-US" sz="900" spc="-10">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you</a:t>
                      </a:r>
                      <a:r>
                        <a:rPr lang="en-US" sz="900" spc="-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improve?</a:t>
                      </a:r>
                      <a:endParaRPr lang="en-US" sz="800">
                        <a:latin typeface="Arial" pitchFamily="34" charset="0"/>
                        <a:ea typeface="Arial MT"/>
                        <a:cs typeface="Arial" pitchFamily="34" charset="0"/>
                      </a:endParaRPr>
                    </a:p>
                    <a:p>
                      <a:pPr marL="137795" marR="177800" algn="just">
                        <a:lnSpc>
                          <a:spcPct val="150000"/>
                        </a:lnSpc>
                        <a:spcBef>
                          <a:spcPts val="15"/>
                        </a:spcBef>
                        <a:spcAft>
                          <a:spcPts val="0"/>
                        </a:spcAft>
                      </a:pPr>
                      <a:r>
                        <a:rPr lang="en-US" sz="900">
                          <a:solidFill>
                            <a:srgbClr val="FFFFFF"/>
                          </a:solidFill>
                          <a:latin typeface="Arial" pitchFamily="34" charset="0"/>
                          <a:ea typeface="Arial MT"/>
                          <a:cs typeface="Arial" pitchFamily="34" charset="0"/>
                        </a:rPr>
                        <a:t>Where do you have fewer resources than</a:t>
                      </a:r>
                      <a:r>
                        <a:rPr lang="en-US" sz="900" spc="-28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others?</a:t>
                      </a:r>
                      <a:endParaRPr lang="en-US" sz="800">
                        <a:latin typeface="Arial" pitchFamily="34" charset="0"/>
                        <a:ea typeface="Arial MT"/>
                        <a:cs typeface="Arial" pitchFamily="34" charset="0"/>
                      </a:endParaRPr>
                    </a:p>
                    <a:p>
                      <a:pPr marL="137795" marR="895350" algn="just">
                        <a:lnSpc>
                          <a:spcPct val="150000"/>
                        </a:lnSpc>
                        <a:spcBef>
                          <a:spcPts val="10"/>
                        </a:spcBef>
                        <a:spcAft>
                          <a:spcPts val="0"/>
                        </a:spcAft>
                      </a:pPr>
                      <a:r>
                        <a:rPr lang="en-US" sz="900">
                          <a:solidFill>
                            <a:srgbClr val="FFFFFF"/>
                          </a:solidFill>
                          <a:latin typeface="Arial" pitchFamily="34" charset="0"/>
                          <a:ea typeface="Arial MT"/>
                          <a:cs typeface="Arial" pitchFamily="34" charset="0"/>
                        </a:rPr>
                        <a:t>What are others likely to see as</a:t>
                      </a:r>
                      <a:r>
                        <a:rPr lang="en-US" sz="900" spc="-28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weaknesses?</a:t>
                      </a:r>
                      <a:endParaRPr lang="en-US" sz="800">
                        <a:latin typeface="Arial" pitchFamily="34" charset="0"/>
                        <a:ea typeface="Arial MT"/>
                        <a:cs typeface="Arial" pitchFamily="34" charset="0"/>
                      </a:endParaRPr>
                    </a:p>
                  </a:txBody>
                  <a:tcPr marL="0" marR="0" marT="0" marB="0">
                    <a:lnL>
                      <a:noFill/>
                    </a:lnL>
                    <a:lnR>
                      <a:noFill/>
                    </a:lnR>
                    <a:lnT>
                      <a:noFill/>
                    </a:lnT>
                    <a:lnB>
                      <a:noFill/>
                    </a:lnB>
                    <a:solidFill>
                      <a:srgbClr val="0860A1"/>
                    </a:solidFill>
                  </a:tcPr>
                </a:tc>
              </a:tr>
              <a:tr h="1288744">
                <a:tc>
                  <a:txBody>
                    <a:bodyPr/>
                    <a:lstStyle/>
                    <a:p>
                      <a:pPr marL="342900" marR="0" lvl="0" indent="-342900" algn="just" fontAlgn="base">
                        <a:lnSpc>
                          <a:spcPct val="150000"/>
                        </a:lnSpc>
                        <a:spcBef>
                          <a:spcPts val="0"/>
                        </a:spcBef>
                        <a:spcAft>
                          <a:spcPts val="0"/>
                        </a:spcAft>
                        <a:buSzPts val="1000"/>
                        <a:buFont typeface="Symbol"/>
                        <a:buChar char=""/>
                        <a:tabLst>
                          <a:tab pos="457200" algn="l"/>
                        </a:tabLst>
                      </a:pPr>
                      <a:r>
                        <a:rPr lang="en-US" sz="800">
                          <a:solidFill>
                            <a:srgbClr val="000000"/>
                          </a:solidFill>
                          <a:latin typeface="Arial" pitchFamily="34" charset="0"/>
                          <a:ea typeface="Times New Roman"/>
                          <a:cs typeface="Arial" pitchFamily="34" charset="0"/>
                        </a:rPr>
                        <a:t>Effective communication skills. </a:t>
                      </a:r>
                      <a:endParaRPr lang="en-US" sz="800">
                        <a:latin typeface="Arial" pitchFamily="34" charset="0"/>
                        <a:ea typeface="Times New Roman"/>
                        <a:cs typeface="Arial" pitchFamily="34" charset="0"/>
                      </a:endParaRPr>
                    </a:p>
                    <a:p>
                      <a:pPr marL="342900" marR="0" lvl="0" indent="-342900" algn="just" fontAlgn="base">
                        <a:lnSpc>
                          <a:spcPct val="150000"/>
                        </a:lnSpc>
                        <a:spcBef>
                          <a:spcPts val="0"/>
                        </a:spcBef>
                        <a:spcAft>
                          <a:spcPts val="0"/>
                        </a:spcAft>
                        <a:buSzPts val="1000"/>
                        <a:buFont typeface="Symbol"/>
                        <a:buChar char=""/>
                        <a:tabLst>
                          <a:tab pos="457200" algn="l"/>
                        </a:tabLst>
                      </a:pPr>
                      <a:r>
                        <a:rPr lang="en-US" sz="800">
                          <a:solidFill>
                            <a:srgbClr val="000000"/>
                          </a:solidFill>
                          <a:latin typeface="Arial" pitchFamily="34" charset="0"/>
                          <a:ea typeface="Times New Roman"/>
                          <a:cs typeface="Arial" pitchFamily="34" charset="0"/>
                        </a:rPr>
                        <a:t>Adequate knowledge regarding information technology.</a:t>
                      </a:r>
                      <a:endParaRPr lang="en-US" sz="800">
                        <a:latin typeface="Arial" pitchFamily="34" charset="0"/>
                        <a:ea typeface="Times New Roman"/>
                        <a:cs typeface="Arial" pitchFamily="34" charset="0"/>
                      </a:endParaRPr>
                    </a:p>
                    <a:p>
                      <a:pPr marL="342900" marR="0" lvl="0" indent="-342900" algn="just" fontAlgn="base">
                        <a:lnSpc>
                          <a:spcPct val="150000"/>
                        </a:lnSpc>
                        <a:spcBef>
                          <a:spcPts val="0"/>
                        </a:spcBef>
                        <a:spcAft>
                          <a:spcPts val="0"/>
                        </a:spcAft>
                        <a:buSzPts val="1000"/>
                        <a:buFont typeface="Symbol"/>
                        <a:buChar char=""/>
                        <a:tabLst>
                          <a:tab pos="457200" algn="l"/>
                        </a:tabLst>
                      </a:pPr>
                      <a:r>
                        <a:rPr lang="en-US" sz="800">
                          <a:solidFill>
                            <a:srgbClr val="000000"/>
                          </a:solidFill>
                          <a:latin typeface="Arial" pitchFamily="34" charset="0"/>
                          <a:ea typeface="Times New Roman"/>
                          <a:cs typeface="Arial" pitchFamily="34" charset="0"/>
                        </a:rPr>
                        <a:t>Strength in problem solving skills.</a:t>
                      </a:r>
                      <a:endParaRPr lang="en-US" sz="800">
                        <a:latin typeface="Arial" pitchFamily="34" charset="0"/>
                        <a:ea typeface="Times New Roman"/>
                        <a:cs typeface="Arial" pitchFamily="34" charset="0"/>
                      </a:endParaRPr>
                    </a:p>
                    <a:p>
                      <a:pPr marL="342900" marR="0" lvl="0" indent="-342900" algn="just" fontAlgn="base">
                        <a:lnSpc>
                          <a:spcPct val="150000"/>
                        </a:lnSpc>
                        <a:spcBef>
                          <a:spcPts val="0"/>
                        </a:spcBef>
                        <a:spcAft>
                          <a:spcPts val="0"/>
                        </a:spcAft>
                        <a:buSzPts val="1000"/>
                        <a:buFont typeface="Symbol"/>
                        <a:buChar char=""/>
                        <a:tabLst>
                          <a:tab pos="457200" algn="l"/>
                        </a:tabLst>
                      </a:pPr>
                      <a:r>
                        <a:rPr lang="en-US" sz="800">
                          <a:solidFill>
                            <a:srgbClr val="000000"/>
                          </a:solidFill>
                          <a:latin typeface="Arial" pitchFamily="34" charset="0"/>
                          <a:ea typeface="Times New Roman"/>
                          <a:cs typeface="Arial" pitchFamily="34" charset="0"/>
                        </a:rPr>
                        <a:t>Strength of managing multiple tasks.</a:t>
                      </a:r>
                      <a:endParaRPr lang="en-US" sz="800">
                        <a:latin typeface="Arial" pitchFamily="34" charset="0"/>
                        <a:ea typeface="Times New Roman"/>
                        <a:cs typeface="Arial" pitchFamily="34" charset="0"/>
                      </a:endParaRPr>
                    </a:p>
                  </a:txBody>
                  <a:tcPr marL="0" marR="0" marT="0" marB="0">
                    <a:lnL>
                      <a:noFill/>
                    </a:lnL>
                    <a:lnR>
                      <a:noFill/>
                    </a:lnR>
                    <a:lnT>
                      <a:noFill/>
                    </a:lnT>
                    <a:lnB>
                      <a:noFill/>
                    </a:lnB>
                    <a:solidFill>
                      <a:srgbClr val="F1F1F1"/>
                    </a:solidFill>
                  </a:tcPr>
                </a:tc>
                <a:tc>
                  <a:txBody>
                    <a:bodyPr/>
                    <a:lstStyle/>
                    <a:p>
                      <a:pPr marL="342900" marR="0" lvl="0" indent="-342900" algn="just" fontAlgn="base">
                        <a:lnSpc>
                          <a:spcPct val="150000"/>
                        </a:lnSpc>
                        <a:spcBef>
                          <a:spcPts val="0"/>
                        </a:spcBef>
                        <a:spcAft>
                          <a:spcPts val="0"/>
                        </a:spcAft>
                        <a:buSzPts val="1000"/>
                        <a:buFont typeface="Symbol"/>
                        <a:buChar char=""/>
                        <a:tabLst>
                          <a:tab pos="457200" algn="l"/>
                        </a:tabLst>
                      </a:pPr>
                      <a:r>
                        <a:rPr lang="en-US" sz="800" dirty="0">
                          <a:solidFill>
                            <a:srgbClr val="000000"/>
                          </a:solidFill>
                          <a:latin typeface="Arial" pitchFamily="34" charset="0"/>
                          <a:ea typeface="Times New Roman"/>
                          <a:cs typeface="Arial" pitchFamily="34" charset="0"/>
                        </a:rPr>
                        <a:t>Lack of supervisory management as a HR officer.</a:t>
                      </a:r>
                      <a:endParaRPr lang="en-US" sz="800" dirty="0">
                        <a:latin typeface="Arial" pitchFamily="34" charset="0"/>
                        <a:ea typeface="Times New Roman"/>
                        <a:cs typeface="Arial" pitchFamily="34" charset="0"/>
                      </a:endParaRPr>
                    </a:p>
                    <a:p>
                      <a:pPr marL="342900" marR="0" lvl="0" indent="-342900" algn="just" fontAlgn="base">
                        <a:lnSpc>
                          <a:spcPct val="150000"/>
                        </a:lnSpc>
                        <a:spcBef>
                          <a:spcPts val="0"/>
                        </a:spcBef>
                        <a:spcAft>
                          <a:spcPts val="0"/>
                        </a:spcAft>
                        <a:buSzPts val="1000"/>
                        <a:buFont typeface="Symbol"/>
                        <a:buChar char=""/>
                        <a:tabLst>
                          <a:tab pos="457200" algn="l"/>
                        </a:tabLst>
                      </a:pPr>
                      <a:r>
                        <a:rPr lang="en-US" sz="800" dirty="0">
                          <a:solidFill>
                            <a:srgbClr val="000000"/>
                          </a:solidFill>
                          <a:latin typeface="Arial" pitchFamily="34" charset="0"/>
                          <a:ea typeface="Times New Roman"/>
                          <a:cs typeface="Arial" pitchFamily="34" charset="0"/>
                        </a:rPr>
                        <a:t>Lack of maintaining disciplinary activities.</a:t>
                      </a:r>
                      <a:endParaRPr lang="en-US" sz="800" dirty="0">
                        <a:latin typeface="Arial" pitchFamily="34" charset="0"/>
                        <a:ea typeface="Times New Roman"/>
                        <a:cs typeface="Arial" pitchFamily="34" charset="0"/>
                      </a:endParaRPr>
                    </a:p>
                    <a:p>
                      <a:pPr marL="342900" marR="0" lvl="0" indent="-342900" algn="just" fontAlgn="base">
                        <a:lnSpc>
                          <a:spcPct val="150000"/>
                        </a:lnSpc>
                        <a:spcBef>
                          <a:spcPts val="0"/>
                        </a:spcBef>
                        <a:spcAft>
                          <a:spcPts val="0"/>
                        </a:spcAft>
                        <a:buSzPts val="1000"/>
                        <a:buFont typeface="Symbol"/>
                        <a:buChar char=""/>
                        <a:tabLst>
                          <a:tab pos="457200" algn="l"/>
                        </a:tabLst>
                      </a:pPr>
                      <a:r>
                        <a:rPr lang="en-US" sz="800" dirty="0">
                          <a:solidFill>
                            <a:srgbClr val="000000"/>
                          </a:solidFill>
                          <a:latin typeface="Arial" pitchFamily="34" charset="0"/>
                          <a:ea typeface="Times New Roman"/>
                          <a:cs typeface="Arial" pitchFamily="34" charset="0"/>
                        </a:rPr>
                        <a:t> Weakness regarding time management. </a:t>
                      </a:r>
                      <a:endParaRPr lang="en-US" sz="800" dirty="0">
                        <a:latin typeface="Arial" pitchFamily="34" charset="0"/>
                        <a:ea typeface="Times New Roman"/>
                        <a:cs typeface="Arial" pitchFamily="34" charset="0"/>
                      </a:endParaRPr>
                    </a:p>
                    <a:p>
                      <a:pPr marL="342900" marR="0" lvl="0" indent="-342900" algn="just" fontAlgn="base">
                        <a:lnSpc>
                          <a:spcPct val="150000"/>
                        </a:lnSpc>
                        <a:spcBef>
                          <a:spcPts val="0"/>
                        </a:spcBef>
                        <a:spcAft>
                          <a:spcPts val="0"/>
                        </a:spcAft>
                        <a:buSzPts val="1000"/>
                        <a:buFont typeface="Symbol"/>
                        <a:buChar char=""/>
                        <a:tabLst>
                          <a:tab pos="457200" algn="l"/>
                        </a:tabLst>
                      </a:pPr>
                      <a:r>
                        <a:rPr lang="en-US" sz="800" dirty="0">
                          <a:solidFill>
                            <a:srgbClr val="000000"/>
                          </a:solidFill>
                          <a:latin typeface="Arial" pitchFamily="34" charset="0"/>
                          <a:ea typeface="Times New Roman"/>
                          <a:cs typeface="Arial" pitchFamily="34" charset="0"/>
                        </a:rPr>
                        <a:t>Lack of Managing priorities.</a:t>
                      </a:r>
                      <a:endParaRPr lang="en-US" sz="800" dirty="0">
                        <a:latin typeface="Arial" pitchFamily="34" charset="0"/>
                        <a:ea typeface="Times New Roman"/>
                        <a:cs typeface="Arial" pitchFamily="34" charset="0"/>
                      </a:endParaRPr>
                    </a:p>
                  </a:txBody>
                  <a:tcPr marL="0" marR="0" marT="0" marB="0">
                    <a:lnL>
                      <a:noFill/>
                    </a:lnL>
                    <a:lnR>
                      <a:noFill/>
                    </a:lnR>
                    <a:lnT>
                      <a:noFill/>
                    </a:lnT>
                    <a:lnB>
                      <a:noFill/>
                    </a:lnB>
                    <a:solidFill>
                      <a:srgbClr val="F1F1F1"/>
                    </a:solidFill>
                  </a:tcPr>
                </a:tc>
              </a:tr>
              <a:tr h="785724">
                <a:tc>
                  <a:txBody>
                    <a:bodyPr/>
                    <a:lstStyle/>
                    <a:p>
                      <a:pPr marL="138430" marR="0" algn="just">
                        <a:lnSpc>
                          <a:spcPct val="150000"/>
                        </a:lnSpc>
                        <a:spcBef>
                          <a:spcPts val="1110"/>
                        </a:spcBef>
                        <a:spcAft>
                          <a:spcPts val="0"/>
                        </a:spcAft>
                      </a:pPr>
                      <a:r>
                        <a:rPr lang="en-US" sz="900" b="1">
                          <a:solidFill>
                            <a:srgbClr val="FFFFFF"/>
                          </a:solidFill>
                          <a:latin typeface="Arial" pitchFamily="34" charset="0"/>
                          <a:ea typeface="Arial MT"/>
                          <a:cs typeface="Arial" pitchFamily="34" charset="0"/>
                        </a:rPr>
                        <a:t>Opportunities</a:t>
                      </a:r>
                      <a:endParaRPr lang="en-US" sz="800">
                        <a:latin typeface="Arial" pitchFamily="34" charset="0"/>
                        <a:ea typeface="Arial MT"/>
                        <a:cs typeface="Arial" pitchFamily="34" charset="0"/>
                      </a:endParaRPr>
                    </a:p>
                    <a:p>
                      <a:pPr marL="138430" marR="368300" algn="just">
                        <a:lnSpc>
                          <a:spcPct val="150000"/>
                        </a:lnSpc>
                        <a:spcBef>
                          <a:spcPts val="0"/>
                        </a:spcBef>
                        <a:spcAft>
                          <a:spcPts val="0"/>
                        </a:spcAft>
                      </a:pPr>
                      <a:r>
                        <a:rPr lang="en-US" sz="900">
                          <a:solidFill>
                            <a:srgbClr val="FFFFFF"/>
                          </a:solidFill>
                          <a:latin typeface="Arial" pitchFamily="34" charset="0"/>
                          <a:ea typeface="Arial MT"/>
                          <a:cs typeface="Arial" pitchFamily="34" charset="0"/>
                        </a:rPr>
                        <a:t>What opportunities are open to you?</a:t>
                      </a:r>
                      <a:r>
                        <a:rPr lang="en-US" sz="900" spc="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What trends could you take advantage</a:t>
                      </a:r>
                      <a:r>
                        <a:rPr lang="en-US" sz="900" spc="-28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of?</a:t>
                      </a:r>
                      <a:endParaRPr lang="en-US" sz="800">
                        <a:latin typeface="Arial" pitchFamily="34" charset="0"/>
                        <a:ea typeface="Arial MT"/>
                        <a:cs typeface="Arial" pitchFamily="34" charset="0"/>
                      </a:endParaRPr>
                    </a:p>
                    <a:p>
                      <a:pPr marL="138430" marR="430530" algn="just">
                        <a:lnSpc>
                          <a:spcPct val="150000"/>
                        </a:lnSpc>
                        <a:spcBef>
                          <a:spcPts val="5"/>
                        </a:spcBef>
                        <a:spcAft>
                          <a:spcPts val="0"/>
                        </a:spcAft>
                      </a:pPr>
                      <a:r>
                        <a:rPr lang="en-US" sz="900">
                          <a:solidFill>
                            <a:srgbClr val="FFFFFF"/>
                          </a:solidFill>
                          <a:latin typeface="Arial" pitchFamily="34" charset="0"/>
                          <a:ea typeface="Arial MT"/>
                          <a:cs typeface="Arial" pitchFamily="34" charset="0"/>
                        </a:rPr>
                        <a:t>How can you turn your strengths into</a:t>
                      </a:r>
                      <a:r>
                        <a:rPr lang="en-US" sz="900" spc="-28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opportunities?</a:t>
                      </a:r>
                      <a:endParaRPr lang="en-US" sz="800">
                        <a:latin typeface="Arial" pitchFamily="34" charset="0"/>
                        <a:ea typeface="Arial MT"/>
                        <a:cs typeface="Arial" pitchFamily="34" charset="0"/>
                      </a:endParaRPr>
                    </a:p>
                  </a:txBody>
                  <a:tcPr marL="0" marR="0" marT="0" marB="0">
                    <a:lnL>
                      <a:noFill/>
                    </a:lnL>
                    <a:lnR>
                      <a:noFill/>
                    </a:lnR>
                    <a:lnT>
                      <a:noFill/>
                    </a:lnT>
                    <a:lnB>
                      <a:noFill/>
                    </a:lnB>
                    <a:solidFill>
                      <a:srgbClr val="0860A1"/>
                    </a:solidFill>
                  </a:tcPr>
                </a:tc>
                <a:tc>
                  <a:txBody>
                    <a:bodyPr/>
                    <a:lstStyle/>
                    <a:p>
                      <a:pPr marL="137795" marR="0" algn="just">
                        <a:lnSpc>
                          <a:spcPct val="150000"/>
                        </a:lnSpc>
                        <a:spcBef>
                          <a:spcPts val="1110"/>
                        </a:spcBef>
                        <a:spcAft>
                          <a:spcPts val="0"/>
                        </a:spcAft>
                      </a:pPr>
                      <a:r>
                        <a:rPr lang="en-US" sz="900" b="1">
                          <a:solidFill>
                            <a:srgbClr val="FFFFFF"/>
                          </a:solidFill>
                          <a:latin typeface="Arial" pitchFamily="34" charset="0"/>
                          <a:ea typeface="Arial MT"/>
                          <a:cs typeface="Arial" pitchFamily="34" charset="0"/>
                        </a:rPr>
                        <a:t>Threats</a:t>
                      </a:r>
                      <a:endParaRPr lang="en-US" sz="800">
                        <a:latin typeface="Arial" pitchFamily="34" charset="0"/>
                        <a:ea typeface="Arial MT"/>
                        <a:cs typeface="Arial" pitchFamily="34" charset="0"/>
                      </a:endParaRPr>
                    </a:p>
                    <a:p>
                      <a:pPr marL="137795" marR="598170" algn="just">
                        <a:lnSpc>
                          <a:spcPct val="150000"/>
                        </a:lnSpc>
                        <a:spcBef>
                          <a:spcPts val="0"/>
                        </a:spcBef>
                        <a:spcAft>
                          <a:spcPts val="0"/>
                        </a:spcAft>
                      </a:pPr>
                      <a:r>
                        <a:rPr lang="en-US" sz="900">
                          <a:solidFill>
                            <a:srgbClr val="FFFFFF"/>
                          </a:solidFill>
                          <a:latin typeface="Arial" pitchFamily="34" charset="0"/>
                          <a:ea typeface="Arial MT"/>
                          <a:cs typeface="Arial" pitchFamily="34" charset="0"/>
                        </a:rPr>
                        <a:t>What threats could harm you?</a:t>
                      </a:r>
                      <a:r>
                        <a:rPr lang="en-US" sz="900" spc="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What</a:t>
                      </a:r>
                      <a:r>
                        <a:rPr lang="en-US" sz="900" spc="-1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is</a:t>
                      </a:r>
                      <a:r>
                        <a:rPr lang="en-US" sz="900" spc="-10">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your</a:t>
                      </a:r>
                      <a:r>
                        <a:rPr lang="en-US" sz="900" spc="-2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competition</a:t>
                      </a:r>
                      <a:r>
                        <a:rPr lang="en-US" sz="900" spc="-1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doing?</a:t>
                      </a:r>
                      <a:endParaRPr lang="en-US" sz="800">
                        <a:latin typeface="Arial" pitchFamily="34" charset="0"/>
                        <a:ea typeface="Arial MT"/>
                        <a:cs typeface="Arial" pitchFamily="34" charset="0"/>
                      </a:endParaRPr>
                    </a:p>
                    <a:p>
                      <a:pPr marL="137795" marR="154940" algn="just">
                        <a:lnSpc>
                          <a:spcPct val="150000"/>
                        </a:lnSpc>
                        <a:spcBef>
                          <a:spcPts val="0"/>
                        </a:spcBef>
                        <a:spcAft>
                          <a:spcPts val="0"/>
                        </a:spcAft>
                      </a:pPr>
                      <a:r>
                        <a:rPr lang="en-US" sz="900">
                          <a:solidFill>
                            <a:srgbClr val="FFFFFF"/>
                          </a:solidFill>
                          <a:latin typeface="Arial" pitchFamily="34" charset="0"/>
                          <a:ea typeface="Arial MT"/>
                          <a:cs typeface="Arial" pitchFamily="34" charset="0"/>
                        </a:rPr>
                        <a:t>What threats do your weaknesses expose</a:t>
                      </a:r>
                      <a:r>
                        <a:rPr lang="en-US" sz="900" spc="-285">
                          <a:solidFill>
                            <a:srgbClr val="FFFFFF"/>
                          </a:solidFill>
                          <a:latin typeface="Arial" pitchFamily="34" charset="0"/>
                          <a:ea typeface="Arial MT"/>
                          <a:cs typeface="Arial" pitchFamily="34" charset="0"/>
                        </a:rPr>
                        <a:t> </a:t>
                      </a:r>
                      <a:r>
                        <a:rPr lang="en-US" sz="900">
                          <a:solidFill>
                            <a:srgbClr val="FFFFFF"/>
                          </a:solidFill>
                          <a:latin typeface="Arial" pitchFamily="34" charset="0"/>
                          <a:ea typeface="Arial MT"/>
                          <a:cs typeface="Arial" pitchFamily="34" charset="0"/>
                        </a:rPr>
                        <a:t>to you?</a:t>
                      </a:r>
                      <a:endParaRPr lang="en-US" sz="800">
                        <a:latin typeface="Arial" pitchFamily="34" charset="0"/>
                        <a:ea typeface="Arial MT"/>
                        <a:cs typeface="Arial" pitchFamily="34" charset="0"/>
                      </a:endParaRPr>
                    </a:p>
                  </a:txBody>
                  <a:tcPr marL="0" marR="0" marT="0" marB="0">
                    <a:lnL>
                      <a:noFill/>
                    </a:lnL>
                    <a:lnR>
                      <a:noFill/>
                    </a:lnR>
                    <a:lnT>
                      <a:noFill/>
                    </a:lnT>
                    <a:lnB>
                      <a:noFill/>
                    </a:lnB>
                    <a:solidFill>
                      <a:srgbClr val="0860A1"/>
                    </a:solidFill>
                  </a:tcPr>
                </a:tc>
              </a:tr>
              <a:tr h="949807">
                <a:tc>
                  <a:txBody>
                    <a:bodyPr/>
                    <a:lstStyle/>
                    <a:p>
                      <a:pPr marL="342900" marR="0" lvl="0" indent="-342900" algn="just">
                        <a:lnSpc>
                          <a:spcPct val="150000"/>
                        </a:lnSpc>
                        <a:spcBef>
                          <a:spcPts val="0"/>
                        </a:spcBef>
                        <a:spcAft>
                          <a:spcPts val="0"/>
                        </a:spcAft>
                        <a:buFont typeface="Symbol"/>
                        <a:buChar char=""/>
                      </a:pPr>
                      <a:r>
                        <a:rPr lang="en-US" sz="800">
                          <a:solidFill>
                            <a:srgbClr val="000000"/>
                          </a:solidFill>
                          <a:latin typeface="Arial" pitchFamily="34" charset="0"/>
                          <a:ea typeface="Arial MT"/>
                          <a:cs typeface="Arial" pitchFamily="34" charset="0"/>
                        </a:rPr>
                        <a:t>Analyses issues of employees</a:t>
                      </a:r>
                      <a:r>
                        <a:rPr lang="en-US" sz="800">
                          <a:latin typeface="Arial" pitchFamily="34" charset="0"/>
                          <a:ea typeface="Arial MT"/>
                          <a:cs typeface="Arial" pitchFamily="34" charset="0"/>
                        </a:rPr>
                        <a:t> of Amazon.</a:t>
                      </a:r>
                    </a:p>
                    <a:p>
                      <a:pPr marL="342900" marR="0" lvl="0" indent="-342900" algn="just">
                        <a:lnSpc>
                          <a:spcPct val="150000"/>
                        </a:lnSpc>
                        <a:spcBef>
                          <a:spcPts val="0"/>
                        </a:spcBef>
                        <a:spcAft>
                          <a:spcPts val="0"/>
                        </a:spcAft>
                        <a:buFont typeface="Symbol"/>
                        <a:buChar char=""/>
                      </a:pPr>
                      <a:r>
                        <a:rPr lang="en-US" sz="800">
                          <a:solidFill>
                            <a:srgbClr val="000000"/>
                          </a:solidFill>
                          <a:latin typeface="Arial" pitchFamily="34" charset="0"/>
                          <a:ea typeface="Arial MT"/>
                          <a:cs typeface="Arial" pitchFamily="34" charset="0"/>
                        </a:rPr>
                        <a:t>Enhance customer engagement rate</a:t>
                      </a:r>
                      <a:r>
                        <a:rPr lang="en-US" sz="800">
                          <a:latin typeface="Arial" pitchFamily="34" charset="0"/>
                          <a:ea typeface="Arial MT"/>
                          <a:cs typeface="Arial" pitchFamily="34" charset="0"/>
                        </a:rPr>
                        <a:t> for Amazon.</a:t>
                      </a:r>
                    </a:p>
                    <a:p>
                      <a:pPr marL="342900" marR="0" lvl="0" indent="-342900" algn="just">
                        <a:lnSpc>
                          <a:spcPct val="150000"/>
                        </a:lnSpc>
                        <a:spcBef>
                          <a:spcPts val="0"/>
                        </a:spcBef>
                        <a:spcAft>
                          <a:spcPts val="0"/>
                        </a:spcAft>
                        <a:buFont typeface="Symbol"/>
                        <a:buChar char=""/>
                      </a:pPr>
                      <a:r>
                        <a:rPr lang="en-US" sz="800">
                          <a:solidFill>
                            <a:srgbClr val="000000"/>
                          </a:solidFill>
                          <a:latin typeface="Arial" pitchFamily="34" charset="0"/>
                          <a:ea typeface="Arial MT"/>
                          <a:cs typeface="Arial" pitchFamily="34" charset="0"/>
                        </a:rPr>
                        <a:t>Maintain the work process of an organisation in a systematic process</a:t>
                      </a:r>
                      <a:r>
                        <a:rPr lang="en-US" sz="800">
                          <a:latin typeface="Arial" pitchFamily="34" charset="0"/>
                          <a:ea typeface="Arial MT"/>
                          <a:cs typeface="Arial" pitchFamily="34" charset="0"/>
                        </a:rPr>
                        <a:t>. </a:t>
                      </a:r>
                    </a:p>
                    <a:p>
                      <a:pPr marL="342900" marR="0" lvl="0" indent="-342900" algn="just">
                        <a:lnSpc>
                          <a:spcPct val="150000"/>
                        </a:lnSpc>
                        <a:spcBef>
                          <a:spcPts val="0"/>
                        </a:spcBef>
                        <a:spcAft>
                          <a:spcPts val="0"/>
                        </a:spcAft>
                        <a:buFont typeface="Symbol"/>
                        <a:buChar char=""/>
                      </a:pPr>
                      <a:r>
                        <a:rPr lang="en-US" sz="800">
                          <a:solidFill>
                            <a:srgbClr val="000000"/>
                          </a:solidFill>
                          <a:latin typeface="Arial" pitchFamily="34" charset="0"/>
                          <a:ea typeface="Arial MT"/>
                          <a:cs typeface="Arial" pitchFamily="34" charset="0"/>
                        </a:rPr>
                        <a:t>Maintain time effectiveness of the work process in Amazon.</a:t>
                      </a:r>
                      <a:endParaRPr lang="en-US" sz="800">
                        <a:latin typeface="Arial" pitchFamily="34" charset="0"/>
                        <a:ea typeface="Arial MT"/>
                        <a:cs typeface="Arial" pitchFamily="34" charset="0"/>
                      </a:endParaRPr>
                    </a:p>
                  </a:txBody>
                  <a:tcPr marL="0" marR="0" marT="0" marB="0">
                    <a:lnL>
                      <a:noFill/>
                    </a:lnL>
                    <a:lnR>
                      <a:noFill/>
                    </a:lnR>
                    <a:lnT>
                      <a:noFill/>
                    </a:lnT>
                    <a:lnB>
                      <a:noFill/>
                    </a:lnB>
                    <a:solidFill>
                      <a:srgbClr val="F1F1F1"/>
                    </a:solidFill>
                  </a:tcPr>
                </a:tc>
                <a:tc>
                  <a:txBody>
                    <a:bodyPr/>
                    <a:lstStyle/>
                    <a:p>
                      <a:pPr marL="342900" marR="0" lvl="0" indent="-342900" algn="just">
                        <a:lnSpc>
                          <a:spcPct val="150000"/>
                        </a:lnSpc>
                        <a:spcBef>
                          <a:spcPts val="0"/>
                        </a:spcBef>
                        <a:spcAft>
                          <a:spcPts val="0"/>
                        </a:spcAft>
                        <a:buFont typeface="Symbol"/>
                        <a:buChar char=""/>
                      </a:pPr>
                      <a:r>
                        <a:rPr lang="en-US" sz="800" dirty="0">
                          <a:solidFill>
                            <a:srgbClr val="000000"/>
                          </a:solidFill>
                          <a:latin typeface="Arial" pitchFamily="34" charset="0"/>
                          <a:ea typeface="Arial MT"/>
                          <a:cs typeface="Arial" pitchFamily="34" charset="0"/>
                        </a:rPr>
                        <a:t>Issues regarding the process of managing employees regarding the work process of Amazon.</a:t>
                      </a:r>
                      <a:endParaRPr lang="en-US" sz="800" dirty="0">
                        <a:latin typeface="Arial" pitchFamily="34" charset="0"/>
                        <a:ea typeface="Arial MT"/>
                        <a:cs typeface="Arial" pitchFamily="34" charset="0"/>
                      </a:endParaRPr>
                    </a:p>
                    <a:p>
                      <a:pPr marL="342900" marR="0" lvl="0" indent="-342900" algn="just">
                        <a:lnSpc>
                          <a:spcPct val="150000"/>
                        </a:lnSpc>
                        <a:spcBef>
                          <a:spcPts val="0"/>
                        </a:spcBef>
                        <a:spcAft>
                          <a:spcPts val="0"/>
                        </a:spcAft>
                        <a:buFont typeface="Symbol"/>
                        <a:buChar char=""/>
                      </a:pPr>
                      <a:r>
                        <a:rPr lang="en-US" sz="800" dirty="0">
                          <a:solidFill>
                            <a:srgbClr val="000000"/>
                          </a:solidFill>
                          <a:latin typeface="Arial" pitchFamily="34" charset="0"/>
                          <a:ea typeface="Arial MT"/>
                          <a:cs typeface="Arial" pitchFamily="34" charset="0"/>
                        </a:rPr>
                        <a:t>Creates conflicts regarding work process among employees</a:t>
                      </a:r>
                      <a:r>
                        <a:rPr lang="en-US" sz="800" dirty="0">
                          <a:latin typeface="Arial" pitchFamily="34" charset="0"/>
                          <a:ea typeface="Arial MT"/>
                          <a:cs typeface="Arial" pitchFamily="34" charset="0"/>
                        </a:rPr>
                        <a:t> of Amazon.</a:t>
                      </a:r>
                    </a:p>
                    <a:p>
                      <a:pPr marL="342900" marR="0" lvl="0" indent="-342900" algn="just">
                        <a:lnSpc>
                          <a:spcPct val="150000"/>
                        </a:lnSpc>
                        <a:spcBef>
                          <a:spcPts val="0"/>
                        </a:spcBef>
                        <a:spcAft>
                          <a:spcPts val="0"/>
                        </a:spcAft>
                        <a:buFont typeface="Symbol"/>
                        <a:buChar char=""/>
                      </a:pPr>
                      <a:r>
                        <a:rPr lang="en-US" sz="800" dirty="0">
                          <a:solidFill>
                            <a:srgbClr val="000000"/>
                          </a:solidFill>
                          <a:latin typeface="Arial" pitchFamily="34" charset="0"/>
                          <a:ea typeface="Arial MT"/>
                          <a:cs typeface="Arial" pitchFamily="34" charset="0"/>
                        </a:rPr>
                        <a:t>Decrease employee engagement in Amazon.</a:t>
                      </a:r>
                      <a:endParaRPr lang="en-US" sz="800" dirty="0">
                        <a:latin typeface="Arial" pitchFamily="34" charset="0"/>
                        <a:ea typeface="Arial MT"/>
                        <a:cs typeface="Arial" pitchFamily="34" charset="0"/>
                      </a:endParaRPr>
                    </a:p>
                    <a:p>
                      <a:pPr marL="342900" marR="0" lvl="0" indent="-342900" algn="just">
                        <a:lnSpc>
                          <a:spcPct val="150000"/>
                        </a:lnSpc>
                        <a:spcBef>
                          <a:spcPts val="0"/>
                        </a:spcBef>
                        <a:spcAft>
                          <a:spcPts val="0"/>
                        </a:spcAft>
                        <a:buFont typeface="Symbol"/>
                        <a:buChar char=""/>
                      </a:pPr>
                      <a:r>
                        <a:rPr lang="en-US" sz="900" dirty="0">
                          <a:latin typeface="Arial" pitchFamily="34" charset="0"/>
                          <a:ea typeface="Arial MT"/>
                          <a:cs typeface="Arial" pitchFamily="34" charset="0"/>
                        </a:rPr>
                        <a:t>Create issues regarding multiple task control. </a:t>
                      </a:r>
                      <a:endParaRPr lang="en-US" sz="800" dirty="0">
                        <a:latin typeface="Arial" pitchFamily="34" charset="0"/>
                        <a:ea typeface="Arial MT"/>
                        <a:cs typeface="Arial" pitchFamily="34" charset="0"/>
                      </a:endParaRPr>
                    </a:p>
                  </a:txBody>
                  <a:tcPr marL="0" marR="0" marT="0" marB="0">
                    <a:lnL>
                      <a:noFill/>
                    </a:lnL>
                    <a:lnR>
                      <a:noFill/>
                    </a:lnR>
                    <a:lnT>
                      <a:noFill/>
                    </a:lnT>
                    <a:lnB>
                      <a:noFill/>
                    </a:lnB>
                    <a:solidFill>
                      <a:srgbClr val="F1F1F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dirty="0" smtClean="0">
                <a:latin typeface="Arial" pitchFamily="34" charset="0"/>
                <a:cs typeface="Arial" pitchFamily="34" charset="0"/>
              </a:rPr>
              <a:t>APPENDIX: C</a:t>
            </a:r>
            <a:endParaRPr lang="en-US" dirty="0"/>
          </a:p>
        </p:txBody>
      </p:sp>
      <p:graphicFrame>
        <p:nvGraphicFramePr>
          <p:cNvPr id="4" name="Table 3"/>
          <p:cNvGraphicFramePr>
            <a:graphicFrameLocks noGrp="1"/>
          </p:cNvGraphicFramePr>
          <p:nvPr/>
        </p:nvGraphicFramePr>
        <p:xfrm>
          <a:off x="152400" y="819150"/>
          <a:ext cx="8839200" cy="693665"/>
        </p:xfrm>
        <a:graphic>
          <a:graphicData uri="http://schemas.openxmlformats.org/drawingml/2006/table">
            <a:tbl>
              <a:tblPr/>
              <a:tblGrid>
                <a:gridCol w="8839200"/>
              </a:tblGrid>
              <a:tr h="300758">
                <a:tc>
                  <a:txBody>
                    <a:bodyPr/>
                    <a:lstStyle/>
                    <a:p>
                      <a:pPr marL="0" marR="0">
                        <a:spcBef>
                          <a:spcPts val="15"/>
                        </a:spcBef>
                        <a:spcAft>
                          <a:spcPts val="0"/>
                        </a:spcAft>
                      </a:pPr>
                      <a:endParaRPr lang="en-US" sz="1000">
                        <a:latin typeface="Arial MT"/>
                        <a:ea typeface="Arial MT"/>
                        <a:cs typeface="Arial MT"/>
                      </a:endParaRPr>
                    </a:p>
                    <a:p>
                      <a:pPr marL="6985" marR="0">
                        <a:spcBef>
                          <a:spcPts val="0"/>
                        </a:spcBef>
                        <a:spcAft>
                          <a:spcPts val="0"/>
                        </a:spcAft>
                      </a:pPr>
                      <a:r>
                        <a:rPr lang="en-US" sz="900" b="1">
                          <a:latin typeface="Arial"/>
                          <a:ea typeface="Arial MT"/>
                          <a:cs typeface="Arial MT"/>
                        </a:rPr>
                        <a:t>Name</a:t>
                      </a:r>
                      <a:endParaRPr lang="en-US" sz="1000">
                        <a:latin typeface="Arial MT"/>
                        <a:ea typeface="Arial MT"/>
                        <a:cs typeface="Arial MT"/>
                      </a:endParaRPr>
                    </a:p>
                  </a:txBody>
                  <a:tcPr marL="0" marR="0" marT="0" marB="0">
                    <a:lnL w="19050" cap="flat" cmpd="sng" algn="ctr">
                      <a:solidFill>
                        <a:srgbClr val="007A92"/>
                      </a:solidFill>
                      <a:prstDash val="solid"/>
                      <a:round/>
                      <a:headEnd type="none" w="med" len="med"/>
                      <a:tailEnd type="none" w="med" len="med"/>
                    </a:lnL>
                    <a:lnR w="12700" cap="flat" cmpd="sng" algn="ctr">
                      <a:solidFill>
                        <a:srgbClr val="007A92"/>
                      </a:solidFill>
                      <a:prstDash val="solid"/>
                      <a:round/>
                      <a:headEnd type="none" w="med" len="med"/>
                      <a:tailEnd type="none" w="med" len="med"/>
                    </a:lnR>
                    <a:lnT w="12700" cap="flat" cmpd="sng" algn="ctr">
                      <a:solidFill>
                        <a:srgbClr val="007A92"/>
                      </a:solidFill>
                      <a:prstDash val="solid"/>
                      <a:round/>
                      <a:headEnd type="none" w="med" len="med"/>
                      <a:tailEnd type="none" w="med" len="med"/>
                    </a:lnT>
                    <a:lnB w="12700" cap="flat" cmpd="sng" algn="ctr">
                      <a:solidFill>
                        <a:srgbClr val="007A92"/>
                      </a:solidFill>
                      <a:prstDash val="solid"/>
                      <a:round/>
                      <a:headEnd type="none" w="med" len="med"/>
                      <a:tailEnd type="none" w="med" len="med"/>
                    </a:lnB>
                  </a:tcPr>
                </a:tc>
              </a:tr>
              <a:tr h="392907">
                <a:tc>
                  <a:txBody>
                    <a:bodyPr/>
                    <a:lstStyle/>
                    <a:p>
                      <a:pPr marL="6985" marR="5227320" indent="34925">
                        <a:lnSpc>
                          <a:spcPct val="106000"/>
                        </a:lnSpc>
                        <a:spcBef>
                          <a:spcPts val="0"/>
                        </a:spcBef>
                        <a:spcAft>
                          <a:spcPts val="0"/>
                        </a:spcAft>
                      </a:pPr>
                      <a:r>
                        <a:rPr lang="en-US" sz="900" b="1" dirty="0">
                          <a:latin typeface="Arial"/>
                          <a:ea typeface="Arial MT"/>
                          <a:cs typeface="Arial MT"/>
                        </a:rPr>
                        <a:t>Job</a:t>
                      </a:r>
                      <a:r>
                        <a:rPr lang="en-US" sz="900" b="1" spc="-25" dirty="0">
                          <a:latin typeface="Arial"/>
                          <a:ea typeface="Arial MT"/>
                          <a:cs typeface="Arial MT"/>
                        </a:rPr>
                        <a:t> </a:t>
                      </a:r>
                      <a:r>
                        <a:rPr lang="en-US" sz="900" b="1" dirty="0">
                          <a:latin typeface="Arial"/>
                          <a:ea typeface="Arial MT"/>
                          <a:cs typeface="Arial MT"/>
                        </a:rPr>
                        <a:t>role:</a:t>
                      </a:r>
                      <a:r>
                        <a:rPr lang="en-US" sz="900" b="1" spc="-30" dirty="0">
                          <a:latin typeface="Arial"/>
                          <a:ea typeface="Arial MT"/>
                          <a:cs typeface="Arial MT"/>
                        </a:rPr>
                        <a:t> </a:t>
                      </a:r>
                      <a:r>
                        <a:rPr lang="en-US" sz="900" dirty="0">
                          <a:latin typeface="Arial MT"/>
                          <a:ea typeface="Arial MT"/>
                          <a:cs typeface="Arial MT"/>
                        </a:rPr>
                        <a:t>Human</a:t>
                      </a:r>
                      <a:r>
                        <a:rPr lang="en-US" sz="900" spc="-30" dirty="0">
                          <a:latin typeface="Arial MT"/>
                          <a:ea typeface="Arial MT"/>
                          <a:cs typeface="Arial MT"/>
                        </a:rPr>
                        <a:t> </a:t>
                      </a:r>
                      <a:r>
                        <a:rPr lang="en-US" sz="900" dirty="0">
                          <a:latin typeface="Arial MT"/>
                          <a:ea typeface="Arial MT"/>
                          <a:cs typeface="Arial MT"/>
                        </a:rPr>
                        <a:t>Resource</a:t>
                      </a:r>
                      <a:r>
                        <a:rPr lang="en-US" sz="900" spc="-260" dirty="0">
                          <a:latin typeface="Arial MT"/>
                          <a:ea typeface="Arial MT"/>
                          <a:cs typeface="Arial MT"/>
                        </a:rPr>
                        <a:t> </a:t>
                      </a:r>
                      <a:r>
                        <a:rPr lang="en-US" sz="900" dirty="0">
                          <a:latin typeface="Arial MT"/>
                          <a:ea typeface="Arial MT"/>
                          <a:cs typeface="Arial MT"/>
                        </a:rPr>
                        <a:t>Officer</a:t>
                      </a:r>
                      <a:endParaRPr lang="en-US" sz="1000" dirty="0">
                        <a:latin typeface="Arial MT"/>
                        <a:ea typeface="Arial MT"/>
                        <a:cs typeface="Arial MT"/>
                      </a:endParaRPr>
                    </a:p>
                  </a:txBody>
                  <a:tcPr marL="0" marR="0" marT="0" marB="0">
                    <a:lnL w="19050" cap="flat" cmpd="sng" algn="ctr">
                      <a:solidFill>
                        <a:srgbClr val="007A92"/>
                      </a:solidFill>
                      <a:prstDash val="solid"/>
                      <a:round/>
                      <a:headEnd type="none" w="med" len="med"/>
                      <a:tailEnd type="none" w="med" len="med"/>
                    </a:lnL>
                    <a:lnR w="12700" cap="flat" cmpd="sng" algn="ctr">
                      <a:solidFill>
                        <a:srgbClr val="007A92"/>
                      </a:solidFill>
                      <a:prstDash val="solid"/>
                      <a:round/>
                      <a:headEnd type="none" w="med" len="med"/>
                      <a:tailEnd type="none" w="med" len="med"/>
                    </a:lnR>
                    <a:lnT w="12700" cap="flat" cmpd="sng" algn="ctr">
                      <a:solidFill>
                        <a:srgbClr val="007A92"/>
                      </a:solidFill>
                      <a:prstDash val="solid"/>
                      <a:round/>
                      <a:headEnd type="none" w="med" len="med"/>
                      <a:tailEnd type="none" w="med" len="med"/>
                    </a:lnT>
                    <a:lnB w="12700" cap="flat" cmpd="sng" algn="ctr">
                      <a:solidFill>
                        <a:srgbClr val="007A92"/>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52400" y="1581150"/>
          <a:ext cx="3581402" cy="3418671"/>
        </p:xfrm>
        <a:graphic>
          <a:graphicData uri="http://schemas.openxmlformats.org/drawingml/2006/table">
            <a:tbl>
              <a:tblPr/>
              <a:tblGrid>
                <a:gridCol w="716546"/>
                <a:gridCol w="715882"/>
                <a:gridCol w="716546"/>
                <a:gridCol w="715882"/>
                <a:gridCol w="716546"/>
              </a:tblGrid>
              <a:tr h="389580">
                <a:tc>
                  <a:txBody>
                    <a:bodyPr/>
                    <a:lstStyle/>
                    <a:p>
                      <a:pPr marL="0" marR="0">
                        <a:spcBef>
                          <a:spcPts val="0"/>
                        </a:spcBef>
                        <a:spcAft>
                          <a:spcPts val="0"/>
                        </a:spcAft>
                      </a:pPr>
                      <a:endParaRPr lang="en-US" sz="900" dirty="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spcBef>
                          <a:spcPts val="45"/>
                        </a:spcBef>
                        <a:spcAft>
                          <a:spcPts val="0"/>
                        </a:spcAft>
                      </a:pPr>
                      <a:r>
                        <a:rPr lang="en-US" sz="1000" b="1">
                          <a:latin typeface="Arial"/>
                          <a:ea typeface="Arial MT"/>
                          <a:cs typeface="Arial MT"/>
                        </a:rPr>
                        <a:t>Very</a:t>
                      </a:r>
                      <a:r>
                        <a:rPr lang="en-US" sz="1000" b="1" spc="-15">
                          <a:latin typeface="Arial"/>
                          <a:ea typeface="Arial MT"/>
                          <a:cs typeface="Arial MT"/>
                        </a:rPr>
                        <a:t> </a:t>
                      </a:r>
                      <a:r>
                        <a:rPr lang="en-US" sz="1000" b="1">
                          <a:latin typeface="Arial"/>
                          <a:ea typeface="Arial MT"/>
                          <a:cs typeface="Arial MT"/>
                        </a:rPr>
                        <a:t>good</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spcBef>
                          <a:spcPts val="45"/>
                        </a:spcBef>
                        <a:spcAft>
                          <a:spcPts val="0"/>
                        </a:spcAft>
                      </a:pPr>
                      <a:r>
                        <a:rPr lang="en-US" sz="1000" b="1">
                          <a:latin typeface="Arial"/>
                          <a:ea typeface="Arial MT"/>
                          <a:cs typeface="Arial MT"/>
                        </a:rPr>
                        <a:t>Good</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905" marR="0">
                        <a:spcBef>
                          <a:spcPts val="45"/>
                        </a:spcBef>
                        <a:spcAft>
                          <a:spcPts val="0"/>
                        </a:spcAft>
                      </a:pPr>
                      <a:r>
                        <a:rPr lang="en-US" sz="1000" b="1">
                          <a:latin typeface="Arial"/>
                          <a:ea typeface="Arial MT"/>
                          <a:cs typeface="Arial MT"/>
                        </a:rPr>
                        <a:t>Adequate</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spcBef>
                          <a:spcPts val="45"/>
                        </a:spcBef>
                        <a:spcAft>
                          <a:spcPts val="0"/>
                        </a:spcAft>
                      </a:pPr>
                      <a:r>
                        <a:rPr lang="en-US" sz="1000" b="1">
                          <a:latin typeface="Arial"/>
                          <a:ea typeface="Arial MT"/>
                          <a:cs typeface="Arial MT"/>
                        </a:rPr>
                        <a:t>Little</a:t>
                      </a:r>
                      <a:r>
                        <a:rPr lang="en-US" sz="1000" b="1" spc="-10">
                          <a:latin typeface="Arial"/>
                          <a:ea typeface="Arial MT"/>
                          <a:cs typeface="Arial MT"/>
                        </a:rPr>
                        <a:t> </a:t>
                      </a:r>
                      <a:r>
                        <a:rPr lang="en-US" sz="1000" b="1">
                          <a:latin typeface="Arial"/>
                          <a:ea typeface="Arial MT"/>
                          <a:cs typeface="Arial MT"/>
                        </a:rPr>
                        <a:t>or</a:t>
                      </a:r>
                      <a:r>
                        <a:rPr lang="en-US" sz="1000" b="1" spc="-20">
                          <a:latin typeface="Arial"/>
                          <a:ea typeface="Arial MT"/>
                          <a:cs typeface="Arial MT"/>
                        </a:rPr>
                        <a:t> </a:t>
                      </a:r>
                      <a:r>
                        <a:rPr lang="en-US" sz="1000" b="1">
                          <a:latin typeface="Arial"/>
                          <a:ea typeface="Arial MT"/>
                          <a:cs typeface="Arial MT"/>
                        </a:rPr>
                        <a:t>no</a:t>
                      </a:r>
                      <a:r>
                        <a:rPr lang="en-US" sz="1000" b="1" spc="-10">
                          <a:latin typeface="Arial"/>
                          <a:ea typeface="Arial MT"/>
                          <a:cs typeface="Arial MT"/>
                        </a:rPr>
                        <a:t> </a:t>
                      </a:r>
                      <a:r>
                        <a:rPr lang="en-US" sz="1000" b="1">
                          <a:latin typeface="Arial"/>
                          <a:ea typeface="Arial MT"/>
                          <a:cs typeface="Arial MT"/>
                        </a:rPr>
                        <a:t>experience</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482">
                <a:tc gridSpan="5">
                  <a:txBody>
                    <a:bodyPr/>
                    <a:lstStyle/>
                    <a:p>
                      <a:pPr marL="2540" marR="0">
                        <a:spcBef>
                          <a:spcPts val="45"/>
                        </a:spcBef>
                        <a:spcAft>
                          <a:spcPts val="0"/>
                        </a:spcAft>
                      </a:pPr>
                      <a:r>
                        <a:rPr lang="en-US" sz="1000" b="1">
                          <a:latin typeface="Arial"/>
                          <a:ea typeface="Arial MT"/>
                          <a:cs typeface="Arial MT"/>
                        </a:rPr>
                        <a:t>Information</a:t>
                      </a:r>
                      <a:r>
                        <a:rPr lang="en-US" sz="1000" b="1" spc="-15">
                          <a:latin typeface="Arial"/>
                          <a:ea typeface="Arial MT"/>
                          <a:cs typeface="Arial MT"/>
                        </a:rPr>
                        <a:t> </a:t>
                      </a:r>
                      <a:r>
                        <a:rPr lang="en-US" sz="1000" b="1">
                          <a:latin typeface="Arial"/>
                          <a:ea typeface="Arial MT"/>
                          <a:cs typeface="Arial MT"/>
                        </a:rPr>
                        <a:t>Technology</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2406">
                <a:tc>
                  <a:txBody>
                    <a:bodyPr/>
                    <a:lstStyle/>
                    <a:p>
                      <a:pPr marL="2540" marR="0">
                        <a:spcBef>
                          <a:spcPts val="45"/>
                        </a:spcBef>
                        <a:spcAft>
                          <a:spcPts val="0"/>
                        </a:spcAft>
                      </a:pPr>
                      <a:r>
                        <a:rPr lang="en-US" sz="1000">
                          <a:latin typeface="Arial MT"/>
                          <a:ea typeface="Arial MT"/>
                          <a:cs typeface="Arial MT"/>
                        </a:rPr>
                        <a:t>Use</a:t>
                      </a:r>
                      <a:r>
                        <a:rPr lang="en-US" sz="1000" spc="-20">
                          <a:latin typeface="Arial MT"/>
                          <a:ea typeface="Arial MT"/>
                          <a:cs typeface="Arial MT"/>
                        </a:rPr>
                        <a:t> </a:t>
                      </a:r>
                      <a:r>
                        <a:rPr lang="en-US" sz="1000">
                          <a:latin typeface="Arial MT"/>
                          <a:ea typeface="Arial MT"/>
                          <a:cs typeface="Arial MT"/>
                        </a:rPr>
                        <a:t>Microsoft</a:t>
                      </a:r>
                      <a:r>
                        <a:rPr lang="en-US" sz="1000" spc="-5">
                          <a:latin typeface="Arial MT"/>
                          <a:ea typeface="Arial MT"/>
                          <a:cs typeface="Arial MT"/>
                        </a:rPr>
                        <a:t> </a:t>
                      </a:r>
                      <a:r>
                        <a:rPr lang="en-US" sz="1000">
                          <a:latin typeface="Arial MT"/>
                          <a:ea typeface="Arial MT"/>
                          <a:cs typeface="Arial MT"/>
                        </a:rPr>
                        <a:t>Office</a:t>
                      </a:r>
                      <a:endParaRPr lang="en-US" sz="1050">
                        <a:latin typeface="Arial MT"/>
                        <a:ea typeface="Arial MT"/>
                        <a:cs typeface="Arial MT"/>
                      </a:endParaRPr>
                    </a:p>
                    <a:p>
                      <a:pPr marL="2540" marR="0">
                        <a:spcBef>
                          <a:spcPts val="85"/>
                        </a:spcBef>
                        <a:spcAft>
                          <a:spcPts val="0"/>
                        </a:spcAft>
                      </a:pPr>
                      <a:r>
                        <a:rPr lang="en-US" sz="1000">
                          <a:latin typeface="Arial MT"/>
                          <a:ea typeface="Arial MT"/>
                          <a:cs typeface="Arial MT"/>
                        </a:rPr>
                        <a:t>Word</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10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580">
                <a:tc>
                  <a:txBody>
                    <a:bodyPr/>
                    <a:lstStyle/>
                    <a:p>
                      <a:pPr marL="2540" marR="0">
                        <a:spcBef>
                          <a:spcPts val="45"/>
                        </a:spcBef>
                        <a:spcAft>
                          <a:spcPts val="0"/>
                        </a:spcAft>
                      </a:pPr>
                      <a:r>
                        <a:rPr lang="en-US" sz="1000">
                          <a:latin typeface="Arial MT"/>
                          <a:ea typeface="Arial MT"/>
                          <a:cs typeface="Arial MT"/>
                        </a:rPr>
                        <a:t>Use</a:t>
                      </a:r>
                      <a:r>
                        <a:rPr lang="en-US" sz="1000" spc="-15">
                          <a:latin typeface="Arial MT"/>
                          <a:ea typeface="Arial MT"/>
                          <a:cs typeface="Arial MT"/>
                        </a:rPr>
                        <a:t> </a:t>
                      </a:r>
                      <a:r>
                        <a:rPr lang="en-US" sz="1000">
                          <a:latin typeface="Arial MT"/>
                          <a:ea typeface="Arial MT"/>
                          <a:cs typeface="Arial MT"/>
                        </a:rPr>
                        <a:t>Excel</a:t>
                      </a:r>
                      <a:r>
                        <a:rPr lang="en-US" sz="1000" spc="-15">
                          <a:latin typeface="Arial MT"/>
                          <a:ea typeface="Arial MT"/>
                          <a:cs typeface="Arial MT"/>
                        </a:rPr>
                        <a:t> </a:t>
                      </a:r>
                      <a:r>
                        <a:rPr lang="en-US" sz="1000">
                          <a:latin typeface="Arial MT"/>
                          <a:ea typeface="Arial MT"/>
                          <a:cs typeface="Arial MT"/>
                        </a:rPr>
                        <a:t>spreadsheet</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580">
                <a:tc>
                  <a:txBody>
                    <a:bodyPr/>
                    <a:lstStyle/>
                    <a:p>
                      <a:pPr marL="2540" marR="0">
                        <a:spcBef>
                          <a:spcPts val="30"/>
                        </a:spcBef>
                        <a:spcAft>
                          <a:spcPts val="0"/>
                        </a:spcAft>
                      </a:pPr>
                      <a:r>
                        <a:rPr lang="en-US" sz="1000">
                          <a:latin typeface="Arial MT"/>
                          <a:ea typeface="Arial MT"/>
                          <a:cs typeface="Arial MT"/>
                        </a:rPr>
                        <a:t>Use</a:t>
                      </a:r>
                      <a:r>
                        <a:rPr lang="en-US" sz="1000" spc="-10">
                          <a:latin typeface="Arial MT"/>
                          <a:ea typeface="Arial MT"/>
                          <a:cs typeface="Arial MT"/>
                        </a:rPr>
                        <a:t> </a:t>
                      </a:r>
                      <a:r>
                        <a:rPr lang="en-US" sz="1000">
                          <a:latin typeface="Arial MT"/>
                          <a:ea typeface="Arial MT"/>
                          <a:cs typeface="Arial MT"/>
                        </a:rPr>
                        <a:t>a</a:t>
                      </a:r>
                      <a:r>
                        <a:rPr lang="en-US" sz="1000" spc="-10">
                          <a:latin typeface="Arial MT"/>
                          <a:ea typeface="Arial MT"/>
                          <a:cs typeface="Arial MT"/>
                        </a:rPr>
                        <a:t> </a:t>
                      </a:r>
                      <a:r>
                        <a:rPr lang="en-US" sz="1000">
                          <a:latin typeface="Arial MT"/>
                          <a:ea typeface="Arial MT"/>
                          <a:cs typeface="Arial MT"/>
                        </a:rPr>
                        <a:t>Database</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dirty="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223">
                <a:tc>
                  <a:txBody>
                    <a:bodyPr/>
                    <a:lstStyle/>
                    <a:p>
                      <a:pPr marL="2540" marR="0">
                        <a:spcBef>
                          <a:spcPts val="45"/>
                        </a:spcBef>
                        <a:spcAft>
                          <a:spcPts val="0"/>
                        </a:spcAft>
                      </a:pPr>
                      <a:r>
                        <a:rPr lang="en-US" sz="1000">
                          <a:latin typeface="Arial MT"/>
                          <a:ea typeface="Arial MT"/>
                          <a:cs typeface="Arial MT"/>
                        </a:rPr>
                        <a:t>Use</a:t>
                      </a:r>
                      <a:r>
                        <a:rPr lang="en-US" sz="1000" spc="-20">
                          <a:latin typeface="Arial MT"/>
                          <a:ea typeface="Arial MT"/>
                          <a:cs typeface="Arial MT"/>
                        </a:rPr>
                        <a:t> </a:t>
                      </a:r>
                      <a:r>
                        <a:rPr lang="en-US" sz="1000">
                          <a:latin typeface="Arial MT"/>
                          <a:ea typeface="Arial MT"/>
                          <a:cs typeface="Arial MT"/>
                        </a:rPr>
                        <a:t>specialist</a:t>
                      </a:r>
                      <a:endParaRPr lang="en-US" sz="1050">
                        <a:latin typeface="Arial MT"/>
                        <a:ea typeface="Arial MT"/>
                        <a:cs typeface="Arial MT"/>
                      </a:endParaRPr>
                    </a:p>
                    <a:p>
                      <a:pPr marL="2540" marR="0">
                        <a:lnSpc>
                          <a:spcPts val="1135"/>
                        </a:lnSpc>
                        <a:spcBef>
                          <a:spcPts val="95"/>
                        </a:spcBef>
                        <a:spcAft>
                          <a:spcPts val="0"/>
                        </a:spcAft>
                      </a:pPr>
                      <a:r>
                        <a:rPr lang="en-US" sz="1000">
                          <a:latin typeface="Arial MT"/>
                          <a:ea typeface="Arial MT"/>
                          <a:cs typeface="Arial MT"/>
                        </a:rPr>
                        <a:t>HR</a:t>
                      </a:r>
                      <a:r>
                        <a:rPr lang="en-US" sz="1000" spc="-15">
                          <a:latin typeface="Arial MT"/>
                          <a:ea typeface="Arial MT"/>
                          <a:cs typeface="Arial MT"/>
                        </a:rPr>
                        <a:t> </a:t>
                      </a:r>
                      <a:r>
                        <a:rPr lang="en-US" sz="1000">
                          <a:latin typeface="Arial MT"/>
                          <a:ea typeface="Arial MT"/>
                          <a:cs typeface="Arial MT"/>
                        </a:rPr>
                        <a:t>software</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10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580">
                <a:tc>
                  <a:txBody>
                    <a:bodyPr/>
                    <a:lstStyle/>
                    <a:p>
                      <a:pPr marL="2540" marR="0">
                        <a:spcBef>
                          <a:spcPts val="45"/>
                        </a:spcBef>
                        <a:spcAft>
                          <a:spcPts val="0"/>
                        </a:spcAft>
                      </a:pPr>
                      <a:r>
                        <a:rPr lang="en-US" sz="1000">
                          <a:latin typeface="Arial MT"/>
                          <a:ea typeface="Arial MT"/>
                          <a:cs typeface="Arial MT"/>
                        </a:rPr>
                        <a:t>Use</a:t>
                      </a:r>
                      <a:r>
                        <a:rPr lang="en-US" sz="1000" spc="-15">
                          <a:latin typeface="Arial MT"/>
                          <a:ea typeface="Arial MT"/>
                          <a:cs typeface="Arial MT"/>
                        </a:rPr>
                        <a:t> </a:t>
                      </a:r>
                      <a:r>
                        <a:rPr lang="en-US" sz="1000">
                          <a:latin typeface="Arial MT"/>
                          <a:ea typeface="Arial MT"/>
                          <a:cs typeface="Arial MT"/>
                        </a:rPr>
                        <a:t>the</a:t>
                      </a:r>
                      <a:r>
                        <a:rPr lang="en-US" sz="1000" spc="-5">
                          <a:latin typeface="Arial MT"/>
                          <a:ea typeface="Arial MT"/>
                          <a:cs typeface="Arial MT"/>
                        </a:rPr>
                        <a:t> </a:t>
                      </a:r>
                      <a:r>
                        <a:rPr lang="en-US" sz="1000">
                          <a:latin typeface="Arial MT"/>
                          <a:ea typeface="Arial MT"/>
                          <a:cs typeface="Arial MT"/>
                        </a:rPr>
                        <a:t>internet</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789">
                <a:tc>
                  <a:txBody>
                    <a:bodyPr/>
                    <a:lstStyle/>
                    <a:p>
                      <a:pPr marL="2540" marR="0">
                        <a:spcBef>
                          <a:spcPts val="45"/>
                        </a:spcBef>
                        <a:spcAft>
                          <a:spcPts val="0"/>
                        </a:spcAft>
                      </a:pPr>
                      <a:r>
                        <a:rPr lang="en-US" sz="1000">
                          <a:latin typeface="Arial MT"/>
                          <a:ea typeface="Arial MT"/>
                          <a:cs typeface="Arial MT"/>
                        </a:rPr>
                        <a:t>Use</a:t>
                      </a:r>
                      <a:r>
                        <a:rPr lang="en-US" sz="1000" spc="-15">
                          <a:latin typeface="Arial MT"/>
                          <a:ea typeface="Arial MT"/>
                          <a:cs typeface="Arial MT"/>
                        </a:rPr>
                        <a:t> </a:t>
                      </a:r>
                      <a:r>
                        <a:rPr lang="en-US" sz="1000">
                          <a:latin typeface="Arial MT"/>
                          <a:ea typeface="Arial MT"/>
                          <a:cs typeface="Arial MT"/>
                        </a:rPr>
                        <a:t>e-mail</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580">
                <a:tc>
                  <a:txBody>
                    <a:bodyPr/>
                    <a:lstStyle/>
                    <a:p>
                      <a:pPr marL="2540" marR="0">
                        <a:spcBef>
                          <a:spcPts val="45"/>
                        </a:spcBef>
                        <a:spcAft>
                          <a:spcPts val="0"/>
                        </a:spcAft>
                      </a:pPr>
                      <a:r>
                        <a:rPr lang="en-US" sz="1000">
                          <a:latin typeface="Arial MT"/>
                          <a:ea typeface="Arial MT"/>
                          <a:cs typeface="Arial MT"/>
                        </a:rPr>
                        <a:t>Use</a:t>
                      </a:r>
                      <a:r>
                        <a:rPr lang="en-US" sz="1000" spc="-20">
                          <a:latin typeface="Arial MT"/>
                          <a:ea typeface="Arial MT"/>
                          <a:cs typeface="Arial MT"/>
                        </a:rPr>
                        <a:t> </a:t>
                      </a:r>
                      <a:r>
                        <a:rPr lang="en-US" sz="1000">
                          <a:latin typeface="Arial MT"/>
                          <a:ea typeface="Arial MT"/>
                          <a:cs typeface="Arial MT"/>
                        </a:rPr>
                        <a:t>PowerPoint</a:t>
                      </a:r>
                      <a:endParaRPr lang="en-US" sz="105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dirty="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dirty="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962402" y="1657352"/>
          <a:ext cx="4800600" cy="3473975"/>
        </p:xfrm>
        <a:graphic>
          <a:graphicData uri="http://schemas.openxmlformats.org/drawingml/2006/table">
            <a:tbl>
              <a:tblPr/>
              <a:tblGrid>
                <a:gridCol w="960476"/>
                <a:gridCol w="959586"/>
                <a:gridCol w="960476"/>
                <a:gridCol w="959586"/>
                <a:gridCol w="960476"/>
              </a:tblGrid>
              <a:tr h="254800">
                <a:tc>
                  <a:txBody>
                    <a:bodyPr/>
                    <a:lstStyle/>
                    <a:p>
                      <a:pPr marL="0" marR="0">
                        <a:spcBef>
                          <a:spcPts val="0"/>
                        </a:spcBef>
                        <a:spcAft>
                          <a:spcPts val="0"/>
                        </a:spcAft>
                      </a:pPr>
                      <a:endParaRPr lang="en-US" sz="800" dirty="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nSpc>
                          <a:spcPts val="1145"/>
                        </a:lnSpc>
                        <a:spcBef>
                          <a:spcPts val="0"/>
                        </a:spcBef>
                        <a:spcAft>
                          <a:spcPts val="0"/>
                        </a:spcAft>
                      </a:pPr>
                      <a:r>
                        <a:rPr lang="en-US" sz="900" b="1">
                          <a:latin typeface="Arial"/>
                          <a:ea typeface="Arial MT"/>
                          <a:cs typeface="Arial MT"/>
                        </a:rPr>
                        <a:t>Very</a:t>
                      </a:r>
                      <a:r>
                        <a:rPr lang="en-US" sz="900" b="1" spc="-15">
                          <a:latin typeface="Arial"/>
                          <a:ea typeface="Arial MT"/>
                          <a:cs typeface="Arial MT"/>
                        </a:rPr>
                        <a:t> </a:t>
                      </a:r>
                      <a:r>
                        <a:rPr lang="en-US" sz="900" b="1">
                          <a:latin typeface="Arial"/>
                          <a:ea typeface="Arial MT"/>
                          <a:cs typeface="Arial MT"/>
                        </a:rPr>
                        <a:t>good</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lnSpc>
                          <a:spcPts val="1145"/>
                        </a:lnSpc>
                        <a:spcBef>
                          <a:spcPts val="0"/>
                        </a:spcBef>
                        <a:spcAft>
                          <a:spcPts val="0"/>
                        </a:spcAft>
                      </a:pPr>
                      <a:r>
                        <a:rPr lang="en-US" sz="900" b="1">
                          <a:latin typeface="Arial"/>
                          <a:ea typeface="Arial MT"/>
                          <a:cs typeface="Arial MT"/>
                        </a:rPr>
                        <a:t>Good</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905" marR="0">
                        <a:lnSpc>
                          <a:spcPts val="1145"/>
                        </a:lnSpc>
                        <a:spcBef>
                          <a:spcPts val="0"/>
                        </a:spcBef>
                        <a:spcAft>
                          <a:spcPts val="0"/>
                        </a:spcAft>
                      </a:pPr>
                      <a:r>
                        <a:rPr lang="en-US" sz="900" b="1">
                          <a:latin typeface="Arial"/>
                          <a:ea typeface="Arial MT"/>
                          <a:cs typeface="Arial MT"/>
                        </a:rPr>
                        <a:t>Adequate</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ts val="1145"/>
                        </a:lnSpc>
                        <a:spcBef>
                          <a:spcPts val="0"/>
                        </a:spcBef>
                        <a:spcAft>
                          <a:spcPts val="0"/>
                        </a:spcAft>
                      </a:pPr>
                      <a:r>
                        <a:rPr lang="en-US" sz="900" b="1">
                          <a:latin typeface="Arial"/>
                          <a:ea typeface="Arial MT"/>
                          <a:cs typeface="Arial MT"/>
                        </a:rPr>
                        <a:t>Little</a:t>
                      </a:r>
                      <a:r>
                        <a:rPr lang="en-US" sz="900" b="1" spc="-10">
                          <a:latin typeface="Arial"/>
                          <a:ea typeface="Arial MT"/>
                          <a:cs typeface="Arial MT"/>
                        </a:rPr>
                        <a:t> </a:t>
                      </a:r>
                      <a:r>
                        <a:rPr lang="en-US" sz="900" b="1">
                          <a:latin typeface="Arial"/>
                          <a:ea typeface="Arial MT"/>
                          <a:cs typeface="Arial MT"/>
                        </a:rPr>
                        <a:t>or</a:t>
                      </a:r>
                      <a:r>
                        <a:rPr lang="en-US" sz="900" b="1" spc="-20">
                          <a:latin typeface="Arial"/>
                          <a:ea typeface="Arial MT"/>
                          <a:cs typeface="Arial MT"/>
                        </a:rPr>
                        <a:t> </a:t>
                      </a:r>
                      <a:r>
                        <a:rPr lang="en-US" sz="900" b="1">
                          <a:latin typeface="Arial"/>
                          <a:ea typeface="Arial MT"/>
                          <a:cs typeface="Arial MT"/>
                        </a:rPr>
                        <a:t>no</a:t>
                      </a:r>
                      <a:r>
                        <a:rPr lang="en-US" sz="900" b="1" spc="-10">
                          <a:latin typeface="Arial"/>
                          <a:ea typeface="Arial MT"/>
                          <a:cs typeface="Arial MT"/>
                        </a:rPr>
                        <a:t> </a:t>
                      </a:r>
                      <a:r>
                        <a:rPr lang="en-US" sz="900" b="1">
                          <a:latin typeface="Arial"/>
                          <a:ea typeface="Arial MT"/>
                          <a:cs typeface="Arial MT"/>
                        </a:rPr>
                        <a:t>experience</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545">
                <a:tc gridSpan="5">
                  <a:txBody>
                    <a:bodyPr/>
                    <a:lstStyle/>
                    <a:p>
                      <a:pPr marL="2540" marR="0">
                        <a:lnSpc>
                          <a:spcPts val="1145"/>
                        </a:lnSpc>
                        <a:spcBef>
                          <a:spcPts val="0"/>
                        </a:spcBef>
                        <a:spcAft>
                          <a:spcPts val="0"/>
                        </a:spcAft>
                      </a:pPr>
                      <a:r>
                        <a:rPr lang="en-US" sz="900" b="1" dirty="0">
                          <a:latin typeface="Arial"/>
                          <a:ea typeface="Arial MT"/>
                          <a:cs typeface="Arial MT"/>
                        </a:rPr>
                        <a:t>Communication</a:t>
                      </a:r>
                      <a:r>
                        <a:rPr lang="en-US" sz="900" b="1" spc="-10" dirty="0">
                          <a:latin typeface="Arial"/>
                          <a:ea typeface="Arial MT"/>
                          <a:cs typeface="Arial MT"/>
                        </a:rPr>
                        <a:t> </a:t>
                      </a:r>
                      <a:r>
                        <a:rPr lang="en-US" sz="900" b="1" dirty="0">
                          <a:latin typeface="Arial"/>
                          <a:ea typeface="Arial MT"/>
                          <a:cs typeface="Arial MT"/>
                        </a:rPr>
                        <a:t>Skills</a:t>
                      </a:r>
                      <a:endParaRPr lang="en-US" sz="1000" dirty="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04427">
                <a:tc>
                  <a:txBody>
                    <a:bodyPr/>
                    <a:lstStyle/>
                    <a:p>
                      <a:pPr marL="2540" marR="0">
                        <a:lnSpc>
                          <a:spcPts val="1145"/>
                        </a:lnSpc>
                        <a:spcBef>
                          <a:spcPts val="0"/>
                        </a:spcBef>
                        <a:spcAft>
                          <a:spcPts val="0"/>
                        </a:spcAft>
                      </a:pPr>
                      <a:r>
                        <a:rPr lang="en-US" sz="900">
                          <a:latin typeface="Arial MT"/>
                          <a:ea typeface="Arial MT"/>
                          <a:cs typeface="Arial MT"/>
                        </a:rPr>
                        <a:t>Drafting</a:t>
                      </a:r>
                      <a:r>
                        <a:rPr lang="en-US" sz="900" spc="-20">
                          <a:latin typeface="Arial MT"/>
                          <a:ea typeface="Arial MT"/>
                          <a:cs typeface="Arial MT"/>
                        </a:rPr>
                        <a:t> </a:t>
                      </a:r>
                      <a:r>
                        <a:rPr lang="en-US" sz="900">
                          <a:latin typeface="Arial MT"/>
                          <a:ea typeface="Arial MT"/>
                          <a:cs typeface="Arial MT"/>
                        </a:rPr>
                        <a:t>contracts</a:t>
                      </a:r>
                      <a:r>
                        <a:rPr lang="en-US" sz="900" spc="-10">
                          <a:latin typeface="Arial MT"/>
                          <a:ea typeface="Arial MT"/>
                          <a:cs typeface="Arial MT"/>
                        </a:rPr>
                        <a:t> </a:t>
                      </a:r>
                      <a:r>
                        <a:rPr lang="en-US" sz="900">
                          <a:latin typeface="Arial MT"/>
                          <a:ea typeface="Arial MT"/>
                          <a:cs typeface="Arial MT"/>
                        </a:rPr>
                        <a:t>of</a:t>
                      </a:r>
                      <a:endParaRPr lang="en-US" sz="1000">
                        <a:latin typeface="Arial MT"/>
                        <a:ea typeface="Arial MT"/>
                        <a:cs typeface="Arial MT"/>
                      </a:endParaRPr>
                    </a:p>
                    <a:p>
                      <a:pPr marL="2540" marR="0">
                        <a:spcBef>
                          <a:spcPts val="95"/>
                        </a:spcBef>
                        <a:spcAft>
                          <a:spcPts val="0"/>
                        </a:spcAft>
                      </a:pPr>
                      <a:r>
                        <a:rPr lang="en-US" sz="900">
                          <a:latin typeface="Arial MT"/>
                          <a:ea typeface="Arial MT"/>
                          <a:cs typeface="Arial MT"/>
                        </a:rPr>
                        <a:t>employment</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034">
                <a:tc>
                  <a:txBody>
                    <a:bodyPr/>
                    <a:lstStyle/>
                    <a:p>
                      <a:pPr marL="2540" marR="0">
                        <a:lnSpc>
                          <a:spcPts val="1145"/>
                        </a:lnSpc>
                        <a:spcBef>
                          <a:spcPts val="0"/>
                        </a:spcBef>
                        <a:spcAft>
                          <a:spcPts val="0"/>
                        </a:spcAft>
                      </a:pPr>
                      <a:r>
                        <a:rPr lang="en-US" sz="900" dirty="0">
                          <a:latin typeface="Arial MT"/>
                          <a:ea typeface="Arial MT"/>
                          <a:cs typeface="Arial MT"/>
                        </a:rPr>
                        <a:t>Taking</a:t>
                      </a:r>
                      <a:r>
                        <a:rPr lang="en-US" sz="900" spc="-10" dirty="0">
                          <a:latin typeface="Arial MT"/>
                          <a:ea typeface="Arial MT"/>
                          <a:cs typeface="Arial MT"/>
                        </a:rPr>
                        <a:t> </a:t>
                      </a:r>
                      <a:r>
                        <a:rPr lang="en-US" sz="900" dirty="0">
                          <a:latin typeface="Arial MT"/>
                          <a:ea typeface="Arial MT"/>
                          <a:cs typeface="Arial MT"/>
                        </a:rPr>
                        <a:t>notes of</a:t>
                      </a:r>
                      <a:endParaRPr lang="en-US" sz="1000" dirty="0">
                        <a:latin typeface="Arial MT"/>
                        <a:ea typeface="Arial MT"/>
                        <a:cs typeface="Arial MT"/>
                      </a:endParaRPr>
                    </a:p>
                    <a:p>
                      <a:pPr marL="2540" marR="0">
                        <a:spcBef>
                          <a:spcPts val="95"/>
                        </a:spcBef>
                        <a:spcAft>
                          <a:spcPts val="0"/>
                        </a:spcAft>
                      </a:pPr>
                      <a:r>
                        <a:rPr lang="en-US" sz="900" dirty="0">
                          <a:latin typeface="Arial MT"/>
                          <a:ea typeface="Arial MT"/>
                          <a:cs typeface="Arial MT"/>
                        </a:rPr>
                        <a:t>disciplinary</a:t>
                      </a:r>
                      <a:r>
                        <a:rPr lang="en-US" sz="900" spc="265" dirty="0">
                          <a:latin typeface="Arial MT"/>
                          <a:ea typeface="Arial MT"/>
                          <a:cs typeface="Arial MT"/>
                        </a:rPr>
                        <a:t> </a:t>
                      </a:r>
                      <a:r>
                        <a:rPr lang="en-US" sz="900" dirty="0">
                          <a:latin typeface="Arial MT"/>
                          <a:ea typeface="Arial MT"/>
                          <a:cs typeface="Arial MT"/>
                        </a:rPr>
                        <a:t>hearings</a:t>
                      </a:r>
                      <a:endParaRPr lang="en-US" sz="1000" dirty="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545">
                <a:tc>
                  <a:txBody>
                    <a:bodyPr/>
                    <a:lstStyle/>
                    <a:p>
                      <a:pPr marL="1270" marR="0">
                        <a:lnSpc>
                          <a:spcPts val="1145"/>
                        </a:lnSpc>
                        <a:spcBef>
                          <a:spcPts val="0"/>
                        </a:spcBef>
                        <a:spcAft>
                          <a:spcPts val="0"/>
                        </a:spcAft>
                      </a:pPr>
                      <a:r>
                        <a:rPr lang="en-US" sz="900">
                          <a:latin typeface="Arial MT"/>
                          <a:ea typeface="Arial MT"/>
                          <a:cs typeface="Arial MT"/>
                        </a:rPr>
                        <a:t>Write</a:t>
                      </a:r>
                      <a:r>
                        <a:rPr lang="en-US" sz="900" spc="-10">
                          <a:latin typeface="Arial MT"/>
                          <a:ea typeface="Arial MT"/>
                          <a:cs typeface="Arial MT"/>
                        </a:rPr>
                        <a:t> </a:t>
                      </a:r>
                      <a:r>
                        <a:rPr lang="en-US" sz="900">
                          <a:latin typeface="Arial MT"/>
                          <a:ea typeface="Arial MT"/>
                          <a:cs typeface="Arial MT"/>
                        </a:rPr>
                        <a:t>reports</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1621">
                <a:tc>
                  <a:txBody>
                    <a:bodyPr/>
                    <a:lstStyle/>
                    <a:p>
                      <a:pPr marL="2540" marR="0">
                        <a:lnSpc>
                          <a:spcPts val="1145"/>
                        </a:lnSpc>
                        <a:spcBef>
                          <a:spcPts val="0"/>
                        </a:spcBef>
                        <a:spcAft>
                          <a:spcPts val="0"/>
                        </a:spcAft>
                        <a:tabLst>
                          <a:tab pos="636270" algn="l"/>
                          <a:tab pos="1249680" algn="l"/>
                        </a:tabLst>
                      </a:pPr>
                      <a:r>
                        <a:rPr lang="en-US" sz="900">
                          <a:latin typeface="Arial MT"/>
                          <a:ea typeface="Arial MT"/>
                          <a:cs typeface="Arial MT"/>
                        </a:rPr>
                        <a:t>Produce	material	to</a:t>
                      </a:r>
                      <a:endParaRPr lang="en-US" sz="1000">
                        <a:latin typeface="Arial MT"/>
                        <a:ea typeface="Arial MT"/>
                        <a:cs typeface="Arial MT"/>
                      </a:endParaRPr>
                    </a:p>
                    <a:p>
                      <a:pPr marL="2540" marR="0">
                        <a:lnSpc>
                          <a:spcPts val="1135"/>
                        </a:lnSpc>
                        <a:spcBef>
                          <a:spcPts val="95"/>
                        </a:spcBef>
                        <a:spcAft>
                          <a:spcPts val="0"/>
                        </a:spcAft>
                      </a:pPr>
                      <a:r>
                        <a:rPr lang="en-US" sz="900">
                          <a:latin typeface="Arial MT"/>
                          <a:ea typeface="Arial MT"/>
                          <a:cs typeface="Arial MT"/>
                        </a:rPr>
                        <a:t>support</a:t>
                      </a:r>
                      <a:r>
                        <a:rPr lang="en-US" sz="900" spc="-25">
                          <a:latin typeface="Arial MT"/>
                          <a:ea typeface="Arial MT"/>
                          <a:cs typeface="Arial MT"/>
                        </a:rPr>
                        <a:t> </a:t>
                      </a:r>
                      <a:r>
                        <a:rPr lang="en-US" sz="900">
                          <a:latin typeface="Arial MT"/>
                          <a:ea typeface="Arial MT"/>
                          <a:cs typeface="Arial MT"/>
                        </a:rPr>
                        <a:t>presentations</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640">
                <a:tc>
                  <a:txBody>
                    <a:bodyPr/>
                    <a:lstStyle/>
                    <a:p>
                      <a:pPr marL="2540" marR="0">
                        <a:spcBef>
                          <a:spcPts val="10"/>
                        </a:spcBef>
                        <a:spcAft>
                          <a:spcPts val="0"/>
                        </a:spcAft>
                      </a:pPr>
                      <a:r>
                        <a:rPr lang="en-US" sz="900">
                          <a:latin typeface="Arial MT"/>
                          <a:ea typeface="Arial MT"/>
                          <a:cs typeface="Arial MT"/>
                        </a:rPr>
                        <a:t>Delivering</a:t>
                      </a:r>
                      <a:r>
                        <a:rPr lang="en-US" sz="900" spc="-10">
                          <a:latin typeface="Arial MT"/>
                          <a:ea typeface="Arial MT"/>
                          <a:cs typeface="Arial MT"/>
                        </a:rPr>
                        <a:t> </a:t>
                      </a:r>
                      <a:r>
                        <a:rPr lang="en-US" sz="900">
                          <a:latin typeface="Arial MT"/>
                          <a:ea typeface="Arial MT"/>
                          <a:cs typeface="Arial MT"/>
                        </a:rPr>
                        <a:t>a</a:t>
                      </a:r>
                      <a:r>
                        <a:rPr lang="en-US" sz="900" spc="-10">
                          <a:latin typeface="Arial MT"/>
                          <a:ea typeface="Arial MT"/>
                          <a:cs typeface="Arial MT"/>
                        </a:rPr>
                        <a:t> </a:t>
                      </a:r>
                      <a:r>
                        <a:rPr lang="en-US" sz="900">
                          <a:latin typeface="Arial MT"/>
                          <a:ea typeface="Arial MT"/>
                          <a:cs typeface="Arial MT"/>
                        </a:rPr>
                        <a:t>training</a:t>
                      </a:r>
                      <a:endParaRPr lang="en-US" sz="1000">
                        <a:latin typeface="Arial MT"/>
                        <a:ea typeface="Arial MT"/>
                        <a:cs typeface="Arial MT"/>
                      </a:endParaRPr>
                    </a:p>
                    <a:p>
                      <a:pPr marL="2540" marR="0">
                        <a:spcBef>
                          <a:spcPts val="85"/>
                        </a:spcBef>
                        <a:spcAft>
                          <a:spcPts val="0"/>
                        </a:spcAft>
                      </a:pPr>
                      <a:r>
                        <a:rPr lang="en-US" sz="900">
                          <a:latin typeface="Arial MT"/>
                          <a:ea typeface="Arial MT"/>
                          <a:cs typeface="Arial MT"/>
                        </a:rPr>
                        <a:t>session</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640">
                <a:tc>
                  <a:txBody>
                    <a:bodyPr/>
                    <a:lstStyle/>
                    <a:p>
                      <a:pPr marL="2540" marR="0">
                        <a:spcBef>
                          <a:spcPts val="10"/>
                        </a:spcBef>
                        <a:spcAft>
                          <a:spcPts val="0"/>
                        </a:spcAft>
                      </a:pPr>
                      <a:r>
                        <a:rPr lang="en-US" sz="900">
                          <a:latin typeface="Arial MT"/>
                          <a:ea typeface="Arial MT"/>
                          <a:cs typeface="Arial MT"/>
                        </a:rPr>
                        <a:t>Resolving</a:t>
                      </a:r>
                      <a:endParaRPr lang="en-US" sz="1000">
                        <a:latin typeface="Arial MT"/>
                        <a:ea typeface="Arial MT"/>
                        <a:cs typeface="Arial MT"/>
                      </a:endParaRPr>
                    </a:p>
                    <a:p>
                      <a:pPr marL="2540" marR="0">
                        <a:spcBef>
                          <a:spcPts val="85"/>
                        </a:spcBef>
                        <a:spcAft>
                          <a:spcPts val="0"/>
                        </a:spcAft>
                      </a:pPr>
                      <a:r>
                        <a:rPr lang="en-US" sz="900">
                          <a:latin typeface="Arial MT"/>
                          <a:ea typeface="Arial MT"/>
                          <a:cs typeface="Arial MT"/>
                        </a:rPr>
                        <a:t>disputes/complaints</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545">
                <a:tc>
                  <a:txBody>
                    <a:bodyPr/>
                    <a:lstStyle/>
                    <a:p>
                      <a:pPr marL="2540" marR="0">
                        <a:lnSpc>
                          <a:spcPts val="1145"/>
                        </a:lnSpc>
                        <a:spcBef>
                          <a:spcPts val="0"/>
                        </a:spcBef>
                        <a:spcAft>
                          <a:spcPts val="0"/>
                        </a:spcAft>
                      </a:pPr>
                      <a:r>
                        <a:rPr lang="en-US" sz="900">
                          <a:latin typeface="Arial MT"/>
                          <a:ea typeface="Arial MT"/>
                          <a:cs typeface="Arial MT"/>
                        </a:rPr>
                        <a:t>Interviewing</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00">
                <a:tc>
                  <a:txBody>
                    <a:bodyPr/>
                    <a:lstStyle/>
                    <a:p>
                      <a:pPr marL="2540" marR="0">
                        <a:lnSpc>
                          <a:spcPts val="1145"/>
                        </a:lnSpc>
                        <a:spcBef>
                          <a:spcPts val="0"/>
                        </a:spcBef>
                        <a:spcAft>
                          <a:spcPts val="0"/>
                        </a:spcAft>
                      </a:pPr>
                      <a:r>
                        <a:rPr lang="en-US" sz="900">
                          <a:latin typeface="Arial MT"/>
                          <a:ea typeface="Arial MT"/>
                          <a:cs typeface="Arial MT"/>
                        </a:rPr>
                        <a:t>Advising</a:t>
                      </a:r>
                      <a:r>
                        <a:rPr lang="en-US" sz="900" spc="-10">
                          <a:latin typeface="Arial MT"/>
                          <a:ea typeface="Arial MT"/>
                          <a:cs typeface="Arial MT"/>
                        </a:rPr>
                        <a:t> </a:t>
                      </a:r>
                      <a:r>
                        <a:rPr lang="en-US" sz="900">
                          <a:latin typeface="Arial MT"/>
                          <a:ea typeface="Arial MT"/>
                          <a:cs typeface="Arial MT"/>
                        </a:rPr>
                        <a:t>on</a:t>
                      </a:r>
                      <a:r>
                        <a:rPr lang="en-US" sz="900" spc="-15">
                          <a:latin typeface="Arial MT"/>
                          <a:ea typeface="Arial MT"/>
                          <a:cs typeface="Arial MT"/>
                        </a:rPr>
                        <a:t> </a:t>
                      </a:r>
                      <a:r>
                        <a:rPr lang="en-US" sz="900">
                          <a:latin typeface="Arial MT"/>
                          <a:ea typeface="Arial MT"/>
                          <a:cs typeface="Arial MT"/>
                        </a:rPr>
                        <a:t>HR issues</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dirty="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dirty="0" smtClean="0">
                <a:latin typeface="Arial" pitchFamily="34" charset="0"/>
                <a:cs typeface="Arial" pitchFamily="34" charset="0"/>
              </a:rPr>
              <a:t>APPENDIX: C</a:t>
            </a:r>
            <a:endParaRPr lang="en-US" dirty="0"/>
          </a:p>
        </p:txBody>
      </p:sp>
      <p:graphicFrame>
        <p:nvGraphicFramePr>
          <p:cNvPr id="4" name="Table 3"/>
          <p:cNvGraphicFramePr>
            <a:graphicFrameLocks noGrp="1"/>
          </p:cNvGraphicFramePr>
          <p:nvPr/>
        </p:nvGraphicFramePr>
        <p:xfrm>
          <a:off x="152400" y="819150"/>
          <a:ext cx="8839200" cy="693665"/>
        </p:xfrm>
        <a:graphic>
          <a:graphicData uri="http://schemas.openxmlformats.org/drawingml/2006/table">
            <a:tbl>
              <a:tblPr/>
              <a:tblGrid>
                <a:gridCol w="8839200"/>
              </a:tblGrid>
              <a:tr h="300758">
                <a:tc>
                  <a:txBody>
                    <a:bodyPr/>
                    <a:lstStyle/>
                    <a:p>
                      <a:pPr marL="0" marR="0">
                        <a:spcBef>
                          <a:spcPts val="15"/>
                        </a:spcBef>
                        <a:spcAft>
                          <a:spcPts val="0"/>
                        </a:spcAft>
                      </a:pPr>
                      <a:endParaRPr lang="en-US" sz="1000">
                        <a:latin typeface="Arial MT"/>
                        <a:ea typeface="Arial MT"/>
                        <a:cs typeface="Arial MT"/>
                      </a:endParaRPr>
                    </a:p>
                    <a:p>
                      <a:pPr marL="6985" marR="0">
                        <a:spcBef>
                          <a:spcPts val="0"/>
                        </a:spcBef>
                        <a:spcAft>
                          <a:spcPts val="0"/>
                        </a:spcAft>
                      </a:pPr>
                      <a:r>
                        <a:rPr lang="en-US" sz="900" b="1">
                          <a:latin typeface="Arial"/>
                          <a:ea typeface="Arial MT"/>
                          <a:cs typeface="Arial MT"/>
                        </a:rPr>
                        <a:t>Name</a:t>
                      </a:r>
                      <a:endParaRPr lang="en-US" sz="1000">
                        <a:latin typeface="Arial MT"/>
                        <a:ea typeface="Arial MT"/>
                        <a:cs typeface="Arial MT"/>
                      </a:endParaRPr>
                    </a:p>
                  </a:txBody>
                  <a:tcPr marL="0" marR="0" marT="0" marB="0">
                    <a:lnL w="19050" cap="flat" cmpd="sng" algn="ctr">
                      <a:solidFill>
                        <a:srgbClr val="007A92"/>
                      </a:solidFill>
                      <a:prstDash val="solid"/>
                      <a:round/>
                      <a:headEnd type="none" w="med" len="med"/>
                      <a:tailEnd type="none" w="med" len="med"/>
                    </a:lnL>
                    <a:lnR w="12700" cap="flat" cmpd="sng" algn="ctr">
                      <a:solidFill>
                        <a:srgbClr val="007A92"/>
                      </a:solidFill>
                      <a:prstDash val="solid"/>
                      <a:round/>
                      <a:headEnd type="none" w="med" len="med"/>
                      <a:tailEnd type="none" w="med" len="med"/>
                    </a:lnR>
                    <a:lnT w="12700" cap="flat" cmpd="sng" algn="ctr">
                      <a:solidFill>
                        <a:srgbClr val="007A92"/>
                      </a:solidFill>
                      <a:prstDash val="solid"/>
                      <a:round/>
                      <a:headEnd type="none" w="med" len="med"/>
                      <a:tailEnd type="none" w="med" len="med"/>
                    </a:lnT>
                    <a:lnB w="12700" cap="flat" cmpd="sng" algn="ctr">
                      <a:solidFill>
                        <a:srgbClr val="007A92"/>
                      </a:solidFill>
                      <a:prstDash val="solid"/>
                      <a:round/>
                      <a:headEnd type="none" w="med" len="med"/>
                      <a:tailEnd type="none" w="med" len="med"/>
                    </a:lnB>
                  </a:tcPr>
                </a:tc>
              </a:tr>
              <a:tr h="392907">
                <a:tc>
                  <a:txBody>
                    <a:bodyPr/>
                    <a:lstStyle/>
                    <a:p>
                      <a:pPr marL="6985" marR="5227320" indent="34925">
                        <a:lnSpc>
                          <a:spcPct val="106000"/>
                        </a:lnSpc>
                        <a:spcBef>
                          <a:spcPts val="0"/>
                        </a:spcBef>
                        <a:spcAft>
                          <a:spcPts val="0"/>
                        </a:spcAft>
                      </a:pPr>
                      <a:r>
                        <a:rPr lang="en-US" sz="900" b="1" dirty="0">
                          <a:latin typeface="Arial"/>
                          <a:ea typeface="Arial MT"/>
                          <a:cs typeface="Arial MT"/>
                        </a:rPr>
                        <a:t>Job</a:t>
                      </a:r>
                      <a:r>
                        <a:rPr lang="en-US" sz="900" b="1" spc="-25" dirty="0">
                          <a:latin typeface="Arial"/>
                          <a:ea typeface="Arial MT"/>
                          <a:cs typeface="Arial MT"/>
                        </a:rPr>
                        <a:t> </a:t>
                      </a:r>
                      <a:r>
                        <a:rPr lang="en-US" sz="900" b="1" dirty="0">
                          <a:latin typeface="Arial"/>
                          <a:ea typeface="Arial MT"/>
                          <a:cs typeface="Arial MT"/>
                        </a:rPr>
                        <a:t>role:</a:t>
                      </a:r>
                      <a:r>
                        <a:rPr lang="en-US" sz="900" b="1" spc="-30" dirty="0">
                          <a:latin typeface="Arial"/>
                          <a:ea typeface="Arial MT"/>
                          <a:cs typeface="Arial MT"/>
                        </a:rPr>
                        <a:t> </a:t>
                      </a:r>
                      <a:r>
                        <a:rPr lang="en-US" sz="900" dirty="0">
                          <a:latin typeface="Arial MT"/>
                          <a:ea typeface="Arial MT"/>
                          <a:cs typeface="Arial MT"/>
                        </a:rPr>
                        <a:t>Human</a:t>
                      </a:r>
                      <a:r>
                        <a:rPr lang="en-US" sz="900" spc="-30" dirty="0">
                          <a:latin typeface="Arial MT"/>
                          <a:ea typeface="Arial MT"/>
                          <a:cs typeface="Arial MT"/>
                        </a:rPr>
                        <a:t> </a:t>
                      </a:r>
                      <a:r>
                        <a:rPr lang="en-US" sz="900" dirty="0">
                          <a:latin typeface="Arial MT"/>
                          <a:ea typeface="Arial MT"/>
                          <a:cs typeface="Arial MT"/>
                        </a:rPr>
                        <a:t>Resource</a:t>
                      </a:r>
                      <a:r>
                        <a:rPr lang="en-US" sz="900" spc="-260" dirty="0">
                          <a:latin typeface="Arial MT"/>
                          <a:ea typeface="Arial MT"/>
                          <a:cs typeface="Arial MT"/>
                        </a:rPr>
                        <a:t> </a:t>
                      </a:r>
                      <a:r>
                        <a:rPr lang="en-US" sz="900" dirty="0">
                          <a:latin typeface="Arial MT"/>
                          <a:ea typeface="Arial MT"/>
                          <a:cs typeface="Arial MT"/>
                        </a:rPr>
                        <a:t>Officer</a:t>
                      </a:r>
                      <a:endParaRPr lang="en-US" sz="1000" dirty="0">
                        <a:latin typeface="Arial MT"/>
                        <a:ea typeface="Arial MT"/>
                        <a:cs typeface="Arial MT"/>
                      </a:endParaRPr>
                    </a:p>
                  </a:txBody>
                  <a:tcPr marL="0" marR="0" marT="0" marB="0">
                    <a:lnL w="19050" cap="flat" cmpd="sng" algn="ctr">
                      <a:solidFill>
                        <a:srgbClr val="007A92"/>
                      </a:solidFill>
                      <a:prstDash val="solid"/>
                      <a:round/>
                      <a:headEnd type="none" w="med" len="med"/>
                      <a:tailEnd type="none" w="med" len="med"/>
                    </a:lnL>
                    <a:lnR w="12700" cap="flat" cmpd="sng" algn="ctr">
                      <a:solidFill>
                        <a:srgbClr val="007A92"/>
                      </a:solidFill>
                      <a:prstDash val="solid"/>
                      <a:round/>
                      <a:headEnd type="none" w="med" len="med"/>
                      <a:tailEnd type="none" w="med" len="med"/>
                    </a:lnR>
                    <a:lnT w="12700" cap="flat" cmpd="sng" algn="ctr">
                      <a:solidFill>
                        <a:srgbClr val="007A92"/>
                      </a:solidFill>
                      <a:prstDash val="solid"/>
                      <a:round/>
                      <a:headEnd type="none" w="med" len="med"/>
                      <a:tailEnd type="none" w="med" len="med"/>
                    </a:lnT>
                    <a:lnB w="12700" cap="flat" cmpd="sng" algn="ctr">
                      <a:solidFill>
                        <a:srgbClr val="007A92"/>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52400" y="1657351"/>
          <a:ext cx="4419600" cy="2616735"/>
        </p:xfrm>
        <a:graphic>
          <a:graphicData uri="http://schemas.openxmlformats.org/drawingml/2006/table">
            <a:tbl>
              <a:tblPr/>
              <a:tblGrid>
                <a:gridCol w="884248"/>
                <a:gridCol w="883428"/>
                <a:gridCol w="884248"/>
                <a:gridCol w="883428"/>
                <a:gridCol w="884248"/>
              </a:tblGrid>
              <a:tr h="214074">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spcBef>
                          <a:spcPts val="45"/>
                        </a:spcBef>
                        <a:spcAft>
                          <a:spcPts val="0"/>
                        </a:spcAft>
                      </a:pPr>
                      <a:r>
                        <a:rPr lang="en-US" sz="900" b="1">
                          <a:latin typeface="Arial"/>
                          <a:ea typeface="Arial MT"/>
                          <a:cs typeface="Arial MT"/>
                        </a:rPr>
                        <a:t>Very</a:t>
                      </a:r>
                      <a:r>
                        <a:rPr lang="en-US" sz="900" b="1" spc="-15">
                          <a:latin typeface="Arial"/>
                          <a:ea typeface="Arial MT"/>
                          <a:cs typeface="Arial MT"/>
                        </a:rPr>
                        <a:t> </a:t>
                      </a:r>
                      <a:r>
                        <a:rPr lang="en-US" sz="900" b="1">
                          <a:latin typeface="Arial"/>
                          <a:ea typeface="Arial MT"/>
                          <a:cs typeface="Arial MT"/>
                        </a:rPr>
                        <a:t>good</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a:spcBef>
                          <a:spcPts val="45"/>
                        </a:spcBef>
                        <a:spcAft>
                          <a:spcPts val="0"/>
                        </a:spcAft>
                      </a:pPr>
                      <a:r>
                        <a:rPr lang="en-US" sz="900" b="1">
                          <a:latin typeface="Arial"/>
                          <a:ea typeface="Arial MT"/>
                          <a:cs typeface="Arial MT"/>
                        </a:rPr>
                        <a:t>Good</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905" marR="0">
                        <a:spcBef>
                          <a:spcPts val="45"/>
                        </a:spcBef>
                        <a:spcAft>
                          <a:spcPts val="0"/>
                        </a:spcAft>
                      </a:pPr>
                      <a:r>
                        <a:rPr lang="en-US" sz="900" b="1">
                          <a:latin typeface="Arial"/>
                          <a:ea typeface="Arial MT"/>
                          <a:cs typeface="Arial MT"/>
                        </a:rPr>
                        <a:t>Adequate</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spcBef>
                          <a:spcPts val="45"/>
                        </a:spcBef>
                        <a:spcAft>
                          <a:spcPts val="0"/>
                        </a:spcAft>
                      </a:pPr>
                      <a:r>
                        <a:rPr lang="en-US" sz="900" b="1">
                          <a:latin typeface="Arial"/>
                          <a:ea typeface="Arial MT"/>
                          <a:cs typeface="Arial MT"/>
                        </a:rPr>
                        <a:t>Little</a:t>
                      </a:r>
                      <a:r>
                        <a:rPr lang="en-US" sz="900" b="1" spc="-10">
                          <a:latin typeface="Arial"/>
                          <a:ea typeface="Arial MT"/>
                          <a:cs typeface="Arial MT"/>
                        </a:rPr>
                        <a:t> </a:t>
                      </a:r>
                      <a:r>
                        <a:rPr lang="en-US" sz="900" b="1">
                          <a:latin typeface="Arial"/>
                          <a:ea typeface="Arial MT"/>
                          <a:cs typeface="Arial MT"/>
                        </a:rPr>
                        <a:t>or</a:t>
                      </a:r>
                      <a:r>
                        <a:rPr lang="en-US" sz="900" b="1" spc="-20">
                          <a:latin typeface="Arial"/>
                          <a:ea typeface="Arial MT"/>
                          <a:cs typeface="Arial MT"/>
                        </a:rPr>
                        <a:t> </a:t>
                      </a:r>
                      <a:r>
                        <a:rPr lang="en-US" sz="900" b="1">
                          <a:latin typeface="Arial"/>
                          <a:ea typeface="Arial MT"/>
                          <a:cs typeface="Arial MT"/>
                        </a:rPr>
                        <a:t>no</a:t>
                      </a:r>
                      <a:r>
                        <a:rPr lang="en-US" sz="900" b="1" spc="-10">
                          <a:latin typeface="Arial"/>
                          <a:ea typeface="Arial MT"/>
                          <a:cs typeface="Arial MT"/>
                        </a:rPr>
                        <a:t> </a:t>
                      </a:r>
                      <a:r>
                        <a:rPr lang="en-US" sz="900" b="1">
                          <a:latin typeface="Arial"/>
                          <a:ea typeface="Arial MT"/>
                          <a:cs typeface="Arial MT"/>
                        </a:rPr>
                        <a:t>experience</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07">
                <a:tc gridSpan="5">
                  <a:txBody>
                    <a:bodyPr/>
                    <a:lstStyle/>
                    <a:p>
                      <a:pPr marL="2540" marR="0">
                        <a:spcBef>
                          <a:spcPts val="45"/>
                        </a:spcBef>
                        <a:spcAft>
                          <a:spcPts val="0"/>
                        </a:spcAft>
                      </a:pPr>
                      <a:r>
                        <a:rPr lang="en-US" sz="900" b="1">
                          <a:latin typeface="Arial"/>
                          <a:ea typeface="Arial MT"/>
                          <a:cs typeface="Arial MT"/>
                        </a:rPr>
                        <a:t>Problem</a:t>
                      </a:r>
                      <a:r>
                        <a:rPr lang="en-US" sz="900" b="1" spc="-5">
                          <a:latin typeface="Arial"/>
                          <a:ea typeface="Arial MT"/>
                          <a:cs typeface="Arial MT"/>
                        </a:rPr>
                        <a:t> </a:t>
                      </a:r>
                      <a:r>
                        <a:rPr lang="en-US" sz="900" b="1">
                          <a:latin typeface="Arial"/>
                          <a:ea typeface="Arial MT"/>
                          <a:cs typeface="Arial MT"/>
                        </a:rPr>
                        <a:t>solving</a:t>
                      </a:r>
                      <a:r>
                        <a:rPr lang="en-US" sz="900" b="1" spc="-10">
                          <a:latin typeface="Arial"/>
                          <a:ea typeface="Arial MT"/>
                          <a:cs typeface="Arial MT"/>
                        </a:rPr>
                        <a:t> </a:t>
                      </a:r>
                      <a:r>
                        <a:rPr lang="en-US" sz="900" b="1">
                          <a:latin typeface="Arial"/>
                          <a:ea typeface="Arial MT"/>
                          <a:cs typeface="Arial MT"/>
                        </a:rPr>
                        <a:t>skills</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18189">
                <a:tc>
                  <a:txBody>
                    <a:bodyPr/>
                    <a:lstStyle/>
                    <a:p>
                      <a:pPr marL="2540" marR="81915">
                        <a:lnSpc>
                          <a:spcPct val="107000"/>
                        </a:lnSpc>
                        <a:spcBef>
                          <a:spcPts val="45"/>
                        </a:spcBef>
                        <a:spcAft>
                          <a:spcPts val="0"/>
                        </a:spcAft>
                      </a:pPr>
                      <a:r>
                        <a:rPr lang="en-US" sz="900">
                          <a:latin typeface="Arial MT"/>
                          <a:ea typeface="Arial MT"/>
                          <a:cs typeface="Arial MT"/>
                        </a:rPr>
                        <a:t>Make good use of</a:t>
                      </a:r>
                      <a:r>
                        <a:rPr lang="en-US" sz="900" spc="5">
                          <a:latin typeface="Arial MT"/>
                          <a:ea typeface="Arial MT"/>
                          <a:cs typeface="Arial MT"/>
                        </a:rPr>
                        <a:t> </a:t>
                      </a:r>
                      <a:r>
                        <a:rPr lang="en-US" sz="900">
                          <a:latin typeface="Arial MT"/>
                          <a:ea typeface="Arial MT"/>
                          <a:cs typeface="Arial MT"/>
                        </a:rPr>
                        <a:t>verbal</a:t>
                      </a:r>
                      <a:r>
                        <a:rPr lang="en-US" sz="900" spc="-50">
                          <a:latin typeface="Arial MT"/>
                          <a:ea typeface="Arial MT"/>
                          <a:cs typeface="Arial MT"/>
                        </a:rPr>
                        <a:t> </a:t>
                      </a:r>
                      <a:r>
                        <a:rPr lang="en-US" sz="900">
                          <a:latin typeface="Arial MT"/>
                          <a:ea typeface="Arial MT"/>
                          <a:cs typeface="Arial MT"/>
                        </a:rPr>
                        <a:t>reasoning</a:t>
                      </a:r>
                      <a:r>
                        <a:rPr lang="en-US" sz="900" spc="-45">
                          <a:latin typeface="Arial MT"/>
                          <a:ea typeface="Arial MT"/>
                          <a:cs typeface="Arial MT"/>
                        </a:rPr>
                        <a:t> </a:t>
                      </a:r>
                      <a:r>
                        <a:rPr lang="en-US" sz="900">
                          <a:latin typeface="Arial MT"/>
                          <a:ea typeface="Arial MT"/>
                          <a:cs typeface="Arial MT"/>
                        </a:rPr>
                        <a:t>skills,</a:t>
                      </a:r>
                      <a:r>
                        <a:rPr lang="en-US" sz="900" spc="-260">
                          <a:latin typeface="Arial MT"/>
                          <a:ea typeface="Arial MT"/>
                          <a:cs typeface="Arial MT"/>
                        </a:rPr>
                        <a:t> </a:t>
                      </a:r>
                      <a:r>
                        <a:rPr lang="en-US" sz="900">
                          <a:latin typeface="Arial MT"/>
                          <a:ea typeface="Arial MT"/>
                          <a:cs typeface="Arial MT"/>
                        </a:rPr>
                        <a:t>able</a:t>
                      </a:r>
                      <a:r>
                        <a:rPr lang="en-US" sz="900" spc="45">
                          <a:latin typeface="Arial MT"/>
                          <a:ea typeface="Arial MT"/>
                          <a:cs typeface="Arial MT"/>
                        </a:rPr>
                        <a:t> </a:t>
                      </a:r>
                      <a:r>
                        <a:rPr lang="en-US" sz="900">
                          <a:latin typeface="Arial MT"/>
                          <a:ea typeface="Arial MT"/>
                          <a:cs typeface="Arial MT"/>
                        </a:rPr>
                        <a:t>to</a:t>
                      </a:r>
                      <a:r>
                        <a:rPr lang="en-US" sz="900" spc="55">
                          <a:latin typeface="Arial MT"/>
                          <a:ea typeface="Arial MT"/>
                          <a:cs typeface="Arial MT"/>
                        </a:rPr>
                        <a:t> </a:t>
                      </a:r>
                      <a:r>
                        <a:rPr lang="en-US" sz="900">
                          <a:latin typeface="Arial MT"/>
                          <a:ea typeface="Arial MT"/>
                          <a:cs typeface="Arial MT"/>
                        </a:rPr>
                        <a:t>handle</a:t>
                      </a:r>
                      <a:r>
                        <a:rPr lang="en-US" sz="900" spc="5">
                          <a:latin typeface="Arial MT"/>
                          <a:ea typeface="Arial MT"/>
                          <a:cs typeface="Arial MT"/>
                        </a:rPr>
                        <a:t> </a:t>
                      </a:r>
                      <a:r>
                        <a:rPr lang="en-US" sz="900">
                          <a:latin typeface="Arial MT"/>
                          <a:ea typeface="Arial MT"/>
                          <a:cs typeface="Arial MT"/>
                        </a:rPr>
                        <a:t>complex data and</a:t>
                      </a:r>
                      <a:r>
                        <a:rPr lang="en-US" sz="900" spc="5">
                          <a:latin typeface="Arial MT"/>
                          <a:ea typeface="Arial MT"/>
                          <a:cs typeface="Arial MT"/>
                        </a:rPr>
                        <a:t> </a:t>
                      </a:r>
                      <a:r>
                        <a:rPr lang="en-US" sz="900">
                          <a:latin typeface="Arial MT"/>
                          <a:ea typeface="Arial MT"/>
                          <a:cs typeface="Arial MT"/>
                        </a:rPr>
                        <a:t>make</a:t>
                      </a:r>
                      <a:r>
                        <a:rPr lang="en-US" sz="900" spc="-15">
                          <a:latin typeface="Arial MT"/>
                          <a:ea typeface="Arial MT"/>
                          <a:cs typeface="Arial MT"/>
                        </a:rPr>
                        <a:t> </a:t>
                      </a:r>
                      <a:r>
                        <a:rPr lang="en-US" sz="900">
                          <a:latin typeface="Arial MT"/>
                          <a:ea typeface="Arial MT"/>
                          <a:cs typeface="Arial MT"/>
                        </a:rPr>
                        <a:t>selective</a:t>
                      </a:r>
                      <a:r>
                        <a:rPr lang="en-US" sz="900" spc="-5">
                          <a:latin typeface="Arial MT"/>
                          <a:ea typeface="Arial MT"/>
                          <a:cs typeface="Arial MT"/>
                        </a:rPr>
                        <a:t> </a:t>
                      </a:r>
                      <a:r>
                        <a:rPr lang="en-US" sz="900">
                          <a:latin typeface="Arial MT"/>
                          <a:ea typeface="Arial MT"/>
                          <a:cs typeface="Arial MT"/>
                        </a:rPr>
                        <a:t>use</a:t>
                      </a:r>
                      <a:r>
                        <a:rPr lang="en-US" sz="900" spc="-15">
                          <a:latin typeface="Arial MT"/>
                          <a:ea typeface="Arial MT"/>
                          <a:cs typeface="Arial MT"/>
                        </a:rPr>
                        <a:t> </a:t>
                      </a:r>
                      <a:r>
                        <a:rPr lang="en-US" sz="900">
                          <a:latin typeface="Arial MT"/>
                          <a:ea typeface="Arial MT"/>
                          <a:cs typeface="Arial MT"/>
                        </a:rPr>
                        <a:t>of</a:t>
                      </a:r>
                      <a:endParaRPr lang="en-US" sz="1000">
                        <a:latin typeface="Arial MT"/>
                        <a:ea typeface="Arial MT"/>
                        <a:cs typeface="Arial MT"/>
                      </a:endParaRPr>
                    </a:p>
                    <a:p>
                      <a:pPr marL="2540" marR="0">
                        <a:lnSpc>
                          <a:spcPts val="1130"/>
                        </a:lnSpc>
                        <a:spcBef>
                          <a:spcPts val="0"/>
                        </a:spcBef>
                        <a:spcAft>
                          <a:spcPts val="0"/>
                        </a:spcAft>
                      </a:pPr>
                      <a:r>
                        <a:rPr lang="en-US" sz="900">
                          <a:latin typeface="Arial MT"/>
                          <a:ea typeface="Arial MT"/>
                          <a:cs typeface="Arial MT"/>
                        </a:rPr>
                        <a:t>information</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0329">
                <a:tc>
                  <a:txBody>
                    <a:bodyPr/>
                    <a:lstStyle/>
                    <a:p>
                      <a:pPr marL="2540" marR="0">
                        <a:spcBef>
                          <a:spcPts val="45"/>
                        </a:spcBef>
                        <a:spcAft>
                          <a:spcPts val="0"/>
                        </a:spcAft>
                      </a:pPr>
                      <a:r>
                        <a:rPr lang="en-US" sz="900">
                          <a:latin typeface="Arial MT"/>
                          <a:ea typeface="Arial MT"/>
                          <a:cs typeface="Arial MT"/>
                        </a:rPr>
                        <a:t>Explore</a:t>
                      </a:r>
                      <a:r>
                        <a:rPr lang="en-US" sz="900" spc="-20">
                          <a:latin typeface="Arial MT"/>
                          <a:ea typeface="Arial MT"/>
                          <a:cs typeface="Arial MT"/>
                        </a:rPr>
                        <a:t> </a:t>
                      </a:r>
                      <a:r>
                        <a:rPr lang="en-US" sz="900">
                          <a:latin typeface="Arial MT"/>
                          <a:ea typeface="Arial MT"/>
                          <a:cs typeface="Arial MT"/>
                        </a:rPr>
                        <a:t>more</a:t>
                      </a:r>
                      <a:r>
                        <a:rPr lang="en-US" sz="900" spc="-15">
                          <a:latin typeface="Arial MT"/>
                          <a:ea typeface="Arial MT"/>
                          <a:cs typeface="Arial MT"/>
                        </a:rPr>
                        <a:t> </a:t>
                      </a:r>
                      <a:r>
                        <a:rPr lang="en-US" sz="900">
                          <a:latin typeface="Arial MT"/>
                          <a:ea typeface="Arial MT"/>
                          <a:cs typeface="Arial MT"/>
                        </a:rPr>
                        <a:t>than</a:t>
                      </a:r>
                      <a:endParaRPr lang="en-US" sz="1000">
                        <a:latin typeface="Arial MT"/>
                        <a:ea typeface="Arial MT"/>
                        <a:cs typeface="Arial MT"/>
                      </a:endParaRPr>
                    </a:p>
                    <a:p>
                      <a:pPr marL="2540" marR="213995">
                        <a:lnSpc>
                          <a:spcPts val="1200"/>
                        </a:lnSpc>
                        <a:spcBef>
                          <a:spcPts val="45"/>
                        </a:spcBef>
                        <a:spcAft>
                          <a:spcPts val="0"/>
                        </a:spcAft>
                      </a:pPr>
                      <a:r>
                        <a:rPr lang="en-US" sz="900">
                          <a:latin typeface="Arial MT"/>
                          <a:ea typeface="Arial MT"/>
                          <a:cs typeface="Arial MT"/>
                        </a:rPr>
                        <a:t>one</a:t>
                      </a:r>
                      <a:r>
                        <a:rPr lang="en-US" sz="900" spc="-40">
                          <a:latin typeface="Arial MT"/>
                          <a:ea typeface="Arial MT"/>
                          <a:cs typeface="Arial MT"/>
                        </a:rPr>
                        <a:t> </a:t>
                      </a:r>
                      <a:r>
                        <a:rPr lang="en-US" sz="900">
                          <a:latin typeface="Arial MT"/>
                          <a:ea typeface="Arial MT"/>
                          <a:cs typeface="Arial MT"/>
                        </a:rPr>
                        <a:t>solution</a:t>
                      </a:r>
                      <a:r>
                        <a:rPr lang="en-US" sz="900" spc="-30">
                          <a:latin typeface="Arial MT"/>
                          <a:ea typeface="Arial MT"/>
                          <a:cs typeface="Arial MT"/>
                        </a:rPr>
                        <a:t> </a:t>
                      </a:r>
                      <a:r>
                        <a:rPr lang="en-US" sz="900">
                          <a:latin typeface="Arial MT"/>
                          <a:ea typeface="Arial MT"/>
                          <a:cs typeface="Arial MT"/>
                        </a:rPr>
                        <a:t>in</a:t>
                      </a:r>
                      <a:r>
                        <a:rPr lang="en-US" sz="900" spc="-25">
                          <a:latin typeface="Arial MT"/>
                          <a:ea typeface="Arial MT"/>
                          <a:cs typeface="Arial MT"/>
                        </a:rPr>
                        <a:t> </a:t>
                      </a:r>
                      <a:r>
                        <a:rPr lang="en-US" sz="900">
                          <a:latin typeface="Arial MT"/>
                          <a:ea typeface="Arial MT"/>
                          <a:cs typeface="Arial MT"/>
                        </a:rPr>
                        <a:t>order</a:t>
                      </a:r>
                      <a:r>
                        <a:rPr lang="en-US" sz="900" spc="-265">
                          <a:latin typeface="Arial MT"/>
                          <a:ea typeface="Arial MT"/>
                          <a:cs typeface="Arial MT"/>
                        </a:rPr>
                        <a:t> </a:t>
                      </a:r>
                      <a:r>
                        <a:rPr lang="en-US" sz="900">
                          <a:latin typeface="Arial MT"/>
                          <a:ea typeface="Arial MT"/>
                          <a:cs typeface="Arial MT"/>
                        </a:rPr>
                        <a:t>to</a:t>
                      </a:r>
                      <a:r>
                        <a:rPr lang="en-US" sz="900" spc="-10">
                          <a:latin typeface="Arial MT"/>
                          <a:ea typeface="Arial MT"/>
                          <a:cs typeface="Arial MT"/>
                        </a:rPr>
                        <a:t> </a:t>
                      </a:r>
                      <a:r>
                        <a:rPr lang="en-US" sz="900">
                          <a:latin typeface="Arial MT"/>
                          <a:ea typeface="Arial MT"/>
                          <a:cs typeface="Arial MT"/>
                        </a:rPr>
                        <a:t>solve a</a:t>
                      </a:r>
                      <a:r>
                        <a:rPr lang="en-US" sz="900" spc="-10">
                          <a:latin typeface="Arial MT"/>
                          <a:ea typeface="Arial MT"/>
                          <a:cs typeface="Arial MT"/>
                        </a:rPr>
                        <a:t> </a:t>
                      </a:r>
                      <a:r>
                        <a:rPr lang="en-US" sz="900">
                          <a:latin typeface="Arial MT"/>
                          <a:ea typeface="Arial MT"/>
                          <a:cs typeface="Arial MT"/>
                        </a:rPr>
                        <a:t>problem</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9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900" dirty="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152401" y="4248150"/>
          <a:ext cx="4419602" cy="721360"/>
        </p:xfrm>
        <a:graphic>
          <a:graphicData uri="http://schemas.openxmlformats.org/drawingml/2006/table">
            <a:tbl>
              <a:tblPr/>
              <a:tblGrid>
                <a:gridCol w="884248"/>
                <a:gridCol w="883429"/>
                <a:gridCol w="884248"/>
                <a:gridCol w="883429"/>
                <a:gridCol w="884248"/>
              </a:tblGrid>
              <a:tr h="426313">
                <a:tc>
                  <a:txBody>
                    <a:bodyPr/>
                    <a:lstStyle/>
                    <a:p>
                      <a:pPr marL="2540" marR="305435">
                        <a:lnSpc>
                          <a:spcPct val="106000"/>
                        </a:lnSpc>
                        <a:spcBef>
                          <a:spcPts val="55"/>
                        </a:spcBef>
                        <a:spcAft>
                          <a:spcPts val="0"/>
                        </a:spcAft>
                      </a:pPr>
                      <a:r>
                        <a:rPr lang="en-US" sz="900" dirty="0">
                          <a:latin typeface="Arial MT"/>
                          <a:ea typeface="Arial MT"/>
                          <a:cs typeface="Arial MT"/>
                        </a:rPr>
                        <a:t>Consider</a:t>
                      </a:r>
                      <a:r>
                        <a:rPr lang="en-US" sz="900" spc="-45" dirty="0">
                          <a:latin typeface="Arial MT"/>
                          <a:ea typeface="Arial MT"/>
                          <a:cs typeface="Arial MT"/>
                        </a:rPr>
                        <a:t> </a:t>
                      </a:r>
                      <a:r>
                        <a:rPr lang="en-US" sz="900" dirty="0">
                          <a:latin typeface="Arial MT"/>
                          <a:ea typeface="Arial MT"/>
                          <a:cs typeface="Arial MT"/>
                        </a:rPr>
                        <a:t>the</a:t>
                      </a:r>
                      <a:r>
                        <a:rPr lang="en-US" sz="900" spc="-45" dirty="0">
                          <a:latin typeface="Arial MT"/>
                          <a:ea typeface="Arial MT"/>
                          <a:cs typeface="Arial MT"/>
                        </a:rPr>
                        <a:t> </a:t>
                      </a:r>
                      <a:r>
                        <a:rPr lang="en-US" sz="900" dirty="0">
                          <a:latin typeface="Arial MT"/>
                          <a:ea typeface="Arial MT"/>
                          <a:cs typeface="Arial MT"/>
                        </a:rPr>
                        <a:t>ideas</a:t>
                      </a:r>
                      <a:r>
                        <a:rPr lang="en-US" sz="900" spc="-265" dirty="0">
                          <a:latin typeface="Arial MT"/>
                          <a:ea typeface="Arial MT"/>
                          <a:cs typeface="Arial MT"/>
                        </a:rPr>
                        <a:t> </a:t>
                      </a:r>
                      <a:r>
                        <a:rPr lang="en-US" sz="900" dirty="0">
                          <a:latin typeface="Arial MT"/>
                          <a:ea typeface="Arial MT"/>
                          <a:cs typeface="Arial MT"/>
                        </a:rPr>
                        <a:t>of</a:t>
                      </a:r>
                      <a:r>
                        <a:rPr lang="en-US" sz="900" spc="-10" dirty="0">
                          <a:latin typeface="Arial MT"/>
                          <a:ea typeface="Arial MT"/>
                          <a:cs typeface="Arial MT"/>
                        </a:rPr>
                        <a:t> </a:t>
                      </a:r>
                      <a:r>
                        <a:rPr lang="en-US" sz="900" dirty="0">
                          <a:latin typeface="Arial MT"/>
                          <a:ea typeface="Arial MT"/>
                          <a:cs typeface="Arial MT"/>
                        </a:rPr>
                        <a:t>others</a:t>
                      </a:r>
                      <a:r>
                        <a:rPr lang="en-US" sz="900" spc="-5" dirty="0">
                          <a:latin typeface="Arial MT"/>
                          <a:ea typeface="Arial MT"/>
                          <a:cs typeface="Arial MT"/>
                        </a:rPr>
                        <a:t> </a:t>
                      </a:r>
                      <a:r>
                        <a:rPr lang="en-US" sz="900" dirty="0">
                          <a:latin typeface="Arial MT"/>
                          <a:ea typeface="Arial MT"/>
                          <a:cs typeface="Arial MT"/>
                        </a:rPr>
                        <a:t>to</a:t>
                      </a:r>
                      <a:r>
                        <a:rPr lang="en-US" sz="900" spc="-5" dirty="0">
                          <a:latin typeface="Arial MT"/>
                          <a:ea typeface="Arial MT"/>
                          <a:cs typeface="Arial MT"/>
                        </a:rPr>
                        <a:t> </a:t>
                      </a:r>
                      <a:r>
                        <a:rPr lang="en-US" sz="900" dirty="0">
                          <a:latin typeface="Arial MT"/>
                          <a:ea typeface="Arial MT"/>
                          <a:cs typeface="Arial MT"/>
                        </a:rPr>
                        <a:t>help</a:t>
                      </a:r>
                      <a:endParaRPr lang="en-US" sz="1000" dirty="0">
                        <a:latin typeface="Arial MT"/>
                        <a:ea typeface="Arial MT"/>
                        <a:cs typeface="Arial MT"/>
                      </a:endParaRPr>
                    </a:p>
                    <a:p>
                      <a:pPr marL="2540" marR="0">
                        <a:lnSpc>
                          <a:spcPts val="1135"/>
                        </a:lnSpc>
                        <a:spcBef>
                          <a:spcPts val="25"/>
                        </a:spcBef>
                        <a:spcAft>
                          <a:spcPts val="0"/>
                        </a:spcAft>
                      </a:pPr>
                      <a:r>
                        <a:rPr lang="en-US" sz="900" dirty="0">
                          <a:latin typeface="Arial MT"/>
                          <a:ea typeface="Arial MT"/>
                          <a:cs typeface="Arial MT"/>
                        </a:rPr>
                        <a:t>solve</a:t>
                      </a:r>
                      <a:r>
                        <a:rPr lang="en-US" sz="900" spc="-20" dirty="0">
                          <a:latin typeface="Arial MT"/>
                          <a:ea typeface="Arial MT"/>
                          <a:cs typeface="Arial MT"/>
                        </a:rPr>
                        <a:t> </a:t>
                      </a:r>
                      <a:r>
                        <a:rPr lang="en-US" sz="900" dirty="0">
                          <a:latin typeface="Arial MT"/>
                          <a:ea typeface="Arial MT"/>
                          <a:cs typeface="Arial MT"/>
                        </a:rPr>
                        <a:t>problems</a:t>
                      </a:r>
                      <a:endParaRPr lang="en-US" sz="1000" dirty="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dirty="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4724399" y="1658835"/>
          <a:ext cx="4267201" cy="1674915"/>
        </p:xfrm>
        <a:graphic>
          <a:graphicData uri="http://schemas.openxmlformats.org/drawingml/2006/table">
            <a:tbl>
              <a:tblPr/>
              <a:tblGrid>
                <a:gridCol w="853282"/>
                <a:gridCol w="50611"/>
                <a:gridCol w="78686"/>
                <a:gridCol w="725962"/>
                <a:gridCol w="848933"/>
                <a:gridCol w="1709727"/>
              </a:tblGrid>
              <a:tr h="280172">
                <a:tc gridSpan="6">
                  <a:txBody>
                    <a:bodyPr/>
                    <a:lstStyle/>
                    <a:p>
                      <a:pPr marL="2540" marR="0">
                        <a:spcBef>
                          <a:spcPts val="10"/>
                        </a:spcBef>
                        <a:spcAft>
                          <a:spcPts val="0"/>
                        </a:spcAft>
                      </a:pPr>
                      <a:r>
                        <a:rPr lang="en-US" sz="900" b="1">
                          <a:latin typeface="Arial"/>
                          <a:ea typeface="Arial MT"/>
                          <a:cs typeface="Arial MT"/>
                        </a:rPr>
                        <a:t>Supervisory</a:t>
                      </a:r>
                      <a:r>
                        <a:rPr lang="en-US" sz="900" b="1" spc="-20">
                          <a:latin typeface="Arial"/>
                          <a:ea typeface="Arial MT"/>
                          <a:cs typeface="Arial MT"/>
                        </a:rPr>
                        <a:t> </a:t>
                      </a:r>
                      <a:r>
                        <a:rPr lang="en-US" sz="900" b="1">
                          <a:latin typeface="Arial"/>
                          <a:ea typeface="Arial MT"/>
                          <a:cs typeface="Arial MT"/>
                        </a:rPr>
                        <a:t>Management</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1216">
                <a:tc rowSpan="2">
                  <a:txBody>
                    <a:bodyPr/>
                    <a:lstStyle/>
                    <a:p>
                      <a:pPr marL="2540" marR="191135">
                        <a:lnSpc>
                          <a:spcPct val="100000"/>
                        </a:lnSpc>
                        <a:spcBef>
                          <a:spcPts val="10"/>
                        </a:spcBef>
                        <a:spcAft>
                          <a:spcPts val="0"/>
                        </a:spcAft>
                      </a:pPr>
                      <a:r>
                        <a:rPr lang="en-US" sz="900">
                          <a:latin typeface="Arial MT"/>
                          <a:ea typeface="Arial MT"/>
                          <a:cs typeface="Arial MT"/>
                        </a:rPr>
                        <a:t>How much</a:t>
                      </a:r>
                      <a:r>
                        <a:rPr lang="en-US" sz="900" spc="5">
                          <a:latin typeface="Arial MT"/>
                          <a:ea typeface="Arial MT"/>
                          <a:cs typeface="Arial MT"/>
                        </a:rPr>
                        <a:t> </a:t>
                      </a:r>
                      <a:r>
                        <a:rPr lang="en-US" sz="900">
                          <a:latin typeface="Arial MT"/>
                          <a:ea typeface="Arial MT"/>
                          <a:cs typeface="Arial MT"/>
                        </a:rPr>
                        <a:t>experience</a:t>
                      </a:r>
                      <a:r>
                        <a:rPr lang="en-US" sz="900" spc="-45">
                          <a:latin typeface="Arial MT"/>
                          <a:ea typeface="Arial MT"/>
                          <a:cs typeface="Arial MT"/>
                        </a:rPr>
                        <a:t> </a:t>
                      </a:r>
                      <a:r>
                        <a:rPr lang="en-US" sz="900">
                          <a:latin typeface="Arial MT"/>
                          <a:ea typeface="Arial MT"/>
                          <a:cs typeface="Arial MT"/>
                        </a:rPr>
                        <a:t>have</a:t>
                      </a:r>
                      <a:r>
                        <a:rPr lang="en-US" sz="900" spc="-45">
                          <a:latin typeface="Arial MT"/>
                          <a:ea typeface="Arial MT"/>
                          <a:cs typeface="Arial MT"/>
                        </a:rPr>
                        <a:t> </a:t>
                      </a:r>
                      <a:r>
                        <a:rPr lang="en-US" sz="900">
                          <a:latin typeface="Arial MT"/>
                          <a:ea typeface="Arial MT"/>
                          <a:cs typeface="Arial MT"/>
                        </a:rPr>
                        <a:t>you</a:t>
                      </a:r>
                      <a:r>
                        <a:rPr lang="en-US" sz="900" spc="-265">
                          <a:latin typeface="Arial MT"/>
                          <a:ea typeface="Arial MT"/>
                          <a:cs typeface="Arial MT"/>
                        </a:rPr>
                        <a:t> </a:t>
                      </a:r>
                      <a:r>
                        <a:rPr lang="en-US" sz="900">
                          <a:latin typeface="Arial MT"/>
                          <a:ea typeface="Arial MT"/>
                          <a:cs typeface="Arial MT"/>
                        </a:rPr>
                        <a:t>had in</a:t>
                      </a:r>
                      <a:r>
                        <a:rPr lang="en-US" sz="900" spc="-10">
                          <a:latin typeface="Arial MT"/>
                          <a:ea typeface="Arial MT"/>
                          <a:cs typeface="Arial MT"/>
                        </a:rPr>
                        <a:t> </a:t>
                      </a:r>
                      <a:r>
                        <a:rPr lang="en-US" sz="900">
                          <a:latin typeface="Arial MT"/>
                          <a:ea typeface="Arial MT"/>
                          <a:cs typeface="Arial MT"/>
                        </a:rPr>
                        <a:t>your</a:t>
                      </a:r>
                      <a:r>
                        <a:rPr lang="en-US" sz="900" spc="-10">
                          <a:latin typeface="Arial MT"/>
                          <a:ea typeface="Arial MT"/>
                          <a:cs typeface="Arial MT"/>
                        </a:rPr>
                        <a:t> </a:t>
                      </a:r>
                      <a:r>
                        <a:rPr lang="en-US" sz="900">
                          <a:latin typeface="Arial MT"/>
                          <a:ea typeface="Arial MT"/>
                          <a:cs typeface="Arial MT"/>
                        </a:rPr>
                        <a:t>role?</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2540" marR="0">
                        <a:lnSpc>
                          <a:spcPts val="1140"/>
                        </a:lnSpc>
                        <a:spcBef>
                          <a:spcPts val="10"/>
                        </a:spcBef>
                        <a:spcAft>
                          <a:spcPts val="0"/>
                        </a:spcAft>
                      </a:pPr>
                      <a:r>
                        <a:rPr lang="en-US" sz="900">
                          <a:latin typeface="Arial MT"/>
                          <a:ea typeface="Arial MT"/>
                          <a:cs typeface="Arial MT"/>
                        </a:rPr>
                        <a:t>&lt;</a:t>
                      </a:r>
                      <a:r>
                        <a:rPr lang="en-US" sz="900" spc="-10">
                          <a:latin typeface="Arial MT"/>
                          <a:ea typeface="Arial MT"/>
                          <a:cs typeface="Arial MT"/>
                        </a:rPr>
                        <a:t> </a:t>
                      </a:r>
                      <a:r>
                        <a:rPr lang="en-US" sz="900">
                          <a:latin typeface="Arial MT"/>
                          <a:ea typeface="Arial MT"/>
                          <a:cs typeface="Arial MT"/>
                        </a:rPr>
                        <a:t>1</a:t>
                      </a:r>
                      <a:r>
                        <a:rPr lang="en-US" sz="900" spc="-5">
                          <a:latin typeface="Arial MT"/>
                          <a:ea typeface="Arial MT"/>
                          <a:cs typeface="Arial MT"/>
                        </a:rPr>
                        <a:t> </a:t>
                      </a:r>
                      <a:r>
                        <a:rPr lang="en-US" sz="900">
                          <a:latin typeface="Arial MT"/>
                          <a:ea typeface="Arial MT"/>
                          <a:cs typeface="Arial MT"/>
                        </a:rPr>
                        <a:t>month</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marL="2540" marR="0">
                        <a:spcBef>
                          <a:spcPts val="10"/>
                        </a:spcBef>
                        <a:spcAft>
                          <a:spcPts val="0"/>
                        </a:spcAft>
                      </a:pPr>
                      <a:r>
                        <a:rPr lang="en-US" sz="900">
                          <a:latin typeface="Arial MT"/>
                          <a:ea typeface="Arial MT"/>
                          <a:cs typeface="Arial MT"/>
                        </a:rPr>
                        <a:t>1-3</a:t>
                      </a:r>
                      <a:r>
                        <a:rPr lang="en-US" sz="900" spc="-20">
                          <a:latin typeface="Arial MT"/>
                          <a:ea typeface="Arial MT"/>
                          <a:cs typeface="Arial MT"/>
                        </a:rPr>
                        <a:t> </a:t>
                      </a:r>
                      <a:r>
                        <a:rPr lang="en-US" sz="900">
                          <a:latin typeface="Arial MT"/>
                          <a:ea typeface="Arial MT"/>
                          <a:cs typeface="Arial MT"/>
                        </a:rPr>
                        <a:t>months</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1905" marR="0">
                        <a:spcBef>
                          <a:spcPts val="10"/>
                        </a:spcBef>
                        <a:spcAft>
                          <a:spcPts val="0"/>
                        </a:spcAft>
                      </a:pPr>
                      <a:r>
                        <a:rPr lang="en-US" sz="900">
                          <a:latin typeface="Arial MT"/>
                          <a:ea typeface="Arial MT"/>
                          <a:cs typeface="Arial MT"/>
                        </a:rPr>
                        <a:t>&gt;</a:t>
                      </a:r>
                      <a:r>
                        <a:rPr lang="en-US" sz="900" spc="-10">
                          <a:latin typeface="Arial MT"/>
                          <a:ea typeface="Arial MT"/>
                          <a:cs typeface="Arial MT"/>
                        </a:rPr>
                        <a:t> </a:t>
                      </a:r>
                      <a:r>
                        <a:rPr lang="en-US" sz="900">
                          <a:latin typeface="Arial MT"/>
                          <a:ea typeface="Arial MT"/>
                          <a:cs typeface="Arial MT"/>
                        </a:rPr>
                        <a:t>3</a:t>
                      </a:r>
                      <a:r>
                        <a:rPr lang="en-US" sz="900" spc="-10">
                          <a:latin typeface="Arial MT"/>
                          <a:ea typeface="Arial MT"/>
                          <a:cs typeface="Arial MT"/>
                        </a:rPr>
                        <a:t> </a:t>
                      </a:r>
                      <a:r>
                        <a:rPr lang="en-US" sz="900">
                          <a:latin typeface="Arial MT"/>
                          <a:ea typeface="Arial MT"/>
                          <a:cs typeface="Arial MT"/>
                        </a:rPr>
                        <a:t>months</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6452">
                <a:tc vMerge="1">
                  <a:txBody>
                    <a:bodyPr/>
                    <a:lstStyle/>
                    <a:p>
                      <a:endParaRPr lang="en-US"/>
                    </a:p>
                  </a:txBody>
                  <a:tcPr/>
                </a:tc>
                <a:tc gridSpan="3">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tc vMerge="1">
                  <a:txBody>
                    <a:bodyPr/>
                    <a:lstStyle/>
                    <a:p>
                      <a:endParaRPr lang="en-US"/>
                    </a:p>
                  </a:txBody>
                  <a:tcPr/>
                </a:tc>
              </a:tr>
              <a:tr h="448501">
                <a:tc>
                  <a:txBody>
                    <a:bodyPr/>
                    <a:lstStyle/>
                    <a:p>
                      <a:pPr marL="2540" marR="144145" algn="just">
                        <a:lnSpc>
                          <a:spcPct val="106000"/>
                        </a:lnSpc>
                        <a:spcBef>
                          <a:spcPts val="10"/>
                        </a:spcBef>
                        <a:spcAft>
                          <a:spcPts val="0"/>
                        </a:spcAft>
                      </a:pPr>
                      <a:r>
                        <a:rPr lang="en-US" sz="900">
                          <a:latin typeface="Arial MT"/>
                          <a:ea typeface="Arial MT"/>
                          <a:cs typeface="Arial MT"/>
                        </a:rPr>
                        <a:t>How</a:t>
                      </a:r>
                      <a:r>
                        <a:rPr lang="en-US" sz="900" spc="5">
                          <a:latin typeface="Arial MT"/>
                          <a:ea typeface="Arial MT"/>
                          <a:cs typeface="Arial MT"/>
                        </a:rPr>
                        <a:t> </a:t>
                      </a:r>
                      <a:r>
                        <a:rPr lang="en-US" sz="900">
                          <a:latin typeface="Arial MT"/>
                          <a:ea typeface="Arial MT"/>
                          <a:cs typeface="Arial MT"/>
                        </a:rPr>
                        <a:t>many</a:t>
                      </a:r>
                      <a:r>
                        <a:rPr lang="en-US" sz="900" spc="5">
                          <a:latin typeface="Arial MT"/>
                          <a:ea typeface="Arial MT"/>
                          <a:cs typeface="Arial MT"/>
                        </a:rPr>
                        <a:t> </a:t>
                      </a:r>
                      <a:r>
                        <a:rPr lang="en-US" sz="900">
                          <a:latin typeface="Arial MT"/>
                          <a:ea typeface="Arial MT"/>
                          <a:cs typeface="Arial MT"/>
                        </a:rPr>
                        <a:t>people</a:t>
                      </a:r>
                      <a:r>
                        <a:rPr lang="en-US" sz="900" spc="5">
                          <a:latin typeface="Arial MT"/>
                          <a:ea typeface="Arial MT"/>
                          <a:cs typeface="Arial MT"/>
                        </a:rPr>
                        <a:t> </a:t>
                      </a:r>
                      <a:r>
                        <a:rPr lang="en-US" sz="900">
                          <a:latin typeface="Arial MT"/>
                          <a:ea typeface="Arial MT"/>
                          <a:cs typeface="Arial MT"/>
                        </a:rPr>
                        <a:t>have</a:t>
                      </a:r>
                      <a:r>
                        <a:rPr lang="en-US" sz="900" spc="-40">
                          <a:latin typeface="Arial MT"/>
                          <a:ea typeface="Arial MT"/>
                          <a:cs typeface="Arial MT"/>
                        </a:rPr>
                        <a:t> </a:t>
                      </a:r>
                      <a:r>
                        <a:rPr lang="en-US" sz="900">
                          <a:latin typeface="Arial MT"/>
                          <a:ea typeface="Arial MT"/>
                          <a:cs typeface="Arial MT"/>
                        </a:rPr>
                        <a:t>you</a:t>
                      </a:r>
                      <a:r>
                        <a:rPr lang="en-US" sz="900" spc="-25">
                          <a:latin typeface="Arial MT"/>
                          <a:ea typeface="Arial MT"/>
                          <a:cs typeface="Arial MT"/>
                        </a:rPr>
                        <a:t> </a:t>
                      </a:r>
                      <a:r>
                        <a:rPr lang="en-US" sz="900">
                          <a:latin typeface="Arial MT"/>
                          <a:ea typeface="Arial MT"/>
                          <a:cs typeface="Arial MT"/>
                        </a:rPr>
                        <a:t>managed</a:t>
                      </a:r>
                      <a:r>
                        <a:rPr lang="en-US" sz="900" spc="-35">
                          <a:latin typeface="Arial MT"/>
                          <a:ea typeface="Arial MT"/>
                          <a:cs typeface="Arial MT"/>
                        </a:rPr>
                        <a:t> </a:t>
                      </a:r>
                      <a:r>
                        <a:rPr lang="en-US" sz="900">
                          <a:latin typeface="Arial MT"/>
                          <a:ea typeface="Arial MT"/>
                          <a:cs typeface="Arial MT"/>
                        </a:rPr>
                        <a:t>at</a:t>
                      </a:r>
                      <a:r>
                        <a:rPr lang="en-US" sz="900" spc="-265">
                          <a:latin typeface="Arial MT"/>
                          <a:ea typeface="Arial MT"/>
                          <a:cs typeface="Arial MT"/>
                        </a:rPr>
                        <a:t> </a:t>
                      </a:r>
                      <a:r>
                        <a:rPr lang="en-US" sz="900">
                          <a:latin typeface="Arial MT"/>
                          <a:ea typeface="Arial MT"/>
                          <a:cs typeface="Arial MT"/>
                        </a:rPr>
                        <a:t>any</a:t>
                      </a:r>
                      <a:r>
                        <a:rPr lang="en-US" sz="900" spc="-5">
                          <a:latin typeface="Arial MT"/>
                          <a:ea typeface="Arial MT"/>
                          <a:cs typeface="Arial MT"/>
                        </a:rPr>
                        <a:t> </a:t>
                      </a:r>
                      <a:r>
                        <a:rPr lang="en-US" sz="900">
                          <a:latin typeface="Arial MT"/>
                          <a:ea typeface="Arial MT"/>
                          <a:cs typeface="Arial MT"/>
                        </a:rPr>
                        <a:t>one</a:t>
                      </a:r>
                      <a:r>
                        <a:rPr lang="en-US" sz="900" spc="-5">
                          <a:latin typeface="Arial MT"/>
                          <a:ea typeface="Arial MT"/>
                          <a:cs typeface="Arial MT"/>
                        </a:rPr>
                        <a:t> </a:t>
                      </a:r>
                      <a:r>
                        <a:rPr lang="en-US" sz="900">
                          <a:latin typeface="Arial MT"/>
                          <a:ea typeface="Arial MT"/>
                          <a:cs typeface="Arial MT"/>
                        </a:rPr>
                        <a:t>time?</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71120" marR="0">
                        <a:spcBef>
                          <a:spcPts val="10"/>
                        </a:spcBef>
                        <a:spcAft>
                          <a:spcPts val="0"/>
                        </a:spcAft>
                      </a:pPr>
                      <a:r>
                        <a:rPr lang="en-US" sz="900">
                          <a:latin typeface="Arial MT"/>
                          <a:ea typeface="Arial MT"/>
                          <a:cs typeface="Arial MT"/>
                        </a:rPr>
                        <a:t>None</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2540" marR="0">
                        <a:spcBef>
                          <a:spcPts val="10"/>
                        </a:spcBef>
                        <a:spcAft>
                          <a:spcPts val="0"/>
                        </a:spcAft>
                      </a:pPr>
                      <a:r>
                        <a:rPr lang="en-US" sz="900">
                          <a:latin typeface="Arial MT"/>
                          <a:ea typeface="Arial MT"/>
                          <a:cs typeface="Arial MT"/>
                        </a:rPr>
                        <a:t>1-5</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1905" marR="0">
                        <a:spcBef>
                          <a:spcPts val="10"/>
                        </a:spcBef>
                        <a:spcAft>
                          <a:spcPts val="0"/>
                        </a:spcAft>
                      </a:pPr>
                      <a:r>
                        <a:rPr lang="en-US" sz="900" dirty="0">
                          <a:latin typeface="Arial MT"/>
                          <a:ea typeface="Arial MT"/>
                          <a:cs typeface="Arial MT"/>
                        </a:rPr>
                        <a:t>Above</a:t>
                      </a:r>
                      <a:r>
                        <a:rPr lang="en-US" sz="900" spc="-5" dirty="0">
                          <a:latin typeface="Arial MT"/>
                          <a:ea typeface="Arial MT"/>
                          <a:cs typeface="Arial MT"/>
                        </a:rPr>
                        <a:t> </a:t>
                      </a:r>
                      <a:r>
                        <a:rPr lang="en-US" sz="900" dirty="0">
                          <a:latin typeface="Arial MT"/>
                          <a:ea typeface="Arial MT"/>
                          <a:cs typeface="Arial MT"/>
                        </a:rPr>
                        <a:t>5</a:t>
                      </a:r>
                      <a:endParaRPr lang="en-US" sz="1000" dirty="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4724400" y="3486150"/>
          <a:ext cx="4267200" cy="1447800"/>
        </p:xfrm>
        <a:graphic>
          <a:graphicData uri="http://schemas.openxmlformats.org/drawingml/2006/table">
            <a:tbl>
              <a:tblPr/>
              <a:tblGrid>
                <a:gridCol w="678100"/>
                <a:gridCol w="3589100"/>
              </a:tblGrid>
              <a:tr h="447726">
                <a:tc gridSpan="2">
                  <a:txBody>
                    <a:bodyPr/>
                    <a:lstStyle/>
                    <a:p>
                      <a:pPr marL="1270" marR="0">
                        <a:spcBef>
                          <a:spcPts val="70"/>
                        </a:spcBef>
                        <a:spcAft>
                          <a:spcPts val="0"/>
                        </a:spcAft>
                      </a:pPr>
                      <a:r>
                        <a:rPr lang="en-US" sz="900" b="1">
                          <a:latin typeface="Arial"/>
                          <a:ea typeface="Arial MT"/>
                          <a:cs typeface="Arial MT"/>
                        </a:rPr>
                        <a:t>I</a:t>
                      </a:r>
                      <a:r>
                        <a:rPr lang="en-US" sz="900" b="1" spc="-15">
                          <a:latin typeface="Arial"/>
                          <a:ea typeface="Arial MT"/>
                          <a:cs typeface="Arial MT"/>
                        </a:rPr>
                        <a:t> </a:t>
                      </a:r>
                      <a:r>
                        <a:rPr lang="en-US" sz="900" b="1">
                          <a:latin typeface="Arial"/>
                          <a:ea typeface="Arial MT"/>
                          <a:cs typeface="Arial MT"/>
                        </a:rPr>
                        <a:t>declare</a:t>
                      </a:r>
                      <a:r>
                        <a:rPr lang="en-US" sz="900" b="1" spc="-5">
                          <a:latin typeface="Arial"/>
                          <a:ea typeface="Arial MT"/>
                          <a:cs typeface="Arial MT"/>
                        </a:rPr>
                        <a:t> </a:t>
                      </a:r>
                      <a:r>
                        <a:rPr lang="en-US" sz="900" b="1">
                          <a:latin typeface="Arial"/>
                          <a:ea typeface="Arial MT"/>
                          <a:cs typeface="Arial MT"/>
                        </a:rPr>
                        <a:t>that</a:t>
                      </a:r>
                      <a:r>
                        <a:rPr lang="en-US" sz="900" b="1" spc="-10">
                          <a:latin typeface="Arial"/>
                          <a:ea typeface="Arial MT"/>
                          <a:cs typeface="Arial MT"/>
                        </a:rPr>
                        <a:t> </a:t>
                      </a:r>
                      <a:r>
                        <a:rPr lang="en-US" sz="900" b="1">
                          <a:latin typeface="Arial"/>
                          <a:ea typeface="Arial MT"/>
                          <a:cs typeface="Arial MT"/>
                        </a:rPr>
                        <a:t>the information</a:t>
                      </a:r>
                      <a:r>
                        <a:rPr lang="en-US" sz="900" b="1" spc="5">
                          <a:latin typeface="Arial"/>
                          <a:ea typeface="Arial MT"/>
                          <a:cs typeface="Arial MT"/>
                        </a:rPr>
                        <a:t> </a:t>
                      </a:r>
                      <a:r>
                        <a:rPr lang="en-US" sz="900" b="1">
                          <a:latin typeface="Arial"/>
                          <a:ea typeface="Arial MT"/>
                          <a:cs typeface="Arial MT"/>
                        </a:rPr>
                        <a:t>given</a:t>
                      </a:r>
                      <a:r>
                        <a:rPr lang="en-US" sz="900" b="1" spc="-10">
                          <a:latin typeface="Arial"/>
                          <a:ea typeface="Arial MT"/>
                          <a:cs typeface="Arial MT"/>
                        </a:rPr>
                        <a:t> </a:t>
                      </a:r>
                      <a:r>
                        <a:rPr lang="en-US" sz="900" b="1">
                          <a:latin typeface="Arial"/>
                          <a:ea typeface="Arial MT"/>
                          <a:cs typeface="Arial MT"/>
                        </a:rPr>
                        <a:t>in</a:t>
                      </a:r>
                      <a:r>
                        <a:rPr lang="en-US" sz="900" b="1" spc="-5">
                          <a:latin typeface="Arial"/>
                          <a:ea typeface="Arial MT"/>
                          <a:cs typeface="Arial MT"/>
                        </a:rPr>
                        <a:t> </a:t>
                      </a:r>
                      <a:r>
                        <a:rPr lang="en-US" sz="900" b="1">
                          <a:latin typeface="Arial"/>
                          <a:ea typeface="Arial MT"/>
                          <a:cs typeface="Arial MT"/>
                        </a:rPr>
                        <a:t>this</a:t>
                      </a:r>
                      <a:r>
                        <a:rPr lang="en-US" sz="900" b="1" spc="-10">
                          <a:latin typeface="Arial"/>
                          <a:ea typeface="Arial MT"/>
                          <a:cs typeface="Arial MT"/>
                        </a:rPr>
                        <a:t> </a:t>
                      </a:r>
                      <a:r>
                        <a:rPr lang="en-US" sz="900" b="1">
                          <a:latin typeface="Arial"/>
                          <a:ea typeface="Arial MT"/>
                          <a:cs typeface="Arial MT"/>
                        </a:rPr>
                        <a:t>form</a:t>
                      </a:r>
                      <a:r>
                        <a:rPr lang="en-US" sz="900" b="1" spc="-10">
                          <a:latin typeface="Arial"/>
                          <a:ea typeface="Arial MT"/>
                          <a:cs typeface="Arial MT"/>
                        </a:rPr>
                        <a:t> </a:t>
                      </a:r>
                      <a:r>
                        <a:rPr lang="en-US" sz="900" b="1">
                          <a:latin typeface="Arial"/>
                          <a:ea typeface="Arial MT"/>
                          <a:cs typeface="Arial MT"/>
                        </a:rPr>
                        <a:t>is</a:t>
                      </a:r>
                      <a:r>
                        <a:rPr lang="en-US" sz="900" b="1" spc="-10">
                          <a:latin typeface="Arial"/>
                          <a:ea typeface="Arial MT"/>
                          <a:cs typeface="Arial MT"/>
                        </a:rPr>
                        <a:t> </a:t>
                      </a:r>
                      <a:r>
                        <a:rPr lang="en-US" sz="900" b="1">
                          <a:latin typeface="Arial"/>
                          <a:ea typeface="Arial MT"/>
                          <a:cs typeface="Arial MT"/>
                        </a:rPr>
                        <a:t>true</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501725">
                <a:tc>
                  <a:txBody>
                    <a:bodyPr/>
                    <a:lstStyle/>
                    <a:p>
                      <a:pPr marL="1270" marR="0">
                        <a:spcBef>
                          <a:spcPts val="70"/>
                        </a:spcBef>
                        <a:spcAft>
                          <a:spcPts val="0"/>
                        </a:spcAft>
                      </a:pPr>
                      <a:r>
                        <a:rPr lang="en-US" sz="900" b="1">
                          <a:latin typeface="Arial"/>
                          <a:ea typeface="Arial MT"/>
                          <a:cs typeface="Arial MT"/>
                        </a:rPr>
                        <a:t>Signed</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endParaRPr lang="en-US" sz="80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349">
                <a:tc>
                  <a:txBody>
                    <a:bodyPr/>
                    <a:lstStyle/>
                    <a:p>
                      <a:pPr marL="1270" marR="0">
                        <a:spcBef>
                          <a:spcPts val="55"/>
                        </a:spcBef>
                        <a:spcAft>
                          <a:spcPts val="0"/>
                        </a:spcAft>
                      </a:pPr>
                      <a:r>
                        <a:rPr lang="en-US" sz="900" b="1">
                          <a:latin typeface="Arial"/>
                          <a:ea typeface="Arial MT"/>
                          <a:cs typeface="Arial MT"/>
                        </a:rPr>
                        <a:t>Date</a:t>
                      </a:r>
                      <a:endParaRPr lang="en-US" sz="1000">
                        <a:latin typeface="Arial MT"/>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endParaRPr lang="en-US" sz="800" dirty="0">
                        <a:latin typeface="Times New Roman"/>
                        <a:ea typeface="Arial MT"/>
                        <a:cs typeface="Arial MT"/>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0"/>
            <a:ext cx="8229600" cy="857250"/>
          </a:xfrm>
        </p:spPr>
        <p:txBody>
          <a:bodyPr>
            <a:noAutofit/>
          </a:bodyPr>
          <a:lstStyle/>
          <a:p>
            <a:pPr>
              <a:lnSpc>
                <a:spcPct val="150000"/>
              </a:lnSpc>
            </a:pPr>
            <a:r>
              <a:rPr lang="en-US" sz="3500" b="1" dirty="0" smtClean="0">
                <a:latin typeface="Arial" pitchFamily="34" charset="0"/>
                <a:cs typeface="Arial" pitchFamily="34" charset="0"/>
              </a:rPr>
              <a:t>INTRODUCTION</a:t>
            </a:r>
            <a:endParaRPr lang="en-US" sz="3500" dirty="0">
              <a:latin typeface="Arial" pitchFamily="34" charset="0"/>
              <a:cs typeface="Arial" pitchFamily="34" charset="0"/>
            </a:endParaRPr>
          </a:p>
        </p:txBody>
      </p:sp>
      <p:sp>
        <p:nvSpPr>
          <p:cNvPr id="3" name="Content Placeholder 2"/>
          <p:cNvSpPr>
            <a:spLocks noGrp="1"/>
          </p:cNvSpPr>
          <p:nvPr>
            <p:ph idx="1"/>
          </p:nvPr>
        </p:nvSpPr>
        <p:spPr>
          <a:xfrm>
            <a:off x="457200" y="1352550"/>
            <a:ext cx="8153400" cy="3242072"/>
          </a:xfrm>
        </p:spPr>
        <p:txBody>
          <a:bodyPr>
            <a:noAutofit/>
          </a:bodyPr>
          <a:lstStyle/>
          <a:p>
            <a:pPr algn="just" fontAlgn="base">
              <a:lnSpc>
                <a:spcPct val="150000"/>
              </a:lnSpc>
            </a:pPr>
            <a:r>
              <a:rPr lang="en-US" sz="1600" dirty="0">
                <a:latin typeface="Arial" pitchFamily="34" charset="0"/>
                <a:cs typeface="Arial" pitchFamily="34" charset="0"/>
              </a:rPr>
              <a:t>Training and development is effective to enhance personal development.</a:t>
            </a:r>
          </a:p>
          <a:p>
            <a:pPr algn="just" fontAlgn="base">
              <a:lnSpc>
                <a:spcPct val="150000"/>
              </a:lnSpc>
            </a:pPr>
            <a:r>
              <a:rPr lang="en-US" sz="1600" dirty="0" smtClean="0">
                <a:latin typeface="Arial" pitchFamily="34" charset="0"/>
                <a:cs typeface="Arial" pitchFamily="34" charset="0"/>
              </a:rPr>
              <a:t>HR </a:t>
            </a:r>
            <a:r>
              <a:rPr lang="en-US" sz="1600" dirty="0">
                <a:latin typeface="Arial" pitchFamily="34" charset="0"/>
                <a:cs typeface="Arial" pitchFamily="34" charset="0"/>
              </a:rPr>
              <a:t>officers can acquire knowledge regarding </a:t>
            </a:r>
            <a:r>
              <a:rPr lang="en-US" sz="1600" dirty="0" err="1">
                <a:latin typeface="Arial" pitchFamily="34" charset="0"/>
                <a:cs typeface="Arial" pitchFamily="34" charset="0"/>
              </a:rPr>
              <a:t>organisation</a:t>
            </a:r>
            <a:r>
              <a:rPr lang="en-US" sz="1600" dirty="0">
                <a:latin typeface="Arial" pitchFamily="34" charset="0"/>
                <a:cs typeface="Arial" pitchFamily="34" charset="0"/>
              </a:rPr>
              <a:t> and work process.</a:t>
            </a:r>
          </a:p>
          <a:p>
            <a:pPr algn="just" fontAlgn="base">
              <a:lnSpc>
                <a:spcPct val="150000"/>
              </a:lnSpc>
            </a:pPr>
            <a:r>
              <a:rPr lang="en-US" sz="1600" dirty="0">
                <a:latin typeface="Arial" pitchFamily="34" charset="0"/>
                <a:cs typeface="Arial" pitchFamily="34" charset="0"/>
              </a:rPr>
              <a:t>Training and development is helpful to enhance knowledge, skill and </a:t>
            </a:r>
            <a:r>
              <a:rPr lang="en-US" sz="1600" dirty="0" err="1">
                <a:latin typeface="Arial" pitchFamily="34" charset="0"/>
                <a:cs typeface="Arial" pitchFamily="34" charset="0"/>
              </a:rPr>
              <a:t>behaviour</a:t>
            </a:r>
            <a:r>
              <a:rPr lang="en-US" sz="1600" dirty="0">
                <a:latin typeface="Arial" pitchFamily="34" charset="0"/>
                <a:cs typeface="Arial" pitchFamily="34" charset="0"/>
              </a:rPr>
              <a:t>.</a:t>
            </a:r>
          </a:p>
          <a:p>
            <a:pPr algn="just" fontAlgn="base">
              <a:lnSpc>
                <a:spcPct val="150000"/>
              </a:lnSpc>
            </a:pPr>
            <a:r>
              <a:rPr lang="en-US" sz="1600" dirty="0">
                <a:latin typeface="Arial" pitchFamily="34" charset="0"/>
                <a:cs typeface="Arial" pitchFamily="34" charset="0"/>
              </a:rPr>
              <a:t>Training and development is essential to assess knowledge regarding the drawbacks</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000" b="1" dirty="0" smtClean="0">
                <a:latin typeface="Arial" pitchFamily="34" charset="0"/>
                <a:cs typeface="Arial" pitchFamily="34" charset="0"/>
              </a:rPr>
              <a:t>KNOWLEDGE, SKILLS AND BEHAVIOURS (KSB) FOR HR PROFESSIONALS: </a:t>
            </a:r>
            <a:r>
              <a:rPr lang="en-GB" sz="2000" b="1" i="1" dirty="0" smtClean="0">
                <a:latin typeface="Arial" pitchFamily="34" charset="0"/>
                <a:cs typeface="Arial" pitchFamily="34" charset="0"/>
              </a:rPr>
              <a:t>KNOWLEDGE, SKILLS</a:t>
            </a:r>
            <a:endParaRPr lang="en-US" sz="2000" dirty="0">
              <a:latin typeface="Arial" pitchFamily="34" charset="0"/>
              <a:cs typeface="Arial" pitchFamily="34" charset="0"/>
            </a:endParaRPr>
          </a:p>
        </p:txBody>
      </p:sp>
      <p:sp>
        <p:nvSpPr>
          <p:cNvPr id="3" name="Content Placeholder 2"/>
          <p:cNvSpPr>
            <a:spLocks noGrp="1"/>
          </p:cNvSpPr>
          <p:nvPr>
            <p:ph idx="1"/>
          </p:nvPr>
        </p:nvSpPr>
        <p:spPr>
          <a:xfrm>
            <a:off x="228600" y="1123950"/>
            <a:ext cx="3962400" cy="3733799"/>
          </a:xfrm>
        </p:spPr>
        <p:txBody>
          <a:bodyPr>
            <a:normAutofit fontScale="92500" lnSpcReduction="20000"/>
          </a:bodyPr>
          <a:lstStyle/>
          <a:p>
            <a:pPr lvl="0" algn="just">
              <a:lnSpc>
                <a:spcPct val="170000"/>
              </a:lnSpc>
            </a:pPr>
            <a:r>
              <a:rPr lang="en-GB" sz="1600" dirty="0">
                <a:latin typeface="Arial" pitchFamily="34" charset="0"/>
                <a:cs typeface="Arial" pitchFamily="34" charset="0"/>
              </a:rPr>
              <a:t>HRM knowledge and expertise are essential factors for HR officers.</a:t>
            </a:r>
            <a:endParaRPr lang="en-US" sz="1600" dirty="0">
              <a:latin typeface="Arial" pitchFamily="34" charset="0"/>
              <a:cs typeface="Arial" pitchFamily="34" charset="0"/>
            </a:endParaRPr>
          </a:p>
          <a:p>
            <a:pPr lvl="0" algn="just">
              <a:lnSpc>
                <a:spcPct val="170000"/>
              </a:lnSpc>
            </a:pPr>
            <a:r>
              <a:rPr lang="en-GB" sz="1600" dirty="0">
                <a:latin typeface="Arial" pitchFamily="34" charset="0"/>
                <a:cs typeface="Arial" pitchFamily="34" charset="0"/>
              </a:rPr>
              <a:t>Communication skill for HR officers to negotiate with staff and their representatives.</a:t>
            </a:r>
            <a:endParaRPr lang="en-US" sz="1600" dirty="0">
              <a:latin typeface="Arial" pitchFamily="34" charset="0"/>
              <a:cs typeface="Arial" pitchFamily="34" charset="0"/>
            </a:endParaRPr>
          </a:p>
          <a:p>
            <a:pPr lvl="0" algn="just">
              <a:lnSpc>
                <a:spcPct val="170000"/>
              </a:lnSpc>
            </a:pPr>
            <a:r>
              <a:rPr lang="en-GB" sz="1600" dirty="0">
                <a:latin typeface="Arial" pitchFamily="34" charset="0"/>
                <a:cs typeface="Arial" pitchFamily="34" charset="0"/>
              </a:rPr>
              <a:t>Managing priorities and advising skills are significant for HR officers of Amazon.</a:t>
            </a:r>
            <a:endParaRPr lang="en-US" sz="1600" dirty="0">
              <a:latin typeface="Arial" pitchFamily="34" charset="0"/>
              <a:cs typeface="Arial" pitchFamily="34" charset="0"/>
            </a:endParaRPr>
          </a:p>
          <a:p>
            <a:pPr lvl="0" algn="just">
              <a:lnSpc>
                <a:spcPct val="170000"/>
              </a:lnSpc>
            </a:pPr>
            <a:r>
              <a:rPr lang="en-GB" sz="1600" dirty="0">
                <a:latin typeface="Arial" pitchFamily="34" charset="0"/>
                <a:cs typeface="Arial" pitchFamily="34" charset="0"/>
              </a:rPr>
              <a:t>Developing HR planning strategies for Amazon</a:t>
            </a:r>
            <a:r>
              <a:rPr lang="en-GB" sz="1600" dirty="0" smtClean="0">
                <a:latin typeface="Arial" pitchFamily="34" charset="0"/>
                <a:cs typeface="Arial" pitchFamily="34" charset="0"/>
              </a:rPr>
              <a:t>.</a:t>
            </a:r>
            <a:endParaRPr lang="en-US" sz="1600" dirty="0">
              <a:latin typeface="Arial" pitchFamily="34" charset="0"/>
              <a:cs typeface="Arial" pitchFamily="34" charset="0"/>
            </a:endParaRPr>
          </a:p>
        </p:txBody>
      </p:sp>
      <p:pic>
        <p:nvPicPr>
          <p:cNvPr id="4" name="image4.png"/>
          <p:cNvPicPr/>
          <p:nvPr/>
        </p:nvPicPr>
        <p:blipFill>
          <a:blip r:embed="rId3"/>
          <a:srcRect b="9294"/>
          <a:stretch>
            <a:fillRect/>
          </a:stretch>
        </p:blipFill>
        <p:spPr>
          <a:xfrm>
            <a:off x="4368347" y="1200150"/>
            <a:ext cx="4775653" cy="3581400"/>
          </a:xfrm>
          <a:prstGeom prst="rect">
            <a:avLst/>
          </a:prstGeom>
          <a:ln w="25400">
            <a:solidFill>
              <a:srgbClr val="000000"/>
            </a:solidFill>
            <a:prstDash val="soli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GB" sz="2400" b="1" dirty="0" smtClean="0">
                <a:latin typeface="Arial" pitchFamily="34" charset="0"/>
                <a:cs typeface="Arial" pitchFamily="34" charset="0"/>
              </a:rPr>
              <a:t>KNOWLEDGE, SKILLS AND BEHAVIOURS (KSB) FOR HR PROFESSIONALS: </a:t>
            </a:r>
            <a:r>
              <a:rPr lang="en-GB" sz="2400" b="1" i="1" dirty="0" smtClean="0">
                <a:latin typeface="Arial" pitchFamily="34" charset="0"/>
                <a:cs typeface="Arial" pitchFamily="34" charset="0"/>
              </a:rPr>
              <a:t>BEHAVIOURS</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1200151"/>
            <a:ext cx="4724400" cy="3394472"/>
          </a:xfrm>
        </p:spPr>
        <p:txBody>
          <a:bodyPr>
            <a:noAutofit/>
          </a:bodyPr>
          <a:lstStyle/>
          <a:p>
            <a:pPr lvl="0" algn="just">
              <a:lnSpc>
                <a:spcPct val="170000"/>
              </a:lnSpc>
            </a:pPr>
            <a:r>
              <a:rPr lang="en-GB" sz="1600" dirty="0">
                <a:latin typeface="Arial" pitchFamily="34" charset="0"/>
                <a:cs typeface="Arial" pitchFamily="34" charset="0"/>
              </a:rPr>
              <a:t>Manage the process of recruiting staff for Amazon.</a:t>
            </a:r>
            <a:endParaRPr lang="en-US" sz="1600" dirty="0">
              <a:latin typeface="Arial" pitchFamily="34" charset="0"/>
              <a:cs typeface="Arial" pitchFamily="34" charset="0"/>
            </a:endParaRPr>
          </a:p>
          <a:p>
            <a:pPr lvl="0" algn="just">
              <a:lnSpc>
                <a:spcPct val="170000"/>
              </a:lnSpc>
            </a:pPr>
            <a:r>
              <a:rPr lang="en-GB" sz="1600" dirty="0">
                <a:latin typeface="Arial" pitchFamily="34" charset="0"/>
                <a:cs typeface="Arial" pitchFamily="34" charset="0"/>
              </a:rPr>
              <a:t>Maintaining organisational policies to avoid workplace violations </a:t>
            </a:r>
            <a:r>
              <a:rPr lang="en-GB" sz="1600" dirty="0" smtClean="0">
                <a:latin typeface="Arial" pitchFamily="34" charset="0"/>
                <a:cs typeface="Arial" pitchFamily="34" charset="0"/>
              </a:rPr>
              <a:t>in Amazon</a:t>
            </a:r>
            <a:r>
              <a:rPr lang="en-GB" sz="1600" dirty="0">
                <a:latin typeface="Arial" pitchFamily="34" charset="0"/>
                <a:cs typeface="Arial" pitchFamily="34" charset="0"/>
              </a:rPr>
              <a:t>. </a:t>
            </a:r>
            <a:endParaRPr lang="en-US" sz="1600" dirty="0">
              <a:latin typeface="Arial" pitchFamily="34" charset="0"/>
              <a:cs typeface="Arial" pitchFamily="34" charset="0"/>
            </a:endParaRPr>
          </a:p>
          <a:p>
            <a:pPr lvl="0" algn="just">
              <a:lnSpc>
                <a:spcPct val="170000"/>
              </a:lnSpc>
            </a:pPr>
            <a:r>
              <a:rPr lang="en-GB" sz="1600" dirty="0">
                <a:latin typeface="Arial" pitchFamily="34" charset="0"/>
                <a:cs typeface="Arial" pitchFamily="34" charset="0"/>
              </a:rPr>
              <a:t>Implementing disciplinary procedures for Amazon.</a:t>
            </a:r>
            <a:endParaRPr lang="en-US" sz="1600" dirty="0">
              <a:latin typeface="Arial" pitchFamily="34" charset="0"/>
              <a:cs typeface="Arial" pitchFamily="34" charset="0"/>
            </a:endParaRPr>
          </a:p>
          <a:p>
            <a:pPr lvl="0" algn="just">
              <a:lnSpc>
                <a:spcPct val="170000"/>
              </a:lnSpc>
            </a:pPr>
            <a:r>
              <a:rPr lang="en-GB" sz="1600" dirty="0">
                <a:latin typeface="Arial" pitchFamily="34" charset="0"/>
                <a:cs typeface="Arial" pitchFamily="34" charset="0"/>
              </a:rPr>
              <a:t>Analysing training needs for HR officers of </a:t>
            </a:r>
            <a:r>
              <a:rPr lang="en-GB" sz="1600" dirty="0" smtClean="0">
                <a:latin typeface="Arial" pitchFamily="34" charset="0"/>
                <a:cs typeface="Arial" pitchFamily="34" charset="0"/>
              </a:rPr>
              <a:t> Amazon</a:t>
            </a:r>
            <a:r>
              <a:rPr lang="en-GB" sz="1600" dirty="0">
                <a:latin typeface="Arial" pitchFamily="34" charset="0"/>
                <a:cs typeface="Arial" pitchFamily="34" charset="0"/>
              </a:rPr>
              <a:t>. </a:t>
            </a:r>
            <a:endParaRPr lang="en-US" sz="1600" dirty="0">
              <a:latin typeface="Arial" pitchFamily="34" charset="0"/>
              <a:cs typeface="Arial" pitchFamily="34" charset="0"/>
            </a:endParaRPr>
          </a:p>
        </p:txBody>
      </p:sp>
      <p:pic>
        <p:nvPicPr>
          <p:cNvPr id="4" name="image5.png"/>
          <p:cNvPicPr/>
          <p:nvPr/>
        </p:nvPicPr>
        <p:blipFill>
          <a:blip r:embed="rId3"/>
          <a:srcRect l="25403" t="23064" r="23089"/>
          <a:stretch>
            <a:fillRect/>
          </a:stretch>
        </p:blipFill>
        <p:spPr>
          <a:xfrm>
            <a:off x="5486400" y="1428750"/>
            <a:ext cx="2953445" cy="3124199"/>
          </a:xfrm>
          <a:prstGeom prst="rect">
            <a:avLst/>
          </a:prstGeom>
          <a:ln w="25400">
            <a:solidFill>
              <a:srgbClr val="000000"/>
            </a:solidFill>
            <a:prstDash val="soli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8229600" cy="857250"/>
          </a:xfrm>
        </p:spPr>
        <p:txBody>
          <a:bodyPr>
            <a:noAutofit/>
          </a:bodyPr>
          <a:lstStyle/>
          <a:p>
            <a:pPr>
              <a:lnSpc>
                <a:spcPct val="150000"/>
              </a:lnSpc>
            </a:pPr>
            <a:r>
              <a:rPr lang="en-GB" sz="2200" b="1" dirty="0" smtClean="0">
                <a:latin typeface="Arial" pitchFamily="34" charset="0"/>
                <a:cs typeface="Arial" pitchFamily="34" charset="0"/>
              </a:rPr>
              <a:t>CONDUCT A PERSONAL SKILLS AUDIT AND A SWOT ANALYSIS: </a:t>
            </a:r>
            <a:r>
              <a:rPr lang="en-GB" sz="2200" b="1" i="1" dirty="0" smtClean="0">
                <a:latin typeface="Arial" pitchFamily="34" charset="0"/>
                <a:cs typeface="Arial" pitchFamily="34" charset="0"/>
              </a:rPr>
              <a:t>PERSONAL SKILLS AUDIT</a:t>
            </a:r>
            <a:endParaRPr lang="en-US" sz="2200" dirty="0">
              <a:latin typeface="Arial" pitchFamily="34" charset="0"/>
              <a:cs typeface="Arial" pitchFamily="34" charset="0"/>
            </a:endParaRPr>
          </a:p>
        </p:txBody>
      </p:sp>
      <p:sp>
        <p:nvSpPr>
          <p:cNvPr id="3" name="Content Placeholder 2"/>
          <p:cNvSpPr>
            <a:spLocks noGrp="1"/>
          </p:cNvSpPr>
          <p:nvPr>
            <p:ph idx="1"/>
          </p:nvPr>
        </p:nvSpPr>
        <p:spPr>
          <a:xfrm>
            <a:off x="457200" y="1200151"/>
            <a:ext cx="8077200" cy="3394472"/>
          </a:xfrm>
        </p:spPr>
        <p:txBody>
          <a:bodyPr>
            <a:noAutofit/>
          </a:bodyPr>
          <a:lstStyle/>
          <a:p>
            <a:pPr lvl="0" algn="just">
              <a:lnSpc>
                <a:spcPct val="150000"/>
              </a:lnSpc>
            </a:pPr>
            <a:r>
              <a:rPr lang="en-GB" sz="1900" dirty="0">
                <a:latin typeface="Arial" pitchFamily="34" charset="0"/>
                <a:cs typeface="Arial" pitchFamily="34" charset="0"/>
              </a:rPr>
              <a:t>Adequate knowledge regarding information technology for Amazon. </a:t>
            </a:r>
            <a:endParaRPr lang="en-US" sz="1900" dirty="0">
              <a:latin typeface="Arial" pitchFamily="34" charset="0"/>
              <a:cs typeface="Arial" pitchFamily="34" charset="0"/>
            </a:endParaRPr>
          </a:p>
          <a:p>
            <a:pPr lvl="0" algn="just">
              <a:lnSpc>
                <a:spcPct val="150000"/>
              </a:lnSpc>
            </a:pPr>
            <a:r>
              <a:rPr lang="en-GB" sz="1900" dirty="0">
                <a:latin typeface="Arial" pitchFamily="34" charset="0"/>
                <a:cs typeface="Arial" pitchFamily="34" charset="0"/>
              </a:rPr>
              <a:t>Very good with communication skills as a HR officer of Amazon.</a:t>
            </a:r>
            <a:endParaRPr lang="en-US" sz="1900" dirty="0">
              <a:latin typeface="Arial" pitchFamily="34" charset="0"/>
              <a:cs typeface="Arial" pitchFamily="34" charset="0"/>
            </a:endParaRPr>
          </a:p>
          <a:p>
            <a:pPr lvl="0" algn="just">
              <a:lnSpc>
                <a:spcPct val="150000"/>
              </a:lnSpc>
            </a:pPr>
            <a:r>
              <a:rPr lang="en-GB" sz="1900" dirty="0">
                <a:latin typeface="Arial" pitchFamily="34" charset="0"/>
                <a:cs typeface="Arial" pitchFamily="34" charset="0"/>
              </a:rPr>
              <a:t>Good at problem solving skills that are helpful to manage sensitive issues regarding the work process.</a:t>
            </a:r>
            <a:endParaRPr lang="en-US" sz="1900" dirty="0">
              <a:latin typeface="Arial" pitchFamily="34" charset="0"/>
              <a:cs typeface="Arial" pitchFamily="34" charset="0"/>
            </a:endParaRPr>
          </a:p>
          <a:p>
            <a:pPr lvl="0" algn="just">
              <a:lnSpc>
                <a:spcPct val="150000"/>
              </a:lnSpc>
            </a:pPr>
            <a:r>
              <a:rPr lang="en-GB" sz="1900" dirty="0">
                <a:latin typeface="Arial" pitchFamily="34" charset="0"/>
                <a:cs typeface="Arial" pitchFamily="34" charset="0"/>
              </a:rPr>
              <a:t>Little knowledge regarding supervisory management that impacts leading qualities for Amazon</a:t>
            </a:r>
            <a:r>
              <a:rPr lang="en-GB" sz="1900" dirty="0" smtClean="0">
                <a:latin typeface="Arial" pitchFamily="34" charset="0"/>
                <a:cs typeface="Arial" pitchFamily="34" charset="0"/>
              </a:rPr>
              <a:t>.</a:t>
            </a:r>
            <a:endParaRPr lang="en-US" sz="19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9550"/>
            <a:ext cx="8229600" cy="857250"/>
          </a:xfrm>
        </p:spPr>
        <p:txBody>
          <a:bodyPr>
            <a:noAutofit/>
          </a:bodyPr>
          <a:lstStyle/>
          <a:p>
            <a:r>
              <a:rPr lang="en-GB" sz="2400" b="1" dirty="0" smtClean="0">
                <a:latin typeface="Arial" pitchFamily="34" charset="0"/>
                <a:cs typeface="Arial" pitchFamily="34" charset="0"/>
              </a:rPr>
              <a:t>CONDUCT A PERSONAL SKILLS AUDIT AND A SWOT ANALYSIS: </a:t>
            </a:r>
            <a:r>
              <a:rPr lang="en-GB" sz="2400" b="1" i="1" dirty="0" smtClean="0">
                <a:latin typeface="Arial" pitchFamily="34" charset="0"/>
                <a:cs typeface="Arial" pitchFamily="34" charset="0"/>
              </a:rPr>
              <a:t>SWOT ANALYSIS- STRENGTHS </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1352550"/>
            <a:ext cx="3886200" cy="3394472"/>
          </a:xfrm>
        </p:spPr>
        <p:txBody>
          <a:bodyPr>
            <a:normAutofit/>
          </a:bodyPr>
          <a:lstStyle/>
          <a:p>
            <a:pPr lvl="0" algn="just">
              <a:lnSpc>
                <a:spcPct val="150000"/>
              </a:lnSpc>
            </a:pPr>
            <a:r>
              <a:rPr lang="en-GB" sz="1800" dirty="0">
                <a:latin typeface="Arial" pitchFamily="34" charset="0"/>
                <a:cs typeface="Arial" pitchFamily="34" charset="0"/>
              </a:rPr>
              <a:t>Effective communication skills. </a:t>
            </a:r>
            <a:endParaRPr lang="en-US" sz="1800" dirty="0">
              <a:latin typeface="Arial" pitchFamily="34" charset="0"/>
              <a:cs typeface="Arial" pitchFamily="34" charset="0"/>
            </a:endParaRPr>
          </a:p>
          <a:p>
            <a:pPr lvl="0" algn="just">
              <a:lnSpc>
                <a:spcPct val="150000"/>
              </a:lnSpc>
            </a:pPr>
            <a:r>
              <a:rPr lang="en-GB" sz="1800" dirty="0">
                <a:latin typeface="Arial" pitchFamily="34" charset="0"/>
                <a:cs typeface="Arial" pitchFamily="34" charset="0"/>
              </a:rPr>
              <a:t>Adequate knowledge regarding information technology.</a:t>
            </a:r>
            <a:endParaRPr lang="en-US" sz="1800" dirty="0">
              <a:latin typeface="Arial" pitchFamily="34" charset="0"/>
              <a:cs typeface="Arial" pitchFamily="34" charset="0"/>
            </a:endParaRPr>
          </a:p>
          <a:p>
            <a:pPr lvl="0" algn="just">
              <a:lnSpc>
                <a:spcPct val="150000"/>
              </a:lnSpc>
            </a:pPr>
            <a:r>
              <a:rPr lang="en-GB" sz="1800" dirty="0">
                <a:latin typeface="Arial" pitchFamily="34" charset="0"/>
                <a:cs typeface="Arial" pitchFamily="34" charset="0"/>
              </a:rPr>
              <a:t>Strength in problem solving skills.</a:t>
            </a:r>
            <a:endParaRPr lang="en-US" sz="1800" dirty="0">
              <a:latin typeface="Arial" pitchFamily="34" charset="0"/>
              <a:cs typeface="Arial" pitchFamily="34" charset="0"/>
            </a:endParaRPr>
          </a:p>
          <a:p>
            <a:pPr lvl="0" algn="just">
              <a:lnSpc>
                <a:spcPct val="150000"/>
              </a:lnSpc>
            </a:pPr>
            <a:r>
              <a:rPr lang="en-GB" sz="1800" dirty="0">
                <a:latin typeface="Arial" pitchFamily="34" charset="0"/>
                <a:cs typeface="Arial" pitchFamily="34" charset="0"/>
              </a:rPr>
              <a:t>Strength of managing multiple tasks</a:t>
            </a:r>
            <a:r>
              <a:rPr lang="en-GB" sz="1800" dirty="0" smtClean="0">
                <a:latin typeface="Arial" pitchFamily="34" charset="0"/>
                <a:cs typeface="Arial" pitchFamily="34" charset="0"/>
              </a:rPr>
              <a:t>.</a:t>
            </a:r>
            <a:endParaRPr lang="en-US" sz="1800" dirty="0">
              <a:latin typeface="Arial" pitchFamily="34" charset="0"/>
              <a:cs typeface="Arial" pitchFamily="34" charset="0"/>
            </a:endParaRPr>
          </a:p>
        </p:txBody>
      </p:sp>
      <p:pic>
        <p:nvPicPr>
          <p:cNvPr id="1026" name="Picture 2"/>
          <p:cNvPicPr>
            <a:picLocks noChangeAspect="1" noChangeArrowheads="1"/>
          </p:cNvPicPr>
          <p:nvPr/>
        </p:nvPicPr>
        <p:blipFill>
          <a:blip r:embed="rId3"/>
          <a:srcRect/>
          <a:stretch>
            <a:fillRect/>
          </a:stretch>
        </p:blipFill>
        <p:spPr bwMode="auto">
          <a:xfrm>
            <a:off x="4572000" y="1200150"/>
            <a:ext cx="4214595" cy="354629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857250"/>
          </a:xfrm>
        </p:spPr>
        <p:txBody>
          <a:bodyPr>
            <a:noAutofit/>
          </a:bodyPr>
          <a:lstStyle/>
          <a:p>
            <a:r>
              <a:rPr lang="en-GB" sz="2200" b="1" dirty="0" smtClean="0">
                <a:latin typeface="Arial" pitchFamily="34" charset="0"/>
                <a:cs typeface="Arial" pitchFamily="34" charset="0"/>
              </a:rPr>
              <a:t>CONDUCT A PERSONAL SKILLS AUDIT AND A SWOT ANALYSIS: </a:t>
            </a:r>
            <a:r>
              <a:rPr lang="en-GB" sz="2200" b="1" i="1" dirty="0" smtClean="0">
                <a:latin typeface="Arial" pitchFamily="34" charset="0"/>
                <a:cs typeface="Arial" pitchFamily="34" charset="0"/>
              </a:rPr>
              <a:t>SWOT ANALYSIS- WEAKNESS</a:t>
            </a:r>
            <a:endParaRPr lang="en-US" sz="2200" dirty="0">
              <a:latin typeface="Arial" pitchFamily="34" charset="0"/>
              <a:cs typeface="Arial" pitchFamily="34" charset="0"/>
            </a:endParaRPr>
          </a:p>
        </p:txBody>
      </p:sp>
      <p:sp>
        <p:nvSpPr>
          <p:cNvPr id="3" name="Content Placeholder 2"/>
          <p:cNvSpPr>
            <a:spLocks noGrp="1"/>
          </p:cNvSpPr>
          <p:nvPr>
            <p:ph idx="1"/>
          </p:nvPr>
        </p:nvSpPr>
        <p:spPr>
          <a:xfrm>
            <a:off x="762000" y="1123950"/>
            <a:ext cx="7848600" cy="3394472"/>
          </a:xfrm>
        </p:spPr>
        <p:txBody>
          <a:bodyPr>
            <a:noAutofit/>
          </a:bodyPr>
          <a:lstStyle/>
          <a:p>
            <a:pPr lvl="0" algn="just">
              <a:lnSpc>
                <a:spcPct val="160000"/>
              </a:lnSpc>
            </a:pPr>
            <a:r>
              <a:rPr lang="en-GB" sz="1800" dirty="0">
                <a:latin typeface="Arial" pitchFamily="34" charset="0"/>
                <a:cs typeface="Arial" pitchFamily="34" charset="0"/>
              </a:rPr>
              <a:t>Lack of supervisory management as a HR officer.</a:t>
            </a:r>
            <a:endParaRPr lang="en-US" sz="1800" dirty="0">
              <a:latin typeface="Arial" pitchFamily="34" charset="0"/>
              <a:cs typeface="Arial" pitchFamily="34" charset="0"/>
            </a:endParaRPr>
          </a:p>
          <a:p>
            <a:pPr lvl="0" algn="just">
              <a:lnSpc>
                <a:spcPct val="160000"/>
              </a:lnSpc>
            </a:pPr>
            <a:r>
              <a:rPr lang="en-GB" sz="1800" dirty="0">
                <a:latin typeface="Arial" pitchFamily="34" charset="0"/>
                <a:cs typeface="Arial" pitchFamily="34" charset="0"/>
              </a:rPr>
              <a:t>Lack of maintaining disciplinary activities.</a:t>
            </a:r>
            <a:endParaRPr lang="en-US" sz="1800" dirty="0">
              <a:latin typeface="Arial" pitchFamily="34" charset="0"/>
              <a:cs typeface="Arial" pitchFamily="34" charset="0"/>
            </a:endParaRPr>
          </a:p>
          <a:p>
            <a:pPr lvl="0" algn="just">
              <a:lnSpc>
                <a:spcPct val="160000"/>
              </a:lnSpc>
            </a:pPr>
            <a:r>
              <a:rPr lang="en-GB" sz="1800" dirty="0">
                <a:latin typeface="Arial" pitchFamily="34" charset="0"/>
                <a:cs typeface="Arial" pitchFamily="34" charset="0"/>
              </a:rPr>
              <a:t> Weakness regarding time management. </a:t>
            </a:r>
            <a:endParaRPr lang="en-US" sz="1800" dirty="0">
              <a:latin typeface="Arial" pitchFamily="34" charset="0"/>
              <a:cs typeface="Arial" pitchFamily="34" charset="0"/>
            </a:endParaRPr>
          </a:p>
          <a:p>
            <a:pPr lvl="0" algn="just">
              <a:lnSpc>
                <a:spcPct val="160000"/>
              </a:lnSpc>
            </a:pPr>
            <a:r>
              <a:rPr lang="en-GB" sz="1800" dirty="0">
                <a:latin typeface="Arial" pitchFamily="34" charset="0"/>
                <a:cs typeface="Arial" pitchFamily="34" charset="0"/>
              </a:rPr>
              <a:t>Lack of Managing priorities</a:t>
            </a:r>
            <a:r>
              <a:rPr lang="en-GB" sz="1800" dirty="0" smtClean="0">
                <a:latin typeface="Arial" pitchFamily="34" charset="0"/>
                <a:cs typeface="Arial" pitchFamily="34" charset="0"/>
              </a:rPr>
              <a:t>.</a:t>
            </a:r>
            <a:endParaRPr lang="en-US" sz="1800" dirty="0">
              <a:latin typeface="Arial" pitchFamily="34" charset="0"/>
              <a:cs typeface="Arial" pitchFamily="34" charset="0"/>
            </a:endParaRPr>
          </a:p>
        </p:txBody>
      </p:sp>
      <p:pic>
        <p:nvPicPr>
          <p:cNvPr id="2050" name="Picture 2"/>
          <p:cNvPicPr>
            <a:picLocks noChangeAspect="1" noChangeArrowheads="1"/>
          </p:cNvPicPr>
          <p:nvPr/>
        </p:nvPicPr>
        <p:blipFill>
          <a:blip r:embed="rId3"/>
          <a:srcRect/>
          <a:stretch>
            <a:fillRect/>
          </a:stretch>
        </p:blipFill>
        <p:spPr bwMode="auto">
          <a:xfrm>
            <a:off x="4114800" y="2647950"/>
            <a:ext cx="4724400" cy="233095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000" b="1" dirty="0" smtClean="0">
                <a:latin typeface="Arial" pitchFamily="34" charset="0"/>
                <a:cs typeface="Arial" pitchFamily="34" charset="0"/>
              </a:rPr>
              <a:t>POTENTIAL BENEFITS OF TRAINING AND DEVELOPMENT FOR HR </a:t>
            </a:r>
            <a:r>
              <a:rPr lang="en-GB" sz="2000" b="1" dirty="0" smtClean="0">
                <a:latin typeface="Arial" pitchFamily="34" charset="0"/>
                <a:cs typeface="Arial" pitchFamily="34" charset="0"/>
              </a:rPr>
              <a:t>OFFICER:</a:t>
            </a:r>
            <a:r>
              <a:rPr lang="en-US" sz="2000" b="1" dirty="0" smtClean="0">
                <a:latin typeface="Arial" pitchFamily="34" charset="0"/>
                <a:cs typeface="Arial" pitchFamily="34" charset="0"/>
              </a:rPr>
              <a:t> </a:t>
            </a:r>
            <a:r>
              <a:rPr lang="en-GB" sz="2000" b="1" i="1" dirty="0" smtClean="0">
                <a:latin typeface="Arial" pitchFamily="34" charset="0"/>
                <a:cs typeface="Arial" pitchFamily="34" charset="0"/>
              </a:rPr>
              <a:t>IMPLEMENTATION </a:t>
            </a:r>
            <a:r>
              <a:rPr lang="en-GB" sz="2000" b="1" i="1" dirty="0" smtClean="0">
                <a:latin typeface="Arial" pitchFamily="34" charset="0"/>
                <a:cs typeface="Arial" pitchFamily="34" charset="0"/>
              </a:rPr>
              <a:t>OF HUMAN RELATION THEORY</a:t>
            </a:r>
            <a:endParaRPr lang="en-US" sz="2000" dirty="0">
              <a:latin typeface="Arial" pitchFamily="34" charset="0"/>
              <a:cs typeface="Arial" pitchFamily="34" charset="0"/>
            </a:endParaRPr>
          </a:p>
        </p:txBody>
      </p:sp>
      <p:sp>
        <p:nvSpPr>
          <p:cNvPr id="3" name="Content Placeholder 2"/>
          <p:cNvSpPr>
            <a:spLocks noGrp="1"/>
          </p:cNvSpPr>
          <p:nvPr>
            <p:ph idx="1"/>
          </p:nvPr>
        </p:nvSpPr>
        <p:spPr>
          <a:xfrm>
            <a:off x="457200" y="1200151"/>
            <a:ext cx="4953000" cy="3394472"/>
          </a:xfrm>
        </p:spPr>
        <p:txBody>
          <a:bodyPr>
            <a:noAutofit/>
          </a:bodyPr>
          <a:lstStyle/>
          <a:p>
            <a:pPr lvl="0" algn="just">
              <a:lnSpc>
                <a:spcPct val="150000"/>
              </a:lnSpc>
            </a:pPr>
            <a:r>
              <a:rPr lang="en-GB" sz="1700" dirty="0">
                <a:latin typeface="Arial" pitchFamily="34" charset="0"/>
                <a:cs typeface="Arial" pitchFamily="34" charset="0"/>
              </a:rPr>
              <a:t>The usage of human relation theory for development of HR officers in Amazon.</a:t>
            </a:r>
            <a:endParaRPr lang="en-US" sz="1700" dirty="0">
              <a:latin typeface="Arial" pitchFamily="34" charset="0"/>
              <a:cs typeface="Arial" pitchFamily="34" charset="0"/>
            </a:endParaRPr>
          </a:p>
          <a:p>
            <a:pPr lvl="0" algn="just">
              <a:lnSpc>
                <a:spcPct val="150000"/>
              </a:lnSpc>
            </a:pPr>
            <a:r>
              <a:rPr lang="en-GB" sz="1700" dirty="0">
                <a:latin typeface="Arial" pitchFamily="34" charset="0"/>
                <a:cs typeface="Arial" pitchFamily="34" charset="0"/>
              </a:rPr>
              <a:t>Identify the importance of social structure for Amazon HR officers.</a:t>
            </a:r>
            <a:endParaRPr lang="en-US" sz="1700" dirty="0">
              <a:latin typeface="Arial" pitchFamily="34" charset="0"/>
              <a:cs typeface="Arial" pitchFamily="34" charset="0"/>
            </a:endParaRPr>
          </a:p>
          <a:p>
            <a:pPr lvl="0" algn="just">
              <a:lnSpc>
                <a:spcPct val="150000"/>
              </a:lnSpc>
            </a:pPr>
            <a:r>
              <a:rPr lang="en-GB" sz="1700" dirty="0">
                <a:latin typeface="Arial" pitchFamily="34" charset="0"/>
                <a:cs typeface="Arial" pitchFamily="34" charset="0"/>
              </a:rPr>
              <a:t>Maintaining effective rules and regulations for employees of Amazon.</a:t>
            </a:r>
            <a:endParaRPr lang="en-US" sz="1700" dirty="0">
              <a:latin typeface="Arial" pitchFamily="34" charset="0"/>
              <a:cs typeface="Arial" pitchFamily="34" charset="0"/>
            </a:endParaRPr>
          </a:p>
          <a:p>
            <a:pPr lvl="0" algn="just">
              <a:lnSpc>
                <a:spcPct val="150000"/>
              </a:lnSpc>
            </a:pPr>
            <a:r>
              <a:rPr lang="en-GB" sz="1700" dirty="0">
                <a:latin typeface="Arial" pitchFamily="34" charset="0"/>
                <a:cs typeface="Arial" pitchFamily="34" charset="0"/>
              </a:rPr>
              <a:t> Assess effective information regarding demand and expectation of employees</a:t>
            </a:r>
            <a:r>
              <a:rPr lang="en-GB" sz="1700" dirty="0" smtClean="0">
                <a:latin typeface="Arial" pitchFamily="34" charset="0"/>
                <a:cs typeface="Arial" pitchFamily="34" charset="0"/>
              </a:rPr>
              <a:t>.</a:t>
            </a:r>
            <a:endParaRPr lang="en-US" sz="1700" dirty="0">
              <a:latin typeface="Arial" pitchFamily="34" charset="0"/>
              <a:cs typeface="Arial" pitchFamily="34" charset="0"/>
            </a:endParaRPr>
          </a:p>
        </p:txBody>
      </p:sp>
      <p:pic>
        <p:nvPicPr>
          <p:cNvPr id="4" name="image2.png"/>
          <p:cNvPicPr/>
          <p:nvPr/>
        </p:nvPicPr>
        <p:blipFill>
          <a:blip r:embed="rId3"/>
          <a:srcRect b="2366"/>
          <a:stretch>
            <a:fillRect/>
          </a:stretch>
        </p:blipFill>
        <p:spPr>
          <a:xfrm>
            <a:off x="5562600" y="1428750"/>
            <a:ext cx="3200400" cy="3048000"/>
          </a:xfrm>
          <a:prstGeom prst="rect">
            <a:avLst/>
          </a:prstGeom>
          <a:ln w="25400">
            <a:solidFill>
              <a:srgbClr val="000000"/>
            </a:solidFill>
            <a:prstDash val="soli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Autofit/>
          </a:bodyPr>
          <a:lstStyle/>
          <a:p>
            <a:r>
              <a:rPr lang="en-GB" sz="2000" b="1" dirty="0" smtClean="0">
                <a:latin typeface="Arial" pitchFamily="34" charset="0"/>
                <a:cs typeface="Arial" pitchFamily="34" charset="0"/>
              </a:rPr>
              <a:t>POTENTIAL BENEFITS OF TRAINING AND DEVELOPMENT FOR HR </a:t>
            </a:r>
            <a:r>
              <a:rPr lang="en-GB" sz="2000" b="1" dirty="0" smtClean="0">
                <a:latin typeface="Arial" pitchFamily="34" charset="0"/>
                <a:cs typeface="Arial" pitchFamily="34" charset="0"/>
              </a:rPr>
              <a:t>OFFICER:</a:t>
            </a:r>
            <a:r>
              <a:rPr lang="en-US" sz="2000" b="1" dirty="0" smtClean="0">
                <a:latin typeface="Arial" pitchFamily="34" charset="0"/>
                <a:cs typeface="Arial" pitchFamily="34" charset="0"/>
              </a:rPr>
              <a:t> </a:t>
            </a:r>
            <a:r>
              <a:rPr lang="en-GB" sz="2000" b="1" i="1" dirty="0" smtClean="0">
                <a:latin typeface="Arial" pitchFamily="34" charset="0"/>
                <a:cs typeface="Arial" pitchFamily="34" charset="0"/>
              </a:rPr>
              <a:t>EFFECTIVENESS </a:t>
            </a:r>
            <a:r>
              <a:rPr lang="en-GB" sz="2000" b="1" i="1" dirty="0" smtClean="0">
                <a:latin typeface="Arial" pitchFamily="34" charset="0"/>
                <a:cs typeface="Arial" pitchFamily="34" charset="0"/>
              </a:rPr>
              <a:t>OF TRAINING AND DEVELOPMENT</a:t>
            </a:r>
            <a:endParaRPr lang="en-US" sz="2000" dirty="0">
              <a:latin typeface="Arial" pitchFamily="34" charset="0"/>
              <a:cs typeface="Arial" pitchFamily="34" charset="0"/>
            </a:endParaRPr>
          </a:p>
        </p:txBody>
      </p:sp>
      <p:sp>
        <p:nvSpPr>
          <p:cNvPr id="3" name="Content Placeholder 2"/>
          <p:cNvSpPr>
            <a:spLocks noGrp="1"/>
          </p:cNvSpPr>
          <p:nvPr>
            <p:ph idx="1"/>
          </p:nvPr>
        </p:nvSpPr>
        <p:spPr>
          <a:xfrm>
            <a:off x="381000" y="1352550"/>
            <a:ext cx="4800600" cy="3394472"/>
          </a:xfrm>
        </p:spPr>
        <p:txBody>
          <a:bodyPr>
            <a:normAutofit/>
          </a:bodyPr>
          <a:lstStyle/>
          <a:p>
            <a:pPr lvl="0" algn="just">
              <a:lnSpc>
                <a:spcPct val="170000"/>
              </a:lnSpc>
            </a:pPr>
            <a:r>
              <a:rPr lang="en-GB" sz="1600" dirty="0">
                <a:latin typeface="Arial" pitchFamily="34" charset="0"/>
                <a:cs typeface="Arial" pitchFamily="34" charset="0"/>
              </a:rPr>
              <a:t>Training and development sessions are helpful to identify drawbacks of HR officers in Amazon.</a:t>
            </a:r>
            <a:endParaRPr lang="en-US" sz="1600" dirty="0">
              <a:latin typeface="Arial" pitchFamily="34" charset="0"/>
              <a:cs typeface="Arial" pitchFamily="34" charset="0"/>
            </a:endParaRPr>
          </a:p>
          <a:p>
            <a:pPr lvl="0" algn="just">
              <a:lnSpc>
                <a:spcPct val="170000"/>
              </a:lnSpc>
            </a:pPr>
            <a:r>
              <a:rPr lang="en-GB" sz="1600" dirty="0">
                <a:latin typeface="Arial" pitchFamily="34" charset="0"/>
                <a:cs typeface="Arial" pitchFamily="34" charset="0"/>
              </a:rPr>
              <a:t>Training and development for HR officials is helpful for Amazon to retain top talent.</a:t>
            </a:r>
            <a:endParaRPr lang="en-US" sz="1600" dirty="0">
              <a:latin typeface="Arial" pitchFamily="34" charset="0"/>
              <a:cs typeface="Arial" pitchFamily="34" charset="0"/>
            </a:endParaRPr>
          </a:p>
          <a:p>
            <a:pPr lvl="0" algn="just">
              <a:lnSpc>
                <a:spcPct val="170000"/>
              </a:lnSpc>
            </a:pPr>
            <a:r>
              <a:rPr lang="en-GB" sz="1600" dirty="0">
                <a:latin typeface="Arial" pitchFamily="34" charset="0"/>
                <a:cs typeface="Arial" pitchFamily="34" charset="0"/>
              </a:rPr>
              <a:t>Process and approaches of training an HR of Amazon</a:t>
            </a:r>
            <a:r>
              <a:rPr lang="en-GB" sz="1600" dirty="0" smtClean="0">
                <a:latin typeface="Arial" pitchFamily="34" charset="0"/>
                <a:cs typeface="Arial" pitchFamily="34" charset="0"/>
              </a:rPr>
              <a:t>.</a:t>
            </a:r>
            <a:endParaRPr lang="en-US" sz="1600" dirty="0">
              <a:latin typeface="Arial" pitchFamily="34" charset="0"/>
              <a:cs typeface="Arial" pitchFamily="34" charset="0"/>
            </a:endParaRPr>
          </a:p>
        </p:txBody>
      </p:sp>
      <p:pic>
        <p:nvPicPr>
          <p:cNvPr id="4" name="image1.png"/>
          <p:cNvPicPr/>
          <p:nvPr/>
        </p:nvPicPr>
        <p:blipFill>
          <a:blip r:embed="rId3"/>
          <a:srcRect/>
          <a:stretch>
            <a:fillRect/>
          </a:stretch>
        </p:blipFill>
        <p:spPr>
          <a:xfrm>
            <a:off x="5486400" y="1581150"/>
            <a:ext cx="3157538" cy="2819400"/>
          </a:xfrm>
          <a:prstGeom prst="rect">
            <a:avLst/>
          </a:prstGeom>
          <a:ln w="25400">
            <a:solidFill>
              <a:srgbClr val="000000"/>
            </a:solidFill>
            <a:prstDash val="soli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2361</Words>
  <Application>Microsoft Office PowerPoint</Application>
  <PresentationFormat>On-screen Show (16:9)</PresentationFormat>
  <Paragraphs>182</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Developing Relationships and Workplace Achievements BMSW 5102-A1  INDIVIDUAL PRESENTATION ON- TRAINING AND DEVELOPMENT NEEDS FOR A HR OFFICER</vt:lpstr>
      <vt:lpstr>INTRODUCTION</vt:lpstr>
      <vt:lpstr>KNOWLEDGE, SKILLS AND BEHAVIOURS (KSB) FOR HR PROFESSIONALS: KNOWLEDGE, SKILLS</vt:lpstr>
      <vt:lpstr>KNOWLEDGE, SKILLS AND BEHAVIOURS (KSB) FOR HR PROFESSIONALS: BEHAVIOURS</vt:lpstr>
      <vt:lpstr>CONDUCT A PERSONAL SKILLS AUDIT AND A SWOT ANALYSIS: PERSONAL SKILLS AUDIT</vt:lpstr>
      <vt:lpstr>CONDUCT A PERSONAL SKILLS AUDIT AND A SWOT ANALYSIS: SWOT ANALYSIS- STRENGTHS </vt:lpstr>
      <vt:lpstr>CONDUCT A PERSONAL SKILLS AUDIT AND A SWOT ANALYSIS: SWOT ANALYSIS- WEAKNESS</vt:lpstr>
      <vt:lpstr>POTENTIAL BENEFITS OF TRAINING AND DEVELOPMENT FOR HR OFFICER: IMPLEMENTATION OF HUMAN RELATION THEORY</vt:lpstr>
      <vt:lpstr>POTENTIAL BENEFITS OF TRAINING AND DEVELOPMENT FOR HR OFFICER: EFFECTIVENESS OF TRAINING AND DEVELOPMENT</vt:lpstr>
      <vt:lpstr>POTENTIAL BENEFITS OF TRAINING AND DEVELOPMENT FOR HR OFFICER: EFFECTIVENESS OF TRAINING AND DEVELOPMENT</vt:lpstr>
      <vt:lpstr>CONCLUSION</vt:lpstr>
      <vt:lpstr>REFERENCES </vt:lpstr>
      <vt:lpstr>APPENDIX: A</vt:lpstr>
      <vt:lpstr>APPENDIX: B</vt:lpstr>
      <vt:lpstr>APPENDIX: C</vt:lpstr>
      <vt:lpstr>APPENDIX: 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PRESENTATION ON- TRAINING AND DEVELOPMENT NEEDS FOR A HR OFFICER</dc:title>
  <dc:creator>User</dc:creator>
  <cp:lastModifiedBy>User</cp:lastModifiedBy>
  <cp:revision>10</cp:revision>
  <dcterms:created xsi:type="dcterms:W3CDTF">2023-04-19T15:00:19Z</dcterms:created>
  <dcterms:modified xsi:type="dcterms:W3CDTF">2023-04-20T08:06:02Z</dcterms:modified>
</cp:coreProperties>
</file>