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AC1F680-A3DD-4022-8C33-68C8667B54B5}" type="datetimeFigureOut">
              <a:rPr lang="en-US" smtClean="0"/>
              <a:t>4/21/2023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5A4870E-B1D6-4101-8F59-AF02B53C0BA3}" type="slidenum">
              <a:rPr lang="en-US" smtClean="0"/>
              <a:t>‹#›</a:t>
            </a:fld>
            <a:endParaRPr lang="en-US"/>
          </a:p>
        </p:txBody>
      </p:sp>
    </p:spTree>
    <p:extLst>
      <p:ext uri="{BB962C8B-B14F-4D97-AF65-F5344CB8AC3E}">
        <p14:creationId xmlns:p14="http://schemas.microsoft.com/office/powerpoint/2010/main" val="2997121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introduces the numbers and percentages that comprise a significant portion of the UK population, which include the LGBT community. A considerable percentage of the homeless include young LGBTs who face family non-acceptance, social castration and identity crisis. </a:t>
            </a:r>
          </a:p>
          <a:p>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3</a:t>
            </a:fld>
            <a:endParaRPr lang="en-US"/>
          </a:p>
        </p:txBody>
      </p:sp>
    </p:spTree>
    <p:extLst>
      <p:ext uri="{BB962C8B-B14F-4D97-AF65-F5344CB8AC3E}">
        <p14:creationId xmlns:p14="http://schemas.microsoft.com/office/powerpoint/2010/main" val="38731210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interprets the three fundamental aspects of compassion, dignity, and respect, which play an important role in the process of care delivery for Jamie, by the social care worker. The slide talks about empathy, resilience, change of perception about life and involvement in the decision making process. </a:t>
            </a:r>
          </a:p>
          <a:p>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12</a:t>
            </a:fld>
            <a:endParaRPr lang="en-US"/>
          </a:p>
        </p:txBody>
      </p:sp>
    </p:spTree>
    <p:extLst>
      <p:ext uri="{BB962C8B-B14F-4D97-AF65-F5344CB8AC3E}">
        <p14:creationId xmlns:p14="http://schemas.microsoft.com/office/powerpoint/2010/main" val="36661385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slide discusses the best possible ways wherein the social care worker must attain to deliver the best care services to Jamie and retain her social identity and confidence. Additionally, the slide also states that Jamie must be allowed to engage in effective decision making processes, wherein the social care workers must ensure social support, by engaging in motivational interviewing process</a:t>
            </a:r>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13</a:t>
            </a:fld>
            <a:endParaRPr lang="en-US"/>
          </a:p>
        </p:txBody>
      </p:sp>
    </p:spTree>
    <p:extLst>
      <p:ext uri="{BB962C8B-B14F-4D97-AF65-F5344CB8AC3E}">
        <p14:creationId xmlns:p14="http://schemas.microsoft.com/office/powerpoint/2010/main" val="12190374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15</a:t>
            </a:fld>
            <a:endParaRPr lang="en-US"/>
          </a:p>
        </p:txBody>
      </p:sp>
    </p:spTree>
    <p:extLst>
      <p:ext uri="{BB962C8B-B14F-4D97-AF65-F5344CB8AC3E}">
        <p14:creationId xmlns:p14="http://schemas.microsoft.com/office/powerpoint/2010/main" val="36196071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introduces the FREDA principles and concept of freedom or autonomy of the client in selecting or refusing to take attention from the social care worker. The client also has the right to know about the process of care. </a:t>
            </a:r>
          </a:p>
          <a:p>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4</a:t>
            </a:fld>
            <a:endParaRPr lang="en-US"/>
          </a:p>
        </p:txBody>
      </p:sp>
    </p:spTree>
    <p:extLst>
      <p:ext uri="{BB962C8B-B14F-4D97-AF65-F5344CB8AC3E}">
        <p14:creationId xmlns:p14="http://schemas.microsoft.com/office/powerpoint/2010/main" val="3217250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defines the rights of the client in knowing the type of treatment along with the possible course of action. Further, the slide also talks about the right of the client to even refuse to take the treatment if he feels so with a good reason behind it. </a:t>
            </a:r>
          </a:p>
          <a:p>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5</a:t>
            </a:fld>
            <a:endParaRPr lang="en-US"/>
          </a:p>
        </p:txBody>
      </p:sp>
    </p:spTree>
    <p:extLst>
      <p:ext uri="{BB962C8B-B14F-4D97-AF65-F5344CB8AC3E}">
        <p14:creationId xmlns:p14="http://schemas.microsoft.com/office/powerpoint/2010/main" val="329618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slide explains about the responsibilities of the social workers, who assure to deliver the best course of treatment along with complying with the ethical standards and deliver the best care practices to the client. </a:t>
            </a:r>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6</a:t>
            </a:fld>
            <a:endParaRPr lang="en-US"/>
          </a:p>
        </p:txBody>
      </p:sp>
    </p:spTree>
    <p:extLst>
      <p:ext uri="{BB962C8B-B14F-4D97-AF65-F5344CB8AC3E}">
        <p14:creationId xmlns:p14="http://schemas.microsoft.com/office/powerpoint/2010/main" val="3035719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interprets the use of power in care delivery by the social worker in the given case study. The social workers must exert his power in the best possible way to ensure discharge of duties in an ethical way. </a:t>
            </a:r>
          </a:p>
          <a:p>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7</a:t>
            </a:fld>
            <a:endParaRPr lang="en-US"/>
          </a:p>
        </p:txBody>
      </p:sp>
    </p:spTree>
    <p:extLst>
      <p:ext uri="{BB962C8B-B14F-4D97-AF65-F5344CB8AC3E}">
        <p14:creationId xmlns:p14="http://schemas.microsoft.com/office/powerpoint/2010/main" val="1954537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introduces the strategies that can be deployed by the social care workers to deliver the best of care practices along with dignity and respect to the considered client Jamie. Since, Jamie is a young LGBT member; she needs to be encouraged in conversation along with motivating social activities. </a:t>
            </a:r>
          </a:p>
          <a:p>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8</a:t>
            </a:fld>
            <a:endParaRPr lang="en-US"/>
          </a:p>
        </p:txBody>
      </p:sp>
    </p:spTree>
    <p:extLst>
      <p:ext uri="{BB962C8B-B14F-4D97-AF65-F5344CB8AC3E}">
        <p14:creationId xmlns:p14="http://schemas.microsoft.com/office/powerpoint/2010/main" val="541674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continues the previous slide and reveals some additional strategies that can be deployed by the social care worker to ensure that Jamie retains her confidence. Further, Jamie should be allowed to talk and share more along with acting in a confident manner, by taking part in the decision making processes. </a:t>
            </a:r>
          </a:p>
          <a:p>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9</a:t>
            </a:fld>
            <a:endParaRPr lang="en-US"/>
          </a:p>
        </p:txBody>
      </p:sp>
    </p:spTree>
    <p:extLst>
      <p:ext uri="{BB962C8B-B14F-4D97-AF65-F5344CB8AC3E}">
        <p14:creationId xmlns:p14="http://schemas.microsoft.com/office/powerpoint/2010/main" val="2882939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kern="1200" dirty="0" smtClean="0">
                <a:solidFill>
                  <a:schemeClr val="tx1"/>
                </a:solidFill>
                <a:effectLst/>
                <a:latin typeface="+mn-lt"/>
                <a:ea typeface="+mn-ea"/>
                <a:cs typeface="+mn-cs"/>
              </a:rPr>
              <a:t>this slide responds to the second question of the case study and identifies the ways which can be used by the social care worker to maintain effective communication with Jamie. The use of both verbal and non-verbal skills must be done to engage the process. Additional focus is laid on the use of active listening skills to interact with Jamie in an engaging manner. </a:t>
            </a:r>
          </a:p>
          <a:p>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10</a:t>
            </a:fld>
            <a:endParaRPr lang="en-US"/>
          </a:p>
        </p:txBody>
      </p:sp>
    </p:spTree>
    <p:extLst>
      <p:ext uri="{BB962C8B-B14F-4D97-AF65-F5344CB8AC3E}">
        <p14:creationId xmlns:p14="http://schemas.microsoft.com/office/powerpoint/2010/main" val="15380212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this slide continues the previous one and recognizes the interpersonal skills that can be used by social care workers in delivering the best communication practices with Jamie. The skills include empathetic approach along with keeping patience and even indulge in a process of critical thinking (</a:t>
            </a:r>
            <a:r>
              <a:rPr lang="en-US" sz="1200" kern="1200" dirty="0" err="1" smtClean="0">
                <a:solidFill>
                  <a:schemeClr val="tx1"/>
                </a:solidFill>
                <a:effectLst/>
                <a:latin typeface="+mn-lt"/>
                <a:ea typeface="+mn-ea"/>
                <a:cs typeface="+mn-cs"/>
              </a:rPr>
              <a:t>Butchard</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Kinderman</a:t>
            </a:r>
            <a:r>
              <a:rPr lang="en-US" sz="1200" kern="1200" dirty="0" smtClean="0">
                <a:solidFill>
                  <a:schemeClr val="tx1"/>
                </a:solidFill>
                <a:effectLst/>
                <a:latin typeface="+mn-lt"/>
                <a:ea typeface="+mn-ea"/>
                <a:cs typeface="+mn-cs"/>
              </a:rPr>
              <a:t>, 2019). Further, focus needs to be laid on allowing Jamie to speak more and share her problems. </a:t>
            </a:r>
            <a:endParaRPr lang="en-US" dirty="0"/>
          </a:p>
        </p:txBody>
      </p:sp>
      <p:sp>
        <p:nvSpPr>
          <p:cNvPr id="4" name="Slide Number Placeholder 3"/>
          <p:cNvSpPr>
            <a:spLocks noGrp="1"/>
          </p:cNvSpPr>
          <p:nvPr>
            <p:ph type="sldNum" sz="quarter" idx="10"/>
          </p:nvPr>
        </p:nvSpPr>
        <p:spPr/>
        <p:txBody>
          <a:bodyPr/>
          <a:lstStyle/>
          <a:p>
            <a:fld id="{75A4870E-B1D6-4101-8F59-AF02B53C0BA3}" type="slidenum">
              <a:rPr lang="en-US" smtClean="0"/>
              <a:t>11</a:t>
            </a:fld>
            <a:endParaRPr lang="en-US"/>
          </a:p>
        </p:txBody>
      </p:sp>
    </p:spTree>
    <p:extLst>
      <p:ext uri="{BB962C8B-B14F-4D97-AF65-F5344CB8AC3E}">
        <p14:creationId xmlns:p14="http://schemas.microsoft.com/office/powerpoint/2010/main" val="70567253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2" cstate="print"/>
          <a:srcRect t="33333"/>
          <a:stretch>
            <a:fillRect/>
          </a:stretch>
        </p:blipFill>
        <p:spPr>
          <a:xfrm>
            <a:off x="0" y="0"/>
            <a:ext cx="9144000" cy="4572000"/>
          </a:xfrm>
          <a:prstGeom prst="rect">
            <a:avLst/>
          </a:prstGeom>
        </p:spPr>
      </p:pic>
      <p:sp>
        <p:nvSpPr>
          <p:cNvPr id="4" name="Date Placeholder 3"/>
          <p:cNvSpPr>
            <a:spLocks noGrp="1"/>
          </p:cNvSpPr>
          <p:nvPr>
            <p:ph type="dt" sz="half" idx="10"/>
          </p:nvPr>
        </p:nvSpPr>
        <p:spPr/>
        <p:txBody>
          <a:bodyPr/>
          <a:lstStyle/>
          <a:p>
            <a:fld id="{3A2E385E-9A87-4836-BC1D-DAFBF7A1873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C4BD3-95C3-463A-A7CA-FEC77F5ED774}" type="slidenum">
              <a:rPr lang="en-US" smtClean="0"/>
              <a:t>‹#›</a:t>
            </a:fld>
            <a:endParaRPr lang="en-US"/>
          </a:p>
        </p:txBody>
      </p:sp>
      <p:sp>
        <p:nvSpPr>
          <p:cNvPr id="3" name="Subtitle 2"/>
          <p:cNvSpPr>
            <a:spLocks noGrp="1"/>
          </p:cNvSpPr>
          <p:nvPr>
            <p:ph type="subTitle" idx="1"/>
          </p:nvPr>
        </p:nvSpPr>
        <p:spPr>
          <a:xfrm>
            <a:off x="1219200" y="3886200"/>
            <a:ext cx="6400800" cy="1752600"/>
          </a:xfrm>
        </p:spPr>
        <p:txBody>
          <a:bodyPr>
            <a:normAutofit/>
          </a:bodyPr>
          <a:lstStyle>
            <a:lvl1pPr marL="0" indent="0" algn="ctr">
              <a:buNone/>
              <a:defRPr sz="1700" baseline="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2" name="Title 1"/>
          <p:cNvSpPr>
            <a:spLocks noGrp="1"/>
          </p:cNvSpPr>
          <p:nvPr>
            <p:ph type="ctrTitle"/>
          </p:nvPr>
        </p:nvSpPr>
        <p:spPr>
          <a:xfrm>
            <a:off x="685800" y="2007888"/>
            <a:ext cx="7772400" cy="1470025"/>
          </a:xfrm>
        </p:spPr>
        <p:txBody>
          <a:bodyPr/>
          <a:lstStyle>
            <a:lvl1pPr algn="ctr">
              <a:defRPr sz="3200"/>
            </a:lvl1pPr>
          </a:lstStyle>
          <a:p>
            <a:r>
              <a:rPr lang="en-US" smtClean="0"/>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E385E-9A87-4836-BC1D-DAFBF7A1873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C4BD3-95C3-463A-A7CA-FEC77F5ED77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2E385E-9A87-4836-BC1D-DAFBF7A1873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C4BD3-95C3-463A-A7CA-FEC77F5ED77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4" name="Date Placeholder 3"/>
          <p:cNvSpPr>
            <a:spLocks noGrp="1"/>
          </p:cNvSpPr>
          <p:nvPr>
            <p:ph type="dt" sz="half" idx="10"/>
          </p:nvPr>
        </p:nvSpPr>
        <p:spPr/>
        <p:txBody>
          <a:bodyPr/>
          <a:lstStyle/>
          <a:p>
            <a:fld id="{3A2E385E-9A87-4836-BC1D-DAFBF7A1873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C4BD3-95C3-463A-A7CA-FEC77F5ED774}" type="slidenum">
              <a:rPr lang="en-US" smtClean="0"/>
              <a:t>‹#›</a:t>
            </a:fld>
            <a:endParaRPr lang="en-US"/>
          </a:p>
        </p:txBody>
      </p:sp>
      <p:sp>
        <p:nvSpPr>
          <p:cNvPr id="8" name="Content Placeholder 7"/>
          <p:cNvSpPr>
            <a:spLocks noGrp="1"/>
          </p:cNvSpPr>
          <p:nvPr>
            <p:ph sz="quarter" idx="13"/>
          </p:nvPr>
        </p:nvSpPr>
        <p:spPr>
          <a:xfrm>
            <a:off x="609600" y="1600200"/>
            <a:ext cx="79248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9600" y="4962525"/>
            <a:ext cx="7885113" cy="1362075"/>
          </a:xfrm>
        </p:spPr>
        <p:txBody>
          <a:bodyPr anchor="t"/>
          <a:lstStyle>
            <a:lvl1pPr algn="l">
              <a:defRPr sz="3200" b="0" i="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609600" y="3462338"/>
            <a:ext cx="7885113" cy="1500187"/>
          </a:xfrm>
        </p:spPr>
        <p:txBody>
          <a:bodyPr anchor="b">
            <a:normAutofit/>
          </a:bodyPr>
          <a:lstStyle>
            <a:lvl1pPr marL="0" indent="0">
              <a:buNone/>
              <a:defRPr sz="170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2E385E-9A87-4836-BC1D-DAFBF7A18737}" type="datetimeFigureOut">
              <a:rPr lang="en-US" smtClean="0"/>
              <a:t>4/21/2023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C4BD3-95C3-463A-A7CA-FEC77F5ED77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1" name="Content Placeholder 10"/>
          <p:cNvSpPr>
            <a:spLocks noGrp="1"/>
          </p:cNvSpPr>
          <p:nvPr>
            <p:ph sz="quarter" idx="13"/>
          </p:nvPr>
        </p:nvSpPr>
        <p:spPr>
          <a:xfrm>
            <a:off x="609600" y="1600200"/>
            <a:ext cx="3733800" cy="4114800"/>
          </a:xfrm>
        </p:spPr>
        <p:txBody>
          <a:bodyPr/>
          <a:lstStyle>
            <a:lvl5pPr>
              <a:defRPr/>
            </a:lvl5pPr>
            <a:lvl6pPr>
              <a:buClr>
                <a:schemeClr val="tx2"/>
              </a:buClr>
              <a:buFont typeface="Arial" pitchFamily="34" charset="0"/>
              <a:buChar char="•"/>
              <a:defRPr/>
            </a:lvl6pPr>
            <a:lvl7pPr>
              <a:buClr>
                <a:schemeClr val="tx2"/>
              </a:buClr>
              <a:buFont typeface="Arial" pitchFamily="34" charset="0"/>
              <a:buChar char="•"/>
              <a:defRPr/>
            </a:lvl7pPr>
            <a:lvl8pPr>
              <a:buClr>
                <a:schemeClr val="tx2"/>
              </a:buClr>
              <a:buFont typeface="Arial" pitchFamily="34" charset="0"/>
              <a:buChar char="•"/>
              <a:defRPr/>
            </a:lvl8pPr>
            <a:lvl9pPr>
              <a:buClr>
                <a:schemeClr val="tx2"/>
              </a:buCl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3" name="Content Placeholder 12"/>
          <p:cNvSpPr>
            <a:spLocks noGrp="1"/>
          </p:cNvSpPr>
          <p:nvPr>
            <p:ph sz="quarter" idx="14"/>
          </p:nvPr>
        </p:nvSpPr>
        <p:spPr>
          <a:xfrm>
            <a:off x="4800600" y="1600200"/>
            <a:ext cx="3733800" cy="41148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5" name="Date Placeholder 4"/>
          <p:cNvSpPr>
            <a:spLocks noGrp="1"/>
          </p:cNvSpPr>
          <p:nvPr>
            <p:ph type="dt" sz="half" idx="10"/>
          </p:nvPr>
        </p:nvSpPr>
        <p:spPr/>
        <p:txBody>
          <a:bodyPr/>
          <a:lstStyle/>
          <a:p>
            <a:fld id="{3A2E385E-9A87-4836-BC1D-DAFBF7A18737}"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C4BD3-95C3-463A-A7CA-FEC77F5ED77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3" name="Content Placeholder 12"/>
          <p:cNvSpPr>
            <a:spLocks noGrp="1"/>
          </p:cNvSpPr>
          <p:nvPr>
            <p:ph sz="quarter" idx="14"/>
          </p:nvPr>
        </p:nvSpPr>
        <p:spPr>
          <a:xfrm>
            <a:off x="4800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11" name="Content Placeholder 10"/>
          <p:cNvSpPr>
            <a:spLocks noGrp="1"/>
          </p:cNvSpPr>
          <p:nvPr>
            <p:ph sz="quarter" idx="13"/>
          </p:nvPr>
        </p:nvSpPr>
        <p:spPr>
          <a:xfrm>
            <a:off x="609600" y="2209800"/>
            <a:ext cx="3733800" cy="3505200"/>
          </a:xfrm>
        </p:spPr>
        <p:txBody>
          <a:bodyPr/>
          <a:lstStyle>
            <a:lvl6pPr>
              <a:buClr>
                <a:schemeClr val="tx2"/>
              </a:buClr>
              <a:defRPr/>
            </a:lvl6pPr>
            <a:lvl7pPr>
              <a:buClr>
                <a:schemeClr val="tx2"/>
              </a:buClr>
              <a:defRPr/>
            </a:lvl7pPr>
            <a:lvl8pPr>
              <a:buClr>
                <a:schemeClr val="tx2"/>
              </a:buClr>
              <a:defRPr/>
            </a:lvl8pPr>
            <a:lvl9pPr>
              <a:buClr>
                <a:schemeClr val="tx2"/>
              </a:buCl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2" name="Title 1"/>
          <p:cNvSpPr>
            <a:spLocks noGrp="1"/>
          </p:cNvSpPr>
          <p:nvPr>
            <p:ph type="title"/>
          </p:nvPr>
        </p:nvSpPr>
        <p:spPr>
          <a:xfrm>
            <a:off x="609600" y="274638"/>
            <a:ext cx="7924800" cy="1143000"/>
          </a:xfrm>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09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00600" y="1600199"/>
            <a:ext cx="3733800" cy="574675"/>
          </a:xfrm>
        </p:spPr>
        <p:txBody>
          <a:bodyPr anchor="b">
            <a:normAutofit/>
          </a:bodyPr>
          <a:lstStyle>
            <a:lvl1pPr marL="0" indent="0">
              <a:buNone/>
              <a:defRPr sz="1700" b="0" i="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3A2E385E-9A87-4836-BC1D-DAFBF7A18737}" type="datetimeFigureOut">
              <a:rPr lang="en-US" smtClean="0"/>
              <a:t>4/21/2023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C4BD3-95C3-463A-A7CA-FEC77F5ED77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1430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A2E385E-9A87-4836-BC1D-DAFBF7A18737}" type="datetimeFigureOut">
              <a:rPr lang="en-US" smtClean="0"/>
              <a:t>4/21/2023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C4BD3-95C3-463A-A7CA-FEC77F5ED77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2E385E-9A87-4836-BC1D-DAFBF7A18737}" type="datetimeFigureOut">
              <a:rPr lang="en-US" smtClean="0"/>
              <a:t>4/21/2023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5C4BD3-95C3-463A-A7CA-FEC77F5ED77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Content Placeholder 8"/>
          <p:cNvSpPr>
            <a:spLocks noGrp="1"/>
          </p:cNvSpPr>
          <p:nvPr>
            <p:ph sz="quarter" idx="13"/>
          </p:nvPr>
        </p:nvSpPr>
        <p:spPr>
          <a:xfrm>
            <a:off x="3962400" y="1447800"/>
            <a:ext cx="4648200" cy="4267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Title 1"/>
          <p:cNvSpPr>
            <a:spLocks noGrp="1"/>
          </p:cNvSpPr>
          <p:nvPr>
            <p:ph type="title"/>
          </p:nvPr>
        </p:nvSpPr>
        <p:spPr>
          <a:xfrm>
            <a:off x="612648"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612648" y="2547891"/>
            <a:ext cx="2971800" cy="3167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E385E-9A87-4836-BC1D-DAFBF7A18737}"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C4BD3-95C3-463A-A7CA-FEC77F5ED774}"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pic>
        <p:nvPicPr>
          <p:cNvPr id="11" name="Picture 10" descr="horizon.png"/>
          <p:cNvPicPr>
            <a:picLocks noChangeAspect="1"/>
          </p:cNvPicPr>
          <p:nvPr/>
        </p:nvPicPr>
        <p:blipFill>
          <a:blip r:embed="rId2" cstate="print"/>
          <a:stretch>
            <a:fillRect/>
          </a:stretch>
        </p:blipFill>
        <p:spPr>
          <a:xfrm>
            <a:off x="0" y="0"/>
            <a:ext cx="9144000" cy="6858000"/>
          </a:xfrm>
          <a:prstGeom prst="rect">
            <a:avLst/>
          </a:prstGeom>
        </p:spPr>
      </p:pic>
      <p:sp>
        <p:nvSpPr>
          <p:cNvPr id="2" name="Title 1"/>
          <p:cNvSpPr>
            <a:spLocks noGrp="1"/>
          </p:cNvSpPr>
          <p:nvPr>
            <p:ph type="title"/>
          </p:nvPr>
        </p:nvSpPr>
        <p:spPr>
          <a:xfrm>
            <a:off x="609600" y="1447800"/>
            <a:ext cx="2971800" cy="1097280"/>
          </a:xfrm>
        </p:spPr>
        <p:txBody>
          <a:bodyPr anchor="b"/>
          <a:lstStyle>
            <a:lvl1pPr algn="l">
              <a:defRPr sz="1800" b="0" i="0" cap="none" baseline="0">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4657344" y="1447800"/>
            <a:ext cx="3419856" cy="3474720"/>
          </a:xfrm>
          <a:custGeom>
            <a:avLst/>
            <a:gdLst>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74450 w 3419856"/>
              <a:gd name="connsiteY9" fmla="*/ 3429000 h 3429000"/>
              <a:gd name="connsiteX10" fmla="*/ 21806 w 3419856"/>
              <a:gd name="connsiteY10" fmla="*/ 3407194 h 3429000"/>
              <a:gd name="connsiteX11" fmla="*/ 0 w 3419856"/>
              <a:gd name="connsiteY11" fmla="*/ 3354550 h 3429000"/>
              <a:gd name="connsiteX12" fmla="*/ 0 w 3419856"/>
              <a:gd name="connsiteY12" fmla="*/ 74450 h 3429000"/>
              <a:gd name="connsiteX0" fmla="*/ 0 w 3419856"/>
              <a:gd name="connsiteY0" fmla="*/ 74450 h 3429000"/>
              <a:gd name="connsiteX1" fmla="*/ 21806 w 3419856"/>
              <a:gd name="connsiteY1" fmla="*/ 21806 h 3429000"/>
              <a:gd name="connsiteX2" fmla="*/ 74450 w 3419856"/>
              <a:gd name="connsiteY2" fmla="*/ 0 h 3429000"/>
              <a:gd name="connsiteX3" fmla="*/ 3345406 w 3419856"/>
              <a:gd name="connsiteY3" fmla="*/ 0 h 3429000"/>
              <a:gd name="connsiteX4" fmla="*/ 3398050 w 3419856"/>
              <a:gd name="connsiteY4" fmla="*/ 21806 h 3429000"/>
              <a:gd name="connsiteX5" fmla="*/ 3419856 w 3419856"/>
              <a:gd name="connsiteY5" fmla="*/ 74450 h 3429000"/>
              <a:gd name="connsiteX6" fmla="*/ 3419856 w 3419856"/>
              <a:gd name="connsiteY6" fmla="*/ 3354550 h 3429000"/>
              <a:gd name="connsiteX7" fmla="*/ 3398050 w 3419856"/>
              <a:gd name="connsiteY7" fmla="*/ 3407194 h 3429000"/>
              <a:gd name="connsiteX8" fmla="*/ 3345406 w 3419856"/>
              <a:gd name="connsiteY8" fmla="*/ 3429000 h 3429000"/>
              <a:gd name="connsiteX9" fmla="*/ 21806 w 3419856"/>
              <a:gd name="connsiteY9" fmla="*/ 3407194 h 3429000"/>
              <a:gd name="connsiteX10" fmla="*/ 0 w 3419856"/>
              <a:gd name="connsiteY10" fmla="*/ 3354550 h 3429000"/>
              <a:gd name="connsiteX11" fmla="*/ 0 w 3419856"/>
              <a:gd name="connsiteY11" fmla="*/ 74450 h 3429000"/>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4392"/>
              <a:gd name="connsiteY0" fmla="*/ 74450 h 3415968"/>
              <a:gd name="connsiteX1" fmla="*/ 21806 w 3964392"/>
              <a:gd name="connsiteY1" fmla="*/ 21806 h 3415968"/>
              <a:gd name="connsiteX2" fmla="*/ 74450 w 3964392"/>
              <a:gd name="connsiteY2" fmla="*/ 0 h 3415968"/>
              <a:gd name="connsiteX3" fmla="*/ 3345406 w 3964392"/>
              <a:gd name="connsiteY3" fmla="*/ 0 h 3415968"/>
              <a:gd name="connsiteX4" fmla="*/ 3398050 w 3964392"/>
              <a:gd name="connsiteY4" fmla="*/ 21806 h 3415968"/>
              <a:gd name="connsiteX5" fmla="*/ 3419856 w 3964392"/>
              <a:gd name="connsiteY5" fmla="*/ 74450 h 3415968"/>
              <a:gd name="connsiteX6" fmla="*/ 3419856 w 3964392"/>
              <a:gd name="connsiteY6" fmla="*/ 3354550 h 3415968"/>
              <a:gd name="connsiteX7" fmla="*/ 3398050 w 3964392"/>
              <a:gd name="connsiteY7" fmla="*/ 3407194 h 3415968"/>
              <a:gd name="connsiteX8" fmla="*/ 21806 w 3964392"/>
              <a:gd name="connsiteY8" fmla="*/ 3407194 h 3415968"/>
              <a:gd name="connsiteX9" fmla="*/ 0 w 3964392"/>
              <a:gd name="connsiteY9" fmla="*/ 3354550 h 3415968"/>
              <a:gd name="connsiteX10" fmla="*/ 0 w 3964392"/>
              <a:gd name="connsiteY10" fmla="*/ 74450 h 3415968"/>
              <a:gd name="connsiteX0" fmla="*/ 0 w 3968026"/>
              <a:gd name="connsiteY0" fmla="*/ 74450 h 3910007"/>
              <a:gd name="connsiteX1" fmla="*/ 21806 w 3968026"/>
              <a:gd name="connsiteY1" fmla="*/ 21806 h 3910007"/>
              <a:gd name="connsiteX2" fmla="*/ 74450 w 3968026"/>
              <a:gd name="connsiteY2" fmla="*/ 0 h 3910007"/>
              <a:gd name="connsiteX3" fmla="*/ 3345406 w 3968026"/>
              <a:gd name="connsiteY3" fmla="*/ 0 h 3910007"/>
              <a:gd name="connsiteX4" fmla="*/ 3398050 w 3968026"/>
              <a:gd name="connsiteY4" fmla="*/ 21806 h 3910007"/>
              <a:gd name="connsiteX5" fmla="*/ 3419856 w 3968026"/>
              <a:gd name="connsiteY5" fmla="*/ 74450 h 3910007"/>
              <a:gd name="connsiteX6" fmla="*/ 3419856 w 3968026"/>
              <a:gd name="connsiteY6" fmla="*/ 3354550 h 3910007"/>
              <a:gd name="connsiteX7" fmla="*/ 3398050 w 3968026"/>
              <a:gd name="connsiteY7" fmla="*/ 3407194 h 3910007"/>
              <a:gd name="connsiteX8" fmla="*/ 0 w 3968026"/>
              <a:gd name="connsiteY8" fmla="*/ 3354550 h 3910007"/>
              <a:gd name="connsiteX9" fmla="*/ 0 w 3968026"/>
              <a:gd name="connsiteY9" fmla="*/ 74450 h 3910007"/>
              <a:gd name="connsiteX0" fmla="*/ 0 w 3419856"/>
              <a:gd name="connsiteY0" fmla="*/ 74450 h 3901233"/>
              <a:gd name="connsiteX1" fmla="*/ 21806 w 3419856"/>
              <a:gd name="connsiteY1" fmla="*/ 21806 h 3901233"/>
              <a:gd name="connsiteX2" fmla="*/ 74450 w 3419856"/>
              <a:gd name="connsiteY2" fmla="*/ 0 h 3901233"/>
              <a:gd name="connsiteX3" fmla="*/ 3345406 w 3419856"/>
              <a:gd name="connsiteY3" fmla="*/ 0 h 3901233"/>
              <a:gd name="connsiteX4" fmla="*/ 3398050 w 3419856"/>
              <a:gd name="connsiteY4" fmla="*/ 21806 h 3901233"/>
              <a:gd name="connsiteX5" fmla="*/ 3419856 w 3419856"/>
              <a:gd name="connsiteY5" fmla="*/ 74450 h 3901233"/>
              <a:gd name="connsiteX6" fmla="*/ 3419856 w 3419856"/>
              <a:gd name="connsiteY6" fmla="*/ 3354550 h 3901233"/>
              <a:gd name="connsiteX7" fmla="*/ 0 w 3419856"/>
              <a:gd name="connsiteY7" fmla="*/ 3354550 h 3901233"/>
              <a:gd name="connsiteX8" fmla="*/ 0 w 3419856"/>
              <a:gd name="connsiteY8" fmla="*/ 74450 h 3901233"/>
              <a:gd name="connsiteX0" fmla="*/ 0 w 3419856"/>
              <a:gd name="connsiteY0" fmla="*/ 74450 h 3354550"/>
              <a:gd name="connsiteX1" fmla="*/ 21806 w 3419856"/>
              <a:gd name="connsiteY1" fmla="*/ 21806 h 3354550"/>
              <a:gd name="connsiteX2" fmla="*/ 74450 w 3419856"/>
              <a:gd name="connsiteY2" fmla="*/ 0 h 3354550"/>
              <a:gd name="connsiteX3" fmla="*/ 3345406 w 3419856"/>
              <a:gd name="connsiteY3" fmla="*/ 0 h 3354550"/>
              <a:gd name="connsiteX4" fmla="*/ 3398050 w 3419856"/>
              <a:gd name="connsiteY4" fmla="*/ 21806 h 3354550"/>
              <a:gd name="connsiteX5" fmla="*/ 3419856 w 3419856"/>
              <a:gd name="connsiteY5" fmla="*/ 74450 h 3354550"/>
              <a:gd name="connsiteX6" fmla="*/ 3419856 w 3419856"/>
              <a:gd name="connsiteY6" fmla="*/ 3354550 h 3354550"/>
              <a:gd name="connsiteX7" fmla="*/ 0 w 3419856"/>
              <a:gd name="connsiteY7" fmla="*/ 3354550 h 3354550"/>
              <a:gd name="connsiteX8" fmla="*/ 0 w 3419856"/>
              <a:gd name="connsiteY8" fmla="*/ 74450 h 335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419856" h="3354550">
                <a:moveTo>
                  <a:pt x="0" y="74450"/>
                </a:moveTo>
                <a:cubicBezTo>
                  <a:pt x="0" y="54705"/>
                  <a:pt x="7844" y="35768"/>
                  <a:pt x="21806" y="21806"/>
                </a:cubicBezTo>
                <a:cubicBezTo>
                  <a:pt x="35768" y="7844"/>
                  <a:pt x="54705" y="0"/>
                  <a:pt x="74450" y="0"/>
                </a:cubicBezTo>
                <a:lnTo>
                  <a:pt x="3345406" y="0"/>
                </a:lnTo>
                <a:cubicBezTo>
                  <a:pt x="3365151" y="0"/>
                  <a:pt x="3384088" y="7844"/>
                  <a:pt x="3398050" y="21806"/>
                </a:cubicBezTo>
                <a:cubicBezTo>
                  <a:pt x="3412012" y="35768"/>
                  <a:pt x="3419856" y="54705"/>
                  <a:pt x="3419856" y="74450"/>
                </a:cubicBezTo>
                <a:lnTo>
                  <a:pt x="3419856" y="3354550"/>
                </a:lnTo>
                <a:lnTo>
                  <a:pt x="0" y="3354550"/>
                </a:lnTo>
                <a:lnTo>
                  <a:pt x="0" y="74450"/>
                </a:lnTo>
                <a:close/>
              </a:path>
            </a:pathLst>
          </a:custGeom>
        </p:spPr>
        <p:txBody>
          <a:bodyPr>
            <a:normAutofit/>
          </a:bodyPr>
          <a:lstStyle>
            <a:lvl1pPr marL="0" indent="0" algn="ctr">
              <a:buNone/>
              <a:defRPr sz="2000" baseline="0">
                <a:solidFill>
                  <a:schemeClr val="tx1">
                    <a:lumMod val="6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09600" y="2547890"/>
            <a:ext cx="2971800" cy="2405109"/>
          </a:xfrm>
        </p:spPr>
        <p:txBody>
          <a:bodyPr tIns="9144">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2E385E-9A87-4836-BC1D-DAFBF7A18737}" type="datetimeFigureOut">
              <a:rPr lang="en-US" smtClean="0"/>
              <a:t>4/21/2023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C4BD3-95C3-463A-A7CA-FEC77F5ED774}"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7" name="Picture 6" descr="horizon.png"/>
          <p:cNvPicPr>
            <a:picLocks noChangeAspect="1"/>
          </p:cNvPicPr>
          <p:nvPr/>
        </p:nvPicPr>
        <p:blipFill>
          <a:blip r:embed="rId13" cstate="print"/>
          <a:stretch>
            <a:fillRect/>
          </a:stretch>
        </p:blipFill>
        <p:spPr>
          <a:xfrm>
            <a:off x="0" y="0"/>
            <a:ext cx="9144000" cy="6858000"/>
          </a:xfrm>
          <a:prstGeom prst="rect">
            <a:avLst/>
          </a:prstGeom>
        </p:spPr>
      </p:pic>
      <p:sp>
        <p:nvSpPr>
          <p:cNvPr id="2" name="Title Placeholder 1"/>
          <p:cNvSpPr>
            <a:spLocks noGrp="1"/>
          </p:cNvSpPr>
          <p:nvPr>
            <p:ph type="title"/>
          </p:nvPr>
        </p:nvSpPr>
        <p:spPr>
          <a:xfrm>
            <a:off x="609600" y="274638"/>
            <a:ext cx="7924800" cy="1143000"/>
          </a:xfrm>
          <a:prstGeom prst="rect">
            <a:avLst/>
          </a:prstGeom>
        </p:spPr>
        <p:txBody>
          <a:bodyPr vert="horz" lIns="91440" tIns="45720" rIns="91440" bIns="45720" rtlCol="0" anchor="b" anchorCtr="0">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7924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5715000" y="6356350"/>
            <a:ext cx="1524000" cy="365125"/>
          </a:xfrm>
          <a:prstGeom prst="rect">
            <a:avLst/>
          </a:prstGeom>
        </p:spPr>
        <p:txBody>
          <a:bodyPr vert="horz" lIns="91440" tIns="45720" rIns="91440" bIns="45720" rtlCol="0" anchor="ctr"/>
          <a:lstStyle>
            <a:lvl1pPr algn="r">
              <a:defRPr sz="1000" strike="noStrike" spc="60" baseline="0">
                <a:solidFill>
                  <a:schemeClr val="tx1"/>
                </a:solidFill>
              </a:defRPr>
            </a:lvl1pPr>
          </a:lstStyle>
          <a:p>
            <a:fld id="{3A2E385E-9A87-4836-BC1D-DAFBF7A18737}" type="datetimeFigureOut">
              <a:rPr lang="en-US" smtClean="0"/>
              <a:t>4/21/2023</a:t>
            </a:fld>
            <a:endParaRPr lang="en-US"/>
          </a:p>
        </p:txBody>
      </p:sp>
      <p:sp>
        <p:nvSpPr>
          <p:cNvPr id="5" name="Footer Placeholder 4"/>
          <p:cNvSpPr>
            <a:spLocks noGrp="1"/>
          </p:cNvSpPr>
          <p:nvPr>
            <p:ph type="ftr" sz="quarter" idx="3"/>
          </p:nvPr>
        </p:nvSpPr>
        <p:spPr>
          <a:xfrm>
            <a:off x="609600" y="6356350"/>
            <a:ext cx="2895600" cy="365125"/>
          </a:xfrm>
          <a:prstGeom prst="rect">
            <a:avLst/>
          </a:prstGeom>
        </p:spPr>
        <p:txBody>
          <a:bodyPr vert="horz" lIns="91440" tIns="45720" rIns="91440" bIns="45720" rtlCol="0" anchor="ctr"/>
          <a:lstStyle>
            <a:lvl1pPr algn="l">
              <a:defRPr sz="1000" cap="all" spc="60" baseline="0">
                <a:solidFill>
                  <a:schemeClr val="tx1"/>
                </a:solidFill>
              </a:defRPr>
            </a:lvl1pPr>
          </a:lstStyle>
          <a:p>
            <a:endParaRPr lang="en-US"/>
          </a:p>
        </p:txBody>
      </p:sp>
      <p:sp>
        <p:nvSpPr>
          <p:cNvPr id="6" name="Slide Number Placeholder 5"/>
          <p:cNvSpPr>
            <a:spLocks noGrp="1"/>
          </p:cNvSpPr>
          <p:nvPr>
            <p:ph type="sldNum" sz="quarter" idx="4"/>
          </p:nvPr>
        </p:nvSpPr>
        <p:spPr>
          <a:xfrm>
            <a:off x="7543800" y="6356350"/>
            <a:ext cx="990600" cy="365125"/>
          </a:xfrm>
          <a:prstGeom prst="rect">
            <a:avLst/>
          </a:prstGeom>
        </p:spPr>
        <p:txBody>
          <a:bodyPr vert="horz" lIns="91440" tIns="45720" rIns="91440" bIns="45720" rtlCol="0" anchor="ctr"/>
          <a:lstStyle>
            <a:lvl1pPr algn="r">
              <a:defRPr sz="1100" baseline="0">
                <a:solidFill>
                  <a:schemeClr val="tx1"/>
                </a:solidFill>
              </a:defRPr>
            </a:lvl1pPr>
          </a:lstStyle>
          <a:p>
            <a:fld id="{CF5C4BD3-95C3-463A-A7CA-FEC77F5ED774}"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3000" kern="1200" cap="all" spc="50" baseline="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1pPr>
      <a:lvl2pPr marL="742950" indent="-28575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2pPr>
      <a:lvl3pPr marL="1143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3pPr>
      <a:lvl4pPr marL="1600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4pPr>
      <a:lvl5pPr marL="20574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spc="30" baseline="0">
          <a:solidFill>
            <a:schemeClr val="tx1"/>
          </a:solidFill>
          <a:latin typeface="+mn-lt"/>
          <a:ea typeface="+mn-ea"/>
          <a:cs typeface="+mn-cs"/>
        </a:defRPr>
      </a:lvl5pPr>
      <a:lvl6pPr marL="25146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6pPr>
      <a:lvl7pPr marL="29718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7pPr>
      <a:lvl8pPr marL="34290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8pPr>
      <a:lvl9pPr marL="3886200" indent="-228600" algn="l" defTabSz="914400" rtl="0" eaLnBrk="1" latinLnBrk="0" hangingPunct="1">
        <a:lnSpc>
          <a:spcPct val="100000"/>
        </a:lnSpc>
        <a:spcBef>
          <a:spcPct val="20000"/>
        </a:spcBef>
        <a:spcAft>
          <a:spcPts val="600"/>
        </a:spcAft>
        <a:buClr>
          <a:schemeClr val="tx2"/>
        </a:buClr>
        <a:buFont typeface="Arial" pitchFamily="34" charset="0"/>
        <a:buChar char="•"/>
        <a:defRPr sz="17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a:xfrm>
            <a:off x="762000" y="1066800"/>
            <a:ext cx="7772400" cy="1470025"/>
          </a:xfrm>
        </p:spPr>
        <p:txBody>
          <a:bodyPr/>
          <a:lstStyle/>
          <a:p>
            <a:r>
              <a:rPr lang="en-US" sz="4000" b="1" dirty="0">
                <a:solidFill>
                  <a:srgbClr val="FFFF00"/>
                </a:solidFill>
                <a:effectLst>
                  <a:outerShdw blurRad="38100" dist="38100" dir="2700000" algn="tl">
                    <a:srgbClr val="000000">
                      <a:alpha val="43137"/>
                    </a:srgbClr>
                  </a:outerShdw>
                </a:effectLst>
              </a:rPr>
              <a:t>Supporting Dignity and Respect</a:t>
            </a:r>
            <a:br>
              <a:rPr lang="en-US" sz="4000" b="1" dirty="0">
                <a:solidFill>
                  <a:srgbClr val="FFFF00"/>
                </a:solidFill>
                <a:effectLst>
                  <a:outerShdw blurRad="38100" dist="38100" dir="2700000" algn="tl">
                    <a:srgbClr val="000000">
                      <a:alpha val="43137"/>
                    </a:srgbClr>
                  </a:outerShdw>
                </a:effectLst>
              </a:rPr>
            </a:br>
            <a:r>
              <a:rPr lang="en-US" sz="4000" b="1" dirty="0">
                <a:solidFill>
                  <a:srgbClr val="FFFF00"/>
                </a:solidFill>
                <a:effectLst>
                  <a:outerShdw blurRad="38100" dist="38100" dir="2700000" algn="tl">
                    <a:srgbClr val="000000">
                      <a:alpha val="43137"/>
                    </a:srgbClr>
                  </a:outerShdw>
                </a:effectLst>
              </a:rPr>
              <a:t>Through Ethical Principles</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2819400"/>
            <a:ext cx="7772399" cy="3686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07211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477962"/>
          </a:xfrm>
        </p:spPr>
        <p:txBody>
          <a:bodyPr/>
          <a:lstStyle/>
          <a:p>
            <a:r>
              <a:rPr lang="en-US" b="1" dirty="0"/>
              <a:t>3</a:t>
            </a:r>
            <a:r>
              <a:rPr lang="en-US" b="1" baseline="30000" dirty="0"/>
              <a:t>rd</a:t>
            </a:r>
            <a:r>
              <a:rPr lang="en-US" b="1" dirty="0"/>
              <a:t> Question: Ways to maintain effective communication </a:t>
            </a:r>
            <a:r>
              <a:rPr lang="en-US" dirty="0"/>
              <a:t/>
            </a:r>
            <a:br>
              <a:rPr lang="en-US" dirty="0"/>
            </a:br>
            <a:endParaRPr lang="en-US" dirty="0"/>
          </a:p>
        </p:txBody>
      </p:sp>
      <p:sp>
        <p:nvSpPr>
          <p:cNvPr id="3" name="Content Placeholder 2"/>
          <p:cNvSpPr>
            <a:spLocks noGrp="1"/>
          </p:cNvSpPr>
          <p:nvPr>
            <p:ph sz="quarter" idx="13"/>
          </p:nvPr>
        </p:nvSpPr>
        <p:spPr/>
        <p:txBody>
          <a:bodyPr/>
          <a:lstStyle/>
          <a:p>
            <a:pPr lvl="0"/>
            <a:r>
              <a:rPr lang="en-US" dirty="0"/>
              <a:t>The social workers in this case scenario need to maintain a process of effective communication</a:t>
            </a:r>
          </a:p>
          <a:p>
            <a:pPr lvl="0"/>
            <a:r>
              <a:rPr lang="en-US" dirty="0"/>
              <a:t>The best ways to ensure maintenance of effective communication can be done through continued conversations and interactions with the clients </a:t>
            </a:r>
          </a:p>
          <a:p>
            <a:pPr lvl="0"/>
            <a:r>
              <a:rPr lang="en-US" dirty="0"/>
              <a:t>The social care workers must engage in both verbal and non-verbal skills with Jamie and develop respectful relationship with the clients (Silva </a:t>
            </a:r>
            <a:r>
              <a:rPr lang="en-US" i="1" dirty="0"/>
              <a:t>et al.,</a:t>
            </a:r>
            <a:r>
              <a:rPr lang="en-US" dirty="0"/>
              <a:t> 2021)</a:t>
            </a:r>
          </a:p>
          <a:p>
            <a:pPr lvl="0"/>
            <a:r>
              <a:rPr lang="en-US" dirty="0"/>
              <a:t>Listening skills and active participation with client conversation would be helpful </a:t>
            </a:r>
          </a:p>
          <a:p>
            <a:endParaRPr lang="en-US" dirty="0"/>
          </a:p>
        </p:txBody>
      </p:sp>
    </p:spTree>
    <p:extLst>
      <p:ext uri="{BB962C8B-B14F-4D97-AF65-F5344CB8AC3E}">
        <p14:creationId xmlns:p14="http://schemas.microsoft.com/office/powerpoint/2010/main" val="1600695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Using interpersonal skills</a:t>
            </a:r>
            <a:r>
              <a:rPr lang="en-US" dirty="0"/>
              <a:t/>
            </a:r>
            <a:br>
              <a:rPr lang="en-US" dirty="0"/>
            </a:br>
            <a:endParaRPr lang="en-US" dirty="0"/>
          </a:p>
        </p:txBody>
      </p:sp>
      <p:sp>
        <p:nvSpPr>
          <p:cNvPr id="3" name="Content Placeholder 2"/>
          <p:cNvSpPr>
            <a:spLocks noGrp="1"/>
          </p:cNvSpPr>
          <p:nvPr>
            <p:ph sz="quarter" idx="13"/>
          </p:nvPr>
        </p:nvSpPr>
        <p:spPr>
          <a:xfrm>
            <a:off x="609600" y="1143000"/>
            <a:ext cx="7924800" cy="4114800"/>
          </a:xfrm>
        </p:spPr>
        <p:txBody>
          <a:bodyPr/>
          <a:lstStyle/>
          <a:p>
            <a:pPr lvl="0"/>
            <a:r>
              <a:rPr lang="en-US" dirty="0"/>
              <a:t>Engage in efficient verbal skills with the client</a:t>
            </a:r>
          </a:p>
          <a:p>
            <a:pPr lvl="0"/>
            <a:r>
              <a:rPr lang="en-US" dirty="0"/>
              <a:t>The social care worker must allow Jamie to talk more and even find strategies to manage conflicts </a:t>
            </a:r>
          </a:p>
          <a:p>
            <a:pPr lvl="0"/>
            <a:r>
              <a:rPr lang="en-US" dirty="0"/>
              <a:t>The social care worker must clarify with Jamie by knowing her issues and findings strategies to resolve difficult situations along with engaging in continued communication (George and </a:t>
            </a:r>
            <a:r>
              <a:rPr lang="en-US" dirty="0" err="1"/>
              <a:t>Ekoh</a:t>
            </a:r>
            <a:r>
              <a:rPr lang="en-US" dirty="0"/>
              <a:t>, 2020)</a:t>
            </a:r>
          </a:p>
          <a:p>
            <a:pPr lvl="0"/>
            <a:r>
              <a:rPr lang="en-US" dirty="0"/>
              <a:t>The care worker must also ensure to communicate with Jamie, by integrating the attributes of critical thinking, keeping patience, and showing an empathetic approach </a:t>
            </a:r>
          </a:p>
          <a:p>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191000"/>
            <a:ext cx="6858000" cy="223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93834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Compassion, dignity and respect </a:t>
            </a:r>
            <a:r>
              <a:rPr lang="en-US" dirty="0"/>
              <a:t/>
            </a:r>
            <a:br>
              <a:rPr lang="en-US" dirty="0"/>
            </a:br>
            <a:endParaRPr lang="en-US" dirty="0"/>
          </a:p>
        </p:txBody>
      </p:sp>
      <p:sp>
        <p:nvSpPr>
          <p:cNvPr id="3" name="Content Placeholder 2"/>
          <p:cNvSpPr>
            <a:spLocks noGrp="1"/>
          </p:cNvSpPr>
          <p:nvPr>
            <p:ph sz="quarter" idx="13"/>
          </p:nvPr>
        </p:nvSpPr>
        <p:spPr/>
        <p:txBody>
          <a:bodyPr/>
          <a:lstStyle/>
          <a:p>
            <a:pPr lvl="0"/>
            <a:r>
              <a:rPr lang="en-US" dirty="0"/>
              <a:t>The social care workers must engage in complying with the tenets of compassion, dignity, and respect</a:t>
            </a:r>
          </a:p>
          <a:p>
            <a:pPr lvl="0"/>
            <a:r>
              <a:rPr lang="en-US" dirty="0"/>
              <a:t>In communicating with the client Jamie, it is important to consider her age </a:t>
            </a:r>
          </a:p>
          <a:p>
            <a:pPr lvl="0"/>
            <a:r>
              <a:rPr lang="en-US" dirty="0"/>
              <a:t>The social care worker must also </a:t>
            </a:r>
            <a:r>
              <a:rPr lang="en-US" dirty="0" err="1"/>
              <a:t>emphasise</a:t>
            </a:r>
            <a:r>
              <a:rPr lang="en-US" dirty="0"/>
              <a:t> on engaging in a compassionate approach and deliver the care services based on empathy and resilience</a:t>
            </a:r>
          </a:p>
          <a:p>
            <a:pPr lvl="0"/>
            <a:r>
              <a:rPr lang="en-US" dirty="0"/>
              <a:t>The social care workers must also focus on ensuring a protection of the dignity and respect for Jamie and change her perception about life (</a:t>
            </a:r>
            <a:r>
              <a:rPr lang="en-US" dirty="0" err="1"/>
              <a:t>Henrickson</a:t>
            </a:r>
            <a:r>
              <a:rPr lang="en-US" dirty="0"/>
              <a:t>, 2018)</a:t>
            </a:r>
          </a:p>
          <a:p>
            <a:pPr lvl="0"/>
            <a:r>
              <a:rPr lang="en-US" dirty="0"/>
              <a:t>Jamie must be motivated by the social care worker through a coherent process of engagement and involvement in the decision making process </a:t>
            </a:r>
          </a:p>
          <a:p>
            <a:endParaRPr lang="en-US" dirty="0"/>
          </a:p>
        </p:txBody>
      </p:sp>
    </p:spTree>
    <p:extLst>
      <p:ext uri="{BB962C8B-B14F-4D97-AF65-F5344CB8AC3E}">
        <p14:creationId xmlns:p14="http://schemas.microsoft.com/office/powerpoint/2010/main" val="1469247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554162"/>
          </a:xfrm>
        </p:spPr>
        <p:txBody>
          <a:bodyPr/>
          <a:lstStyle/>
          <a:p>
            <a:r>
              <a:rPr lang="en-US" b="1" dirty="0"/>
              <a:t>Delivering best possible support to Jamie</a:t>
            </a:r>
            <a:r>
              <a:rPr lang="en-US" dirty="0"/>
              <a:t/>
            </a:r>
            <a:br>
              <a:rPr lang="en-US" dirty="0"/>
            </a:br>
            <a:endParaRPr lang="en-US" dirty="0"/>
          </a:p>
        </p:txBody>
      </p:sp>
      <p:sp>
        <p:nvSpPr>
          <p:cNvPr id="3" name="Content Placeholder 2"/>
          <p:cNvSpPr>
            <a:spLocks noGrp="1"/>
          </p:cNvSpPr>
          <p:nvPr>
            <p:ph sz="quarter" idx="13"/>
          </p:nvPr>
        </p:nvSpPr>
        <p:spPr/>
        <p:txBody>
          <a:bodyPr>
            <a:normAutofit lnSpcReduction="10000"/>
          </a:bodyPr>
          <a:lstStyle/>
          <a:p>
            <a:pPr lvl="0"/>
            <a:r>
              <a:rPr lang="en-US" dirty="0"/>
              <a:t>The social care worker in regards to the delivery of care for Jamie, must consider her age and vulnerable nature </a:t>
            </a:r>
          </a:p>
          <a:p>
            <a:pPr lvl="0"/>
            <a:r>
              <a:rPr lang="en-US" dirty="0"/>
              <a:t>The best possible care services can be delivered to Jamie by promoting the laws and policies, which would protect the rights and freedom of Jamie</a:t>
            </a:r>
          </a:p>
          <a:p>
            <a:pPr lvl="0"/>
            <a:r>
              <a:rPr lang="en-US" dirty="0"/>
              <a:t>Further focus should be laid on affirming support for Jamie, by allowing her to speak her heart out and even express her issues</a:t>
            </a:r>
          </a:p>
          <a:p>
            <a:pPr lvl="0"/>
            <a:r>
              <a:rPr lang="en-US" dirty="0"/>
              <a:t>Jamie must be comforted and the social care worker must </a:t>
            </a:r>
            <a:r>
              <a:rPr lang="en-US" dirty="0" err="1"/>
              <a:t>emphasise</a:t>
            </a:r>
            <a:r>
              <a:rPr lang="en-US" dirty="0"/>
              <a:t> on upholding her dignity , respect and ensuring the retention of confidence within her </a:t>
            </a:r>
          </a:p>
          <a:p>
            <a:pPr lvl="0"/>
            <a:r>
              <a:rPr lang="en-US" dirty="0"/>
              <a:t>Jamie must be allowed to express her opinions along with retaining the ability to feel confident along with sustaining her identity</a:t>
            </a:r>
          </a:p>
          <a:p>
            <a:pPr lvl="0"/>
            <a:r>
              <a:rPr lang="en-US" dirty="0"/>
              <a:t>The social care workers must focus on convincing her about her social identity and prevent her from indulging in any form of unsocial activities </a:t>
            </a:r>
          </a:p>
          <a:p>
            <a:endParaRPr lang="en-US" dirty="0"/>
          </a:p>
        </p:txBody>
      </p:sp>
    </p:spTree>
    <p:extLst>
      <p:ext uri="{BB962C8B-B14F-4D97-AF65-F5344CB8AC3E}">
        <p14:creationId xmlns:p14="http://schemas.microsoft.com/office/powerpoint/2010/main" val="1622003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 </a:t>
            </a:r>
            <a:r>
              <a:rPr lang="en-US" dirty="0"/>
              <a:t/>
            </a:r>
            <a:br>
              <a:rPr lang="en-US" dirty="0"/>
            </a:br>
            <a:endParaRPr lang="en-US" dirty="0"/>
          </a:p>
        </p:txBody>
      </p:sp>
      <p:sp>
        <p:nvSpPr>
          <p:cNvPr id="3" name="Content Placeholder 2"/>
          <p:cNvSpPr>
            <a:spLocks noGrp="1"/>
          </p:cNvSpPr>
          <p:nvPr>
            <p:ph sz="quarter" idx="13"/>
          </p:nvPr>
        </p:nvSpPr>
        <p:spPr/>
        <p:txBody>
          <a:bodyPr/>
          <a:lstStyle/>
          <a:p>
            <a:pPr lvl="0"/>
            <a:r>
              <a:rPr lang="en-US" dirty="0"/>
              <a:t>The presentation shares adequate information about the ways in which a social care worker would be able to deploy care to LGBT clients</a:t>
            </a:r>
          </a:p>
          <a:p>
            <a:pPr lvl="0"/>
            <a:r>
              <a:rPr lang="en-US" dirty="0"/>
              <a:t>Specific strategies are mentioned that can be applied in the given case of Jamie, which would include empathy, respect, dignity and autonomous decision making processes</a:t>
            </a:r>
          </a:p>
          <a:p>
            <a:r>
              <a:rPr lang="en-US" b="1" dirty="0"/>
              <a:t/>
            </a:r>
            <a:br>
              <a:rPr lang="en-US" b="1" dirty="0"/>
            </a:br>
            <a:r>
              <a:rPr lang="en-US" b="1" dirty="0"/>
              <a:t> </a:t>
            </a:r>
            <a:endParaRPr lang="en-US" dirty="0"/>
          </a:p>
          <a:p>
            <a:endParaRPr lang="en-US" dirty="0"/>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5165" y="3429000"/>
            <a:ext cx="6867525" cy="285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786716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a:t>
            </a:r>
            <a:r>
              <a:rPr lang="en-US" dirty="0"/>
              <a:t/>
            </a:r>
            <a:br>
              <a:rPr lang="en-US" dirty="0"/>
            </a:br>
            <a:endParaRPr lang="en-US" dirty="0"/>
          </a:p>
        </p:txBody>
      </p:sp>
      <p:sp>
        <p:nvSpPr>
          <p:cNvPr id="3" name="Content Placeholder 2"/>
          <p:cNvSpPr>
            <a:spLocks noGrp="1"/>
          </p:cNvSpPr>
          <p:nvPr>
            <p:ph sz="quarter" idx="13"/>
          </p:nvPr>
        </p:nvSpPr>
        <p:spPr>
          <a:xfrm>
            <a:off x="609600" y="1600200"/>
            <a:ext cx="7924800" cy="4953000"/>
          </a:xfrm>
        </p:spPr>
        <p:txBody>
          <a:bodyPr>
            <a:normAutofit fontScale="55000" lnSpcReduction="20000"/>
          </a:bodyPr>
          <a:lstStyle/>
          <a:p>
            <a:r>
              <a:rPr lang="en-US" dirty="0" err="1"/>
              <a:t>Butchard</a:t>
            </a:r>
            <a:r>
              <a:rPr lang="en-US" dirty="0"/>
              <a:t>, S. and </a:t>
            </a:r>
            <a:r>
              <a:rPr lang="en-US" dirty="0" err="1"/>
              <a:t>Kinderman</a:t>
            </a:r>
            <a:r>
              <a:rPr lang="en-US" dirty="0"/>
              <a:t>, P., 2019. Human rights, dementia, and identity. </a:t>
            </a:r>
            <a:r>
              <a:rPr lang="en-US" i="1" dirty="0"/>
              <a:t>European Psychologist</a:t>
            </a:r>
            <a:r>
              <a:rPr lang="en-US" dirty="0"/>
              <a:t>.</a:t>
            </a:r>
          </a:p>
          <a:p>
            <a:r>
              <a:rPr lang="en-US" dirty="0"/>
              <a:t>Cobb, </a:t>
            </a:r>
            <a:r>
              <a:rPr lang="en-US" dirty="0" err="1"/>
              <a:t>A.S.and</a:t>
            </a:r>
            <a:r>
              <a:rPr lang="en-US" dirty="0"/>
              <a:t> P. (2022) </a:t>
            </a:r>
            <a:r>
              <a:rPr lang="en-US" i="1" dirty="0"/>
              <a:t>Sexual orientation, UK: 2020</a:t>
            </a:r>
            <a:r>
              <a:rPr lang="en-US" dirty="0"/>
              <a:t>, </a:t>
            </a:r>
            <a:r>
              <a:rPr lang="en-US" i="1" dirty="0"/>
              <a:t>Sexual orientation, UK - Office for National Statistics</a:t>
            </a:r>
            <a:r>
              <a:rPr lang="en-US" dirty="0"/>
              <a:t>. Office for National Statistics. Available at: https://www.ons.gov.uk/peoplepopulationandcommunity/culturalidentity/sexuality/bulletins/sexualidentityuk/2020 (Accessed: April 21, 2023). </a:t>
            </a:r>
          </a:p>
          <a:p>
            <a:r>
              <a:rPr lang="en-US" dirty="0"/>
              <a:t>George, E.O. and </a:t>
            </a:r>
            <a:r>
              <a:rPr lang="en-US" dirty="0" err="1"/>
              <a:t>Ekoh</a:t>
            </a:r>
            <a:r>
              <a:rPr lang="en-US" dirty="0"/>
              <a:t>, P.C., 2020. Social workers' perception of practice with lesbians, gays and bisexuals (LGBs) in Nigeria. </a:t>
            </a:r>
            <a:r>
              <a:rPr lang="en-US" i="1" dirty="0"/>
              <a:t>Journal of Comparative Social Work</a:t>
            </a:r>
            <a:r>
              <a:rPr lang="en-US" dirty="0"/>
              <a:t>, </a:t>
            </a:r>
            <a:r>
              <a:rPr lang="en-US" i="1" dirty="0"/>
              <a:t>15</a:t>
            </a:r>
            <a:r>
              <a:rPr lang="en-US" dirty="0"/>
              <a:t>(2), pp.56-78.</a:t>
            </a:r>
          </a:p>
          <a:p>
            <a:r>
              <a:rPr lang="en-US" dirty="0" err="1"/>
              <a:t>Hafford‐Letchfield</a:t>
            </a:r>
            <a:r>
              <a:rPr lang="en-US" dirty="0"/>
              <a:t>, T., Simpson, P., Willis, P.B. and </a:t>
            </a:r>
            <a:r>
              <a:rPr lang="en-US" dirty="0" err="1"/>
              <a:t>Almack</a:t>
            </a:r>
            <a:r>
              <a:rPr lang="en-US" dirty="0"/>
              <a:t>, K., 2018. Developing inclusive residential care for older lesbian, gay, bisexual and trans (LGBT) people: An evaluation of the Care Home Challenge action research project. </a:t>
            </a:r>
            <a:r>
              <a:rPr lang="en-US" i="1" dirty="0"/>
              <a:t>Health &amp; social care in the community</a:t>
            </a:r>
            <a:r>
              <a:rPr lang="en-US" dirty="0"/>
              <a:t>, </a:t>
            </a:r>
            <a:r>
              <a:rPr lang="en-US" i="1" dirty="0"/>
              <a:t>26</a:t>
            </a:r>
            <a:r>
              <a:rPr lang="en-US" dirty="0"/>
              <a:t>(2), pp.e312-e320.</a:t>
            </a:r>
          </a:p>
          <a:p>
            <a:r>
              <a:rPr lang="en-US" dirty="0" err="1"/>
              <a:t>Henrickson</a:t>
            </a:r>
            <a:r>
              <a:rPr lang="en-US" dirty="0"/>
              <a:t>, M., 2018. Promoting the dignity and worth of all people: The privilege of social work. </a:t>
            </a:r>
            <a:r>
              <a:rPr lang="en-US" i="1" dirty="0"/>
              <a:t>International Social Work</a:t>
            </a:r>
            <a:r>
              <a:rPr lang="en-US" dirty="0"/>
              <a:t>, </a:t>
            </a:r>
            <a:r>
              <a:rPr lang="en-US" i="1" dirty="0"/>
              <a:t>61</a:t>
            </a:r>
            <a:r>
              <a:rPr lang="en-US" dirty="0"/>
              <a:t>(6), pp.758-766.</a:t>
            </a:r>
          </a:p>
          <a:p>
            <a:r>
              <a:rPr lang="en-US" dirty="0" err="1"/>
              <a:t>Henrickson</a:t>
            </a:r>
            <a:r>
              <a:rPr lang="en-US" dirty="0"/>
              <a:t>, M., </a:t>
            </a:r>
            <a:r>
              <a:rPr lang="en-US" dirty="0" err="1"/>
              <a:t>Giwa</a:t>
            </a:r>
            <a:r>
              <a:rPr lang="en-US" dirty="0"/>
              <a:t>, S., </a:t>
            </a:r>
            <a:r>
              <a:rPr lang="en-US" dirty="0" err="1"/>
              <a:t>Hafford-Letchfield</a:t>
            </a:r>
            <a:r>
              <a:rPr lang="en-US" dirty="0"/>
              <a:t>, T., Cocker, C., </a:t>
            </a:r>
            <a:r>
              <a:rPr lang="en-US" dirty="0" err="1"/>
              <a:t>Mulé</a:t>
            </a:r>
            <a:r>
              <a:rPr lang="en-US" dirty="0"/>
              <a:t>, N.J., </a:t>
            </a:r>
            <a:r>
              <a:rPr lang="en-US" dirty="0" err="1"/>
              <a:t>Schaub</a:t>
            </a:r>
            <a:r>
              <a:rPr lang="en-US" dirty="0"/>
              <a:t>, J. and </a:t>
            </a:r>
            <a:r>
              <a:rPr lang="en-US" dirty="0" err="1"/>
              <a:t>Baril</a:t>
            </a:r>
            <a:r>
              <a:rPr lang="en-US" dirty="0"/>
              <a:t>, A., 2020. Research ethics with gender and sexually diverse persons. </a:t>
            </a:r>
            <a:r>
              <a:rPr lang="en-US" i="1" dirty="0"/>
              <a:t>International journal of environmental research and public health</a:t>
            </a:r>
            <a:r>
              <a:rPr lang="en-US" dirty="0"/>
              <a:t>, </a:t>
            </a:r>
            <a:r>
              <a:rPr lang="en-US" i="1" dirty="0"/>
              <a:t>17</a:t>
            </a:r>
            <a:r>
              <a:rPr lang="en-US" dirty="0"/>
              <a:t>(18), p.6615.</a:t>
            </a:r>
          </a:p>
          <a:p>
            <a:r>
              <a:rPr lang="en-US" dirty="0" err="1"/>
              <a:t>Redcay</a:t>
            </a:r>
            <a:r>
              <a:rPr lang="en-US" dirty="0"/>
              <a:t>, A., McMahon, S., Hollinger, V., Mabry-</a:t>
            </a:r>
            <a:r>
              <a:rPr lang="en-US" dirty="0" err="1"/>
              <a:t>Kourt</a:t>
            </a:r>
            <a:r>
              <a:rPr lang="en-US" dirty="0"/>
              <a:t>, H.L. and Cook, T.B., 2019. Policy recommendations to improve the quality of life for LGBT older adults. </a:t>
            </a:r>
            <a:r>
              <a:rPr lang="en-US" i="1" dirty="0"/>
              <a:t>Journal of Human Rights and Social Work</a:t>
            </a:r>
            <a:r>
              <a:rPr lang="en-US" dirty="0"/>
              <a:t>, </a:t>
            </a:r>
            <a:r>
              <a:rPr lang="en-US" i="1" dirty="0"/>
              <a:t>4</a:t>
            </a:r>
            <a:r>
              <a:rPr lang="en-US" dirty="0"/>
              <a:t>, pp.267-274.</a:t>
            </a:r>
          </a:p>
          <a:p>
            <a:r>
              <a:rPr lang="en-US" i="1" dirty="0"/>
              <a:t>Safe housing for LGBT people is a matter of life and death</a:t>
            </a:r>
            <a:r>
              <a:rPr lang="en-US" dirty="0"/>
              <a:t> (no date) </a:t>
            </a:r>
            <a:r>
              <a:rPr lang="en-US" i="1" dirty="0"/>
              <a:t>TUC</a:t>
            </a:r>
            <a:r>
              <a:rPr lang="en-US" dirty="0"/>
              <a:t>. Available at: https://www.tuc.org.uk/research-analysis/reports/safe-housing-lgbt-people-matter-life-and-death (Accessed: April 21, 2023). </a:t>
            </a:r>
          </a:p>
          <a:p>
            <a:r>
              <a:rPr lang="en-US" dirty="0"/>
              <a:t>Silva, J.C.P.D., Cardoso, R.R., Cardoso, Â.M.R. and </a:t>
            </a:r>
            <a:r>
              <a:rPr lang="en-US" dirty="0" err="1"/>
              <a:t>Gonçalves</a:t>
            </a:r>
            <a:r>
              <a:rPr lang="en-US" dirty="0"/>
              <a:t>, R.S., 2021. Sexual diversity: a perspective on the impact of stigma and discrimination on adolescence. </a:t>
            </a:r>
            <a:r>
              <a:rPr lang="en-US" i="1" dirty="0" err="1"/>
              <a:t>Ciência</a:t>
            </a:r>
            <a:r>
              <a:rPr lang="en-US" i="1" dirty="0"/>
              <a:t> &amp; </a:t>
            </a:r>
            <a:r>
              <a:rPr lang="en-US" i="1" dirty="0" err="1"/>
              <a:t>Saúde</a:t>
            </a:r>
            <a:r>
              <a:rPr lang="en-US" i="1" dirty="0"/>
              <a:t> </a:t>
            </a:r>
            <a:r>
              <a:rPr lang="en-US" i="1" dirty="0" err="1"/>
              <a:t>Coletiva</a:t>
            </a:r>
            <a:r>
              <a:rPr lang="en-US" dirty="0"/>
              <a:t>, </a:t>
            </a:r>
            <a:r>
              <a:rPr lang="en-US" i="1" dirty="0"/>
              <a:t>26</a:t>
            </a:r>
            <a:r>
              <a:rPr lang="en-US" dirty="0"/>
              <a:t>, pp.2643-2652.</a:t>
            </a:r>
          </a:p>
          <a:p>
            <a:r>
              <a:rPr lang="en-US" dirty="0"/>
              <a:t>Stein, G.L., </a:t>
            </a:r>
            <a:r>
              <a:rPr lang="en-US" dirty="0" err="1"/>
              <a:t>Berkman</a:t>
            </a:r>
            <a:r>
              <a:rPr lang="en-US" dirty="0"/>
              <a:t>, C., </a:t>
            </a:r>
            <a:r>
              <a:rPr lang="en-US" dirty="0" err="1"/>
              <a:t>O'Mahony</a:t>
            </a:r>
            <a:r>
              <a:rPr lang="en-US" dirty="0"/>
              <a:t>, S., Godfrey, D., Javier, N.M. and </a:t>
            </a:r>
            <a:r>
              <a:rPr lang="en-US" dirty="0" err="1"/>
              <a:t>Maingi</a:t>
            </a:r>
            <a:r>
              <a:rPr lang="en-US" dirty="0"/>
              <a:t>, S., 2020. Experiences of lesbian, gay, bisexual, and transgender patients and families in hospice and palliative care: perspectives of the palliative care team. </a:t>
            </a:r>
            <a:r>
              <a:rPr lang="en-US" i="1" dirty="0"/>
              <a:t>Journal of Palliative Medicine</a:t>
            </a:r>
            <a:r>
              <a:rPr lang="en-US" dirty="0"/>
              <a:t>, </a:t>
            </a:r>
            <a:r>
              <a:rPr lang="en-US" i="1" dirty="0"/>
              <a:t>23</a:t>
            </a:r>
            <a:r>
              <a:rPr lang="en-US" dirty="0"/>
              <a:t>(6), pp.817-824.</a:t>
            </a:r>
          </a:p>
          <a:p>
            <a:r>
              <a:rPr lang="en-US" dirty="0"/>
              <a:t>Westwood, S., 2022. Religious‐based negative attitudes towards LGBTQ people among healthcare, social care and social work students and professionals: A review of the international literature. </a:t>
            </a:r>
            <a:r>
              <a:rPr lang="en-US" i="1" dirty="0"/>
              <a:t>Health &amp; Social Care in the Community</a:t>
            </a:r>
            <a:r>
              <a:rPr lang="en-US" dirty="0"/>
              <a:t>, </a:t>
            </a:r>
            <a:r>
              <a:rPr lang="en-US" i="1" dirty="0"/>
              <a:t>30</a:t>
            </a:r>
            <a:r>
              <a:rPr lang="en-US" dirty="0"/>
              <a:t>(5), pp.e1449-e1470.</a:t>
            </a:r>
          </a:p>
          <a:p>
            <a:r>
              <a:rPr lang="en-US" dirty="0"/>
              <a:t>Witt, H. and Medina-Martinez, K., 2022. Transgender rights &amp; the urgent need for social work advocacy. </a:t>
            </a:r>
            <a:r>
              <a:rPr lang="en-US" i="1" dirty="0"/>
              <a:t>Social Work in Public Health</a:t>
            </a:r>
            <a:r>
              <a:rPr lang="en-US" dirty="0"/>
              <a:t>, </a:t>
            </a:r>
            <a:r>
              <a:rPr lang="en-US" i="1" dirty="0"/>
              <a:t>37</a:t>
            </a:r>
            <a:r>
              <a:rPr lang="en-US" dirty="0"/>
              <a:t>(1), pp.28-32.</a:t>
            </a:r>
          </a:p>
          <a:p>
            <a:r>
              <a:rPr lang="en-US" b="1" dirty="0"/>
              <a:t> </a:t>
            </a:r>
            <a:endParaRPr lang="en-US" dirty="0"/>
          </a:p>
          <a:p>
            <a:endParaRPr lang="en-US" dirty="0"/>
          </a:p>
        </p:txBody>
      </p:sp>
    </p:spTree>
    <p:extLst>
      <p:ext uri="{BB962C8B-B14F-4D97-AF65-F5344CB8AC3E}">
        <p14:creationId xmlns:p14="http://schemas.microsoft.com/office/powerpoint/2010/main" val="2499804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3"/>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1782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r>
              <a:rPr lang="en-US" dirty="0"/>
              <a:t/>
            </a:r>
            <a:br>
              <a:rPr lang="en-US" dirty="0"/>
            </a:br>
            <a:endParaRPr lang="en-US" dirty="0"/>
          </a:p>
        </p:txBody>
      </p:sp>
      <p:sp>
        <p:nvSpPr>
          <p:cNvPr id="3" name="Content Placeholder 2"/>
          <p:cNvSpPr>
            <a:spLocks noGrp="1"/>
          </p:cNvSpPr>
          <p:nvPr>
            <p:ph sz="quarter" idx="13"/>
          </p:nvPr>
        </p:nvSpPr>
        <p:spPr>
          <a:xfrm>
            <a:off x="609600" y="1600200"/>
            <a:ext cx="4114800" cy="4876800"/>
          </a:xfrm>
        </p:spPr>
        <p:txBody>
          <a:bodyPr>
            <a:normAutofit/>
          </a:bodyPr>
          <a:lstStyle/>
          <a:p>
            <a:pPr lvl="0"/>
            <a:r>
              <a:rPr lang="en-US" dirty="0"/>
              <a:t>The aim of the presentation is to provide an assessment on supporting respect and dignity to the people based on ethical principles</a:t>
            </a:r>
          </a:p>
          <a:p>
            <a:pPr lvl="0"/>
            <a:r>
              <a:rPr lang="en-US" dirty="0"/>
              <a:t>The considered target population for the presentation is the Young LGBT community, who face familial rejections</a:t>
            </a:r>
          </a:p>
          <a:p>
            <a:pPr lvl="0"/>
            <a:r>
              <a:rPr lang="en-US" dirty="0"/>
              <a:t>The presentation shares valuable insights about the strategies that can be deployed by the social workers in addressing the mentioned challenge </a:t>
            </a:r>
          </a:p>
          <a:p>
            <a:pPr lvl="0"/>
            <a:r>
              <a:rPr lang="en-US" dirty="0"/>
              <a:t>A specific case study is taken into consideration from Stonewall Housing excerpt to conduct the study </a:t>
            </a:r>
          </a:p>
          <a:p>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199" y="1600200"/>
            <a:ext cx="411480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449441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554162"/>
          </a:xfrm>
        </p:spPr>
        <p:txBody>
          <a:bodyPr/>
          <a:lstStyle/>
          <a:p>
            <a:r>
              <a:rPr lang="en-US" b="1" dirty="0"/>
              <a:t>Young homeless LGBT population in UK</a:t>
            </a:r>
            <a:r>
              <a:rPr lang="en-US" dirty="0"/>
              <a:t/>
            </a:r>
            <a:br>
              <a:rPr lang="en-US" dirty="0"/>
            </a:br>
            <a:endParaRPr lang="en-US" dirty="0"/>
          </a:p>
        </p:txBody>
      </p:sp>
      <p:sp>
        <p:nvSpPr>
          <p:cNvPr id="3" name="Content Placeholder 2"/>
          <p:cNvSpPr>
            <a:spLocks noGrp="1"/>
          </p:cNvSpPr>
          <p:nvPr>
            <p:ph sz="quarter" idx="13"/>
          </p:nvPr>
        </p:nvSpPr>
        <p:spPr>
          <a:xfrm>
            <a:off x="609600" y="1600200"/>
            <a:ext cx="8305800" cy="4800600"/>
          </a:xfrm>
        </p:spPr>
        <p:txBody>
          <a:bodyPr>
            <a:normAutofit/>
          </a:bodyPr>
          <a:lstStyle/>
          <a:p>
            <a:pPr lvl="0"/>
            <a:r>
              <a:rPr lang="en-US" dirty="0"/>
              <a:t>A </a:t>
            </a:r>
            <a:r>
              <a:rPr lang="en-US" dirty="0" err="1"/>
              <a:t>meagre</a:t>
            </a:r>
            <a:r>
              <a:rPr lang="en-US" dirty="0"/>
              <a:t> portion of the UK population accounts to the LGBT segment </a:t>
            </a:r>
          </a:p>
          <a:p>
            <a:pPr lvl="0"/>
            <a:r>
              <a:rPr lang="en-US" dirty="0"/>
              <a:t>As of 2020, 93.6% of the UK population labeled themselves as heterosexual (tuc.org.uk, 2023)</a:t>
            </a:r>
          </a:p>
          <a:p>
            <a:pPr lvl="0"/>
            <a:r>
              <a:rPr lang="en-US" dirty="0"/>
              <a:t>The same year identified 3.1% of the UK population to belong to the LGBT community and it is growing (ons.gov.uk, 2023)</a:t>
            </a:r>
          </a:p>
          <a:p>
            <a:pPr lvl="0"/>
            <a:r>
              <a:rPr lang="en-US" dirty="0"/>
              <a:t>People aged between 18 to 24 years identified as LGBT community comprise 8% of the population as of 2020 ratio (tuc.org.uk, 2023)</a:t>
            </a:r>
          </a:p>
          <a:p>
            <a:pPr lvl="0"/>
            <a:r>
              <a:rPr lang="en-US" dirty="0"/>
              <a:t>There is a total estimate of almost 80,000 people who make up to the LGBT population in the UK (ons.gov.uk, 2023)</a:t>
            </a:r>
          </a:p>
          <a:p>
            <a:pPr lvl="0"/>
            <a:r>
              <a:rPr lang="en-US" dirty="0"/>
              <a:t>24% of the 80,000 benchmark fall into the young LGBT community (ons.gov.uk, 2023)</a:t>
            </a:r>
          </a:p>
          <a:p>
            <a:pPr lvl="0"/>
            <a:r>
              <a:rPr lang="en-US" dirty="0"/>
              <a:t>Out of the 24%, 69% of the population have found to be homeless, facing familiar rejection, attack on dignity and even suffering from homophobia (tuc.org.uk, 2023)</a:t>
            </a:r>
          </a:p>
          <a:p>
            <a:endParaRPr lang="en-US" dirty="0"/>
          </a:p>
        </p:txBody>
      </p:sp>
    </p:spTree>
    <p:extLst>
      <p:ext uri="{BB962C8B-B14F-4D97-AF65-F5344CB8AC3E}">
        <p14:creationId xmlns:p14="http://schemas.microsoft.com/office/powerpoint/2010/main" val="16189922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1</a:t>
            </a:r>
            <a:r>
              <a:rPr lang="en-US" b="1" baseline="30000" dirty="0"/>
              <a:t>st</a:t>
            </a:r>
            <a:r>
              <a:rPr lang="en-US" b="1" dirty="0"/>
              <a:t> Question: Ethical concepts: Freedom </a:t>
            </a:r>
            <a:endParaRPr lang="en-US" dirty="0"/>
          </a:p>
        </p:txBody>
      </p:sp>
      <p:sp>
        <p:nvSpPr>
          <p:cNvPr id="3" name="Content Placeholder 2"/>
          <p:cNvSpPr>
            <a:spLocks noGrp="1"/>
          </p:cNvSpPr>
          <p:nvPr>
            <p:ph sz="quarter" idx="13"/>
          </p:nvPr>
        </p:nvSpPr>
        <p:spPr>
          <a:xfrm>
            <a:off x="609600" y="1600200"/>
            <a:ext cx="4038600" cy="4953000"/>
          </a:xfrm>
        </p:spPr>
        <p:txBody>
          <a:bodyPr>
            <a:normAutofit lnSpcReduction="10000"/>
          </a:bodyPr>
          <a:lstStyle/>
          <a:p>
            <a:pPr lvl="0"/>
            <a:r>
              <a:rPr lang="en-US" dirty="0"/>
              <a:t>The Human Rights Act 1998 defines the right of the people in the UK, irrespective of their caste, orientation and race (</a:t>
            </a:r>
            <a:r>
              <a:rPr lang="en-US" dirty="0" err="1"/>
              <a:t>Butchard</a:t>
            </a:r>
            <a:r>
              <a:rPr lang="en-US" dirty="0"/>
              <a:t> and </a:t>
            </a:r>
            <a:r>
              <a:rPr lang="en-US" dirty="0" err="1"/>
              <a:t>Kinderman</a:t>
            </a:r>
            <a:r>
              <a:rPr lang="en-US" dirty="0"/>
              <a:t>, 2019)</a:t>
            </a:r>
          </a:p>
          <a:p>
            <a:pPr lvl="0"/>
            <a:r>
              <a:rPr lang="en-US" dirty="0"/>
              <a:t>Every individual has the right and freedom to act autonomously in selecting the type and delivery of care </a:t>
            </a:r>
          </a:p>
          <a:p>
            <a:pPr lvl="0"/>
            <a:r>
              <a:rPr lang="en-US" dirty="0"/>
              <a:t>The FREDA principles determine the professionals standards and values of act for the social workers to be followed in the given situation (</a:t>
            </a:r>
            <a:r>
              <a:rPr lang="en-US" dirty="0" err="1"/>
              <a:t>Henrickson</a:t>
            </a:r>
            <a:r>
              <a:rPr lang="en-US" dirty="0"/>
              <a:t>, 2018)</a:t>
            </a:r>
          </a:p>
          <a:p>
            <a:pPr lvl="0"/>
            <a:r>
              <a:rPr lang="en-US" dirty="0"/>
              <a:t>The social worker is supposed to offer autonomy to the client in the given situations to select the treatment process </a:t>
            </a:r>
          </a:p>
          <a:p>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0" y="1476374"/>
            <a:ext cx="3810000"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7684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Rights </a:t>
            </a:r>
            <a:r>
              <a:rPr lang="en-US" dirty="0"/>
              <a:t/>
            </a:r>
            <a:br>
              <a:rPr lang="en-US" dirty="0"/>
            </a:br>
            <a:endParaRPr lang="en-US" dirty="0"/>
          </a:p>
        </p:txBody>
      </p:sp>
      <p:sp>
        <p:nvSpPr>
          <p:cNvPr id="3" name="Content Placeholder 2"/>
          <p:cNvSpPr>
            <a:spLocks noGrp="1"/>
          </p:cNvSpPr>
          <p:nvPr>
            <p:ph sz="quarter" idx="13"/>
          </p:nvPr>
        </p:nvSpPr>
        <p:spPr/>
        <p:txBody>
          <a:bodyPr/>
          <a:lstStyle/>
          <a:p>
            <a:pPr lvl="0"/>
            <a:r>
              <a:rPr lang="en-US" dirty="0"/>
              <a:t>The client in this regard has the right to know about the process of treatment and the person offering the treatment (George and </a:t>
            </a:r>
            <a:r>
              <a:rPr lang="en-US" dirty="0" err="1"/>
              <a:t>Ekoh</a:t>
            </a:r>
            <a:r>
              <a:rPr lang="en-US" dirty="0"/>
              <a:t>, 2020)</a:t>
            </a:r>
          </a:p>
          <a:p>
            <a:pPr lvl="0"/>
            <a:r>
              <a:rPr lang="en-US" dirty="0"/>
              <a:t>He even has the right to ask questions and even quit seeking a proper explanation on the type of treatments offered (Witt and Medina-Martinez, 2022)</a:t>
            </a:r>
          </a:p>
          <a:p>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429000"/>
            <a:ext cx="6553199" cy="293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37974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Responsibilities</a:t>
            </a:r>
            <a:r>
              <a:rPr lang="en-US" dirty="0"/>
              <a:t/>
            </a:r>
            <a:br>
              <a:rPr lang="en-US" dirty="0"/>
            </a:br>
            <a:endParaRPr lang="en-US" dirty="0"/>
          </a:p>
        </p:txBody>
      </p:sp>
      <p:sp>
        <p:nvSpPr>
          <p:cNvPr id="3" name="Content Placeholder 2"/>
          <p:cNvSpPr>
            <a:spLocks noGrp="1"/>
          </p:cNvSpPr>
          <p:nvPr>
            <p:ph sz="quarter" idx="13"/>
          </p:nvPr>
        </p:nvSpPr>
        <p:spPr/>
        <p:txBody>
          <a:bodyPr/>
          <a:lstStyle/>
          <a:p>
            <a:pPr lvl="0"/>
            <a:r>
              <a:rPr lang="en-US" dirty="0"/>
              <a:t>It is the responsibility of the social care worker to deliver the best course of treatment to the client</a:t>
            </a:r>
          </a:p>
          <a:p>
            <a:pPr lvl="0"/>
            <a:r>
              <a:rPr lang="en-US" dirty="0"/>
              <a:t>The social worker must comply with the responsibilities and thereby deliver the best care practices to the client (</a:t>
            </a:r>
            <a:r>
              <a:rPr lang="en-US" dirty="0" err="1"/>
              <a:t>Redcay</a:t>
            </a:r>
            <a:r>
              <a:rPr lang="en-US" dirty="0"/>
              <a:t> </a:t>
            </a:r>
            <a:r>
              <a:rPr lang="en-US" i="1" dirty="0"/>
              <a:t>et al.,</a:t>
            </a:r>
            <a:r>
              <a:rPr lang="en-US" dirty="0"/>
              <a:t> 2019)</a:t>
            </a:r>
          </a:p>
          <a:p>
            <a:endParaRPr lang="en-US" dirty="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200400"/>
            <a:ext cx="7086600" cy="304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5691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Use of power in care </a:t>
            </a:r>
            <a:r>
              <a:rPr lang="en-US" dirty="0"/>
              <a:t/>
            </a:r>
            <a:br>
              <a:rPr lang="en-US" dirty="0"/>
            </a:br>
            <a:endParaRPr lang="en-US" dirty="0"/>
          </a:p>
        </p:txBody>
      </p:sp>
      <p:sp>
        <p:nvSpPr>
          <p:cNvPr id="3" name="Content Placeholder 2"/>
          <p:cNvSpPr>
            <a:spLocks noGrp="1"/>
          </p:cNvSpPr>
          <p:nvPr>
            <p:ph sz="quarter" idx="13"/>
          </p:nvPr>
        </p:nvSpPr>
        <p:spPr/>
        <p:txBody>
          <a:bodyPr/>
          <a:lstStyle/>
          <a:p>
            <a:pPr lvl="0"/>
            <a:r>
              <a:rPr lang="en-US" dirty="0"/>
              <a:t>The social care workers must act in power and dignity to render respect to the clients </a:t>
            </a:r>
          </a:p>
          <a:p>
            <a:pPr lvl="0"/>
            <a:r>
              <a:rPr lang="en-US" dirty="0"/>
              <a:t>The social worker possesses the power to discharge the duties to the clients with discretionary powers and authenticity (</a:t>
            </a:r>
            <a:r>
              <a:rPr lang="en-US" dirty="0" err="1"/>
              <a:t>Hafford‐Letchfield</a:t>
            </a:r>
            <a:r>
              <a:rPr lang="en-US" dirty="0"/>
              <a:t> </a:t>
            </a:r>
            <a:r>
              <a:rPr lang="en-US" i="1" dirty="0"/>
              <a:t>et al.,</a:t>
            </a:r>
            <a:r>
              <a:rPr lang="en-US" dirty="0"/>
              <a:t> 2018)</a:t>
            </a:r>
          </a:p>
          <a:p>
            <a:pPr lvl="0"/>
            <a:r>
              <a:rPr lang="en-US" dirty="0"/>
              <a:t>The social care worker must also be aware of the client’s need and have the knowledge to deliver the required care for the client (Westwood, 2022)</a:t>
            </a:r>
          </a:p>
          <a:p>
            <a:endParaRPr lang="en-US" dirty="0"/>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3886200"/>
            <a:ext cx="7162800" cy="2466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6933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7924800" cy="1782762"/>
          </a:xfrm>
        </p:spPr>
        <p:txBody>
          <a:bodyPr/>
          <a:lstStyle/>
          <a:p>
            <a:r>
              <a:rPr lang="en-US" b="1" dirty="0"/>
              <a:t>2</a:t>
            </a:r>
            <a:r>
              <a:rPr lang="en-US" b="1" baseline="30000" dirty="0"/>
              <a:t>nd</a:t>
            </a:r>
            <a:r>
              <a:rPr lang="en-US" b="1" dirty="0"/>
              <a:t> Question: Strategies to employ support and respect to Jamie’s dignity</a:t>
            </a:r>
            <a:r>
              <a:rPr lang="en-US" dirty="0"/>
              <a:t/>
            </a:r>
            <a:br>
              <a:rPr lang="en-US" dirty="0"/>
            </a:br>
            <a:endParaRPr lang="en-US" dirty="0"/>
          </a:p>
        </p:txBody>
      </p:sp>
      <p:sp>
        <p:nvSpPr>
          <p:cNvPr id="3" name="Content Placeholder 2"/>
          <p:cNvSpPr>
            <a:spLocks noGrp="1"/>
          </p:cNvSpPr>
          <p:nvPr>
            <p:ph sz="quarter" idx="13"/>
          </p:nvPr>
        </p:nvSpPr>
        <p:spPr/>
        <p:txBody>
          <a:bodyPr/>
          <a:lstStyle/>
          <a:p>
            <a:r>
              <a:rPr lang="en-US" b="1" dirty="0"/>
              <a:t>7: 2</a:t>
            </a:r>
            <a:r>
              <a:rPr lang="en-US" b="1" baseline="30000" dirty="0"/>
              <a:t>nd</a:t>
            </a:r>
            <a:r>
              <a:rPr lang="en-US" b="1" dirty="0"/>
              <a:t> Question: Strategies to employ support and respect to Jamie’s dignity</a:t>
            </a:r>
            <a:endParaRPr lang="en-US" dirty="0"/>
          </a:p>
          <a:p>
            <a:pPr lvl="0"/>
            <a:r>
              <a:rPr lang="en-US" dirty="0"/>
              <a:t>The FREDA principles focus on Fairness, Respect, Equality, Dignity and Autonomy </a:t>
            </a:r>
          </a:p>
          <a:p>
            <a:pPr lvl="0"/>
            <a:r>
              <a:rPr lang="en-US" dirty="0"/>
              <a:t>The social workers must focus on delivering dignity and respect to Jamie by providing care and upholding the respect of the client (Stein </a:t>
            </a:r>
            <a:r>
              <a:rPr lang="en-US" i="1" dirty="0"/>
              <a:t>et al.,</a:t>
            </a:r>
            <a:r>
              <a:rPr lang="en-US" dirty="0"/>
              <a:t> 2020)</a:t>
            </a:r>
          </a:p>
          <a:p>
            <a:pPr lvl="0"/>
            <a:r>
              <a:rPr lang="en-US" dirty="0"/>
              <a:t>The social workers need to determine the capacities of Jamie and ambitions and hence ensure protection of the rights of Jamie </a:t>
            </a:r>
          </a:p>
          <a:p>
            <a:pPr lvl="0"/>
            <a:r>
              <a:rPr lang="en-US" dirty="0"/>
              <a:t>Further, the social care worker must promote social activities and encourage motivational interviewing through effective conversation (</a:t>
            </a:r>
            <a:r>
              <a:rPr lang="en-US" dirty="0" err="1"/>
              <a:t>Henrickso</a:t>
            </a:r>
            <a:r>
              <a:rPr lang="en-US" dirty="0"/>
              <a:t> </a:t>
            </a:r>
            <a:r>
              <a:rPr lang="en-US" i="1" dirty="0"/>
              <a:t>et al.,</a:t>
            </a:r>
            <a:r>
              <a:rPr lang="en-US" dirty="0"/>
              <a:t> 2020)</a:t>
            </a:r>
          </a:p>
          <a:p>
            <a:endParaRPr lang="en-US" dirty="0"/>
          </a:p>
        </p:txBody>
      </p:sp>
    </p:spTree>
    <p:extLst>
      <p:ext uri="{BB962C8B-B14F-4D97-AF65-F5344CB8AC3E}">
        <p14:creationId xmlns:p14="http://schemas.microsoft.com/office/powerpoint/2010/main" val="32881216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Strategies continued</a:t>
            </a:r>
            <a:r>
              <a:rPr lang="en-US" dirty="0"/>
              <a:t/>
            </a:r>
            <a:br>
              <a:rPr lang="en-US" dirty="0"/>
            </a:br>
            <a:endParaRPr lang="en-US" dirty="0"/>
          </a:p>
        </p:txBody>
      </p:sp>
      <p:sp>
        <p:nvSpPr>
          <p:cNvPr id="3" name="Content Placeholder 2"/>
          <p:cNvSpPr>
            <a:spLocks noGrp="1"/>
          </p:cNvSpPr>
          <p:nvPr>
            <p:ph sz="quarter" idx="13"/>
          </p:nvPr>
        </p:nvSpPr>
        <p:spPr/>
        <p:txBody>
          <a:bodyPr/>
          <a:lstStyle/>
          <a:p>
            <a:pPr lvl="0"/>
            <a:r>
              <a:rPr lang="en-US" dirty="0"/>
              <a:t>The social care worker for Jamie must create a conducive environment for her to open up and share her views and feel relaxed</a:t>
            </a:r>
          </a:p>
          <a:p>
            <a:pPr lvl="0"/>
            <a:r>
              <a:rPr lang="en-US" dirty="0"/>
              <a:t>Jamie must be allowed to share her views and opinions in respect to selecting their way of dressing up </a:t>
            </a:r>
          </a:p>
          <a:p>
            <a:pPr lvl="0"/>
            <a:r>
              <a:rPr lang="en-US" dirty="0"/>
              <a:t>Jamie must be given enough importance to make decisions and behave with dignity and self-respect </a:t>
            </a:r>
          </a:p>
          <a:p>
            <a:endParaRPr lang="en-US" dirty="0"/>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886200"/>
            <a:ext cx="7315200"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4347230"/>
      </p:ext>
    </p:extLst>
  </p:cSld>
  <p:clrMapOvr>
    <a:masterClrMapping/>
  </p:clrMapOvr>
</p:sld>
</file>

<file path=ppt/theme/theme1.xml><?xml version="1.0" encoding="utf-8"?>
<a:theme xmlns:a="http://schemas.openxmlformats.org/drawingml/2006/main" name="Horizon">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Custom 1">
      <a:majorFont>
        <a:latin typeface="Times New Roman"/>
        <a:ea typeface=""/>
        <a:cs typeface=""/>
      </a:majorFont>
      <a:minorFont>
        <a:latin typeface="Times New Roman"/>
        <a:ea typeface=""/>
        <a:cs typeface=""/>
      </a:minorFont>
    </a:fontScheme>
    <a:fmtScheme name="Horizon">
      <a:fillStyleLst>
        <a:solidFill>
          <a:schemeClr val="phClr"/>
        </a:solidFill>
        <a:gradFill rotWithShape="1">
          <a:gsLst>
            <a:gs pos="0">
              <a:schemeClr val="phClr">
                <a:tint val="83000"/>
                <a:shade val="100000"/>
                <a:satMod val="100000"/>
              </a:schemeClr>
            </a:gs>
            <a:gs pos="100000">
              <a:schemeClr val="phClr">
                <a:tint val="61000"/>
                <a:alpha val="100000"/>
                <a:satMod val="200000"/>
              </a:schemeClr>
            </a:gs>
          </a:gsLst>
          <a:path path="circle">
            <a:fillToRect l="100000" t="100000" r="100000" b="100000"/>
          </a:path>
        </a:gradFill>
        <a:gradFill rotWithShape="1">
          <a:gsLst>
            <a:gs pos="0">
              <a:schemeClr val="phClr">
                <a:shade val="85000"/>
              </a:schemeClr>
            </a:gs>
            <a:gs pos="100000">
              <a:schemeClr val="phClr">
                <a:tint val="90000"/>
                <a:alpha val="100000"/>
                <a:satMod val="200000"/>
              </a:schemeClr>
            </a:gs>
          </a:gsLst>
          <a:path path="circle">
            <a:fillToRect l="100000" t="100000" r="100000" b="100000"/>
          </a:path>
        </a:gradFill>
      </a:fillStyleLst>
      <a:lnStyleLst>
        <a:ln w="9525" cap="flat" cmpd="sng" algn="ctr">
          <a:solidFill>
            <a:schemeClr val="phClr"/>
          </a:solidFill>
          <a:prstDash val="solid"/>
        </a:ln>
        <a:ln w="10795" cap="flat" cmpd="sng" algn="ctr">
          <a:solidFill>
            <a:schemeClr val="phClr"/>
          </a:solidFill>
          <a:prstDash val="solid"/>
        </a:ln>
        <a:ln w="15240" cap="flat" cmpd="sng" algn="ctr">
          <a:solidFill>
            <a:schemeClr val="phClr">
              <a:tint val="25000"/>
              <a:alpha val="25000"/>
            </a:scheme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2924" dir="5400000" rotWithShape="0">
              <a:srgbClr val="000000">
                <a:alpha val="40000"/>
              </a:srgbClr>
            </a:outerShdw>
          </a:effectLst>
        </a:effectStyle>
        <a:effectStyle>
          <a:effectLst>
            <a:outerShdw blurRad="50800" dist="25400" dir="5400000" rotWithShape="0">
              <a:srgbClr val="000000">
                <a:alpha val="40000"/>
              </a:srgbClr>
            </a:outerShdw>
          </a:effectLst>
          <a:scene3d>
            <a:camera prst="orthographicFront">
              <a:rot lat="0" lon="0" rev="0"/>
            </a:camera>
            <a:lightRig rig="flat" dir="t">
              <a:rot lat="0" lon="0" rev="3600000"/>
            </a:lightRig>
          </a:scene3d>
          <a:sp3d prstMaterial="flat">
            <a:bevelT w="34925" h="47625" prst="coolSlant"/>
          </a:sp3d>
        </a:effectStyle>
      </a:effectStyleLst>
      <a:bgFillStyleLst>
        <a:solidFill>
          <a:schemeClr val="phClr"/>
        </a:solidFill>
        <a:gradFill rotWithShape="1">
          <a:gsLst>
            <a:gs pos="0">
              <a:schemeClr val="phClr">
                <a:tint val="96000"/>
                <a:shade val="100000"/>
                <a:alpha val="100000"/>
                <a:satMod val="140000"/>
              </a:schemeClr>
            </a:gs>
            <a:gs pos="31000">
              <a:schemeClr val="phClr">
                <a:tint val="100000"/>
                <a:shade val="90000"/>
                <a:alpha val="100000"/>
              </a:schemeClr>
            </a:gs>
            <a:gs pos="100000">
              <a:schemeClr val="phClr">
                <a:tint val="100000"/>
                <a:shade val="80000"/>
                <a:alpha val="100000"/>
              </a:schemeClr>
            </a:gs>
          </a:gsLst>
          <a:lin ang="5400000" scaled="0"/>
        </a:gradFill>
        <a:gradFill rotWithShape="1">
          <a:gsLst>
            <a:gs pos="0">
              <a:schemeClr val="phClr">
                <a:tint val="96000"/>
                <a:shade val="100000"/>
                <a:alpha val="100000"/>
                <a:satMod val="180000"/>
              </a:schemeClr>
            </a:gs>
            <a:gs pos="41000">
              <a:schemeClr val="phClr">
                <a:tint val="100000"/>
                <a:shade val="100000"/>
                <a:alpha val="100000"/>
                <a:satMod val="150000"/>
              </a:schemeClr>
            </a:gs>
            <a:gs pos="100000">
              <a:schemeClr val="phClr">
                <a:tint val="100000"/>
                <a:shade val="65000"/>
                <a:alpha val="100000"/>
              </a:schemeClr>
            </a:gs>
          </a:gsLst>
          <a:path path="circle">
            <a:fillToRect l="50000" t="80000" r="100000" b="10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20</TotalTime>
  <Words>1791</Words>
  <Application>Microsoft Office PowerPoint</Application>
  <PresentationFormat>On-screen Show (4:3)</PresentationFormat>
  <Paragraphs>103</Paragraphs>
  <Slides>16</Slides>
  <Notes>12</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Horizon</vt:lpstr>
      <vt:lpstr>Supporting Dignity and Respect Through Ethical Principles</vt:lpstr>
      <vt:lpstr>Introduction </vt:lpstr>
      <vt:lpstr>Young homeless LGBT population in UK </vt:lpstr>
      <vt:lpstr>1st Question: Ethical concepts: Freedom </vt:lpstr>
      <vt:lpstr>Rights  </vt:lpstr>
      <vt:lpstr>Responsibilities </vt:lpstr>
      <vt:lpstr>Use of power in care  </vt:lpstr>
      <vt:lpstr>2nd Question: Strategies to employ support and respect to Jamie’s dignity </vt:lpstr>
      <vt:lpstr>Strategies continued </vt:lpstr>
      <vt:lpstr>3rd Question: Ways to maintain effective communication  </vt:lpstr>
      <vt:lpstr>Using interpersonal skills </vt:lpstr>
      <vt:lpstr>Compassion, dignity and respect  </vt:lpstr>
      <vt:lpstr>Delivering best possible support to Jamie </vt:lpstr>
      <vt:lpstr>Conclusion  </vt:lpstr>
      <vt:lpstr>References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SONY</dc:creator>
  <cp:lastModifiedBy>SONY</cp:lastModifiedBy>
  <cp:revision>4</cp:revision>
  <dcterms:created xsi:type="dcterms:W3CDTF">2023-04-21T10:41:16Z</dcterms:created>
  <dcterms:modified xsi:type="dcterms:W3CDTF">2023-04-21T11:01:35Z</dcterms:modified>
</cp:coreProperties>
</file>