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e1eab8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e1eab8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Victims have basic human rights to get recognition with respect. It is important to protect their rights to give them physical safety and to protect their privacy. It also helps the victim to be indemnified by the offenders and get compensation from the state.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Victims have the basic right to get information relating to their cases. Promoting the participation of the victim will help them to get financial assistance and psychological support. It also gives access to the victim to participate in criminal proceedings not merely as a witness but also as an active party to the case.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Ministry of Justice aims to enhance public trust in the criminal system which is important for the effective functioning of the criminal system as it helps to secure cooperation between victims and witnesses. For instance, through the process of reporting crime, and giving testimony in court public trust can be secured.</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Crime is generally the result of adverse economic, cultural, and social-cultural conditions. To avoid crime it is essential to understand the root causes related to crime. Apart from the socio-economic causes youngsters in the UK, get involved in crime due to the easy weapons access, lack of parental control, and lack of education.</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i="1"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victims of the crime generally have the feeling of inclusion and they often get confused by the procedure of criminal justice. Restorative justice aids the victim to decide how their justice procedure will proceed. It helps the victim to interact directly with the parties who are responsible. Thus it is essential to promote restorative justice.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e1eab87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e1eab87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victims has the right to get financial assistance from the state as well as from the responsible parties. For the purpose of providing financial support to the victims of criminal cases,  a victims support service has been founded  in the UK that is funded by various agencies that include the government department nationally, and also involves the Commissioner of Police, locally. Every agency is responsible for the decision of how to allocate the available resources to the victim in order to improve the condition of the victim in an efficient manner (</a:t>
            </a:r>
            <a:r>
              <a:rPr lang="en-GB" sz="1200">
                <a:solidFill>
                  <a:srgbClr val="222222"/>
                </a:solidFill>
                <a:highlight>
                  <a:srgbClr val="FFFFFF"/>
                </a:highlight>
                <a:latin typeface="Times New Roman"/>
                <a:ea typeface="Times New Roman"/>
                <a:cs typeface="Times New Roman"/>
                <a:sym typeface="Times New Roman"/>
              </a:rPr>
              <a:t>Sullivan, </a:t>
            </a:r>
            <a:r>
              <a:rPr i="1" lang="en-GB" sz="1200">
                <a:solidFill>
                  <a:srgbClr val="222222"/>
                </a:solidFill>
                <a:highlight>
                  <a:srgbClr val="FFFFFF"/>
                </a:highlight>
                <a:latin typeface="Times New Roman"/>
                <a:ea typeface="Times New Roman"/>
                <a:cs typeface="Times New Roman"/>
                <a:sym typeface="Times New Roman"/>
              </a:rPr>
              <a:t>et al</a:t>
            </a:r>
            <a:r>
              <a:rPr lang="en-GB" sz="1200">
                <a:solidFill>
                  <a:srgbClr val="222222"/>
                </a:solidFill>
                <a:highlight>
                  <a:srgbClr val="FFFFFF"/>
                </a:highlight>
                <a:latin typeface="Times New Roman"/>
                <a:ea typeface="Times New Roman"/>
                <a:cs typeface="Times New Roman"/>
                <a:sym typeface="Times New Roman"/>
              </a:rPr>
              <a:t>.,2019). </a:t>
            </a:r>
            <a:r>
              <a:rPr lang="en-GB" sz="1200">
                <a:solidFill>
                  <a:schemeClr val="dk1"/>
                </a:solidFill>
                <a:latin typeface="Times New Roman"/>
                <a:ea typeface="Times New Roman"/>
                <a:cs typeface="Times New Roman"/>
                <a:sym typeface="Times New Roman"/>
              </a:rPr>
              <a:t>Victims of crime often suffer from social stigma as they  fear facing society and getting back to normal life and rejoining their work-life, financial assistance from the agencies helps the victim to cope with the situation but the lack of funding in the various agencies will lead to to the unavailability of the financial assistance to the victims  as a result affecting the victims support. Financial support transforms the life of the victim after the mishap that happened, it also assists the victim to bring back confidence in their life. The funding strategy focuses on providing assistance to the victim irrespective of the status of the report regarding the offense.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certain cases, victims experience damage to their personal property. This often leads them to replace the property or repair it which can include heavy expenses. In Other cases, the victims may experience injuries due to criminal activities. As a result of this, they may have to undergo medical treatments which may include heavy charges for emergency visits as well as the requirement for counselling (Victim Strategy, 2023). These factors add up to the expenses of the victim which they may find difficult to afford due to financial constraints. In order to support the factors, the victim code offers a number of financial aids and compensation to the victims. However, at times the funds are inadequate in order to cover the required support by the victims.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Victims also face issues with accessing their entitled support. The issues mostly include logistical barriers, access to service or attending appointments. In addition to that, they also face difficulty with availing the financial support. The cost of transportation and medical expenses adds to the difficulty to have access to their entitlement in terms of the victim strategy (Warnken and Lauritsen, 2019). As a result of this, the victims lack behind in terms of receiving the entitled facilities which are provided to support the victims in terms of their physical, mental and financial difficulties. Often victims do not have a clear idea of where they can turn to seek in order to proper advice and support. They are often aware of the terms of the advisory services and support they can seek from criminal agencies across the United Kingdom. These advisory services include helplines, online support systems as well as face-to-face support systems. Due to the lack of knowledge of the victims, they are unable to speak for the necessary support which often leads to isolation and has a negative impact on the psychological and emotional aspects. Due to the lack of proper measurement taken by the government and other authoritative bodies in terms of spreading awareness, victims are aware of their own rights as well as the support they are entitled to. This makes a difficult for the victims to navigate through the criminal justice system which causes measures frustration and develops mistrust against others. They often feel disempowered due to the fact that the victims main not have even heard of the justice system or have taken it seriously enough to move forward in order to seek support.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e1eab870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e1eab87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Victims often find it difficult to take active participation in victim strategy due to the fear that it might have a negative impact on their interpersonal relationships and their engagement with others. Relationships with their family members, friends relatives and colleagues get affected due to the hesitation to take complete engagement in relationships. This leads them to face social isolation. Long periods of such an isolated state and disengaging mindset lead the victims to feel lonely and leave them in despair. They become hesitant to take natural engagement and any form of interest in building or even putting effort to maintain existing relationships. The victim code is a regulatory policy set out by the UK Government which basically outlines the minimum support and service that will be provided to the victims of crime. The service is granted by criminal justice agencies. However, victims are mostly aware of this code which impacts the support received by them. Not being aware of the existence of such a code that provides support to the victims leads them to not availing the benefits which result in the victims being frustrated due to the unfair treatment in case they do not receive desired justice (Moynihan, 2018). This also affects their ability to ask for support from their near and dear ones as well as find it difficult to reach out to the victim support facilities established under the Victim's Code.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Victims of sexual crime and violence are even more sensitive than victims who have experienced other forms of crime. They especially face issues which include fear of retaliation, societal stigma and other difficulties (Papalia </a:t>
            </a:r>
            <a:r>
              <a:rPr i="1" lang="en-GB" sz="1200">
                <a:solidFill>
                  <a:schemeClr val="dk1"/>
                </a:solidFill>
                <a:latin typeface="Times New Roman"/>
                <a:ea typeface="Times New Roman"/>
                <a:cs typeface="Times New Roman"/>
                <a:sym typeface="Times New Roman"/>
              </a:rPr>
              <a:t>et al.</a:t>
            </a:r>
            <a:r>
              <a:rPr lang="en-GB" sz="1200">
                <a:solidFill>
                  <a:schemeClr val="dk1"/>
                </a:solidFill>
                <a:latin typeface="Times New Roman"/>
                <a:ea typeface="Times New Roman"/>
                <a:cs typeface="Times New Roman"/>
                <a:sym typeface="Times New Roman"/>
              </a:rPr>
              <a:t>, 2021). This leads them to fear reporting crimes which come as a barrier. The fear also includes not being believed by authorities or their family members as well as fear of repercussions from the criminal. In case of repeated abuse, the victims often feel motivated to report to the authority which deeply instils in them the fear of not receiving proper justice. Disabled victims or victims belonging to the LGBTQ+ community who have experienced sexual crimes and other forms of abuse and criminal activities often experience trauma (Gjika and Marganski, 2020). This results in the development of long-term health issues which include anxiety, post-traumatic stress disorder and depression. As a result of these factors, the victims may experience physical symptoms as well. The physical symptoms of the victims often include headaches and insomnia. They are also likely to experience a sense of loss, fear and grief which leads to immense stress and anxiety. This impacts their daily life as their experience with the crying makes them feel unsafe which makes it further difficult for them to continue with their routine.</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Victim strategy in the UK focuses on protecting the rights of the victims and providing financial assistance to them, but it is essential to eradicate the crime, for that it is essential to find out the root causes related to the crime. Basically, the root causes of crime in the UK are related to the economic condition prevailing in the state that is due to the lack of employability, the social causes are the pressure from peer groups to get involved in anti-social activities and get addicted to drugs which in return give rise to the crime because for the drugs and alcohol consumption funding is necessary which increase the rate of crime. In England, the easy availability of weapon is another root causes for the increasing crime rate along with the lack of parental control. To eradicate  the root causes it is essential to promote community services that will conduct various seminars and group discussions on the effects of anti-social activities and getting drug addicts. It is essential to educate the population to control crime (GOV.UK.,2023). </a:t>
            </a:r>
            <a:r>
              <a:rPr lang="en-GB" sz="1200">
                <a:solidFill>
                  <a:srgbClr val="2B2B2B"/>
                </a:solidFill>
                <a:latin typeface="Times New Roman"/>
                <a:ea typeface="Times New Roman"/>
                <a:cs typeface="Times New Roman"/>
                <a:sym typeface="Times New Roman"/>
              </a:rPr>
              <a:t>It is also necessary to increase surveillance in every corner of society as well as the nation to ensure that criminal activities do not take place. Various rehabilitation Centre also needs to be set up to eradicate crime.</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e1eab87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e1eab8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For the effective running of the criminal justice system it is necessary to train the professionals, associated with this field generally criminal justice professional training facilities the leadership and management and training are basically focused on the local national and the international issues involved. Training is basically taking place at  the local level or the regional level where the root causes of the crime  are lying. The instructor of the training is generally a high experience professional from the field of federal law and the enforcement agencies of the nation (</a:t>
            </a:r>
            <a:r>
              <a:rPr lang="en-GB" sz="1200">
                <a:solidFill>
                  <a:srgbClr val="222222"/>
                </a:solidFill>
                <a:highlight>
                  <a:srgbClr val="FFFFFF"/>
                </a:highlight>
                <a:latin typeface="Times New Roman"/>
                <a:ea typeface="Times New Roman"/>
                <a:cs typeface="Times New Roman"/>
                <a:sym typeface="Times New Roman"/>
              </a:rPr>
              <a:t>DeMichele, </a:t>
            </a:r>
            <a:r>
              <a:rPr i="1" lang="en-GB" sz="1200">
                <a:solidFill>
                  <a:srgbClr val="222222"/>
                </a:solidFill>
                <a:highlight>
                  <a:srgbClr val="FFFFFF"/>
                </a:highlight>
                <a:latin typeface="Times New Roman"/>
                <a:ea typeface="Times New Roman"/>
                <a:cs typeface="Times New Roman"/>
                <a:sym typeface="Times New Roman"/>
              </a:rPr>
              <a:t>et al.</a:t>
            </a:r>
            <a:r>
              <a:rPr lang="en-GB" sz="1200">
                <a:solidFill>
                  <a:srgbClr val="222222"/>
                </a:solidFill>
                <a:highlight>
                  <a:srgbClr val="FFFFFF"/>
                </a:highlight>
                <a:latin typeface="Times New Roman"/>
                <a:ea typeface="Times New Roman"/>
                <a:cs typeface="Times New Roman"/>
                <a:sym typeface="Times New Roman"/>
              </a:rPr>
              <a:t>,2019). </a:t>
            </a:r>
            <a:r>
              <a:rPr lang="en-GB" sz="1200">
                <a:solidFill>
                  <a:schemeClr val="dk1"/>
                </a:solidFill>
                <a:latin typeface="Times New Roman"/>
                <a:ea typeface="Times New Roman"/>
                <a:cs typeface="Times New Roman"/>
                <a:sym typeface="Times New Roman"/>
              </a:rPr>
              <a:t>They all are professionals, specialists, and skilled leaders. So by an effective training process, the professional can deliver proper justice. The professionals need to be empathetic towards the offender while delivering justice as the criminal justice system strikes the balance between the delivery of justice to the victims and the social aspect of the offenders and the circumstances under which the crime has been committed.</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underline cause of the crime can be addressed when the victim will be placed at the center of the criminal justice procedure. The victim strategy that is taken up by the UK Ministry of Justice may lead to inequalities in the system of criminal justice. There may be a rising tension between what the victim needs and what are the rights of the offenders and striking a proper balance is necessary for the effective running of the criminal justice (</a:t>
            </a:r>
            <a:r>
              <a:rPr lang="en-GB" sz="1200">
                <a:solidFill>
                  <a:srgbClr val="222222"/>
                </a:solidFill>
                <a:highlight>
                  <a:srgbClr val="FFFFFF"/>
                </a:highlight>
                <a:latin typeface="Times New Roman"/>
                <a:ea typeface="Times New Roman"/>
                <a:cs typeface="Times New Roman"/>
                <a:sym typeface="Times New Roman"/>
              </a:rPr>
              <a:t>Young, 2019).</a:t>
            </a:r>
            <a:r>
              <a:rPr lang="en-GB" sz="1200">
                <a:solidFill>
                  <a:schemeClr val="dk1"/>
                </a:solidFill>
                <a:latin typeface="Times New Roman"/>
                <a:ea typeface="Times New Roman"/>
                <a:cs typeface="Times New Roman"/>
                <a:sym typeface="Times New Roman"/>
              </a:rPr>
              <a:t> The process of criminal justice generally centers around arresting the criminal, and punishing them through retributive theory or through the imposing of fines. Putting the victim at the center of the criminal justice system is the restorative justice approach. Assumption of the victims through exploration of the sentiments  is required when the victim is in the middle of the procedural system. Victims may belong to any age including the child also, so evaluating the opinion of the agreed party is therefore played a  crucial part in the process of the criminal justice system. Although  evaluating the opinion of the aggrieved party is beneficial for the system however, sometimes it is detrimental to the criminal justice procedure when the  victim of the case is a child. Taking the opinions of the victims into account helps to evaluate the needs of the victims which may  not only be financial support but also through other supports that the victim need. Thus  it can be concluded that placing the victim in the middle of justice can be beneficial.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e1eab870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e1eab870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Restorative  justice is the process in which both the parties related to an offense accumulate to resolve the dispute and to settle the  after-effects of the office, and what will be the future implication. Restorative  justice is basically a mediation process between the victim and the offender through  direct involvement, or through the involvement  of some third party. It  is a process to find a positive way after the conflict between two people, it gives  opportunity to the victim to analyse the impact of their actions and resolve it with an apology or through compensation (</a:t>
            </a:r>
            <a:r>
              <a:rPr lang="en-GB" sz="1200">
                <a:solidFill>
                  <a:srgbClr val="222222"/>
                </a:solidFill>
                <a:highlight>
                  <a:srgbClr val="FFFFFF"/>
                </a:highlight>
                <a:latin typeface="Times New Roman"/>
                <a:ea typeface="Times New Roman"/>
                <a:cs typeface="Times New Roman"/>
                <a:sym typeface="Times New Roman"/>
              </a:rPr>
              <a:t>Cps. gov,2023). </a:t>
            </a:r>
            <a:r>
              <a:rPr lang="en-GB" sz="1200">
                <a:solidFill>
                  <a:schemeClr val="dk1"/>
                </a:solidFill>
                <a:latin typeface="Times New Roman"/>
                <a:ea typeface="Times New Roman"/>
                <a:cs typeface="Times New Roman"/>
                <a:sym typeface="Times New Roman"/>
              </a:rPr>
              <a:t>This  justice gives  the offender a chance to amend the act they had done, and to take responsibility for the same. Restorative justice aims  to reduce the agony of the victim and ensure that they  will be compensated for the crime inflicted  on them  by the offender, which helps to  satisfy the victims. The faith  of the public in the criminal system by delivering a responsive justice to compensate the victim in conciliated manner. Restorative justice is a  two-way process and is generally followed in the arbitration, conciliation, and mediation process, but in the prevailing justice system, it cannot be applied as in the case of a heinous crime like murder it is not possible to restore the life of the people.</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aim of the victim strategy is to provide financial and psychological assistance but firstly it is essential to find out the root causes related to the crime. Environment plays a pivotal role in shaping the behaviour of the person and their attitude. An individual  who has grown up in an environment encircled by various criminal activity  are  vulnerable to being exposed to those activities and are generally expected to behave in a similar manner, on the contrary, the person who has grown up in an educated and religious environment is involved with productive activities. Thus it is essential for the Government and other Nongovernmental organisation to carry out community service at the grassroots level so that crime can be eradicated. Sometimes the economic condition of an individual also lets him commit a  crime. An individual who is suffering the poverty due to unemployment and various other economic factors is likely to commit a crime because of his social economic condition. At a young age, an individual is vulnerable to peer groups as they can easily influence them to be involved in anti-social activities and to get indulge in drug habits, this habit required lots of money and to gather such  funds, they involved themselves in criminal activities so it is essential to create various rehabilitation centers to mitigate those risk associate with the above mention factors.Lack of education and lack of parental control at a tender age are also late to the environment of an individual in criminal activity.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e1eab870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e1eab870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From the above discussion it can be concluded that the victim strategy helps to improve the criminal system of justice by providing a proper response to the problems of the victims and helping them to reach satisfaction through the process of Justice. For the proper implementation of the strategy regarding the victim, it is essential to train professionals related to the criminal justice system. One of the approaches that give mutual benefits to both the victims and the criminals is the Restorative  form of justice which helps the offenders to amend their mistakes and also helps the victim  to get compensation. Through the proper  implementation of the  strategy regarding the victim, the UK justice gains the  public trust in the justice system which has a wider impact on society. The victim's strategy provides financial and psychological support to the victims and gives an insight into the procedure of the case. It  has been observed that Human Rights generally raise their voice on behalf of the offenders but they also need to lay  emphasis on the rights of the victim  so that the requirements of the victims and the rights of the offenders can be balanced in an effective way. However, there are various challenges while implementing the victim strategy like lack of funding of the various agencies but that needs to be properly addressed for the effective running of the criminal justice system.</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e1eab87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e1eab87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nvSpPr>
        <p:spPr>
          <a:xfrm>
            <a:off x="2544575" y="1505150"/>
            <a:ext cx="45591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GB" sz="3500">
                <a:solidFill>
                  <a:schemeClr val="dk1"/>
                </a:solidFill>
                <a:latin typeface="Times New Roman"/>
                <a:ea typeface="Times New Roman"/>
                <a:cs typeface="Times New Roman"/>
                <a:sym typeface="Times New Roman"/>
              </a:rPr>
              <a:t>VICTIM STRATEGY</a:t>
            </a:r>
            <a:endParaRPr sz="3300"/>
          </a:p>
        </p:txBody>
      </p:sp>
      <p:sp>
        <p:nvSpPr>
          <p:cNvPr id="55" name="Google Shape;55;p13"/>
          <p:cNvSpPr txBox="1"/>
          <p:nvPr/>
        </p:nvSpPr>
        <p:spPr>
          <a:xfrm>
            <a:off x="2544575" y="1505150"/>
            <a:ext cx="44133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GB" sz="3500">
                <a:solidFill>
                  <a:schemeClr val="lt2"/>
                </a:solidFill>
                <a:latin typeface="Times New Roman"/>
                <a:ea typeface="Times New Roman"/>
                <a:cs typeface="Times New Roman"/>
                <a:sym typeface="Times New Roman"/>
              </a:rPr>
              <a:t>VICTIM STRATEGY</a:t>
            </a:r>
            <a:endParaRPr sz="33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GB" sz="3900">
                <a:latin typeface="Times New Roman"/>
                <a:ea typeface="Times New Roman"/>
                <a:cs typeface="Times New Roman"/>
                <a:sym typeface="Times New Roman"/>
              </a:rPr>
              <a:t>Aim </a:t>
            </a:r>
            <a:endParaRPr sz="53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chemeClr val="dk1"/>
              </a:buClr>
              <a:buSzPts val="1200"/>
              <a:buFont typeface="Times New Roman"/>
              <a:buChar char="●"/>
            </a:pPr>
            <a:r>
              <a:rPr i="1" lang="en-GB" sz="1200">
                <a:solidFill>
                  <a:schemeClr val="dk1"/>
                </a:solidFill>
                <a:latin typeface="Times New Roman"/>
                <a:ea typeface="Times New Roman"/>
                <a:cs typeface="Times New Roman"/>
                <a:sym typeface="Times New Roman"/>
              </a:rPr>
              <a:t>Importance of  protecting the rights of victims</a:t>
            </a:r>
            <a:endParaRPr i="1"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i="1" lang="en-GB" sz="1200">
                <a:solidFill>
                  <a:schemeClr val="dk1"/>
                </a:solidFill>
                <a:latin typeface="Times New Roman"/>
                <a:ea typeface="Times New Roman"/>
                <a:cs typeface="Times New Roman"/>
                <a:sym typeface="Times New Roman"/>
              </a:rPr>
              <a:t>Importance of promoting victim participation</a:t>
            </a:r>
            <a:endParaRPr i="1"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i="1" lang="en-GB" sz="1200">
                <a:solidFill>
                  <a:schemeClr val="dk1"/>
                </a:solidFill>
                <a:latin typeface="Times New Roman"/>
                <a:ea typeface="Times New Roman"/>
                <a:cs typeface="Times New Roman"/>
                <a:sym typeface="Times New Roman"/>
              </a:rPr>
              <a:t>Importance of enhancing public trust in the criminal justice system </a:t>
            </a:r>
            <a:endParaRPr i="1"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i="1" lang="en-GB" sz="1200">
                <a:solidFill>
                  <a:schemeClr val="dk1"/>
                </a:solidFill>
                <a:latin typeface="Times New Roman"/>
                <a:ea typeface="Times New Roman"/>
                <a:cs typeface="Times New Roman"/>
                <a:sym typeface="Times New Roman"/>
              </a:rPr>
              <a:t>The Importance of addressing the root causes of crime</a:t>
            </a:r>
            <a:endParaRPr i="1"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i="1" lang="en-GB" sz="1200">
                <a:solidFill>
                  <a:schemeClr val="dk1"/>
                </a:solidFill>
                <a:latin typeface="Times New Roman"/>
                <a:ea typeface="Times New Roman"/>
                <a:cs typeface="Times New Roman"/>
                <a:sym typeface="Times New Roman"/>
              </a:rPr>
              <a:t>Importance of promoting restorative justice</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963"/>
            </a:gs>
          </a:gsLst>
          <a:lin ang="5400012" scaled="0"/>
        </a:gra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Clr>
                <a:schemeClr val="dk1"/>
              </a:buClr>
              <a:buSzPts val="1100"/>
              <a:buFont typeface="Arial"/>
              <a:buNone/>
            </a:pPr>
            <a:r>
              <a:rPr b="1" lang="en-GB" sz="2500">
                <a:latin typeface="Times New Roman"/>
                <a:ea typeface="Times New Roman"/>
                <a:cs typeface="Times New Roman"/>
                <a:sym typeface="Times New Roman"/>
              </a:rPr>
              <a:t>Key issues faced </a:t>
            </a:r>
            <a:endParaRPr sz="3900"/>
          </a:p>
        </p:txBody>
      </p:sp>
      <p:sp>
        <p:nvSpPr>
          <p:cNvPr id="67" name="Google Shape;67;p15"/>
          <p:cNvSpPr txBox="1"/>
          <p:nvPr>
            <p:ph idx="1" type="body"/>
          </p:nvPr>
        </p:nvSpPr>
        <p:spPr>
          <a:xfrm>
            <a:off x="311700" y="1152475"/>
            <a:ext cx="8520600" cy="3834300"/>
          </a:xfrm>
          <a:prstGeom prst="rect">
            <a:avLst/>
          </a:prstGeom>
        </p:spPr>
        <p:txBody>
          <a:bodyPr anchorCtr="0" anchor="t" bIns="91425" lIns="91425" spcFirstLastPara="1" rIns="91425" wrap="square" tIns="91425">
            <a:noAutofit/>
          </a:bodyPr>
          <a:lstStyle/>
          <a:p>
            <a:pPr indent="0" lvl="0" marL="0" rtl="0" algn="just">
              <a:lnSpc>
                <a:spcPct val="150000"/>
              </a:lnSpc>
              <a:spcBef>
                <a:spcPts val="1800"/>
              </a:spcBef>
              <a:spcAft>
                <a:spcPts val="0"/>
              </a:spcAft>
              <a:buClr>
                <a:schemeClr val="dk1"/>
              </a:buClr>
              <a:buSzPts val="1100"/>
              <a:buFont typeface="Arial"/>
              <a:buNone/>
            </a:pPr>
            <a:r>
              <a:rPr b="1" i="1" lang="en-GB">
                <a:solidFill>
                  <a:schemeClr val="dk1"/>
                </a:solidFill>
                <a:latin typeface="Times New Roman"/>
                <a:ea typeface="Times New Roman"/>
                <a:cs typeface="Times New Roman"/>
                <a:sym typeface="Times New Roman"/>
              </a:rPr>
              <a:t>Funding:</a:t>
            </a:r>
            <a:endParaRPr b="1" i="1">
              <a:solidFill>
                <a:schemeClr val="dk1"/>
              </a:solidFill>
              <a:latin typeface="Times New Roman"/>
              <a:ea typeface="Times New Roman"/>
              <a:cs typeface="Times New Roman"/>
              <a:sym typeface="Times New Roman"/>
            </a:endParaRPr>
          </a:p>
          <a:p>
            <a:pPr indent="-342900" lvl="0" marL="457200" rtl="0" algn="just">
              <a:lnSpc>
                <a:spcPct val="150000"/>
              </a:lnSpc>
              <a:spcBef>
                <a:spcPts val="6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Need for financial support to victim</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Effect of insufficient funding</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Financial costs and compensation claims</a:t>
            </a:r>
            <a:endParaRPr i="1">
              <a:solidFill>
                <a:schemeClr val="dk1"/>
              </a:solidFill>
              <a:latin typeface="Times New Roman"/>
              <a:ea typeface="Times New Roman"/>
              <a:cs typeface="Times New Roman"/>
              <a:sym typeface="Times New Roman"/>
            </a:endParaRPr>
          </a:p>
          <a:p>
            <a:pPr indent="0" lvl="0" marL="0" rtl="0" algn="just">
              <a:lnSpc>
                <a:spcPct val="150000"/>
              </a:lnSpc>
              <a:spcBef>
                <a:spcPts val="1800"/>
              </a:spcBef>
              <a:spcAft>
                <a:spcPts val="0"/>
              </a:spcAft>
              <a:buNone/>
            </a:pPr>
            <a:r>
              <a:rPr b="1" i="1" lang="en-GB">
                <a:solidFill>
                  <a:schemeClr val="dk1"/>
                </a:solidFill>
                <a:latin typeface="Times New Roman"/>
                <a:ea typeface="Times New Roman"/>
                <a:cs typeface="Times New Roman"/>
                <a:sym typeface="Times New Roman"/>
              </a:rPr>
              <a:t>Accessibility:</a:t>
            </a:r>
            <a:endParaRPr b="1" i="1">
              <a:solidFill>
                <a:schemeClr val="dk1"/>
              </a:solidFill>
              <a:latin typeface="Times New Roman"/>
              <a:ea typeface="Times New Roman"/>
              <a:cs typeface="Times New Roman"/>
              <a:sym typeface="Times New Roman"/>
            </a:endParaRPr>
          </a:p>
          <a:p>
            <a:pPr indent="-342900" lvl="0" marL="457200" rtl="0" algn="just">
              <a:lnSpc>
                <a:spcPct val="150000"/>
              </a:lnSpc>
              <a:spcBef>
                <a:spcPts val="6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Issues with receiving entitlement in the VC</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Lack of access to advice and support</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Lack of information about the criminal justice system</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633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43043"/>
              <a:buFont typeface="Arial"/>
              <a:buNone/>
            </a:pPr>
            <a:r>
              <a:rPr b="1" lang="en-GB" sz="2555">
                <a:latin typeface="Times New Roman"/>
                <a:ea typeface="Times New Roman"/>
                <a:cs typeface="Times New Roman"/>
                <a:sym typeface="Times New Roman"/>
              </a:rPr>
              <a:t>Key issues faced </a:t>
            </a:r>
            <a:endParaRPr b="1" sz="3355"/>
          </a:p>
        </p:txBody>
      </p:sp>
      <p:sp>
        <p:nvSpPr>
          <p:cNvPr id="73" name="Google Shape;73;p16"/>
          <p:cNvSpPr txBox="1"/>
          <p:nvPr>
            <p:ph idx="1" type="body"/>
          </p:nvPr>
        </p:nvSpPr>
        <p:spPr>
          <a:xfrm>
            <a:off x="311700" y="1017725"/>
            <a:ext cx="8520600" cy="39909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1100"/>
              <a:buFont typeface="Arial"/>
              <a:buNone/>
            </a:pPr>
            <a:r>
              <a:rPr b="1" i="1" lang="en-GB">
                <a:solidFill>
                  <a:schemeClr val="dk1"/>
                </a:solidFill>
                <a:latin typeface="Times New Roman"/>
                <a:ea typeface="Times New Roman"/>
                <a:cs typeface="Times New Roman"/>
                <a:sym typeface="Times New Roman"/>
              </a:rPr>
              <a:t>Victim participation:</a:t>
            </a:r>
            <a:endParaRPr b="1" i="1">
              <a:solidFill>
                <a:schemeClr val="dk1"/>
              </a:solidFill>
              <a:latin typeface="Times New Roman"/>
              <a:ea typeface="Times New Roman"/>
              <a:cs typeface="Times New Roman"/>
              <a:sym typeface="Times New Roman"/>
            </a:endParaRPr>
          </a:p>
          <a:p>
            <a:pPr indent="-342900" lvl="0" marL="457200" rtl="0" algn="just">
              <a:lnSpc>
                <a:spcPct val="130000"/>
              </a:lnSpc>
              <a:spcBef>
                <a:spcPts val="6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Lack of participation due to fear of its impact on personal relationships </a:t>
            </a:r>
            <a:endParaRPr i="1">
              <a:solidFill>
                <a:schemeClr val="dk1"/>
              </a:solidFill>
              <a:latin typeface="Times New Roman"/>
              <a:ea typeface="Times New Roman"/>
              <a:cs typeface="Times New Roman"/>
              <a:sym typeface="Times New Roman"/>
            </a:endParaRPr>
          </a:p>
          <a:p>
            <a:pPr indent="-342900" lvl="0" marL="457200" rtl="0" algn="just">
              <a:lnSpc>
                <a:spcPct val="13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Issues with understanding and awareness of Victim Codes (VC)</a:t>
            </a:r>
            <a:endParaRPr i="1">
              <a:solidFill>
                <a:schemeClr val="dk1"/>
              </a:solidFill>
              <a:latin typeface="Times New Roman"/>
              <a:ea typeface="Times New Roman"/>
              <a:cs typeface="Times New Roman"/>
              <a:sym typeface="Times New Roman"/>
            </a:endParaRPr>
          </a:p>
          <a:p>
            <a:pPr indent="0" lvl="0" marL="0" rtl="0" algn="just">
              <a:lnSpc>
                <a:spcPct val="130000"/>
              </a:lnSpc>
              <a:spcBef>
                <a:spcPts val="1800"/>
              </a:spcBef>
              <a:spcAft>
                <a:spcPts val="0"/>
              </a:spcAft>
              <a:buNone/>
            </a:pPr>
            <a:r>
              <a:rPr b="1" i="1" lang="en-GB">
                <a:solidFill>
                  <a:schemeClr val="dk1"/>
                </a:solidFill>
                <a:latin typeface="Times New Roman"/>
                <a:ea typeface="Times New Roman"/>
                <a:cs typeface="Times New Roman"/>
                <a:sym typeface="Times New Roman"/>
              </a:rPr>
              <a:t>Intersectionality:</a:t>
            </a:r>
            <a:endParaRPr b="1" i="1">
              <a:solidFill>
                <a:schemeClr val="dk1"/>
              </a:solidFill>
              <a:latin typeface="Times New Roman"/>
              <a:ea typeface="Times New Roman"/>
              <a:cs typeface="Times New Roman"/>
              <a:sym typeface="Times New Roman"/>
            </a:endParaRPr>
          </a:p>
          <a:p>
            <a:pPr indent="-342900" lvl="0" marL="457200" rtl="0" algn="just">
              <a:lnSpc>
                <a:spcPct val="130000"/>
              </a:lnSpc>
              <a:spcBef>
                <a:spcPts val="6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Insufficient support for the victim of sexual abuse and violence</a:t>
            </a:r>
            <a:endParaRPr i="1">
              <a:solidFill>
                <a:schemeClr val="dk1"/>
              </a:solidFill>
              <a:latin typeface="Times New Roman"/>
              <a:ea typeface="Times New Roman"/>
              <a:cs typeface="Times New Roman"/>
              <a:sym typeface="Times New Roman"/>
            </a:endParaRPr>
          </a:p>
          <a:p>
            <a:pPr indent="-342900" lvl="0" marL="457200" rtl="0" algn="just">
              <a:lnSpc>
                <a:spcPct val="13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Impact on the mental well-being of Victims</a:t>
            </a:r>
            <a:endParaRPr i="1">
              <a:solidFill>
                <a:schemeClr val="dk1"/>
              </a:solidFill>
              <a:latin typeface="Times New Roman"/>
              <a:ea typeface="Times New Roman"/>
              <a:cs typeface="Times New Roman"/>
              <a:sym typeface="Times New Roman"/>
            </a:endParaRPr>
          </a:p>
          <a:p>
            <a:pPr indent="0" lvl="0" marL="0" rtl="0" algn="just">
              <a:lnSpc>
                <a:spcPct val="130000"/>
              </a:lnSpc>
              <a:spcBef>
                <a:spcPts val="1800"/>
              </a:spcBef>
              <a:spcAft>
                <a:spcPts val="0"/>
              </a:spcAft>
              <a:buNone/>
            </a:pPr>
            <a:r>
              <a:rPr b="1" i="1" lang="en-GB">
                <a:solidFill>
                  <a:schemeClr val="dk1"/>
                </a:solidFill>
                <a:latin typeface="Times New Roman"/>
                <a:ea typeface="Times New Roman"/>
                <a:cs typeface="Times New Roman"/>
                <a:sym typeface="Times New Roman"/>
              </a:rPr>
              <a:t>Prevention:</a:t>
            </a:r>
            <a:endParaRPr b="1" i="1">
              <a:solidFill>
                <a:schemeClr val="dk1"/>
              </a:solidFill>
              <a:latin typeface="Times New Roman"/>
              <a:ea typeface="Times New Roman"/>
              <a:cs typeface="Times New Roman"/>
              <a:sym typeface="Times New Roman"/>
            </a:endParaRPr>
          </a:p>
          <a:p>
            <a:pPr indent="-336550" lvl="0" marL="457200" rtl="0" algn="l">
              <a:lnSpc>
                <a:spcPct val="95000"/>
              </a:lnSpc>
              <a:spcBef>
                <a:spcPts val="600"/>
              </a:spcBef>
              <a:spcAft>
                <a:spcPts val="0"/>
              </a:spcAft>
              <a:buClr>
                <a:schemeClr val="dk1"/>
              </a:buClr>
              <a:buSzPts val="1700"/>
              <a:buChar char="●"/>
            </a:pPr>
            <a:r>
              <a:rPr lang="en-GB">
                <a:solidFill>
                  <a:schemeClr val="dk1"/>
                </a:solidFill>
                <a:latin typeface="Times New Roman"/>
                <a:ea typeface="Times New Roman"/>
                <a:cs typeface="Times New Roman"/>
                <a:sym typeface="Times New Roman"/>
              </a:rPr>
              <a:t>To detect the root cause and to eradicate it</a:t>
            </a:r>
            <a:endParaRPr>
              <a:solidFill>
                <a:schemeClr val="dk1"/>
              </a:solidFill>
              <a:latin typeface="Times New Roman"/>
              <a:ea typeface="Times New Roman"/>
              <a:cs typeface="Times New Roman"/>
              <a:sym typeface="Times New Roman"/>
            </a:endParaRPr>
          </a:p>
          <a:p>
            <a:pPr indent="-336550" lvl="0" marL="457200" rtl="0" algn="l">
              <a:lnSpc>
                <a:spcPct val="95000"/>
              </a:lnSpc>
              <a:spcBef>
                <a:spcPts val="0"/>
              </a:spcBef>
              <a:spcAft>
                <a:spcPts val="0"/>
              </a:spcAft>
              <a:buClr>
                <a:schemeClr val="dk1"/>
              </a:buClr>
              <a:buSzPts val="1700"/>
              <a:buChar char="●"/>
            </a:pPr>
            <a:r>
              <a:rPr lang="en-GB">
                <a:solidFill>
                  <a:schemeClr val="dk1"/>
                </a:solidFill>
                <a:latin typeface="Times New Roman"/>
                <a:ea typeface="Times New Roman"/>
                <a:cs typeface="Times New Roman"/>
                <a:sym typeface="Times New Roman"/>
              </a:rPr>
              <a:t>Setting up rehabilitation centers.</a:t>
            </a:r>
            <a:endParaRPr>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1100"/>
              <a:buFont typeface="Arial"/>
              <a:buNone/>
            </a:pPr>
            <a:r>
              <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27500"/>
              <a:buFont typeface="Arial"/>
              <a:buNone/>
            </a:pPr>
            <a:r>
              <a:rPr b="1" lang="en-GB" sz="4000">
                <a:latin typeface="Times New Roman"/>
                <a:ea typeface="Times New Roman"/>
                <a:cs typeface="Times New Roman"/>
                <a:sym typeface="Times New Roman"/>
              </a:rPr>
              <a:t>Key findings</a:t>
            </a:r>
            <a:endParaRPr b="1" sz="4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800"/>
              </a:spcBef>
              <a:spcAft>
                <a:spcPts val="0"/>
              </a:spcAft>
              <a:buNone/>
            </a:pPr>
            <a:r>
              <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18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Training of the professionals related to the criminal justice system: </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Involvement of the victim in the criminal justice process:</a:t>
            </a:r>
            <a:endParaRPr i="1">
              <a:solidFill>
                <a:schemeClr val="dk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F83"/>
            </a:gs>
            <a:gs pos="100000">
              <a:srgbClr val="E3F609"/>
            </a:gs>
          </a:gsLst>
          <a:path path="circle">
            <a:fillToRect b="50%" l="50%" r="50%" t="50%"/>
          </a:path>
          <a:tileRect/>
        </a:gra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27500"/>
              <a:buFont typeface="Arial"/>
              <a:buNone/>
            </a:pPr>
            <a:r>
              <a:rPr b="1" lang="en-GB" sz="4000">
                <a:latin typeface="Times New Roman"/>
                <a:ea typeface="Times New Roman"/>
                <a:cs typeface="Times New Roman"/>
                <a:sym typeface="Times New Roman"/>
              </a:rPr>
              <a:t>Key findings</a:t>
            </a:r>
            <a:endParaRPr b="1" sz="4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just">
              <a:lnSpc>
                <a:spcPct val="150000"/>
              </a:lnSpc>
              <a:spcBef>
                <a:spcPts val="180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Restorative form of justice:</a:t>
            </a:r>
            <a:endParaRPr i="1">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i="1" lang="en-GB">
                <a:solidFill>
                  <a:schemeClr val="dk1"/>
                </a:solidFill>
                <a:latin typeface="Times New Roman"/>
                <a:ea typeface="Times New Roman"/>
                <a:cs typeface="Times New Roman"/>
                <a:sym typeface="Times New Roman"/>
              </a:rPr>
              <a:t>Victim strategy helps to find out root causes:</a:t>
            </a:r>
            <a:endParaRPr i="1">
              <a:solidFill>
                <a:schemeClr val="dk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50000"/>
              </a:lnSpc>
              <a:spcBef>
                <a:spcPts val="0"/>
              </a:spcBef>
              <a:spcAft>
                <a:spcPts val="0"/>
              </a:spcAft>
              <a:buClr>
                <a:schemeClr val="dk1"/>
              </a:buClr>
              <a:buSzPct val="27500"/>
              <a:buFont typeface="Arial"/>
              <a:buNone/>
            </a:pPr>
            <a:r>
              <a:rPr b="1" lang="en-GB" sz="4000">
                <a:latin typeface="Times New Roman"/>
                <a:ea typeface="Times New Roman"/>
                <a:cs typeface="Times New Roman"/>
                <a:sym typeface="Times New Roman"/>
              </a:rPr>
              <a:t>Conclusion</a:t>
            </a:r>
            <a:endParaRPr b="1" sz="4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just">
              <a:lnSpc>
                <a:spcPct val="15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Implementation of restorative justice</a:t>
            </a:r>
            <a:endParaRPr>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Financial and psychological assistance </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DDDDD"/>
            </a:gs>
            <a:gs pos="100000">
              <a:srgbClr val="919191"/>
            </a:gs>
          </a:gsLst>
          <a:path path="circle">
            <a:fillToRect b="50%" l="50%" r="50%" t="50%"/>
          </a:path>
          <a:tileRect/>
        </a:gradFill>
      </p:bgPr>
    </p:bg>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2126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t/>
            </a:r>
            <a:endParaRPr sz="4800">
              <a:latin typeface="Times New Roman"/>
              <a:ea typeface="Times New Roman"/>
              <a:cs typeface="Times New Roman"/>
              <a:sym typeface="Times New Roman"/>
            </a:endParaRPr>
          </a:p>
          <a:p>
            <a:pPr indent="0" lvl="0" marL="0" rtl="0" algn="ctr">
              <a:lnSpc>
                <a:spcPct val="115000"/>
              </a:lnSpc>
              <a:spcBef>
                <a:spcPts val="1200"/>
              </a:spcBef>
              <a:spcAft>
                <a:spcPts val="0"/>
              </a:spcAft>
              <a:buClr>
                <a:schemeClr val="dk1"/>
              </a:buClr>
              <a:buSzPts val="990"/>
              <a:buFont typeface="Arial"/>
              <a:buNone/>
            </a:pPr>
            <a:r>
              <a:rPr lang="en-GB" sz="4800">
                <a:latin typeface="Times New Roman"/>
                <a:ea typeface="Times New Roman"/>
                <a:cs typeface="Times New Roman"/>
                <a:sym typeface="Times New Roman"/>
              </a:rPr>
              <a:t>THANK YOU</a:t>
            </a:r>
            <a:endParaRPr sz="48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800">
                <a:solidFill>
                  <a:schemeClr val="dk1"/>
                </a:solidFill>
                <a:latin typeface="Times New Roman"/>
                <a:ea typeface="Times New Roman"/>
                <a:cs typeface="Times New Roman"/>
                <a:sym typeface="Times New Roman"/>
              </a:rPr>
              <a:t>        </a:t>
            </a:r>
            <a:endParaRPr sz="48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GB" sz="4800">
                <a:solidFill>
                  <a:schemeClr val="dk1"/>
                </a:solidFill>
                <a:latin typeface="Times New Roman"/>
                <a:ea typeface="Times New Roman"/>
                <a:cs typeface="Times New Roman"/>
                <a:sym typeface="Times New Roman"/>
              </a:rPr>
              <a:t>           </a:t>
            </a:r>
            <a:endParaRPr sz="4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