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5" r:id="rId3"/>
    <p:sldId id="266" r:id="rId4"/>
    <p:sldId id="267" r:id="rId5"/>
    <p:sldId id="268" r:id="rId6"/>
    <p:sldId id="269" r:id="rId7"/>
    <p:sldId id="270" r:id="rId8"/>
    <p:sldId id="271" r:id="rId9"/>
    <p:sldId id="272" r:id="rId10"/>
    <p:sldId id="257" r:id="rId11"/>
    <p:sldId id="258" r:id="rId12"/>
    <p:sldId id="259" r:id="rId13"/>
    <p:sldId id="260" r:id="rId14"/>
    <p:sldId id="261" r:id="rId15"/>
    <p:sldId id="26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54" autoAdjust="0"/>
  </p:normalViewPr>
  <p:slideViewPr>
    <p:cSldViewPr snapToGrid="0">
      <p:cViewPr varScale="1">
        <p:scale>
          <a:sx n="78" d="100"/>
          <a:sy n="78" d="100"/>
        </p:scale>
        <p:origin x="8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AC316-B552-4FEC-87B8-FA8573BD08F3}"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AC615-262F-41FE-BF51-473340235F2B}" type="slidenum">
              <a:rPr lang="en-IN" smtClean="0"/>
              <a:t>‹#›</a:t>
            </a:fld>
            <a:endParaRPr lang="en-IN"/>
          </a:p>
        </p:txBody>
      </p:sp>
    </p:spTree>
    <p:extLst>
      <p:ext uri="{BB962C8B-B14F-4D97-AF65-F5344CB8AC3E}">
        <p14:creationId xmlns:p14="http://schemas.microsoft.com/office/powerpoint/2010/main" val="113898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The effective strategic development in the leadership for the management of the issues is determined. The </a:t>
            </a:r>
            <a:r>
              <a:rPr lang="en-GB" sz="1800" b="1" i="1" dirty="0">
                <a:effectLst/>
                <a:latin typeface="Times New Roman" panose="02020603050405020304" pitchFamily="18" charset="0"/>
                <a:ea typeface="Times New Roman" panose="02020603050405020304" pitchFamily="18" charset="0"/>
              </a:rPr>
              <a:t>“HS2 tunnelling”</a:t>
            </a:r>
            <a:r>
              <a:rPr lang="en-GB" sz="1800" dirty="0">
                <a:effectLst/>
                <a:latin typeface="Times New Roman" panose="02020603050405020304" pitchFamily="18" charset="0"/>
                <a:ea typeface="Times New Roman" panose="02020603050405020304" pitchFamily="18" charset="0"/>
              </a:rPr>
              <a:t> is selected as a real-world project of the UK where several potential risks are included. A description of the potential risk factor and solutions for those issues are implemented in this paper. Implementation of the theoretical understanding helps in the effective management of the leadership challenges that arise in the HS2 project.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2</a:t>
            </a:fld>
            <a:endParaRPr lang="en-IN"/>
          </a:p>
        </p:txBody>
      </p:sp>
    </p:spTree>
    <p:extLst>
      <p:ext uri="{BB962C8B-B14F-4D97-AF65-F5344CB8AC3E}">
        <p14:creationId xmlns:p14="http://schemas.microsoft.com/office/powerpoint/2010/main" val="2285281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Self-discipline, values, and relationship management are some of the techniques which support leaders or project managers to reduce or overcome challenges from a project. For instance, due to having adequate communication skills, leaders can reach each stakeholder and can know their personal issues regarding the workplace and project. After knowing all the necessary requirements of staff like remuneration, upskilling training session and others. On the other hand, due to improper behaviour among leaders, they are sometimes unable to combat challenges in an efficient manner (</a:t>
            </a:r>
            <a:r>
              <a:rPr lang="en-GB" sz="1800" dirty="0">
                <a:effectLst/>
                <a:highlight>
                  <a:srgbClr val="FFFFFF"/>
                </a:highlight>
                <a:latin typeface="Times New Roman" panose="02020603050405020304" pitchFamily="18" charset="0"/>
                <a:ea typeface="Times New Roman" panose="02020603050405020304" pitchFamily="18" charset="0"/>
              </a:rPr>
              <a:t>Hatcher, 2020</a:t>
            </a:r>
            <a:r>
              <a:rPr lang="en-GB" sz="1800" dirty="0">
                <a:effectLst/>
                <a:latin typeface="Times New Roman" panose="02020603050405020304" pitchFamily="18" charset="0"/>
                <a:ea typeface="Times New Roman" panose="02020603050405020304" pitchFamily="18" charset="0"/>
              </a:rPr>
              <a:t>). In this context, leaders have adequate communication and team management skills. Based on the present days, approximately, 65% of workers try to change their project due to demotivation and inadequate remuneration (</a:t>
            </a:r>
            <a:r>
              <a:rPr lang="en-GB" sz="1800" dirty="0">
                <a:effectLst/>
                <a:highlight>
                  <a:srgbClr val="FFFFFF"/>
                </a:highlight>
                <a:latin typeface="Times New Roman" panose="02020603050405020304" pitchFamily="18" charset="0"/>
                <a:ea typeface="Times New Roman" panose="02020603050405020304" pitchFamily="18" charset="0"/>
              </a:rPr>
              <a:t>Colvin </a:t>
            </a:r>
            <a:r>
              <a:rPr lang="en-GB" sz="1800" i="1" dirty="0">
                <a:effectLst/>
                <a:highlight>
                  <a:srgbClr val="FFFFFF"/>
                </a:highlight>
                <a:latin typeface="Times New Roman" panose="02020603050405020304" pitchFamily="18" charset="0"/>
                <a:ea typeface="Times New Roman" panose="02020603050405020304" pitchFamily="18" charset="0"/>
              </a:rPr>
              <a:t>et al.</a:t>
            </a:r>
            <a:r>
              <a:rPr lang="en-GB" sz="1800" dirty="0">
                <a:effectLst/>
                <a:highlight>
                  <a:srgbClr val="FFFFFF"/>
                </a:highlight>
                <a:latin typeface="Times New Roman" panose="02020603050405020304" pitchFamily="18" charset="0"/>
                <a:ea typeface="Times New Roman" panose="02020603050405020304" pitchFamily="18" charset="0"/>
              </a:rPr>
              <a:t> 2021</a:t>
            </a:r>
            <a:r>
              <a:rPr lang="en-GB" sz="1800" dirty="0">
                <a:effectLst/>
                <a:latin typeface="Times New Roman" panose="02020603050405020304" pitchFamily="18" charset="0"/>
                <a:ea typeface="Times New Roman" panose="02020603050405020304" pitchFamily="18" charset="0"/>
              </a:rPr>
              <a:t>). In this context, focusing on team management through adequate remuneration, and negotiating the health and safety benefits of staff, the project can reduce the chances of talent retention in the project.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11</a:t>
            </a:fld>
            <a:endParaRPr lang="en-IN"/>
          </a:p>
        </p:txBody>
      </p:sp>
    </p:spTree>
    <p:extLst>
      <p:ext uri="{BB962C8B-B14F-4D97-AF65-F5344CB8AC3E}">
        <p14:creationId xmlns:p14="http://schemas.microsoft.com/office/powerpoint/2010/main" val="2791240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Times New Roman" panose="02020603050405020304" pitchFamily="18" charset="0"/>
              </a:rPr>
              <a:t>In a project, there is a range of catastrophic risks like health and hygiene risks, financial risks, employee risks, waste management risks and others in a project. In this context, leaders need to have adequate risk management skills which help leaders to manage organisational risks in the earliest manner (</a:t>
            </a:r>
            <a:r>
              <a:rPr lang="en-GB" sz="1800" dirty="0" err="1">
                <a:effectLst/>
                <a:highlight>
                  <a:srgbClr val="FFFFFF"/>
                </a:highlight>
                <a:latin typeface="Times New Roman" panose="02020603050405020304" pitchFamily="18" charset="0"/>
                <a:ea typeface="Times New Roman" panose="02020603050405020304" pitchFamily="18" charset="0"/>
              </a:rPr>
              <a:t>Shonhadji</a:t>
            </a:r>
            <a:r>
              <a:rPr lang="en-GB" sz="1800" dirty="0">
                <a:effectLst/>
                <a:highlight>
                  <a:srgbClr val="FFFFFF"/>
                </a:highlight>
                <a:latin typeface="Times New Roman" panose="02020603050405020304" pitchFamily="18" charset="0"/>
                <a:ea typeface="Times New Roman" panose="02020603050405020304" pitchFamily="18" charset="0"/>
              </a:rPr>
              <a:t> and </a:t>
            </a:r>
            <a:r>
              <a:rPr lang="en-GB" sz="1800" dirty="0" err="1">
                <a:effectLst/>
                <a:highlight>
                  <a:srgbClr val="FFFFFF"/>
                </a:highlight>
                <a:latin typeface="Times New Roman" panose="02020603050405020304" pitchFamily="18" charset="0"/>
                <a:ea typeface="Times New Roman" panose="02020603050405020304" pitchFamily="18" charset="0"/>
              </a:rPr>
              <a:t>Maulidi</a:t>
            </a:r>
            <a:r>
              <a:rPr lang="en-GB" sz="1800" dirty="0">
                <a:effectLst/>
                <a:highlight>
                  <a:srgbClr val="FFFFFF"/>
                </a:highlight>
                <a:latin typeface="Times New Roman" panose="02020603050405020304" pitchFamily="18" charset="0"/>
                <a:ea typeface="Times New Roman" panose="02020603050405020304" pitchFamily="18" charset="0"/>
              </a:rPr>
              <a:t>, 2022</a:t>
            </a:r>
            <a:r>
              <a:rPr lang="en-GB" sz="1800" dirty="0">
                <a:effectLst/>
                <a:latin typeface="Times New Roman" panose="02020603050405020304" pitchFamily="18" charset="0"/>
                <a:ea typeface="Times New Roman" panose="02020603050405020304" pitchFamily="18" charset="0"/>
              </a:rPr>
              <a:t>). Managing health and safety risks from the project, managers can reduce unnecessary delays in project completion which help leaders to deliver projects in front of stakeholders within the stipulated time. Apart from the health risks to employees, employees sometimes conduct different employee strikes which reduce the ethical values of the project in the present competitive market. Furthermore, by emphasising conflict management skills, leaders can reduce all workplace conflicts and employee strikes which are the general risks in a project. </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Hence, communication skills, conflict management skills, decision-making skills, and risk management skills are some of the potential skills which help managers of a project combat project risks from a respective project. Apart from these skills, leaders need to have adequate leadership behaviours which maintain the challenging mentality in the mind of leaders. By maintaining honest behaviour, and a challenging mentality with collaborative behaviour, leaders can mitigate organisational risks in an effective manner (</a:t>
            </a:r>
            <a:r>
              <a:rPr lang="en-GB" sz="1800" dirty="0" err="1">
                <a:effectLst/>
                <a:highlight>
                  <a:srgbClr val="FFFFFF"/>
                </a:highlight>
                <a:latin typeface="Times New Roman" panose="02020603050405020304" pitchFamily="18" charset="0"/>
                <a:ea typeface="Times New Roman" panose="02020603050405020304" pitchFamily="18" charset="0"/>
              </a:rPr>
              <a:t>Maalouf</a:t>
            </a:r>
            <a:r>
              <a:rPr lang="en-GB" sz="1800" dirty="0">
                <a:effectLst/>
                <a:highlight>
                  <a:srgbClr val="FFFFFF"/>
                </a:highlight>
                <a:latin typeface="Times New Roman" panose="02020603050405020304" pitchFamily="18" charset="0"/>
                <a:ea typeface="Times New Roman" panose="02020603050405020304" pitchFamily="18" charset="0"/>
              </a:rPr>
              <a:t>, 2019</a:t>
            </a:r>
            <a:r>
              <a:rPr lang="en-GB" sz="1800" dirty="0">
                <a:effectLst/>
                <a:latin typeface="Times New Roman" panose="02020603050405020304" pitchFamily="18" charset="0"/>
                <a:ea typeface="Times New Roman" panose="02020603050405020304" pitchFamily="18" charset="0"/>
              </a:rPr>
              <a:t>). Hence, project managers of the respective project HS2, need to have effective communication skills and risk management skills as well as a challenging mentality which enriches the balance in leadership practice and provides high-end project outcomes to stakeholders.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12</a:t>
            </a:fld>
            <a:endParaRPr lang="en-IN"/>
          </a:p>
        </p:txBody>
      </p:sp>
    </p:spTree>
    <p:extLst>
      <p:ext uri="{BB962C8B-B14F-4D97-AF65-F5344CB8AC3E}">
        <p14:creationId xmlns:p14="http://schemas.microsoft.com/office/powerpoint/2010/main" val="2479704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800" b="1" dirty="0">
                <a:effectLst/>
                <a:latin typeface="Times New Roman" panose="02020603050405020304" pitchFamily="18" charset="0"/>
                <a:ea typeface="Times New Roman" panose="02020603050405020304" pitchFamily="18" charset="0"/>
              </a:rPr>
              <a:t>Democratic leadership theory</a:t>
            </a:r>
            <a:endParaRPr lang="en-IN" sz="1800" b="1" dirty="0">
              <a:effectLst/>
              <a:latin typeface="Times New Roman" panose="02020603050405020304" pitchFamily="18" charset="0"/>
              <a:ea typeface="Times New Roman" panose="02020603050405020304" pitchFamily="18"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Democratic leadership is one of the crucial factors which help an organisation or a project to find maximum success from a project plan. In certain circumstances, due to improper leadership, leaders are unable to engage employees in the workplace or project and are also unable to enrich the staff retention and motivation rate (</a:t>
            </a:r>
            <a:r>
              <a:rPr lang="en-GB" sz="1800" dirty="0" err="1">
                <a:effectLst/>
                <a:highlight>
                  <a:srgbClr val="FFFFFF"/>
                </a:highlight>
                <a:latin typeface="Times New Roman" panose="02020603050405020304" pitchFamily="18" charset="0"/>
                <a:ea typeface="Times New Roman" panose="02020603050405020304" pitchFamily="18" charset="0"/>
              </a:rPr>
              <a:t>Mahadi</a:t>
            </a:r>
            <a:r>
              <a:rPr lang="en-GB" sz="1800" dirty="0">
                <a:effectLst/>
                <a:highlight>
                  <a:srgbClr val="FFFFFF"/>
                </a:highlight>
                <a:latin typeface="Times New Roman" panose="02020603050405020304" pitchFamily="18" charset="0"/>
                <a:ea typeface="Times New Roman" panose="02020603050405020304" pitchFamily="18" charset="0"/>
              </a:rPr>
              <a:t> </a:t>
            </a:r>
            <a:r>
              <a:rPr lang="en-GB" sz="1800" i="1" dirty="0">
                <a:effectLst/>
                <a:highlight>
                  <a:srgbClr val="FFFFFF"/>
                </a:highlight>
                <a:latin typeface="Times New Roman" panose="02020603050405020304" pitchFamily="18" charset="0"/>
                <a:ea typeface="Times New Roman" panose="02020603050405020304" pitchFamily="18" charset="0"/>
              </a:rPr>
              <a:t>et al.</a:t>
            </a:r>
            <a:r>
              <a:rPr lang="en-GB" sz="1800" dirty="0">
                <a:effectLst/>
                <a:highlight>
                  <a:srgbClr val="FFFFFF"/>
                </a:highlight>
                <a:latin typeface="Times New Roman" panose="02020603050405020304" pitchFamily="18" charset="0"/>
                <a:ea typeface="Times New Roman" panose="02020603050405020304" pitchFamily="18" charset="0"/>
              </a:rPr>
              <a:t> 2020</a:t>
            </a:r>
            <a:r>
              <a:rPr lang="en-GB" sz="1800" dirty="0">
                <a:effectLst/>
                <a:latin typeface="Times New Roman" panose="02020603050405020304" pitchFamily="18" charset="0"/>
                <a:ea typeface="Times New Roman" panose="02020603050405020304" pitchFamily="18" charset="0"/>
              </a:rPr>
              <a:t>). In this context, democratic leadership has focused on influence, motivation, decentralised decision making and simulation. </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b="1" dirty="0">
                <a:effectLst/>
                <a:latin typeface="Times New Roman" panose="02020603050405020304" pitchFamily="18" charset="0"/>
                <a:ea typeface="Times New Roman" panose="02020603050405020304" pitchFamily="18" charset="0"/>
              </a:rPr>
              <a:t> </a:t>
            </a:r>
            <a:endParaRPr lang="en-IN" sz="1800" dirty="0">
              <a:effectLst/>
              <a:latin typeface="Arial" panose="020B0604020202020204" pitchFamily="34" charset="0"/>
              <a:ea typeface="Arial" panose="020B0604020202020204" pitchFamily="34" charset="0"/>
            </a:endParaRPr>
          </a:p>
          <a:p>
            <a:pPr algn="ctr">
              <a:lnSpc>
                <a:spcPct val="150000"/>
              </a:lnSpc>
            </a:pPr>
            <a:r>
              <a:rPr lang="en-GB" sz="1800" b="1" dirty="0">
                <a:effectLst/>
                <a:latin typeface="Times New Roman" panose="02020603050405020304" pitchFamily="18" charset="0"/>
                <a:ea typeface="Times New Roman" panose="02020603050405020304" pitchFamily="18" charset="0"/>
              </a:rPr>
              <a:t>Figure 2: Democratic leadership</a:t>
            </a:r>
            <a:endParaRPr lang="en-IN" sz="1800" dirty="0">
              <a:effectLst/>
              <a:latin typeface="Arial" panose="020B0604020202020204" pitchFamily="34" charset="0"/>
              <a:ea typeface="Arial" panose="020B0604020202020204" pitchFamily="34" charset="0"/>
            </a:endParaRPr>
          </a:p>
          <a:p>
            <a:pPr algn="ctr">
              <a:lnSpc>
                <a:spcPct val="150000"/>
              </a:lnSpc>
            </a:pPr>
            <a:r>
              <a:rPr lang="en-GB" sz="1800" dirty="0">
                <a:effectLst/>
                <a:latin typeface="Times New Roman" panose="02020603050405020304" pitchFamily="18" charset="0"/>
                <a:ea typeface="Times New Roman" panose="02020603050405020304" pitchFamily="18" charset="0"/>
              </a:rPr>
              <a:t>(Source: </a:t>
            </a:r>
            <a:r>
              <a:rPr lang="en-GB" sz="1800" dirty="0" err="1">
                <a:effectLst/>
                <a:highlight>
                  <a:srgbClr val="FFFFFF"/>
                </a:highlight>
                <a:latin typeface="Times New Roman" panose="02020603050405020304" pitchFamily="18" charset="0"/>
                <a:ea typeface="Times New Roman" panose="02020603050405020304" pitchFamily="18" charset="0"/>
              </a:rPr>
              <a:t>Eizaguirre</a:t>
            </a:r>
            <a:r>
              <a:rPr lang="en-GB" sz="1800" dirty="0">
                <a:effectLst/>
                <a:highlight>
                  <a:srgbClr val="FFFFFF"/>
                </a:highlight>
                <a:latin typeface="Times New Roman" panose="02020603050405020304" pitchFamily="18" charset="0"/>
                <a:ea typeface="Times New Roman" panose="02020603050405020304" pitchFamily="18" charset="0"/>
              </a:rPr>
              <a:t> and </a:t>
            </a:r>
            <a:r>
              <a:rPr lang="en-GB" sz="1800" dirty="0" err="1">
                <a:effectLst/>
                <a:highlight>
                  <a:srgbClr val="FFFFFF"/>
                </a:highlight>
                <a:latin typeface="Times New Roman" panose="02020603050405020304" pitchFamily="18" charset="0"/>
                <a:ea typeface="Times New Roman" panose="02020603050405020304" pitchFamily="18" charset="0"/>
              </a:rPr>
              <a:t>Parés</a:t>
            </a:r>
            <a:r>
              <a:rPr lang="en-GB" sz="1800" dirty="0">
                <a:effectLst/>
                <a:highlight>
                  <a:srgbClr val="FFFFFF"/>
                </a:highlight>
                <a:latin typeface="Times New Roman" panose="02020603050405020304" pitchFamily="18" charset="0"/>
                <a:ea typeface="Times New Roman" panose="02020603050405020304" pitchFamily="18" charset="0"/>
              </a:rPr>
              <a:t>, 2019</a:t>
            </a:r>
            <a:r>
              <a:rPr lang="en-GB" sz="1800" dirty="0">
                <a:effectLst/>
                <a:latin typeface="Times New Roman" panose="02020603050405020304" pitchFamily="18" charset="0"/>
                <a:ea typeface="Times New Roman" panose="02020603050405020304" pitchFamily="18" charset="0"/>
              </a:rPr>
              <a:t>)</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In certain circumstances, due to a lack of motivation among staff, they try to change their jobs and which maximises the staff turnover for a project. As a result of this staff turnover, managers are unable to retain talented staff in the workplace which creates constraints in project handover. In this context, democratic leaders retain employees through idealised influence as well as inspirational motivation. In this context, leaders of the HS2 Tunnelling project need to influence staff regarding organisational goals and objectives and return them to the project process. By allowing the staff in the decision-making, managers can maximise the working motivation among staff which enriches the level of productivity along with creativity among employees of the respective project.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13</a:t>
            </a:fld>
            <a:endParaRPr lang="en-IN"/>
          </a:p>
        </p:txBody>
      </p:sp>
    </p:spTree>
    <p:extLst>
      <p:ext uri="{BB962C8B-B14F-4D97-AF65-F5344CB8AC3E}">
        <p14:creationId xmlns:p14="http://schemas.microsoft.com/office/powerpoint/2010/main" val="3547983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800" b="1" dirty="0">
                <a:effectLst/>
                <a:latin typeface="Times New Roman" panose="02020603050405020304" pitchFamily="18" charset="0"/>
                <a:ea typeface="Times New Roman" panose="02020603050405020304" pitchFamily="18" charset="0"/>
              </a:rPr>
              <a:t>4C’s risk management model</a:t>
            </a:r>
            <a:endParaRPr lang="en-IN" sz="1800" b="1" dirty="0">
              <a:effectLst/>
              <a:latin typeface="Times New Roman" panose="02020603050405020304" pitchFamily="18" charset="0"/>
              <a:ea typeface="Times New Roman" panose="02020603050405020304" pitchFamily="18"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Risks are some inseparable parts of a project which make different barriers in the project which raise a question mark on project management strategies. Based on the present day, risk management is one of the potential demands of leaders which enrich organisational success. However, some traditional models are sometimes unable to detect project risks based on the present day. In this context, the 4C's risk management model can play a crucial role in order to enhance the risk management of a project (</a:t>
            </a:r>
            <a:r>
              <a:rPr lang="en-GB" sz="1800" dirty="0">
                <a:effectLst/>
                <a:highlight>
                  <a:srgbClr val="FFFFFF"/>
                </a:highlight>
                <a:latin typeface="Times New Roman" panose="02020603050405020304" pitchFamily="18" charset="0"/>
                <a:ea typeface="Times New Roman" panose="02020603050405020304" pitchFamily="18" charset="0"/>
              </a:rPr>
              <a:t>Hong </a:t>
            </a:r>
            <a:r>
              <a:rPr lang="en-GB" sz="1800" i="1" dirty="0">
                <a:effectLst/>
                <a:highlight>
                  <a:srgbClr val="FFFFFF"/>
                </a:highlight>
                <a:latin typeface="Times New Roman" panose="02020603050405020304" pitchFamily="18" charset="0"/>
                <a:ea typeface="Times New Roman" panose="02020603050405020304" pitchFamily="18" charset="0"/>
              </a:rPr>
              <a:t>et al</a:t>
            </a:r>
            <a:r>
              <a:rPr lang="en-GB" sz="1800" dirty="0">
                <a:effectLst/>
                <a:highlight>
                  <a:srgbClr val="FFFFFF"/>
                </a:highlight>
                <a:latin typeface="Times New Roman" panose="02020603050405020304" pitchFamily="18" charset="0"/>
                <a:ea typeface="Times New Roman" panose="02020603050405020304" pitchFamily="18" charset="0"/>
              </a:rPr>
              <a:t>. 2019</a:t>
            </a:r>
            <a:r>
              <a:rPr lang="en-GB" sz="1800" dirty="0">
                <a:effectLst/>
                <a:latin typeface="Times New Roman" panose="02020603050405020304" pitchFamily="18" charset="0"/>
                <a:ea typeface="Times New Roman" panose="02020603050405020304" pitchFamily="18" charset="0"/>
              </a:rPr>
              <a:t>). This framework has focused on different phases and different risks based on these phases. Detection, analysis, treatments and evaluation are the key parts of the 4C’s risk framework. </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During the session, leaders of the HS2 project use the 4C's framework regarding managing project risks, managers can identify upcoming risks in the earliest manner and after detection, take the appropriate intervention to mitigate the risks. This framework supports a project in the project continuity plan as well as in crisis management which reduces the project constraints from the venture. In order to use this 4 C's framework, an organisation not only reduces risks from a project but also can manage the ISO 31000 management standards (</a:t>
            </a:r>
            <a:r>
              <a:rPr lang="en-GB" sz="1800" dirty="0">
                <a:effectLst/>
                <a:highlight>
                  <a:srgbClr val="FFFFFF"/>
                </a:highlight>
                <a:latin typeface="Times New Roman" panose="02020603050405020304" pitchFamily="18" charset="0"/>
                <a:ea typeface="Times New Roman" panose="02020603050405020304" pitchFamily="18" charset="0"/>
              </a:rPr>
              <a:t>Pascarella </a:t>
            </a:r>
            <a:r>
              <a:rPr lang="en-GB" sz="1800" i="1" dirty="0">
                <a:effectLst/>
                <a:highlight>
                  <a:srgbClr val="FFFFFF"/>
                </a:highlight>
                <a:latin typeface="Times New Roman" panose="02020603050405020304" pitchFamily="18" charset="0"/>
                <a:ea typeface="Times New Roman" panose="02020603050405020304" pitchFamily="18" charset="0"/>
              </a:rPr>
              <a:t>et al.</a:t>
            </a:r>
            <a:r>
              <a:rPr lang="en-GB" sz="1800" dirty="0">
                <a:effectLst/>
                <a:highlight>
                  <a:srgbClr val="FFFFFF"/>
                </a:highlight>
                <a:latin typeface="Times New Roman" panose="02020603050405020304" pitchFamily="18" charset="0"/>
                <a:ea typeface="Times New Roman" panose="02020603050405020304" pitchFamily="18" charset="0"/>
              </a:rPr>
              <a:t> 2021</a:t>
            </a:r>
            <a:r>
              <a:rPr lang="en-GB" sz="1800" dirty="0">
                <a:effectLst/>
                <a:latin typeface="Times New Roman" panose="02020603050405020304" pitchFamily="18" charset="0"/>
                <a:ea typeface="Times New Roman" panose="02020603050405020304" pitchFamily="18" charset="0"/>
              </a:rPr>
              <a:t>). This standard guided an overall project in order to enrich project development and deliver a high-end project to service users. </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b="1" dirty="0">
                <a:effectLst/>
                <a:latin typeface="Times New Roman" panose="02020603050405020304" pitchFamily="18" charset="0"/>
                <a:ea typeface="Times New Roman" panose="02020603050405020304" pitchFamily="18" charset="0"/>
              </a:rPr>
              <a:t>Affiliative leadership theory</a:t>
            </a:r>
            <a:endParaRPr lang="en-IN" sz="1800" b="1" dirty="0">
              <a:effectLst/>
              <a:latin typeface="Times New Roman" panose="02020603050405020304" pitchFamily="18" charset="0"/>
              <a:ea typeface="Times New Roman" panose="02020603050405020304" pitchFamily="18"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The affiliative leadership approach is one of the positive and fruitful leadership styles which has emphasised building staff trust, improving employee morale, making an effective team, strong guidance and conflict management as well as, reducing workplace stress. While an organisation can face some risks like organisational conflicts, financial risks and others, the affiliative theory not only reduces conflicts but also improve employee morale in a similar manner. </a:t>
            </a:r>
            <a:endParaRPr lang="en-IN" sz="1800" dirty="0">
              <a:effectLst/>
              <a:latin typeface="Arial" panose="020B0604020202020204" pitchFamily="34" charset="0"/>
              <a:ea typeface="Arial" panose="020B0604020202020204" pitchFamily="34" charset="0"/>
            </a:endParaRPr>
          </a:p>
          <a:p>
            <a:pPr algn="ctr">
              <a:lnSpc>
                <a:spcPct val="150000"/>
              </a:lnSpc>
            </a:pPr>
            <a:r>
              <a:rPr lang="en-GB" sz="1800" b="1" dirty="0">
                <a:effectLst/>
                <a:latin typeface="Times New Roman" panose="02020603050405020304" pitchFamily="18" charset="0"/>
                <a:ea typeface="Times New Roman" panose="02020603050405020304" pitchFamily="18" charset="0"/>
              </a:rPr>
              <a:t>Figure 3: Affiliative leadership</a:t>
            </a:r>
            <a:endParaRPr lang="en-IN" sz="1800" dirty="0">
              <a:effectLst/>
              <a:latin typeface="Arial" panose="020B0604020202020204" pitchFamily="34" charset="0"/>
              <a:ea typeface="Arial" panose="020B0604020202020204" pitchFamily="34" charset="0"/>
            </a:endParaRPr>
          </a:p>
          <a:p>
            <a:pPr algn="ctr">
              <a:lnSpc>
                <a:spcPct val="150000"/>
              </a:lnSpc>
            </a:pPr>
            <a:r>
              <a:rPr lang="en-GB" sz="1800" dirty="0">
                <a:effectLst/>
                <a:latin typeface="Times New Roman" panose="02020603050405020304" pitchFamily="18" charset="0"/>
                <a:ea typeface="Times New Roman" panose="02020603050405020304" pitchFamily="18" charset="0"/>
              </a:rPr>
              <a:t>(Source: </a:t>
            </a:r>
            <a:r>
              <a:rPr lang="en-GB" sz="1800" dirty="0">
                <a:effectLst/>
                <a:highlight>
                  <a:srgbClr val="FFFFFF"/>
                </a:highlight>
                <a:latin typeface="Times New Roman" panose="02020603050405020304" pitchFamily="18" charset="0"/>
                <a:ea typeface="Times New Roman" panose="02020603050405020304" pitchFamily="18" charset="0"/>
              </a:rPr>
              <a:t>Partnerships, 2022</a:t>
            </a:r>
            <a:r>
              <a:rPr lang="en-GB" sz="1800" dirty="0">
                <a:effectLst/>
                <a:latin typeface="Times New Roman" panose="02020603050405020304" pitchFamily="18" charset="0"/>
                <a:ea typeface="Times New Roman" panose="02020603050405020304" pitchFamily="18" charset="0"/>
              </a:rPr>
              <a:t>)</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Apart from improving employee morale, the affiliate leaders deliver strong and positive guidance to employees. These leadership aspects support the HS2 project to manage the project team in an appropriate manner. In this context, finding adequate guidance from leaders, and improving morale among employees, leaders or managers of the respective project has fulfilled the project in a successful manner.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14</a:t>
            </a:fld>
            <a:endParaRPr lang="en-IN"/>
          </a:p>
        </p:txBody>
      </p:sp>
    </p:spTree>
    <p:extLst>
      <p:ext uri="{BB962C8B-B14F-4D97-AF65-F5344CB8AC3E}">
        <p14:creationId xmlns:p14="http://schemas.microsoft.com/office/powerpoint/2010/main" val="3529647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Times New Roman" panose="02020603050405020304" pitchFamily="18" charset="0"/>
              </a:rPr>
              <a:t>Project management helps an organisation to maximise competitive advantages and implement new changes in the firm. For instance, the HS2 project has enriched the railway of London which helps service users of the place to find more efficient railway services. However, project managers need to face different challenges like staff turnover, general risks like financial risks, workplace conflict and others. In this context, democratic leadership, affiliative leadership, and 4C's risk management can reduce risks from a venture. Apart from the leadership framework, leaders need to have adequate leadership skills like conflict management skills, communication skills, risk management mentality and positive behaviour among leaders. These skills along with behaviours among leaders of the HS2 project can decrease the upcoming risk from the respective project. </a:t>
            </a:r>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15</a:t>
            </a:fld>
            <a:endParaRPr lang="en-IN"/>
          </a:p>
        </p:txBody>
      </p:sp>
    </p:spTree>
    <p:extLst>
      <p:ext uri="{BB962C8B-B14F-4D97-AF65-F5344CB8AC3E}">
        <p14:creationId xmlns:p14="http://schemas.microsoft.com/office/powerpoint/2010/main" val="313840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The “HS2” is identified as an innovative improvement of the railway services in the UK where the longest tunnel route (16 Km) is developed in the UK. The high-speed tunnelling support will establish a connection between </a:t>
            </a:r>
            <a:r>
              <a:rPr lang="en-GB" sz="1800" b="1" i="1" dirty="0">
                <a:effectLst/>
                <a:latin typeface="Times New Roman" panose="02020603050405020304" pitchFamily="18" charset="0"/>
                <a:ea typeface="Times New Roman" panose="02020603050405020304" pitchFamily="18" charset="0"/>
              </a:rPr>
              <a:t>“London and Crewe”</a:t>
            </a:r>
            <a:r>
              <a:rPr lang="en-GB" sz="1800" dirty="0">
                <a:effectLst/>
                <a:latin typeface="Times New Roman" panose="02020603050405020304" pitchFamily="18" charset="0"/>
                <a:ea typeface="Times New Roman" panose="02020603050405020304" pitchFamily="18" charset="0"/>
              </a:rPr>
              <a:t> and expected construction will be started in 2024 (Hs2, 2023). The expected amount of the tunnel construction is “2.7 million cubic metres” material and work has been started in the year 2022. The project developed with a “sustainability aspect” where reduction of the carbon emission is the main targeted aspect of the project. The estimated cost of the whole project is</a:t>
            </a:r>
            <a:r>
              <a:rPr lang="en-GB" sz="1800" b="1" i="1" dirty="0">
                <a:effectLst/>
                <a:latin typeface="Times New Roman" panose="02020603050405020304" pitchFamily="18" charset="0"/>
                <a:ea typeface="Times New Roman" panose="02020603050405020304" pitchFamily="18" charset="0"/>
              </a:rPr>
              <a:t> “£106 billion” </a:t>
            </a:r>
            <a:r>
              <a:rPr lang="en-GB" sz="1800" dirty="0">
                <a:effectLst/>
                <a:latin typeface="Times New Roman" panose="02020603050405020304" pitchFamily="18" charset="0"/>
                <a:ea typeface="Times New Roman" panose="02020603050405020304" pitchFamily="18" charset="0"/>
              </a:rPr>
              <a:t>which is included in the “HS2 project” which connects the biggest cities in the UK (HS2 Limited, 2022). Therefore, the project will provide beneficiaries in the transportation process of the UK.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3</a:t>
            </a:fld>
            <a:endParaRPr lang="en-IN"/>
          </a:p>
        </p:txBody>
      </p:sp>
    </p:spTree>
    <p:extLst>
      <p:ext uri="{BB962C8B-B14F-4D97-AF65-F5344CB8AC3E}">
        <p14:creationId xmlns:p14="http://schemas.microsoft.com/office/powerpoint/2010/main" val="280198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Improvement of transportation and connectivity in the cities of the UK and sustainability development in transportation is the main targeted aspect of this project. The BBC provides information about the benefits of the HS2 project such as </a:t>
            </a:r>
            <a:r>
              <a:rPr lang="en-GB" sz="1800" b="1" i="1" dirty="0">
                <a:effectLst/>
                <a:latin typeface="Times New Roman" panose="02020603050405020304" pitchFamily="18" charset="0"/>
                <a:ea typeface="Times New Roman" panose="02020603050405020304" pitchFamily="18" charset="0"/>
              </a:rPr>
              <a:t>“economy-boosting and sustainability” </a:t>
            </a:r>
            <a:r>
              <a:rPr lang="en-GB" sz="1800" dirty="0">
                <a:effectLst/>
                <a:latin typeface="Times New Roman" panose="02020603050405020304" pitchFamily="18" charset="0"/>
                <a:ea typeface="Times New Roman" panose="02020603050405020304" pitchFamily="18" charset="0"/>
              </a:rPr>
              <a:t>(</a:t>
            </a:r>
            <a:r>
              <a:rPr lang="en-GB" sz="1800" dirty="0" err="1">
                <a:effectLst/>
                <a:latin typeface="Times New Roman" panose="02020603050405020304" pitchFamily="18" charset="0"/>
                <a:ea typeface="Times New Roman" panose="02020603050405020304" pitchFamily="18" charset="0"/>
              </a:rPr>
              <a:t>Bbc</a:t>
            </a:r>
            <a:r>
              <a:rPr lang="en-GB" sz="1800" dirty="0">
                <a:effectLst/>
                <a:latin typeface="Times New Roman" panose="02020603050405020304" pitchFamily="18" charset="0"/>
                <a:ea typeface="Times New Roman" panose="02020603050405020304" pitchFamily="18" charset="0"/>
              </a:rPr>
              <a:t> News, 2023). The project will be expected in 2033-2045 and the whole project will be completed in three phases.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4</a:t>
            </a:fld>
            <a:endParaRPr lang="en-IN"/>
          </a:p>
        </p:txBody>
      </p:sp>
    </p:spTree>
    <p:extLst>
      <p:ext uri="{BB962C8B-B14F-4D97-AF65-F5344CB8AC3E}">
        <p14:creationId xmlns:p14="http://schemas.microsoft.com/office/powerpoint/2010/main" val="2428886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Times New Roman" panose="02020603050405020304" pitchFamily="18" charset="0"/>
              </a:rPr>
              <a:t>The above discussion shows the possible benefits of the developing HS2 project whereas several leadership challenging factors are present which raise complications for project management. The leadership challenges of HS2 projects are developed due to </a:t>
            </a:r>
            <a:r>
              <a:rPr lang="en-GB" sz="1800" b="1" i="1" dirty="0">
                <a:effectLst/>
                <a:latin typeface="Times New Roman" panose="02020603050405020304" pitchFamily="18" charset="0"/>
                <a:ea typeface="Times New Roman" panose="02020603050405020304" pitchFamily="18" charset="0"/>
              </a:rPr>
              <a:t>“skills shortages, staff turnover and protester activities”</a:t>
            </a:r>
            <a:r>
              <a:rPr lang="en-GB" sz="1800" dirty="0">
                <a:effectLst/>
                <a:latin typeface="Times New Roman" panose="02020603050405020304" pitchFamily="18" charset="0"/>
                <a:ea typeface="Times New Roman" panose="02020603050405020304" pitchFamily="18" charset="0"/>
              </a:rPr>
              <a:t> (HS2 Limited, 2022). </a:t>
            </a:r>
          </a:p>
          <a:p>
            <a:pPr algn="just">
              <a:lnSpc>
                <a:spcPct val="150000"/>
              </a:lnSpc>
            </a:pPr>
            <a:r>
              <a:rPr lang="en-GB" sz="1800" dirty="0">
                <a:effectLst/>
                <a:latin typeface="Times New Roman" panose="02020603050405020304" pitchFamily="18" charset="0"/>
                <a:ea typeface="Times New Roman" panose="02020603050405020304" pitchFamily="18" charset="0"/>
              </a:rPr>
              <a:t>HS2 Ltd applied </a:t>
            </a:r>
            <a:r>
              <a:rPr lang="en-GB" sz="1800" b="1" i="1" dirty="0">
                <a:effectLst/>
                <a:latin typeface="Times New Roman" panose="02020603050405020304" pitchFamily="18" charset="0"/>
                <a:ea typeface="Times New Roman" panose="02020603050405020304" pitchFamily="18" charset="0"/>
              </a:rPr>
              <a:t>“People Strategy – Skilled for Success”</a:t>
            </a:r>
            <a:r>
              <a:rPr lang="en-GB" sz="1800" dirty="0">
                <a:effectLst/>
                <a:latin typeface="Times New Roman" panose="02020603050405020304" pitchFamily="18" charset="0"/>
                <a:ea typeface="Times New Roman" panose="02020603050405020304" pitchFamily="18" charset="0"/>
              </a:rPr>
              <a:t> in the year 2018 and created a “capability Roadmap” for the management of talent. On the other hand, in the competitive market of the UK lack of sources in the talent Pool creates complications for project development. A lack of talent in the leadership creates a skill gap in the project which impacts the success of the project (Hs2 Ltd, 2023). The “HS2 </a:t>
            </a:r>
            <a:r>
              <a:rPr lang="en-GB" sz="1800" dirty="0" err="1">
                <a:effectLst/>
                <a:latin typeface="Times New Roman" panose="02020603050405020304" pitchFamily="18" charset="0"/>
                <a:ea typeface="Times New Roman" panose="02020603050405020304" pitchFamily="18" charset="0"/>
              </a:rPr>
              <a:t>Tunneling</a:t>
            </a:r>
            <a:r>
              <a:rPr lang="en-GB" sz="1800" dirty="0">
                <a:effectLst/>
                <a:latin typeface="Times New Roman" panose="02020603050405020304" pitchFamily="18" charset="0"/>
                <a:ea typeface="Times New Roman" panose="02020603050405020304" pitchFamily="18" charset="0"/>
              </a:rPr>
              <a:t>” project applied “organisational leadership” where segmentation is done for effective collaboration among the workers. In project development applied leadership is “people, business, relationship and entrepreneurial” leadership. As per the view of Wilson (2020), the lack of skill of </a:t>
            </a:r>
            <a:r>
              <a:rPr lang="en-GB" sz="1800" b="1" i="1" dirty="0">
                <a:effectLst/>
                <a:latin typeface="Times New Roman" panose="02020603050405020304" pitchFamily="18" charset="0"/>
                <a:ea typeface="Times New Roman" panose="02020603050405020304" pitchFamily="18" charset="0"/>
              </a:rPr>
              <a:t>“enterprise, functional and team leaders”</a:t>
            </a:r>
            <a:r>
              <a:rPr lang="en-GB" sz="1800" dirty="0">
                <a:effectLst/>
                <a:latin typeface="Times New Roman" panose="02020603050405020304" pitchFamily="18" charset="0"/>
                <a:ea typeface="Times New Roman" panose="02020603050405020304" pitchFamily="18" charset="0"/>
              </a:rPr>
              <a:t> reduced success in the project creation challenges in employee management. Therefore, complications and lack of appropriate leadership style selection or skill gaps create challenges for the HS2 project.  </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Improvement of the </a:t>
            </a:r>
            <a:r>
              <a:rPr lang="en-GB" sz="1800" b="1" i="1" dirty="0">
                <a:effectLst/>
                <a:latin typeface="Times New Roman" panose="02020603050405020304" pitchFamily="18" charset="0"/>
                <a:ea typeface="Times New Roman" panose="02020603050405020304" pitchFamily="18" charset="0"/>
              </a:rPr>
              <a:t>“HS2 Leadership Framework'' can</a:t>
            </a:r>
            <a:r>
              <a:rPr lang="en-GB" sz="1800" dirty="0">
                <a:effectLst/>
                <a:latin typeface="Times New Roman" panose="02020603050405020304" pitchFamily="18" charset="0"/>
                <a:ea typeface="Times New Roman" panose="02020603050405020304" pitchFamily="18" charset="0"/>
              </a:rPr>
              <a:t> help in the management of the challenges raised due to the presence of the lack of skill of the leaders. Application of the “transformational leadership style” and recruitment procedure improvement helps in the management of the leadership challenges in the HS2 project (</a:t>
            </a:r>
            <a:r>
              <a:rPr lang="en-GB" sz="1800" dirty="0" err="1">
                <a:effectLst/>
                <a:latin typeface="Times New Roman" panose="02020603050405020304" pitchFamily="18" charset="0"/>
                <a:ea typeface="Times New Roman" panose="02020603050405020304" pitchFamily="18" charset="0"/>
              </a:rPr>
              <a:t>Podkolinski</a:t>
            </a:r>
            <a:r>
              <a:rPr lang="en-GB" sz="1800" dirty="0">
                <a:effectLst/>
                <a:latin typeface="Times New Roman" panose="02020603050405020304" pitchFamily="18" charset="0"/>
                <a:ea typeface="Times New Roman" panose="02020603050405020304" pitchFamily="18" charset="0"/>
              </a:rPr>
              <a:t>, 2021). The suggestive strategy related to leadership skill improvement with the use of training and an appropriate recruitment process would help the project for overcoming the issues.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5</a:t>
            </a:fld>
            <a:endParaRPr lang="en-IN"/>
          </a:p>
        </p:txBody>
      </p:sp>
    </p:spTree>
    <p:extLst>
      <p:ext uri="{BB962C8B-B14F-4D97-AF65-F5344CB8AC3E}">
        <p14:creationId xmlns:p14="http://schemas.microsoft.com/office/powerpoint/2010/main" val="3771836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Times New Roman" panose="02020603050405020304" pitchFamily="18" charset="0"/>
              </a:rPr>
              <a:t>The complicity of the “HS2 project” increasing challenges related to leadership management for mitigation of “Catastrophic incidents”. As an example, </a:t>
            </a:r>
            <a:r>
              <a:rPr lang="en-GB" sz="1800" b="1" i="1" dirty="0">
                <a:effectLst/>
                <a:latin typeface="Times New Roman" panose="02020603050405020304" pitchFamily="18" charset="0"/>
                <a:ea typeface="Times New Roman" panose="02020603050405020304" pitchFamily="18" charset="0"/>
              </a:rPr>
              <a:t>“significant harm, delay to the programme and loss of confidence”</a:t>
            </a:r>
            <a:r>
              <a:rPr lang="en-GB" sz="1800" dirty="0">
                <a:effectLst/>
                <a:latin typeface="Times New Roman" panose="02020603050405020304" pitchFamily="18" charset="0"/>
                <a:ea typeface="Times New Roman" panose="02020603050405020304" pitchFamily="18" charset="0"/>
              </a:rPr>
              <a:t> will be the possible risk developed due to the lack of management of leaders (Singh, 2021). Therefore, risks associated with the programme safety are developed with the presence of the identified risk factor. The potential risk of the HS2 project is identified where a lack of environment management due to complex project delivery is identified. In the construction of the tunnel, appropriate logistic management is required for the appropriate supply of resources where the risk of “Catastrophic incidents” developed complications for health management by the leaders (</a:t>
            </a:r>
            <a:r>
              <a:rPr lang="en-GB" sz="1800" dirty="0" err="1">
                <a:effectLst/>
                <a:latin typeface="Times New Roman" panose="02020603050405020304" pitchFamily="18" charset="0"/>
                <a:ea typeface="Times New Roman" panose="02020603050405020304" pitchFamily="18" charset="0"/>
              </a:rPr>
              <a:t>Ciric</a:t>
            </a:r>
            <a:r>
              <a:rPr lang="en-GB" sz="1800" dirty="0">
                <a:effectLst/>
                <a:latin typeface="Times New Roman" panose="02020603050405020304" pitchFamily="18" charset="0"/>
                <a:ea typeface="Times New Roman" panose="02020603050405020304" pitchFamily="18" charset="0"/>
              </a:rPr>
              <a:t> </a:t>
            </a:r>
            <a:r>
              <a:rPr lang="en-GB" sz="1800" i="1" dirty="0">
                <a:effectLst/>
                <a:latin typeface="Times New Roman" panose="02020603050405020304" pitchFamily="18" charset="0"/>
                <a:ea typeface="Times New Roman" panose="02020603050405020304" pitchFamily="18" charset="0"/>
              </a:rPr>
              <a:t>et al. </a:t>
            </a:r>
            <a:r>
              <a:rPr lang="en-GB" sz="1800" dirty="0">
                <a:effectLst/>
                <a:latin typeface="Times New Roman" panose="02020603050405020304" pitchFamily="18" charset="0"/>
                <a:ea typeface="Times New Roman" panose="02020603050405020304" pitchFamily="18" charset="0"/>
              </a:rPr>
              <a:t>2020). However, health risks and insecurity risks in the project development enhanced the risk of the leadership management in the project. </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HS2 project has engaged with </a:t>
            </a:r>
            <a:r>
              <a:rPr lang="en-GB" sz="1800" b="1" i="1" dirty="0">
                <a:effectLst/>
                <a:latin typeface="Times New Roman" panose="02020603050405020304" pitchFamily="18" charset="0"/>
                <a:ea typeface="Times New Roman" panose="02020603050405020304" pitchFamily="18" charset="0"/>
              </a:rPr>
              <a:t>“</a:t>
            </a:r>
            <a:r>
              <a:rPr lang="en-GB" sz="1800" b="1" i="1" dirty="0" err="1">
                <a:effectLst/>
                <a:latin typeface="Times New Roman" panose="02020603050405020304" pitchFamily="18" charset="0"/>
                <a:ea typeface="Times New Roman" panose="02020603050405020304" pitchFamily="18" charset="0"/>
              </a:rPr>
              <a:t>SHWeLT</a:t>
            </a:r>
            <a:r>
              <a:rPr lang="en-GB" sz="1800" b="1" i="1"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for effective management of the supply chain risk factor and the engagement may help in the management of the complications faced by leaders. It is expected appropriate skill enhancement of the leadership with training programme development and improvement of the leadership ability helps to solve the issues (Lippitt </a:t>
            </a:r>
            <a:r>
              <a:rPr lang="en-GB" sz="1800" i="1" dirty="0">
                <a:effectLst/>
                <a:latin typeface="Times New Roman" panose="02020603050405020304" pitchFamily="18" charset="0"/>
                <a:ea typeface="Times New Roman" panose="02020603050405020304" pitchFamily="18" charset="0"/>
              </a:rPr>
              <a:t>et al. </a:t>
            </a:r>
            <a:r>
              <a:rPr lang="en-GB" sz="1800" dirty="0">
                <a:effectLst/>
                <a:latin typeface="Times New Roman" panose="02020603050405020304" pitchFamily="18" charset="0"/>
                <a:ea typeface="Times New Roman" panose="02020603050405020304" pitchFamily="18" charset="0"/>
              </a:rPr>
              <a:t>2019). Therefore appropriate risk assessment and identification of the suggestive approach for the management of the HS2 projects will help to overcome the leadership challenges.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6</a:t>
            </a:fld>
            <a:endParaRPr lang="en-IN"/>
          </a:p>
        </p:txBody>
      </p:sp>
    </p:spTree>
    <p:extLst>
      <p:ext uri="{BB962C8B-B14F-4D97-AF65-F5344CB8AC3E}">
        <p14:creationId xmlns:p14="http://schemas.microsoft.com/office/powerpoint/2010/main" val="387499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Times New Roman" panose="02020603050405020304" pitchFamily="18" charset="0"/>
              </a:rPr>
              <a:t>The examined leadership challenges are associated with several potential challenges while developing the HS2 project. Lack of </a:t>
            </a:r>
            <a:r>
              <a:rPr lang="en-GB" sz="1800" b="1" i="1" dirty="0">
                <a:effectLst/>
                <a:latin typeface="Times New Roman" panose="02020603050405020304" pitchFamily="18" charset="0"/>
                <a:ea typeface="Times New Roman" panose="02020603050405020304" pitchFamily="18" charset="0"/>
              </a:rPr>
              <a:t>“supply chain capacity”</a:t>
            </a:r>
            <a:r>
              <a:rPr lang="en-GB" sz="1800" dirty="0">
                <a:effectLst/>
                <a:latin typeface="Times New Roman" panose="02020603050405020304" pitchFamily="18" charset="0"/>
                <a:ea typeface="Times New Roman" panose="02020603050405020304" pitchFamily="18" charset="0"/>
              </a:rPr>
              <a:t> is a potential challenge which rises with the leadership complications in the HS2 project (Hs2, 2023). The issue is developed due to resource shortages as huge amounts of material (2.7 million cubic metres) are needed for the successful implementation of the expected project development. </a:t>
            </a:r>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7</a:t>
            </a:fld>
            <a:endParaRPr lang="en-IN"/>
          </a:p>
        </p:txBody>
      </p:sp>
    </p:spTree>
    <p:extLst>
      <p:ext uri="{BB962C8B-B14F-4D97-AF65-F5344CB8AC3E}">
        <p14:creationId xmlns:p14="http://schemas.microsoft.com/office/powerpoint/2010/main" val="4275813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Times New Roman" panose="02020603050405020304" pitchFamily="18" charset="0"/>
              </a:rPr>
              <a:t>Skill gaps among the workers and associated leaders are examined as a serious challenging factor for the development of the HS2 project. In the selected project, “technical, financial, and environmental concern” are examined as the risk factor which enhances the challenges of the leadership (</a:t>
            </a:r>
            <a:r>
              <a:rPr lang="en-GB" sz="1800" dirty="0" err="1">
                <a:effectLst/>
                <a:latin typeface="Times New Roman" panose="02020603050405020304" pitchFamily="18" charset="0"/>
                <a:ea typeface="Times New Roman" panose="02020603050405020304" pitchFamily="18" charset="0"/>
              </a:rPr>
              <a:t>Podkolinski</a:t>
            </a:r>
            <a:r>
              <a:rPr lang="en-GB" sz="1800" dirty="0">
                <a:effectLst/>
                <a:latin typeface="Times New Roman" panose="02020603050405020304" pitchFamily="18" charset="0"/>
                <a:ea typeface="Times New Roman" panose="02020603050405020304" pitchFamily="18" charset="0"/>
              </a:rPr>
              <a:t>, 2021). The lack of abilities of the leaders for handling team speciality in the responsibility of “Team leader” is examined. On the other hand, an analysis of the responsibility of </a:t>
            </a:r>
            <a:r>
              <a:rPr lang="en-GB" sz="1800" b="1" i="1" dirty="0">
                <a:effectLst/>
                <a:latin typeface="Times New Roman" panose="02020603050405020304" pitchFamily="18" charset="0"/>
                <a:ea typeface="Times New Roman" panose="02020603050405020304" pitchFamily="18" charset="0"/>
              </a:rPr>
              <a:t>“enterprise leaders” </a:t>
            </a:r>
            <a:r>
              <a:rPr lang="en-GB" sz="1800" dirty="0">
                <a:effectLst/>
                <a:latin typeface="Times New Roman" panose="02020603050405020304" pitchFamily="18" charset="0"/>
                <a:ea typeface="Times New Roman" panose="02020603050405020304" pitchFamily="18" charset="0"/>
              </a:rPr>
              <a:t>figured leadership and strategic goals for HS2 (Hs2, 2023). Hence, the inability of the leaders and the lack of skill of the workers enhance challenges for the management of the people's leadership and stakeholder management. </a:t>
            </a:r>
            <a:endParaRPr lang="en-IN" sz="1800" dirty="0">
              <a:effectLst/>
              <a:latin typeface="Arial" panose="020B0604020202020204" pitchFamily="34" charset="0"/>
              <a:ea typeface="Arial" panose="020B0604020202020204" pitchFamily="34" charset="0"/>
            </a:endParaRPr>
          </a:p>
          <a:p>
            <a:r>
              <a:rPr lang="en-GB" sz="1800" dirty="0">
                <a:effectLst/>
                <a:latin typeface="Times New Roman" panose="02020603050405020304" pitchFamily="18" charset="0"/>
                <a:ea typeface="Times New Roman" panose="02020603050405020304" pitchFamily="18" charset="0"/>
              </a:rPr>
              <a:t>The leadership framework included “functional leaders” where flexibility, cross-matrix influencing and collaboration development are present. Besides this, the lack of talent in the functional leaders creates potential functional barriers to the management of the HS2 project (Lippitt </a:t>
            </a:r>
            <a:r>
              <a:rPr lang="en-GB" sz="1800" i="1" dirty="0">
                <a:effectLst/>
                <a:latin typeface="Times New Roman" panose="02020603050405020304" pitchFamily="18" charset="0"/>
                <a:ea typeface="Times New Roman" panose="02020603050405020304" pitchFamily="18" charset="0"/>
              </a:rPr>
              <a:t>et al. </a:t>
            </a:r>
            <a:r>
              <a:rPr lang="en-GB" sz="1800" dirty="0">
                <a:effectLst/>
                <a:latin typeface="Times New Roman" panose="02020603050405020304" pitchFamily="18" charset="0"/>
                <a:ea typeface="Times New Roman" panose="02020603050405020304" pitchFamily="18" charset="0"/>
              </a:rPr>
              <a:t>2019). Lack of abilities in team management creates issues in handling teams for innovative construction for HS2 projects. Inclusion of the political events for controlling changes creates complications in project management where higher opportunities for project control are examined. Therefore, the lack of skills of the leaders constantly impacts the overall project management. </a:t>
            </a:r>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8</a:t>
            </a:fld>
            <a:endParaRPr lang="en-IN"/>
          </a:p>
        </p:txBody>
      </p:sp>
    </p:spTree>
    <p:extLst>
      <p:ext uri="{BB962C8B-B14F-4D97-AF65-F5344CB8AC3E}">
        <p14:creationId xmlns:p14="http://schemas.microsoft.com/office/powerpoint/2010/main" val="347290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Times New Roman" panose="02020603050405020304" pitchFamily="18" charset="0"/>
              </a:rPr>
              <a:t>In the development of the HS2 project higher risk of “catastrophic incidents” is identified as related to time and workers health management. As per the view of Wilson (2020), communication and team engagement is required for overcoming “catastrophic incident” management. In HS2 projects risk of lack of skill of the leaders is identified which raises complications for managing projects related to project management. Communication gap creation, rising complication for sharing information about resources management (human and physical). On the other hand, “stakeholder management” of the HS2 projects is needed where lack of support of the leaders raises the chances of failure in the project. As stated by </a:t>
            </a:r>
            <a:r>
              <a:rPr lang="en-GB" sz="1800" dirty="0" err="1">
                <a:effectLst/>
                <a:latin typeface="Times New Roman" panose="02020603050405020304" pitchFamily="18" charset="0"/>
                <a:ea typeface="Times New Roman" panose="02020603050405020304" pitchFamily="18" charset="0"/>
              </a:rPr>
              <a:t>Ciric</a:t>
            </a:r>
            <a:r>
              <a:rPr lang="en-GB" sz="1800" dirty="0">
                <a:effectLst/>
                <a:latin typeface="Times New Roman" panose="02020603050405020304" pitchFamily="18" charset="0"/>
                <a:ea typeface="Times New Roman" panose="02020603050405020304" pitchFamily="18" charset="0"/>
              </a:rPr>
              <a:t> </a:t>
            </a:r>
            <a:r>
              <a:rPr lang="en-GB" sz="1800" i="1" dirty="0">
                <a:effectLst/>
                <a:latin typeface="Times New Roman" panose="02020603050405020304" pitchFamily="18" charset="0"/>
                <a:ea typeface="Times New Roman" panose="02020603050405020304" pitchFamily="18" charset="0"/>
              </a:rPr>
              <a:t>et al. </a:t>
            </a:r>
            <a:r>
              <a:rPr lang="en-GB" sz="1800" dirty="0">
                <a:effectLst/>
                <a:latin typeface="Times New Roman" panose="02020603050405020304" pitchFamily="18" charset="0"/>
                <a:ea typeface="Times New Roman" panose="02020603050405020304" pitchFamily="18" charset="0"/>
              </a:rPr>
              <a:t>(2019), “Workplace accidents, Falls, injuries, construction accidents and medical mistakes” are some possible catastrophic injuries that are identified in the HS2 project. Therefore, the presence of the identified challenges raises implications for leaders to handle the project work of the HS2. The challenges related to the project development are examined due to the lack of effectiveness in the implemented leadership style of the HS2 tunnelling project. </a:t>
            </a:r>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9</a:t>
            </a:fld>
            <a:endParaRPr lang="en-IN"/>
          </a:p>
        </p:txBody>
      </p:sp>
    </p:spTree>
    <p:extLst>
      <p:ext uri="{BB962C8B-B14F-4D97-AF65-F5344CB8AC3E}">
        <p14:creationId xmlns:p14="http://schemas.microsoft.com/office/powerpoint/2010/main" val="271843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Leadership plays a crucial role in an organisation which helps a project manager to fulfil a project by overcoming all the severe and general challenges of a respective project. HS2 tunnelling is one of the potential projects in London which is basically a construction project for railway extension (</a:t>
            </a:r>
            <a:r>
              <a:rPr lang="en-GB" sz="1800" dirty="0">
                <a:effectLst/>
                <a:highlight>
                  <a:srgbClr val="FFFFFF"/>
                </a:highlight>
                <a:latin typeface="Times New Roman" panose="02020603050405020304" pitchFamily="18" charset="0"/>
                <a:ea typeface="Times New Roman" panose="02020603050405020304" pitchFamily="18" charset="0"/>
              </a:rPr>
              <a:t>Learninglegacy.hs2.org.uk, 2023</a:t>
            </a:r>
            <a:r>
              <a:rPr lang="en-GB" sz="1800" dirty="0">
                <a:effectLst/>
                <a:latin typeface="Times New Roman" panose="02020603050405020304" pitchFamily="18" charset="0"/>
                <a:ea typeface="Times New Roman" panose="02020603050405020304" pitchFamily="18" charset="0"/>
              </a:rPr>
              <a:t>). In this project, managers or leaders of the project may face different project issues. From those issues, two challenges may have stopped the growth of the respective project, in front of stakeholders. For instance, "losing challenges from the respective team" and "catastrophic incidents" are the potential challenges which can reduce the value of the project. Due to overcome these two potential challenges, project managers of the respective project need to have adequate decision-making skills, conflict management skills, communication skills, and EI (Emotional Intelligence). Apart from these skills, leaders need to maintain passion and behaviour which is appropriate for a challenging scenario.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C29AC615-262F-41FE-BF51-473340235F2B}" type="slidenum">
              <a:rPr lang="en-IN" smtClean="0"/>
              <a:t>10</a:t>
            </a:fld>
            <a:endParaRPr lang="en-IN"/>
          </a:p>
        </p:txBody>
      </p:sp>
    </p:spTree>
    <p:extLst>
      <p:ext uri="{BB962C8B-B14F-4D97-AF65-F5344CB8AC3E}">
        <p14:creationId xmlns:p14="http://schemas.microsoft.com/office/powerpoint/2010/main" val="180483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881C-1E77-4D34-571D-5F8151F52E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565713-BD82-A693-2FF2-6883B95F30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20795E-D0CC-FF10-590C-2F18A5EEF78C}"/>
              </a:ext>
            </a:extLst>
          </p:cNvPr>
          <p:cNvSpPr>
            <a:spLocks noGrp="1"/>
          </p:cNvSpPr>
          <p:nvPr>
            <p:ph type="dt" sz="half" idx="10"/>
          </p:nvPr>
        </p:nvSpPr>
        <p:spPr/>
        <p:txBody>
          <a:bodyPr/>
          <a:lstStyle/>
          <a:p>
            <a:fld id="{755A84FA-AAEE-49FD-B626-76E28B57813F}" type="datetimeFigureOut">
              <a:rPr lang="en-IN" smtClean="0"/>
              <a:t>25-04-2023</a:t>
            </a:fld>
            <a:endParaRPr lang="en-IN"/>
          </a:p>
        </p:txBody>
      </p:sp>
      <p:sp>
        <p:nvSpPr>
          <p:cNvPr id="5" name="Footer Placeholder 4">
            <a:extLst>
              <a:ext uri="{FF2B5EF4-FFF2-40B4-BE49-F238E27FC236}">
                <a16:creationId xmlns:a16="http://schemas.microsoft.com/office/drawing/2014/main" id="{239CFF2C-EA95-F5F4-5E37-71F23D6D7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D70876-D4CE-0DDD-0FE3-7D74F5757476}"/>
              </a:ext>
            </a:extLst>
          </p:cNvPr>
          <p:cNvSpPr>
            <a:spLocks noGrp="1"/>
          </p:cNvSpPr>
          <p:nvPr>
            <p:ph type="sldNum" sz="quarter" idx="12"/>
          </p:nvPr>
        </p:nvSpPr>
        <p:spPr/>
        <p:txBody>
          <a:bodyPr/>
          <a:lstStyle/>
          <a:p>
            <a:fld id="{CBA06970-FAFD-43C8-8A46-34D670A81BD2}" type="slidenum">
              <a:rPr lang="en-IN" smtClean="0"/>
              <a:t>‹#›</a:t>
            </a:fld>
            <a:endParaRPr lang="en-IN"/>
          </a:p>
        </p:txBody>
      </p:sp>
    </p:spTree>
    <p:extLst>
      <p:ext uri="{BB962C8B-B14F-4D97-AF65-F5344CB8AC3E}">
        <p14:creationId xmlns:p14="http://schemas.microsoft.com/office/powerpoint/2010/main" val="142401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85B4-C694-7978-1EAD-D5B1036599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E8798F-CA66-719C-3545-D84DEB161A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D9C49D-E913-8FD6-E5A7-697F2707E601}"/>
              </a:ext>
            </a:extLst>
          </p:cNvPr>
          <p:cNvSpPr>
            <a:spLocks noGrp="1"/>
          </p:cNvSpPr>
          <p:nvPr>
            <p:ph type="dt" sz="half" idx="10"/>
          </p:nvPr>
        </p:nvSpPr>
        <p:spPr/>
        <p:txBody>
          <a:bodyPr/>
          <a:lstStyle/>
          <a:p>
            <a:fld id="{755A84FA-AAEE-49FD-B626-76E28B57813F}" type="datetimeFigureOut">
              <a:rPr lang="en-IN" smtClean="0"/>
              <a:t>25-04-2023</a:t>
            </a:fld>
            <a:endParaRPr lang="en-IN"/>
          </a:p>
        </p:txBody>
      </p:sp>
      <p:sp>
        <p:nvSpPr>
          <p:cNvPr id="5" name="Footer Placeholder 4">
            <a:extLst>
              <a:ext uri="{FF2B5EF4-FFF2-40B4-BE49-F238E27FC236}">
                <a16:creationId xmlns:a16="http://schemas.microsoft.com/office/drawing/2014/main" id="{337B11FC-6ACB-CED2-13A6-884F5092E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1A3AD0-1F56-8B25-199E-44B65EC667FD}"/>
              </a:ext>
            </a:extLst>
          </p:cNvPr>
          <p:cNvSpPr>
            <a:spLocks noGrp="1"/>
          </p:cNvSpPr>
          <p:nvPr>
            <p:ph type="sldNum" sz="quarter" idx="12"/>
          </p:nvPr>
        </p:nvSpPr>
        <p:spPr/>
        <p:txBody>
          <a:bodyPr/>
          <a:lstStyle/>
          <a:p>
            <a:fld id="{CBA06970-FAFD-43C8-8A46-34D670A81BD2}" type="slidenum">
              <a:rPr lang="en-IN" smtClean="0"/>
              <a:t>‹#›</a:t>
            </a:fld>
            <a:endParaRPr lang="en-IN"/>
          </a:p>
        </p:txBody>
      </p:sp>
    </p:spTree>
    <p:extLst>
      <p:ext uri="{BB962C8B-B14F-4D97-AF65-F5344CB8AC3E}">
        <p14:creationId xmlns:p14="http://schemas.microsoft.com/office/powerpoint/2010/main" val="371464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5C904-98D6-B9EF-564B-BB89DF48AF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DCC77-5D95-93C2-599C-B9BF0C760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31422-065B-98AC-B217-50CE372C9AEC}"/>
              </a:ext>
            </a:extLst>
          </p:cNvPr>
          <p:cNvSpPr>
            <a:spLocks noGrp="1"/>
          </p:cNvSpPr>
          <p:nvPr>
            <p:ph type="dt" sz="half" idx="10"/>
          </p:nvPr>
        </p:nvSpPr>
        <p:spPr/>
        <p:txBody>
          <a:bodyPr/>
          <a:lstStyle/>
          <a:p>
            <a:fld id="{755A84FA-AAEE-49FD-B626-76E28B57813F}" type="datetimeFigureOut">
              <a:rPr lang="en-IN" smtClean="0"/>
              <a:t>25-04-2023</a:t>
            </a:fld>
            <a:endParaRPr lang="en-IN"/>
          </a:p>
        </p:txBody>
      </p:sp>
      <p:sp>
        <p:nvSpPr>
          <p:cNvPr id="5" name="Footer Placeholder 4">
            <a:extLst>
              <a:ext uri="{FF2B5EF4-FFF2-40B4-BE49-F238E27FC236}">
                <a16:creationId xmlns:a16="http://schemas.microsoft.com/office/drawing/2014/main" id="{1009AD3B-DB4F-AABF-EB0C-9FBB2A7501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F82E74-3B33-CE95-3C6F-E1FD2E5C84D7}"/>
              </a:ext>
            </a:extLst>
          </p:cNvPr>
          <p:cNvSpPr>
            <a:spLocks noGrp="1"/>
          </p:cNvSpPr>
          <p:nvPr>
            <p:ph type="sldNum" sz="quarter" idx="12"/>
          </p:nvPr>
        </p:nvSpPr>
        <p:spPr/>
        <p:txBody>
          <a:bodyPr/>
          <a:lstStyle/>
          <a:p>
            <a:fld id="{CBA06970-FAFD-43C8-8A46-34D670A81BD2}" type="slidenum">
              <a:rPr lang="en-IN" smtClean="0"/>
              <a:t>‹#›</a:t>
            </a:fld>
            <a:endParaRPr lang="en-IN"/>
          </a:p>
        </p:txBody>
      </p:sp>
    </p:spTree>
    <p:extLst>
      <p:ext uri="{BB962C8B-B14F-4D97-AF65-F5344CB8AC3E}">
        <p14:creationId xmlns:p14="http://schemas.microsoft.com/office/powerpoint/2010/main" val="259532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8BD6-4657-437B-0E26-C7FC89599A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972580-D6C7-2051-78FA-383DA5F980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D67507-E7CD-7409-1618-0C78554B2D98}"/>
              </a:ext>
            </a:extLst>
          </p:cNvPr>
          <p:cNvSpPr>
            <a:spLocks noGrp="1"/>
          </p:cNvSpPr>
          <p:nvPr>
            <p:ph type="dt" sz="half" idx="10"/>
          </p:nvPr>
        </p:nvSpPr>
        <p:spPr/>
        <p:txBody>
          <a:bodyPr/>
          <a:lstStyle/>
          <a:p>
            <a:fld id="{755A84FA-AAEE-49FD-B626-76E28B57813F}" type="datetimeFigureOut">
              <a:rPr lang="en-IN" smtClean="0"/>
              <a:t>25-04-2023</a:t>
            </a:fld>
            <a:endParaRPr lang="en-IN"/>
          </a:p>
        </p:txBody>
      </p:sp>
      <p:sp>
        <p:nvSpPr>
          <p:cNvPr id="5" name="Footer Placeholder 4">
            <a:extLst>
              <a:ext uri="{FF2B5EF4-FFF2-40B4-BE49-F238E27FC236}">
                <a16:creationId xmlns:a16="http://schemas.microsoft.com/office/drawing/2014/main" id="{B2D9C543-4473-A9D2-B5C1-294ABC3E57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2B4961-A473-85BA-B013-D676D5C8F69D}"/>
              </a:ext>
            </a:extLst>
          </p:cNvPr>
          <p:cNvSpPr>
            <a:spLocks noGrp="1"/>
          </p:cNvSpPr>
          <p:nvPr>
            <p:ph type="sldNum" sz="quarter" idx="12"/>
          </p:nvPr>
        </p:nvSpPr>
        <p:spPr/>
        <p:txBody>
          <a:bodyPr/>
          <a:lstStyle/>
          <a:p>
            <a:fld id="{CBA06970-FAFD-43C8-8A46-34D670A81BD2}" type="slidenum">
              <a:rPr lang="en-IN" smtClean="0"/>
              <a:t>‹#›</a:t>
            </a:fld>
            <a:endParaRPr lang="en-IN"/>
          </a:p>
        </p:txBody>
      </p:sp>
    </p:spTree>
    <p:extLst>
      <p:ext uri="{BB962C8B-B14F-4D97-AF65-F5344CB8AC3E}">
        <p14:creationId xmlns:p14="http://schemas.microsoft.com/office/powerpoint/2010/main" val="143918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89B5-FD66-5415-78E3-65DE38DCE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86E9CD-0D70-3D9B-0864-134B832CC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D71173-AB77-BCE8-F2B0-EFABC43D3612}"/>
              </a:ext>
            </a:extLst>
          </p:cNvPr>
          <p:cNvSpPr>
            <a:spLocks noGrp="1"/>
          </p:cNvSpPr>
          <p:nvPr>
            <p:ph type="dt" sz="half" idx="10"/>
          </p:nvPr>
        </p:nvSpPr>
        <p:spPr/>
        <p:txBody>
          <a:bodyPr/>
          <a:lstStyle/>
          <a:p>
            <a:fld id="{755A84FA-AAEE-49FD-B626-76E28B57813F}" type="datetimeFigureOut">
              <a:rPr lang="en-IN" smtClean="0"/>
              <a:t>25-04-2023</a:t>
            </a:fld>
            <a:endParaRPr lang="en-IN"/>
          </a:p>
        </p:txBody>
      </p:sp>
      <p:sp>
        <p:nvSpPr>
          <p:cNvPr id="5" name="Footer Placeholder 4">
            <a:extLst>
              <a:ext uri="{FF2B5EF4-FFF2-40B4-BE49-F238E27FC236}">
                <a16:creationId xmlns:a16="http://schemas.microsoft.com/office/drawing/2014/main" id="{988F4D06-DD20-5E34-9223-FD668DD902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A545E-AB70-9A71-EA61-3BF1AA65DDC5}"/>
              </a:ext>
            </a:extLst>
          </p:cNvPr>
          <p:cNvSpPr>
            <a:spLocks noGrp="1"/>
          </p:cNvSpPr>
          <p:nvPr>
            <p:ph type="sldNum" sz="quarter" idx="12"/>
          </p:nvPr>
        </p:nvSpPr>
        <p:spPr/>
        <p:txBody>
          <a:bodyPr/>
          <a:lstStyle/>
          <a:p>
            <a:fld id="{CBA06970-FAFD-43C8-8A46-34D670A81BD2}" type="slidenum">
              <a:rPr lang="en-IN" smtClean="0"/>
              <a:t>‹#›</a:t>
            </a:fld>
            <a:endParaRPr lang="en-IN"/>
          </a:p>
        </p:txBody>
      </p:sp>
    </p:spTree>
    <p:extLst>
      <p:ext uri="{BB962C8B-B14F-4D97-AF65-F5344CB8AC3E}">
        <p14:creationId xmlns:p14="http://schemas.microsoft.com/office/powerpoint/2010/main" val="15943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D3C2-A97D-A4AC-E6B8-8411C1E87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A00407-AB81-71F2-7F63-6D71C25BBD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8C394E-14E6-6F4B-76E6-5ADD6494D3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135027-B6B5-78F4-4BF3-A0605B32AF5C}"/>
              </a:ext>
            </a:extLst>
          </p:cNvPr>
          <p:cNvSpPr>
            <a:spLocks noGrp="1"/>
          </p:cNvSpPr>
          <p:nvPr>
            <p:ph type="dt" sz="half" idx="10"/>
          </p:nvPr>
        </p:nvSpPr>
        <p:spPr/>
        <p:txBody>
          <a:bodyPr/>
          <a:lstStyle/>
          <a:p>
            <a:fld id="{755A84FA-AAEE-49FD-B626-76E28B57813F}" type="datetimeFigureOut">
              <a:rPr lang="en-IN" smtClean="0"/>
              <a:t>25-04-2023</a:t>
            </a:fld>
            <a:endParaRPr lang="en-IN"/>
          </a:p>
        </p:txBody>
      </p:sp>
      <p:sp>
        <p:nvSpPr>
          <p:cNvPr id="6" name="Footer Placeholder 5">
            <a:extLst>
              <a:ext uri="{FF2B5EF4-FFF2-40B4-BE49-F238E27FC236}">
                <a16:creationId xmlns:a16="http://schemas.microsoft.com/office/drawing/2014/main" id="{A414B84A-8D25-67A2-E47D-35C112FDA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935DAB-0A41-F986-9CCB-BF3464A12DED}"/>
              </a:ext>
            </a:extLst>
          </p:cNvPr>
          <p:cNvSpPr>
            <a:spLocks noGrp="1"/>
          </p:cNvSpPr>
          <p:nvPr>
            <p:ph type="sldNum" sz="quarter" idx="12"/>
          </p:nvPr>
        </p:nvSpPr>
        <p:spPr/>
        <p:txBody>
          <a:bodyPr/>
          <a:lstStyle/>
          <a:p>
            <a:fld id="{CBA06970-FAFD-43C8-8A46-34D670A81BD2}" type="slidenum">
              <a:rPr lang="en-IN" smtClean="0"/>
              <a:t>‹#›</a:t>
            </a:fld>
            <a:endParaRPr lang="en-IN"/>
          </a:p>
        </p:txBody>
      </p:sp>
    </p:spTree>
    <p:extLst>
      <p:ext uri="{BB962C8B-B14F-4D97-AF65-F5344CB8AC3E}">
        <p14:creationId xmlns:p14="http://schemas.microsoft.com/office/powerpoint/2010/main" val="177588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BD3B-69E8-18F5-1475-498963F850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545ADF-B6CD-1868-3A14-10945A79E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FB0956-D280-A5D4-ED0E-C72DC802A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C0C39B-5EE7-E031-91A5-9F33780249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0AD436-A91C-2CDD-8651-112006143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0D0E1E-7860-2299-5ED9-41A6CF58CF24}"/>
              </a:ext>
            </a:extLst>
          </p:cNvPr>
          <p:cNvSpPr>
            <a:spLocks noGrp="1"/>
          </p:cNvSpPr>
          <p:nvPr>
            <p:ph type="dt" sz="half" idx="10"/>
          </p:nvPr>
        </p:nvSpPr>
        <p:spPr/>
        <p:txBody>
          <a:bodyPr/>
          <a:lstStyle/>
          <a:p>
            <a:fld id="{755A84FA-AAEE-49FD-B626-76E28B57813F}" type="datetimeFigureOut">
              <a:rPr lang="en-IN" smtClean="0"/>
              <a:t>25-04-2023</a:t>
            </a:fld>
            <a:endParaRPr lang="en-IN"/>
          </a:p>
        </p:txBody>
      </p:sp>
      <p:sp>
        <p:nvSpPr>
          <p:cNvPr id="8" name="Footer Placeholder 7">
            <a:extLst>
              <a:ext uri="{FF2B5EF4-FFF2-40B4-BE49-F238E27FC236}">
                <a16:creationId xmlns:a16="http://schemas.microsoft.com/office/drawing/2014/main" id="{C8B75B8F-96B2-DCE4-B05C-308B628E2D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638AC5-9808-6CE9-D7CB-F99222B57A5D}"/>
              </a:ext>
            </a:extLst>
          </p:cNvPr>
          <p:cNvSpPr>
            <a:spLocks noGrp="1"/>
          </p:cNvSpPr>
          <p:nvPr>
            <p:ph type="sldNum" sz="quarter" idx="12"/>
          </p:nvPr>
        </p:nvSpPr>
        <p:spPr/>
        <p:txBody>
          <a:bodyPr/>
          <a:lstStyle/>
          <a:p>
            <a:fld id="{CBA06970-FAFD-43C8-8A46-34D670A81BD2}" type="slidenum">
              <a:rPr lang="en-IN" smtClean="0"/>
              <a:t>‹#›</a:t>
            </a:fld>
            <a:endParaRPr lang="en-IN"/>
          </a:p>
        </p:txBody>
      </p:sp>
    </p:spTree>
    <p:extLst>
      <p:ext uri="{BB962C8B-B14F-4D97-AF65-F5344CB8AC3E}">
        <p14:creationId xmlns:p14="http://schemas.microsoft.com/office/powerpoint/2010/main" val="194474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B96A-129B-136D-612A-EEFE51B9CF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A00BD6-97A7-F7A1-E473-1F59D58C5682}"/>
              </a:ext>
            </a:extLst>
          </p:cNvPr>
          <p:cNvSpPr>
            <a:spLocks noGrp="1"/>
          </p:cNvSpPr>
          <p:nvPr>
            <p:ph type="dt" sz="half" idx="10"/>
          </p:nvPr>
        </p:nvSpPr>
        <p:spPr/>
        <p:txBody>
          <a:bodyPr/>
          <a:lstStyle/>
          <a:p>
            <a:fld id="{755A84FA-AAEE-49FD-B626-76E28B57813F}" type="datetimeFigureOut">
              <a:rPr lang="en-IN" smtClean="0"/>
              <a:t>25-04-2023</a:t>
            </a:fld>
            <a:endParaRPr lang="en-IN"/>
          </a:p>
        </p:txBody>
      </p:sp>
      <p:sp>
        <p:nvSpPr>
          <p:cNvPr id="4" name="Footer Placeholder 3">
            <a:extLst>
              <a:ext uri="{FF2B5EF4-FFF2-40B4-BE49-F238E27FC236}">
                <a16:creationId xmlns:a16="http://schemas.microsoft.com/office/drawing/2014/main" id="{039A573F-09D1-5EB3-B75B-02D35402EF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039B6C-AE33-9DC1-2933-27F95CD39CAE}"/>
              </a:ext>
            </a:extLst>
          </p:cNvPr>
          <p:cNvSpPr>
            <a:spLocks noGrp="1"/>
          </p:cNvSpPr>
          <p:nvPr>
            <p:ph type="sldNum" sz="quarter" idx="12"/>
          </p:nvPr>
        </p:nvSpPr>
        <p:spPr/>
        <p:txBody>
          <a:bodyPr/>
          <a:lstStyle/>
          <a:p>
            <a:fld id="{CBA06970-FAFD-43C8-8A46-34D670A81BD2}" type="slidenum">
              <a:rPr lang="en-IN" smtClean="0"/>
              <a:t>‹#›</a:t>
            </a:fld>
            <a:endParaRPr lang="en-IN"/>
          </a:p>
        </p:txBody>
      </p:sp>
    </p:spTree>
    <p:extLst>
      <p:ext uri="{BB962C8B-B14F-4D97-AF65-F5344CB8AC3E}">
        <p14:creationId xmlns:p14="http://schemas.microsoft.com/office/powerpoint/2010/main" val="312197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E7983-D5FA-1599-F368-F7E995799F6D}"/>
              </a:ext>
            </a:extLst>
          </p:cNvPr>
          <p:cNvSpPr>
            <a:spLocks noGrp="1"/>
          </p:cNvSpPr>
          <p:nvPr>
            <p:ph type="dt" sz="half" idx="10"/>
          </p:nvPr>
        </p:nvSpPr>
        <p:spPr/>
        <p:txBody>
          <a:bodyPr/>
          <a:lstStyle/>
          <a:p>
            <a:fld id="{755A84FA-AAEE-49FD-B626-76E28B57813F}" type="datetimeFigureOut">
              <a:rPr lang="en-IN" smtClean="0"/>
              <a:t>25-04-2023</a:t>
            </a:fld>
            <a:endParaRPr lang="en-IN"/>
          </a:p>
        </p:txBody>
      </p:sp>
      <p:sp>
        <p:nvSpPr>
          <p:cNvPr id="3" name="Footer Placeholder 2">
            <a:extLst>
              <a:ext uri="{FF2B5EF4-FFF2-40B4-BE49-F238E27FC236}">
                <a16:creationId xmlns:a16="http://schemas.microsoft.com/office/drawing/2014/main" id="{2B7429AF-308F-37C8-E9FA-A930CD8FD0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C57FE4-BD95-B52E-09B2-8A417554CD9B}"/>
              </a:ext>
            </a:extLst>
          </p:cNvPr>
          <p:cNvSpPr>
            <a:spLocks noGrp="1"/>
          </p:cNvSpPr>
          <p:nvPr>
            <p:ph type="sldNum" sz="quarter" idx="12"/>
          </p:nvPr>
        </p:nvSpPr>
        <p:spPr/>
        <p:txBody>
          <a:bodyPr/>
          <a:lstStyle/>
          <a:p>
            <a:fld id="{CBA06970-FAFD-43C8-8A46-34D670A81BD2}" type="slidenum">
              <a:rPr lang="en-IN" smtClean="0"/>
              <a:t>‹#›</a:t>
            </a:fld>
            <a:endParaRPr lang="en-IN"/>
          </a:p>
        </p:txBody>
      </p:sp>
    </p:spTree>
    <p:extLst>
      <p:ext uri="{BB962C8B-B14F-4D97-AF65-F5344CB8AC3E}">
        <p14:creationId xmlns:p14="http://schemas.microsoft.com/office/powerpoint/2010/main" val="350569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D1AD-A18E-9226-9099-36436CACC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5B33B9-6E80-541A-5E4C-4918DC0F1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67324A-0A9B-66EA-4D0C-6E4D91DE6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FB9DA-09A7-E758-4A3B-C6C727A3FFFE}"/>
              </a:ext>
            </a:extLst>
          </p:cNvPr>
          <p:cNvSpPr>
            <a:spLocks noGrp="1"/>
          </p:cNvSpPr>
          <p:nvPr>
            <p:ph type="dt" sz="half" idx="10"/>
          </p:nvPr>
        </p:nvSpPr>
        <p:spPr/>
        <p:txBody>
          <a:bodyPr/>
          <a:lstStyle/>
          <a:p>
            <a:fld id="{755A84FA-AAEE-49FD-B626-76E28B57813F}" type="datetimeFigureOut">
              <a:rPr lang="en-IN" smtClean="0"/>
              <a:t>25-04-2023</a:t>
            </a:fld>
            <a:endParaRPr lang="en-IN"/>
          </a:p>
        </p:txBody>
      </p:sp>
      <p:sp>
        <p:nvSpPr>
          <p:cNvPr id="6" name="Footer Placeholder 5">
            <a:extLst>
              <a:ext uri="{FF2B5EF4-FFF2-40B4-BE49-F238E27FC236}">
                <a16:creationId xmlns:a16="http://schemas.microsoft.com/office/drawing/2014/main" id="{98364F2F-4535-E06D-E2D4-95B1FAE8C3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56B34-458C-C664-E138-14900C40AC91}"/>
              </a:ext>
            </a:extLst>
          </p:cNvPr>
          <p:cNvSpPr>
            <a:spLocks noGrp="1"/>
          </p:cNvSpPr>
          <p:nvPr>
            <p:ph type="sldNum" sz="quarter" idx="12"/>
          </p:nvPr>
        </p:nvSpPr>
        <p:spPr/>
        <p:txBody>
          <a:bodyPr/>
          <a:lstStyle/>
          <a:p>
            <a:fld id="{CBA06970-FAFD-43C8-8A46-34D670A81BD2}" type="slidenum">
              <a:rPr lang="en-IN" smtClean="0"/>
              <a:t>‹#›</a:t>
            </a:fld>
            <a:endParaRPr lang="en-IN"/>
          </a:p>
        </p:txBody>
      </p:sp>
    </p:spTree>
    <p:extLst>
      <p:ext uri="{BB962C8B-B14F-4D97-AF65-F5344CB8AC3E}">
        <p14:creationId xmlns:p14="http://schemas.microsoft.com/office/powerpoint/2010/main" val="308605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719B-7C59-B7E1-2CAF-64003800A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76073C-97E5-E539-581C-1E7DD73F9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C3047C-7462-C683-8962-165C31C49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C6C0EB-757A-E2F3-9BA7-AD7D5A602F40}"/>
              </a:ext>
            </a:extLst>
          </p:cNvPr>
          <p:cNvSpPr>
            <a:spLocks noGrp="1"/>
          </p:cNvSpPr>
          <p:nvPr>
            <p:ph type="dt" sz="half" idx="10"/>
          </p:nvPr>
        </p:nvSpPr>
        <p:spPr/>
        <p:txBody>
          <a:bodyPr/>
          <a:lstStyle/>
          <a:p>
            <a:fld id="{755A84FA-AAEE-49FD-B626-76E28B57813F}" type="datetimeFigureOut">
              <a:rPr lang="en-IN" smtClean="0"/>
              <a:t>25-04-2023</a:t>
            </a:fld>
            <a:endParaRPr lang="en-IN"/>
          </a:p>
        </p:txBody>
      </p:sp>
      <p:sp>
        <p:nvSpPr>
          <p:cNvPr id="6" name="Footer Placeholder 5">
            <a:extLst>
              <a:ext uri="{FF2B5EF4-FFF2-40B4-BE49-F238E27FC236}">
                <a16:creationId xmlns:a16="http://schemas.microsoft.com/office/drawing/2014/main" id="{ABB64A83-6878-F4FF-E05D-3B63034867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B2E6ED-3AA8-FB4F-48ED-B48F3A1B7359}"/>
              </a:ext>
            </a:extLst>
          </p:cNvPr>
          <p:cNvSpPr>
            <a:spLocks noGrp="1"/>
          </p:cNvSpPr>
          <p:nvPr>
            <p:ph type="sldNum" sz="quarter" idx="12"/>
          </p:nvPr>
        </p:nvSpPr>
        <p:spPr/>
        <p:txBody>
          <a:bodyPr/>
          <a:lstStyle/>
          <a:p>
            <a:fld id="{CBA06970-FAFD-43C8-8A46-34D670A81BD2}" type="slidenum">
              <a:rPr lang="en-IN" smtClean="0"/>
              <a:t>‹#›</a:t>
            </a:fld>
            <a:endParaRPr lang="en-IN"/>
          </a:p>
        </p:txBody>
      </p:sp>
    </p:spTree>
    <p:extLst>
      <p:ext uri="{BB962C8B-B14F-4D97-AF65-F5344CB8AC3E}">
        <p14:creationId xmlns:p14="http://schemas.microsoft.com/office/powerpoint/2010/main" val="325544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B8A2B4-34FE-8B8A-E638-968659E9B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E49FAF-B67B-665C-5D8F-B064222D1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E5F48D-8CC5-F2B7-34CC-518BC2168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A84FA-AAEE-49FD-B626-76E28B57813F}" type="datetimeFigureOut">
              <a:rPr lang="en-IN" smtClean="0"/>
              <a:t>25-04-2023</a:t>
            </a:fld>
            <a:endParaRPr lang="en-IN"/>
          </a:p>
        </p:txBody>
      </p:sp>
      <p:sp>
        <p:nvSpPr>
          <p:cNvPr id="5" name="Footer Placeholder 4">
            <a:extLst>
              <a:ext uri="{FF2B5EF4-FFF2-40B4-BE49-F238E27FC236}">
                <a16:creationId xmlns:a16="http://schemas.microsoft.com/office/drawing/2014/main" id="{48C14CAB-0E6D-83A7-906F-271A83C5B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746EBF-D1A8-0286-8F95-0493401A6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06970-FAFD-43C8-8A46-34D670A81BD2}" type="slidenum">
              <a:rPr lang="en-IN" smtClean="0"/>
              <a:t>‹#›</a:t>
            </a:fld>
            <a:endParaRPr lang="en-IN"/>
          </a:p>
        </p:txBody>
      </p:sp>
    </p:spTree>
    <p:extLst>
      <p:ext uri="{BB962C8B-B14F-4D97-AF65-F5344CB8AC3E}">
        <p14:creationId xmlns:p14="http://schemas.microsoft.com/office/powerpoint/2010/main" val="3510162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E76C-5A69-1399-5D05-2E6B6E189B1B}"/>
              </a:ext>
            </a:extLst>
          </p:cNvPr>
          <p:cNvSpPr>
            <a:spLocks noGrp="1"/>
          </p:cNvSpPr>
          <p:nvPr>
            <p:ph type="ctrTitle"/>
          </p:nvPr>
        </p:nvSpPr>
        <p:spPr>
          <a:xfrm>
            <a:off x="1524000" y="2002897"/>
            <a:ext cx="9144000" cy="2387600"/>
          </a:xfrm>
        </p:spPr>
        <p:txBody>
          <a:bodyPr>
            <a:normAutofit fontScale="90000"/>
          </a:bodyPr>
          <a:lstStyle/>
          <a:p>
            <a:pPr>
              <a:lnSpc>
                <a:spcPct val="150000"/>
              </a:lnSpc>
            </a:pPr>
            <a:r>
              <a:rPr lang="en-GB" sz="2800" b="1" dirty="0">
                <a:effectLst/>
                <a:latin typeface="Times New Roman" panose="02020603050405020304" pitchFamily="18" charset="0"/>
                <a:ea typeface="Times New Roman" panose="02020603050405020304" pitchFamily="18" charset="0"/>
              </a:rPr>
              <a:t>DEVELOPING PEOPLE LEADERSHIP AND CAPABILITIES</a:t>
            </a:r>
            <a:br>
              <a:rPr lang="en-IN" sz="2800" dirty="0">
                <a:effectLst/>
                <a:latin typeface="Arial" panose="020B0604020202020204" pitchFamily="34" charset="0"/>
                <a:ea typeface="Arial" panose="020B0604020202020204" pitchFamily="34" charset="0"/>
              </a:rPr>
            </a:br>
            <a:r>
              <a:rPr lang="en-GB" sz="2800" b="1" dirty="0">
                <a:effectLst/>
                <a:latin typeface="Times New Roman" panose="02020603050405020304" pitchFamily="18" charset="0"/>
                <a:ea typeface="Times New Roman" panose="02020603050405020304" pitchFamily="18" charset="0"/>
              </a:rPr>
              <a:t>ASSIGNMENT PART 1 - GROUP WORK</a:t>
            </a:r>
            <a:br>
              <a:rPr lang="en-IN" sz="2800" dirty="0">
                <a:effectLst/>
                <a:latin typeface="Arial" panose="020B0604020202020204" pitchFamily="34" charset="0"/>
                <a:ea typeface="Arial" panose="020B0604020202020204" pitchFamily="34" charset="0"/>
              </a:rPr>
            </a:br>
            <a:r>
              <a:rPr lang="en-GB" sz="2800" b="1" dirty="0">
                <a:effectLst/>
                <a:latin typeface="Times New Roman" panose="02020603050405020304" pitchFamily="18" charset="0"/>
                <a:ea typeface="Times New Roman" panose="02020603050405020304" pitchFamily="18" charset="0"/>
              </a:rPr>
              <a:t>PRODUCT WITH EMBEDDED PRESENTATION</a:t>
            </a:r>
            <a:endParaRPr lang="en-IN" sz="8000" dirty="0"/>
          </a:p>
        </p:txBody>
      </p:sp>
    </p:spTree>
    <p:extLst>
      <p:ext uri="{BB962C8B-B14F-4D97-AF65-F5344CB8AC3E}">
        <p14:creationId xmlns:p14="http://schemas.microsoft.com/office/powerpoint/2010/main" val="162510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654E-E23C-2DFD-6B86-4B66180CCBA1}"/>
              </a:ext>
            </a:extLst>
          </p:cNvPr>
          <p:cNvSpPr>
            <a:spLocks noGrp="1"/>
          </p:cNvSpPr>
          <p:nvPr>
            <p:ph type="title"/>
          </p:nvPr>
        </p:nvSpPr>
        <p:spPr/>
        <p:txBody>
          <a:bodyPr/>
          <a:lstStyle/>
          <a:p>
            <a:pPr algn="ctr">
              <a:lnSpc>
                <a:spcPct val="150000"/>
              </a:lnSpc>
            </a:pPr>
            <a:r>
              <a:rPr lang="en-GB" sz="1800" b="1" dirty="0">
                <a:effectLst/>
                <a:latin typeface="Times New Roman" panose="02020603050405020304" pitchFamily="18" charset="0"/>
                <a:ea typeface="Arial" panose="020B0604020202020204" pitchFamily="34" charset="0"/>
                <a:cs typeface="Times New Roman" panose="02020603050405020304" pitchFamily="18" charset="0"/>
              </a:rPr>
              <a:t>JUSTIFYING LEADERSHIP SKILLS AS WELL AS BEHAVIOURS FOR OVERCOMING THE CHALLENGE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0D8C0A-20D2-881D-4B5A-2FA5F4C44625}"/>
              </a:ext>
            </a:extLst>
          </p:cNvPr>
          <p:cNvSpPr>
            <a:spLocks noGrp="1"/>
          </p:cNvSpPr>
          <p:nvPr>
            <p:ph idx="1"/>
          </p:nvPr>
        </p:nvSpPr>
        <p:spPr>
          <a:xfrm>
            <a:off x="838200" y="1825625"/>
            <a:ext cx="6874042" cy="4351338"/>
          </a:xfrm>
        </p:spPr>
        <p:txBody>
          <a:bodyPr>
            <a:normAutofit fontScale="85000" lnSpcReduction="10000"/>
          </a:bodyPr>
          <a:lstStyle/>
          <a:p>
            <a:pPr algn="just">
              <a:lnSpc>
                <a:spcPct val="150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Leadership plays a crucial role in an organisation</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HS2 tunnelling is one of the potential projects in London</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managers or leaders of the project may face different project issues</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From those issues, two challenges may have stopped the growth of the respective project, in front of stakeholders</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For instance, "losing challenges from the respective team" and "catastrophic incidents" are the potential challenges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D</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ecision-making skills</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onflict management skills</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ommunication skills</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6E819B7-9BCE-FE54-4D6A-46D88C231C75}"/>
              </a:ext>
            </a:extLst>
          </p:cNvPr>
          <p:cNvPicPr>
            <a:picLocks noChangeAspect="1"/>
          </p:cNvPicPr>
          <p:nvPr/>
        </p:nvPicPr>
        <p:blipFill>
          <a:blip r:embed="rId3"/>
          <a:stretch>
            <a:fillRect/>
          </a:stretch>
        </p:blipFill>
        <p:spPr>
          <a:xfrm>
            <a:off x="7892716" y="1897814"/>
            <a:ext cx="3934326" cy="4142039"/>
          </a:xfrm>
          <a:prstGeom prst="rect">
            <a:avLst/>
          </a:prstGeom>
        </p:spPr>
      </p:pic>
    </p:spTree>
    <p:extLst>
      <p:ext uri="{BB962C8B-B14F-4D97-AF65-F5344CB8AC3E}">
        <p14:creationId xmlns:p14="http://schemas.microsoft.com/office/powerpoint/2010/main" val="373744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E9CE-A67F-56CC-D571-8EFFFE4330DB}"/>
              </a:ext>
            </a:extLst>
          </p:cNvPr>
          <p:cNvSpPr>
            <a:spLocks noGrp="1"/>
          </p:cNvSpPr>
          <p:nvPr>
            <p:ph type="title"/>
          </p:nvPr>
        </p:nvSpPr>
        <p:spPr/>
        <p:txBody>
          <a:bodyPr>
            <a:noAutofit/>
          </a:bodyPr>
          <a:lstStyle/>
          <a:p>
            <a:pPr algn="ctr">
              <a:lnSpc>
                <a:spcPct val="150000"/>
              </a:lnSpc>
            </a:pPr>
            <a:r>
              <a:rPr lang="en-GB" sz="1800" b="1" dirty="0">
                <a:effectLst/>
                <a:latin typeface="Times New Roman" panose="02020603050405020304" pitchFamily="18" charset="0"/>
                <a:ea typeface="Arial" panose="020B0604020202020204" pitchFamily="34" charset="0"/>
                <a:cs typeface="Times New Roman" panose="02020603050405020304" pitchFamily="18" charset="0"/>
              </a:rPr>
              <a:t>JUSTIFYING LEADERSHIP SKILLS AS WELL AS BEHAVIOURS FOR OVERCOMING THE CHALLENGE </a:t>
            </a:r>
            <a:endParaRPr lang="en-IN" sz="1800" dirty="0"/>
          </a:p>
        </p:txBody>
      </p:sp>
      <p:sp>
        <p:nvSpPr>
          <p:cNvPr id="3" name="Content Placeholder 2">
            <a:extLst>
              <a:ext uri="{FF2B5EF4-FFF2-40B4-BE49-F238E27FC236}">
                <a16:creationId xmlns:a16="http://schemas.microsoft.com/office/drawing/2014/main" id="{F1970138-F16D-F833-7DE8-5D90280D2C00}"/>
              </a:ext>
            </a:extLst>
          </p:cNvPr>
          <p:cNvSpPr>
            <a:spLocks noGrp="1"/>
          </p:cNvSpPr>
          <p:nvPr>
            <p:ph idx="1"/>
          </p:nvPr>
        </p:nvSpPr>
        <p:spPr>
          <a:xfrm>
            <a:off x="838200" y="1825625"/>
            <a:ext cx="7415463" cy="4351338"/>
          </a:xfrm>
        </p:spPr>
        <p:txBody>
          <a:bodyPr>
            <a:normAutofit/>
          </a:bodyPr>
          <a:lstStyle/>
          <a:p>
            <a:pPr algn="just">
              <a:lnSpc>
                <a:spcPct val="150000"/>
              </a:lnSpc>
            </a:pPr>
            <a:r>
              <a:rPr lang="en-GB" sz="1500" dirty="0">
                <a:effectLst/>
                <a:latin typeface="Times New Roman" panose="02020603050405020304" pitchFamily="18" charset="0"/>
                <a:ea typeface="Times New Roman" panose="02020603050405020304" pitchFamily="18" charset="0"/>
              </a:rPr>
              <a:t>Self-discipline</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dirty="0">
                <a:latin typeface="Times New Roman" panose="02020603050405020304" pitchFamily="18" charset="0"/>
                <a:ea typeface="Times New Roman" panose="02020603050405020304" pitchFamily="18" charset="0"/>
              </a:rPr>
              <a:t>V</a:t>
            </a:r>
            <a:r>
              <a:rPr lang="en-GB" sz="1500" dirty="0">
                <a:effectLst/>
                <a:latin typeface="Times New Roman" panose="02020603050405020304" pitchFamily="18" charset="0"/>
                <a:ea typeface="Times New Roman" panose="02020603050405020304" pitchFamily="18" charset="0"/>
              </a:rPr>
              <a:t>alues</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dirty="0">
                <a:latin typeface="Times New Roman" panose="02020603050405020304" pitchFamily="18" charset="0"/>
                <a:ea typeface="Times New Roman" panose="02020603050405020304" pitchFamily="18" charset="0"/>
              </a:rPr>
              <a:t>R</a:t>
            </a:r>
            <a:r>
              <a:rPr lang="en-GB" sz="1500" dirty="0">
                <a:effectLst/>
                <a:latin typeface="Times New Roman" panose="02020603050405020304" pitchFamily="18" charset="0"/>
                <a:ea typeface="Times New Roman" panose="02020603050405020304" pitchFamily="18" charset="0"/>
              </a:rPr>
              <a:t>elationship management </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Due to having adequate communication skills, leaders can reach each stakeholder</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After knowing all the necessary requirements of staff like remuneration, upskilling training session</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dirty="0">
                <a:latin typeface="Times New Roman" panose="02020603050405020304" pitchFamily="18" charset="0"/>
                <a:ea typeface="Times New Roman" panose="02020603050405020304" pitchFamily="18" charset="0"/>
              </a:rPr>
              <a:t>L</a:t>
            </a:r>
            <a:r>
              <a:rPr lang="en-GB" sz="1500" dirty="0">
                <a:effectLst/>
                <a:latin typeface="Times New Roman" panose="02020603050405020304" pitchFamily="18" charset="0"/>
                <a:ea typeface="Times New Roman" panose="02020603050405020304" pitchFamily="18" charset="0"/>
              </a:rPr>
              <a:t>eaders have adequate communication and team management skills</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Based on the present days, approximately, 65% of workers try to change their project due to demotivation and inadequate remuneration </a:t>
            </a:r>
            <a:endParaRPr lang="en-IN" sz="1500" dirty="0">
              <a:effectLst/>
              <a:latin typeface="Arial" panose="020B0604020202020204" pitchFamily="34" charset="0"/>
              <a:ea typeface="Arial" panose="020B0604020202020204" pitchFamily="34" charset="0"/>
            </a:endParaRPr>
          </a:p>
        </p:txBody>
      </p:sp>
      <p:pic>
        <p:nvPicPr>
          <p:cNvPr id="4" name="image3.png">
            <a:extLst>
              <a:ext uri="{FF2B5EF4-FFF2-40B4-BE49-F238E27FC236}">
                <a16:creationId xmlns:a16="http://schemas.microsoft.com/office/drawing/2014/main" id="{D598EE19-B6B1-33D4-F0B7-5C90578ECB90}"/>
              </a:ext>
            </a:extLst>
          </p:cNvPr>
          <p:cNvPicPr/>
          <p:nvPr/>
        </p:nvPicPr>
        <p:blipFill>
          <a:blip r:embed="rId3"/>
          <a:srcRect l="17277" t="5684" r="16578" b="7730"/>
          <a:stretch>
            <a:fillRect/>
          </a:stretch>
        </p:blipFill>
        <p:spPr>
          <a:xfrm>
            <a:off x="8486773" y="2267823"/>
            <a:ext cx="3604963" cy="3466942"/>
          </a:xfrm>
          <a:prstGeom prst="rect">
            <a:avLst/>
          </a:prstGeom>
          <a:ln w="25400">
            <a:solidFill>
              <a:srgbClr val="000000"/>
            </a:solidFill>
            <a:prstDash val="solid"/>
          </a:ln>
        </p:spPr>
      </p:pic>
    </p:spTree>
    <p:extLst>
      <p:ext uri="{BB962C8B-B14F-4D97-AF65-F5344CB8AC3E}">
        <p14:creationId xmlns:p14="http://schemas.microsoft.com/office/powerpoint/2010/main" val="292312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A085-84A2-614B-C26B-E51B4199F095}"/>
              </a:ext>
            </a:extLst>
          </p:cNvPr>
          <p:cNvSpPr>
            <a:spLocks noGrp="1"/>
          </p:cNvSpPr>
          <p:nvPr>
            <p:ph type="title"/>
          </p:nvPr>
        </p:nvSpPr>
        <p:spPr/>
        <p:txBody>
          <a:bodyPr>
            <a:noAutofit/>
          </a:bodyPr>
          <a:lstStyle/>
          <a:p>
            <a:pPr algn="ctr">
              <a:lnSpc>
                <a:spcPct val="150000"/>
              </a:lnSpc>
            </a:pPr>
            <a:r>
              <a:rPr lang="en-GB" sz="1800" b="1" dirty="0">
                <a:effectLst/>
                <a:latin typeface="Times New Roman" panose="02020603050405020304" pitchFamily="18" charset="0"/>
                <a:ea typeface="Arial" panose="020B0604020202020204" pitchFamily="34" charset="0"/>
                <a:cs typeface="Times New Roman" panose="02020603050405020304" pitchFamily="18" charset="0"/>
              </a:rPr>
              <a:t>JUSTIFYING LEADERSHIP SKILLS AS WELL AS BEHAVIOURS FOR OVERCOMING THE CHALLENGE </a:t>
            </a:r>
            <a:endParaRPr lang="en-IN" sz="1800" dirty="0"/>
          </a:p>
        </p:txBody>
      </p:sp>
      <p:sp>
        <p:nvSpPr>
          <p:cNvPr id="3" name="Content Placeholder 2">
            <a:extLst>
              <a:ext uri="{FF2B5EF4-FFF2-40B4-BE49-F238E27FC236}">
                <a16:creationId xmlns:a16="http://schemas.microsoft.com/office/drawing/2014/main" id="{CE93ADD7-1099-1E7D-F19E-FB9C99FF6B2E}"/>
              </a:ext>
            </a:extLst>
          </p:cNvPr>
          <p:cNvSpPr>
            <a:spLocks noGrp="1"/>
          </p:cNvSpPr>
          <p:nvPr>
            <p:ph idx="1"/>
          </p:nvPr>
        </p:nvSpPr>
        <p:spPr/>
        <p:txBody>
          <a:bodyPr>
            <a:normAutofit/>
          </a:bodyPr>
          <a:lstStyle/>
          <a:p>
            <a:pPr algn="just">
              <a:lnSpc>
                <a:spcPct val="150000"/>
              </a:lnSpc>
            </a:pPr>
            <a:r>
              <a:rPr lang="en-GB" sz="1500" dirty="0">
                <a:latin typeface="Times New Roman" panose="02020603050405020304" pitchFamily="18" charset="0"/>
                <a:ea typeface="Times New Roman" panose="02020603050405020304" pitchFamily="18" charset="0"/>
                <a:cs typeface="Times New Roman" panose="02020603050405020304" pitchFamily="18" charset="0"/>
              </a:rPr>
              <a:t>T</a:t>
            </a: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here is a range of catastrophic risks like health and hygiene risks, financial risks, employee risks, waste management risks and others in a project</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500" dirty="0">
                <a:latin typeface="Times New Roman" panose="02020603050405020304" pitchFamily="18" charset="0"/>
                <a:ea typeface="Times New Roman" panose="02020603050405020304" pitchFamily="18" charset="0"/>
                <a:cs typeface="Times New Roman" panose="02020603050405020304" pitchFamily="18" charset="0"/>
              </a:rPr>
              <a:t>L</a:t>
            </a: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eaders need to have adequate risk management skills which help leaders to manage organisational risks in the earliest manner </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Apart from the health risks to employees, employees sometimes conduct different employee strikes </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500" dirty="0">
                <a:latin typeface="Times New Roman" panose="02020603050405020304" pitchFamily="18" charset="0"/>
                <a:ea typeface="Times New Roman" panose="02020603050405020304" pitchFamily="18" charset="0"/>
                <a:cs typeface="Times New Roman" panose="02020603050405020304" pitchFamily="18" charset="0"/>
              </a:rPr>
              <a:t>C</a:t>
            </a: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onflict management skills, leaders can reduce all workplace conflicts and employee strikes </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500" dirty="0">
                <a:latin typeface="Times New Roman" panose="02020603050405020304" pitchFamily="18" charset="0"/>
                <a:ea typeface="Times New Roman" panose="02020603050405020304" pitchFamily="18" charset="0"/>
                <a:cs typeface="Times New Roman" panose="02020603050405020304" pitchFamily="18" charset="0"/>
              </a:rPr>
              <a:t>C</a:t>
            </a: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ommunication skills, conflict management skills, decision-making skills, and risk management skills are some of the potential skills</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500" dirty="0">
                <a:latin typeface="Times New Roman" panose="02020603050405020304" pitchFamily="18" charset="0"/>
                <a:ea typeface="Times New Roman" panose="02020603050405020304" pitchFamily="18" charset="0"/>
                <a:cs typeface="Times New Roman" panose="02020603050405020304" pitchFamily="18" charset="0"/>
              </a:rPr>
              <a:t>P</a:t>
            </a: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roject managers of the respective project HS2, need to have effective communication skills and risk management skills as well as a challenging mentality </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5990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F676-9E4F-C093-84C4-10C2D16FC271}"/>
              </a:ext>
            </a:extLst>
          </p:cNvPr>
          <p:cNvSpPr>
            <a:spLocks noGrp="1"/>
          </p:cNvSpPr>
          <p:nvPr>
            <p:ph type="title"/>
          </p:nvPr>
        </p:nvSpPr>
        <p:spPr/>
        <p:txBody>
          <a:bodyPr/>
          <a:lstStyle/>
          <a:p>
            <a:pPr algn="ctr">
              <a:lnSpc>
                <a:spcPct val="150000"/>
              </a:lnSpc>
            </a:pPr>
            <a:r>
              <a:rPr lang="en-GB" sz="1800" b="1" kern="0" dirty="0">
                <a:effectLst/>
                <a:latin typeface="Times New Roman" panose="02020603050405020304" pitchFamily="18" charset="0"/>
                <a:ea typeface="Times New Roman" panose="02020603050405020304" pitchFamily="18" charset="0"/>
              </a:rPr>
              <a:t>THEORIES AND MODELS FOR MITIGATING LEADERSHIP CHALLENGES FROM A PROJECT </a:t>
            </a:r>
            <a:endParaRPr lang="en-IN" dirty="0"/>
          </a:p>
        </p:txBody>
      </p:sp>
      <p:sp>
        <p:nvSpPr>
          <p:cNvPr id="3" name="Content Placeholder 2">
            <a:extLst>
              <a:ext uri="{FF2B5EF4-FFF2-40B4-BE49-F238E27FC236}">
                <a16:creationId xmlns:a16="http://schemas.microsoft.com/office/drawing/2014/main" id="{2949F45F-20B0-70D7-95F7-96029A72EDC8}"/>
              </a:ext>
            </a:extLst>
          </p:cNvPr>
          <p:cNvSpPr>
            <a:spLocks noGrp="1"/>
          </p:cNvSpPr>
          <p:nvPr>
            <p:ph idx="1"/>
          </p:nvPr>
        </p:nvSpPr>
        <p:spPr>
          <a:xfrm>
            <a:off x="838200" y="1825625"/>
            <a:ext cx="5694947" cy="4351338"/>
          </a:xfrm>
        </p:spPr>
        <p:txBody>
          <a:bodyPr>
            <a:normAutofit/>
          </a:bodyPr>
          <a:lstStyle/>
          <a:p>
            <a:pPr algn="just">
              <a:lnSpc>
                <a:spcPct val="150000"/>
              </a:lnSpc>
            </a:pPr>
            <a:r>
              <a:rPr lang="en-GB" sz="1500" b="1" dirty="0">
                <a:effectLst/>
                <a:latin typeface="Times New Roman" panose="02020603050405020304" pitchFamily="18" charset="0"/>
                <a:ea typeface="Times New Roman" panose="02020603050405020304" pitchFamily="18" charset="0"/>
              </a:rPr>
              <a:t>Democratic leadership theory</a:t>
            </a:r>
            <a:endParaRPr lang="en-IN" sz="1500" b="1" dirty="0">
              <a:effectLst/>
              <a:latin typeface="Times New Roman" panose="02020603050405020304" pitchFamily="18" charset="0"/>
              <a:ea typeface="Times New Roman" panose="02020603050405020304" pitchFamily="18"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Democratic leadership is one of the crucial factors which help an organisation or a project to find maximum success from a project plan</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dirty="0">
                <a:latin typeface="Times New Roman" panose="02020603050405020304" pitchFamily="18" charset="0"/>
                <a:ea typeface="Times New Roman" panose="02020603050405020304" pitchFamily="18" charset="0"/>
              </a:rPr>
              <a:t>F</a:t>
            </a:r>
            <a:r>
              <a:rPr lang="en-GB" sz="1500" dirty="0">
                <a:effectLst/>
                <a:latin typeface="Times New Roman" panose="02020603050405020304" pitchFamily="18" charset="0"/>
                <a:ea typeface="Times New Roman" panose="02020603050405020304" pitchFamily="18" charset="0"/>
              </a:rPr>
              <a:t>ocused on influence</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dirty="0">
                <a:latin typeface="Times New Roman" panose="02020603050405020304" pitchFamily="18" charset="0"/>
                <a:ea typeface="Times New Roman" panose="02020603050405020304" pitchFamily="18" charset="0"/>
              </a:rPr>
              <a:t>M</a:t>
            </a:r>
            <a:r>
              <a:rPr lang="en-GB" sz="1500" dirty="0">
                <a:effectLst/>
                <a:latin typeface="Times New Roman" panose="02020603050405020304" pitchFamily="18" charset="0"/>
                <a:ea typeface="Times New Roman" panose="02020603050405020304" pitchFamily="18" charset="0"/>
              </a:rPr>
              <a:t>otivation</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Decentralised decision making </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Simulation</a:t>
            </a:r>
            <a:endParaRPr lang="en-IN" sz="1500" dirty="0">
              <a:effectLst/>
              <a:latin typeface="Arial" panose="020B0604020202020204" pitchFamily="34" charset="0"/>
              <a:ea typeface="Arial" panose="020B0604020202020204" pitchFamily="34" charset="0"/>
            </a:endParaRPr>
          </a:p>
        </p:txBody>
      </p:sp>
      <p:pic>
        <p:nvPicPr>
          <p:cNvPr id="4" name="image1.png">
            <a:extLst>
              <a:ext uri="{FF2B5EF4-FFF2-40B4-BE49-F238E27FC236}">
                <a16:creationId xmlns:a16="http://schemas.microsoft.com/office/drawing/2014/main" id="{D1E63A1C-A813-059F-E4DF-D81C32C369F0}"/>
              </a:ext>
            </a:extLst>
          </p:cNvPr>
          <p:cNvPicPr/>
          <p:nvPr/>
        </p:nvPicPr>
        <p:blipFill>
          <a:blip r:embed="rId3"/>
          <a:stretch>
            <a:fillRect/>
          </a:stretch>
        </p:blipFill>
        <p:spPr>
          <a:xfrm>
            <a:off x="7064575" y="1999847"/>
            <a:ext cx="4776470" cy="3582805"/>
          </a:xfrm>
          <a:prstGeom prst="rect">
            <a:avLst/>
          </a:prstGeom>
          <a:ln w="25400">
            <a:solidFill>
              <a:srgbClr val="000000"/>
            </a:solidFill>
            <a:prstDash val="solid"/>
          </a:ln>
        </p:spPr>
      </p:pic>
    </p:spTree>
    <p:extLst>
      <p:ext uri="{BB962C8B-B14F-4D97-AF65-F5344CB8AC3E}">
        <p14:creationId xmlns:p14="http://schemas.microsoft.com/office/powerpoint/2010/main" val="204378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E574-0031-EC7A-C694-53591FD843BD}"/>
              </a:ext>
            </a:extLst>
          </p:cNvPr>
          <p:cNvSpPr>
            <a:spLocks noGrp="1"/>
          </p:cNvSpPr>
          <p:nvPr>
            <p:ph type="title"/>
          </p:nvPr>
        </p:nvSpPr>
        <p:spPr/>
        <p:txBody>
          <a:bodyPr>
            <a:noAutofit/>
          </a:bodyPr>
          <a:lstStyle/>
          <a:p>
            <a:pPr algn="ctr">
              <a:lnSpc>
                <a:spcPct val="150000"/>
              </a:lnSpc>
            </a:pPr>
            <a:r>
              <a:rPr lang="en-GB" sz="1800" b="1" kern="0" dirty="0">
                <a:effectLst/>
                <a:latin typeface="Times New Roman" panose="02020603050405020304" pitchFamily="18" charset="0"/>
                <a:ea typeface="Times New Roman" panose="02020603050405020304" pitchFamily="18" charset="0"/>
              </a:rPr>
              <a:t>THEORIES AND MODELS FOR MITIGATING LEADERSHIP CHALLENGES FROM A PROJECT </a:t>
            </a:r>
            <a:endParaRPr lang="en-IN" sz="1800" dirty="0"/>
          </a:p>
        </p:txBody>
      </p:sp>
      <p:sp>
        <p:nvSpPr>
          <p:cNvPr id="3" name="Content Placeholder 2">
            <a:extLst>
              <a:ext uri="{FF2B5EF4-FFF2-40B4-BE49-F238E27FC236}">
                <a16:creationId xmlns:a16="http://schemas.microsoft.com/office/drawing/2014/main" id="{68A2269F-78B5-9586-FA30-9A42ED6697C4}"/>
              </a:ext>
            </a:extLst>
          </p:cNvPr>
          <p:cNvSpPr>
            <a:spLocks noGrp="1"/>
          </p:cNvSpPr>
          <p:nvPr>
            <p:ph idx="1"/>
          </p:nvPr>
        </p:nvSpPr>
        <p:spPr>
          <a:xfrm>
            <a:off x="838200" y="1825625"/>
            <a:ext cx="6428874" cy="4351338"/>
          </a:xfrm>
        </p:spPr>
        <p:txBody>
          <a:bodyPr>
            <a:normAutofit/>
          </a:bodyPr>
          <a:lstStyle/>
          <a:p>
            <a:pPr algn="just">
              <a:lnSpc>
                <a:spcPct val="150000"/>
              </a:lnSpc>
            </a:pPr>
            <a:r>
              <a:rPr lang="en-GB" sz="1500" b="1" dirty="0">
                <a:effectLst/>
                <a:latin typeface="Times New Roman" panose="02020603050405020304" pitchFamily="18" charset="0"/>
                <a:ea typeface="Times New Roman" panose="02020603050405020304" pitchFamily="18" charset="0"/>
              </a:rPr>
              <a:t>4C’s risk management model</a:t>
            </a:r>
            <a:endParaRPr lang="en-IN" sz="1500" b="1" dirty="0">
              <a:effectLst/>
              <a:latin typeface="Times New Roman" panose="02020603050405020304" pitchFamily="18" charset="0"/>
              <a:ea typeface="Times New Roman" panose="02020603050405020304" pitchFamily="18" charset="0"/>
            </a:endParaRPr>
          </a:p>
          <a:p>
            <a:pPr algn="just">
              <a:lnSpc>
                <a:spcPct val="115000"/>
              </a:lnSpc>
            </a:pPr>
            <a:r>
              <a:rPr lang="en-GB" sz="1500" dirty="0">
                <a:effectLst/>
                <a:latin typeface="Times New Roman" panose="02020603050405020304" pitchFamily="18" charset="0"/>
                <a:ea typeface="Times New Roman" panose="02020603050405020304" pitchFamily="18" charset="0"/>
              </a:rPr>
              <a:t>4C's risk management model can play a crucial role in order to enhance the risk management of a project </a:t>
            </a:r>
            <a:endParaRPr lang="en-IN" sz="1500" dirty="0">
              <a:effectLst/>
              <a:latin typeface="Arial" panose="020B0604020202020204" pitchFamily="34" charset="0"/>
              <a:ea typeface="Arial" panose="020B0604020202020204" pitchFamily="34" charset="0"/>
            </a:endParaRPr>
          </a:p>
          <a:p>
            <a:pPr algn="just">
              <a:lnSpc>
                <a:spcPct val="115000"/>
              </a:lnSpc>
            </a:pPr>
            <a:r>
              <a:rPr lang="en-GB" sz="1500" dirty="0">
                <a:effectLst/>
                <a:latin typeface="Times New Roman" panose="02020603050405020304" pitchFamily="18" charset="0"/>
                <a:ea typeface="Times New Roman" panose="02020603050405020304" pitchFamily="18" charset="0"/>
              </a:rPr>
              <a:t>This framework has focused on different phases and different risks based on these phases.</a:t>
            </a:r>
            <a:endParaRPr lang="en-IN" sz="1500" dirty="0">
              <a:effectLst/>
              <a:latin typeface="Arial" panose="020B0604020202020204" pitchFamily="34" charset="0"/>
              <a:ea typeface="Arial" panose="020B0604020202020204" pitchFamily="34" charset="0"/>
            </a:endParaRPr>
          </a:p>
          <a:p>
            <a:pPr algn="just">
              <a:lnSpc>
                <a:spcPct val="115000"/>
              </a:lnSpc>
            </a:pPr>
            <a:r>
              <a:rPr lang="en-GB" sz="1500" dirty="0">
                <a:effectLst/>
                <a:latin typeface="Times New Roman" panose="02020603050405020304" pitchFamily="18" charset="0"/>
                <a:ea typeface="Times New Roman" panose="02020603050405020304" pitchFamily="18" charset="0"/>
              </a:rPr>
              <a:t>Leaders of the HS2 project use the 4C's framework regarding managing project risks</a:t>
            </a:r>
            <a:endParaRPr lang="en-IN" sz="1500" dirty="0">
              <a:effectLst/>
              <a:latin typeface="Arial" panose="020B0604020202020204" pitchFamily="34" charset="0"/>
              <a:ea typeface="Arial" panose="020B0604020202020204" pitchFamily="34" charset="0"/>
            </a:endParaRPr>
          </a:p>
          <a:p>
            <a:pPr algn="just">
              <a:lnSpc>
                <a:spcPct val="115000"/>
              </a:lnSpc>
            </a:pPr>
            <a:r>
              <a:rPr lang="en-GB" sz="1500" dirty="0">
                <a:effectLst/>
                <a:latin typeface="Times New Roman" panose="02020603050405020304" pitchFamily="18" charset="0"/>
                <a:ea typeface="Times New Roman" panose="02020603050405020304" pitchFamily="18" charset="0"/>
              </a:rPr>
              <a:t>ISO 31000 management standards </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b="1" dirty="0">
                <a:effectLst/>
                <a:latin typeface="Times New Roman" panose="02020603050405020304" pitchFamily="18" charset="0"/>
                <a:ea typeface="Times New Roman" panose="02020603050405020304" pitchFamily="18" charset="0"/>
              </a:rPr>
              <a:t>Affiliative leadership theory</a:t>
            </a:r>
            <a:endParaRPr lang="en-IN" sz="1500" b="1" dirty="0">
              <a:effectLst/>
              <a:latin typeface="Times New Roman" panose="02020603050405020304" pitchFamily="18" charset="0"/>
              <a:ea typeface="Times New Roman" panose="02020603050405020304" pitchFamily="18" charset="0"/>
            </a:endParaRPr>
          </a:p>
          <a:p>
            <a:pPr algn="just">
              <a:lnSpc>
                <a:spcPct val="115000"/>
              </a:lnSpc>
            </a:pPr>
            <a:r>
              <a:rPr lang="en-GB" sz="1500" dirty="0">
                <a:effectLst/>
                <a:latin typeface="Times New Roman" panose="02020603050405020304" pitchFamily="18" charset="0"/>
                <a:ea typeface="Times New Roman" panose="02020603050405020304" pitchFamily="18" charset="0"/>
              </a:rPr>
              <a:t>These leadership aspects support the HS2 project to manage the project team in an appropriate manner</a:t>
            </a:r>
            <a:endParaRPr lang="en-IN" sz="1500" dirty="0">
              <a:effectLst/>
              <a:latin typeface="Arial" panose="020B0604020202020204" pitchFamily="34" charset="0"/>
              <a:ea typeface="Arial" panose="020B0604020202020204" pitchFamily="34" charset="0"/>
            </a:endParaRPr>
          </a:p>
        </p:txBody>
      </p:sp>
      <p:pic>
        <p:nvPicPr>
          <p:cNvPr id="4" name="image2.png">
            <a:extLst>
              <a:ext uri="{FF2B5EF4-FFF2-40B4-BE49-F238E27FC236}">
                <a16:creationId xmlns:a16="http://schemas.microsoft.com/office/drawing/2014/main" id="{54053E08-663A-FBDC-1812-ED0E1858098A}"/>
              </a:ext>
            </a:extLst>
          </p:cNvPr>
          <p:cNvPicPr/>
          <p:nvPr/>
        </p:nvPicPr>
        <p:blipFill>
          <a:blip r:embed="rId3"/>
          <a:srcRect t="13275" b="12711"/>
          <a:stretch>
            <a:fillRect/>
          </a:stretch>
        </p:blipFill>
        <p:spPr>
          <a:xfrm>
            <a:off x="7479414" y="1990725"/>
            <a:ext cx="4500245" cy="4186238"/>
          </a:xfrm>
          <a:prstGeom prst="rect">
            <a:avLst/>
          </a:prstGeom>
          <a:ln w="25400">
            <a:solidFill>
              <a:srgbClr val="000000"/>
            </a:solidFill>
            <a:prstDash val="solid"/>
          </a:ln>
        </p:spPr>
      </p:pic>
    </p:spTree>
    <p:extLst>
      <p:ext uri="{BB962C8B-B14F-4D97-AF65-F5344CB8AC3E}">
        <p14:creationId xmlns:p14="http://schemas.microsoft.com/office/powerpoint/2010/main" val="3941280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9398-73E6-2391-EFE7-1180A12F8C84}"/>
              </a:ext>
            </a:extLst>
          </p:cNvPr>
          <p:cNvSpPr>
            <a:spLocks noGrp="1"/>
          </p:cNvSpPr>
          <p:nvPr>
            <p:ph type="title"/>
          </p:nvPr>
        </p:nvSpPr>
        <p:spPr/>
        <p:txBody>
          <a:bodyPr/>
          <a:lstStyle/>
          <a:p>
            <a:pPr algn="ctr">
              <a:lnSpc>
                <a:spcPct val="150000"/>
              </a:lnSpc>
            </a:pPr>
            <a:r>
              <a:rPr lang="en-GB" sz="1800" b="1" dirty="0">
                <a:effectLst/>
                <a:latin typeface="Times New Roman" panose="02020603050405020304" pitchFamily="18" charset="0"/>
                <a:ea typeface="Arial" panose="020B0604020202020204" pitchFamily="34"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17A94D-C9DA-1160-ADAD-1940404E3F73}"/>
              </a:ext>
            </a:extLst>
          </p:cNvPr>
          <p:cNvSpPr>
            <a:spLocks noGrp="1"/>
          </p:cNvSpPr>
          <p:nvPr>
            <p:ph idx="1"/>
          </p:nvPr>
        </p:nvSpPr>
        <p:spPr>
          <a:xfrm>
            <a:off x="838200" y="2141537"/>
            <a:ext cx="6392779" cy="4351338"/>
          </a:xfrm>
        </p:spPr>
        <p:txBody>
          <a:bodyPr>
            <a:normAutofit/>
          </a:bodyPr>
          <a:lstStyle/>
          <a:p>
            <a:pPr algn="just">
              <a:lnSpc>
                <a:spcPct val="150000"/>
              </a:lnSpc>
            </a:pP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Project management helps an organisation to maximise competitive advantages and implement new changes in the firm.</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HS2 project has enriched the railway of London which helps service users of the place to find more efficient railway services</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4C's risk management can reduce risks from a venture</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500" dirty="0">
                <a:latin typeface="Times New Roman" panose="02020603050405020304" pitchFamily="18" charset="0"/>
                <a:ea typeface="Times New Roman" panose="02020603050405020304" pitchFamily="18" charset="0"/>
                <a:cs typeface="Times New Roman" panose="02020603050405020304" pitchFamily="18" charset="0"/>
              </a:rPr>
              <a:t>C</a:t>
            </a: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onflict management skills</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500" dirty="0">
                <a:latin typeface="Times New Roman" panose="02020603050405020304" pitchFamily="18" charset="0"/>
                <a:ea typeface="Times New Roman" panose="02020603050405020304" pitchFamily="18" charset="0"/>
                <a:cs typeface="Times New Roman" panose="02020603050405020304" pitchFamily="18" charset="0"/>
              </a:rPr>
              <a:t>C</a:t>
            </a: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ommunication skills</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500" dirty="0">
                <a:latin typeface="Times New Roman" panose="02020603050405020304" pitchFamily="18" charset="0"/>
                <a:ea typeface="Times New Roman" panose="02020603050405020304" pitchFamily="18" charset="0"/>
                <a:cs typeface="Times New Roman" panose="02020603050405020304" pitchFamily="18" charset="0"/>
              </a:rPr>
              <a:t>R</a:t>
            </a:r>
            <a:r>
              <a:rPr lang="en-GB" sz="1500" dirty="0">
                <a:effectLst/>
                <a:latin typeface="Times New Roman" panose="02020603050405020304" pitchFamily="18" charset="0"/>
                <a:ea typeface="Times New Roman" panose="02020603050405020304" pitchFamily="18" charset="0"/>
                <a:cs typeface="Times New Roman" panose="02020603050405020304" pitchFamily="18" charset="0"/>
              </a:rPr>
              <a:t>isk management mentality and positive behaviour among leaders</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D6D8204-DA1B-5074-82E8-6317EEB6EDD8}"/>
              </a:ext>
            </a:extLst>
          </p:cNvPr>
          <p:cNvPicPr>
            <a:picLocks noChangeAspect="1"/>
          </p:cNvPicPr>
          <p:nvPr/>
        </p:nvPicPr>
        <p:blipFill>
          <a:blip r:embed="rId3"/>
          <a:stretch>
            <a:fillRect/>
          </a:stretch>
        </p:blipFill>
        <p:spPr>
          <a:xfrm>
            <a:off x="7458075" y="2286000"/>
            <a:ext cx="4104272" cy="4006515"/>
          </a:xfrm>
          <a:prstGeom prst="rect">
            <a:avLst/>
          </a:prstGeom>
        </p:spPr>
      </p:pic>
    </p:spTree>
    <p:extLst>
      <p:ext uri="{BB962C8B-B14F-4D97-AF65-F5344CB8AC3E}">
        <p14:creationId xmlns:p14="http://schemas.microsoft.com/office/powerpoint/2010/main" val="2042118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E88F-2B6A-E0E2-1F53-1A5A6DFD259E}"/>
              </a:ext>
            </a:extLst>
          </p:cNvPr>
          <p:cNvSpPr>
            <a:spLocks noGrp="1"/>
          </p:cNvSpPr>
          <p:nvPr>
            <p:ph type="title"/>
          </p:nvPr>
        </p:nvSpPr>
        <p:spPr>
          <a:xfrm>
            <a:off x="838200" y="0"/>
            <a:ext cx="10515600" cy="786581"/>
          </a:xfrm>
        </p:spPr>
        <p:txBody>
          <a:bodyPr>
            <a:normAutofit/>
          </a:bodyPr>
          <a:lstStyle/>
          <a:p>
            <a:pPr algn="ctr"/>
            <a:r>
              <a:rPr lang="en-GB" sz="1800" b="1" kern="0" dirty="0">
                <a:effectLst/>
                <a:latin typeface="Times New Roman" panose="02020603050405020304" pitchFamily="18" charset="0"/>
                <a:ea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9CC8A222-E50B-2421-241B-2EB90BA469A1}"/>
              </a:ext>
            </a:extLst>
          </p:cNvPr>
          <p:cNvSpPr>
            <a:spLocks noGrp="1"/>
          </p:cNvSpPr>
          <p:nvPr>
            <p:ph idx="1"/>
          </p:nvPr>
        </p:nvSpPr>
        <p:spPr>
          <a:xfrm>
            <a:off x="206477" y="589936"/>
            <a:ext cx="11661058" cy="5902940"/>
          </a:xfrm>
        </p:spPr>
        <p:txBody>
          <a:bodyPr>
            <a:noAutofit/>
          </a:bodyPr>
          <a:lstStyle/>
          <a:p>
            <a:pPr algn="just">
              <a:lnSpc>
                <a:spcPct val="100000"/>
              </a:lnSpc>
              <a:spcAft>
                <a:spcPts val="1200"/>
              </a:spcAft>
            </a:pPr>
            <a:r>
              <a:rPr lang="en-IN" sz="200" dirty="0" err="1">
                <a:effectLst/>
                <a:highlight>
                  <a:srgbClr val="FFFFFF"/>
                </a:highlight>
                <a:latin typeface="Times New Roman" panose="02020603050405020304" pitchFamily="18" charset="0"/>
                <a:ea typeface="Times New Roman" panose="02020603050405020304" pitchFamily="18" charset="0"/>
              </a:rPr>
              <a:t>Bbc</a:t>
            </a:r>
            <a:r>
              <a:rPr lang="en-IN" sz="200" dirty="0">
                <a:effectLst/>
                <a:highlight>
                  <a:srgbClr val="FFFFFF"/>
                </a:highlight>
                <a:latin typeface="Times New Roman" panose="02020603050405020304" pitchFamily="18" charset="0"/>
                <a:ea typeface="Times New Roman" panose="02020603050405020304" pitchFamily="18" charset="0"/>
              </a:rPr>
              <a:t> News (2023). HS2: What is the route, when will it be finished and what will it cost? [online]. Available from: https://www.bbc.com/news/uk-16473296 [Accessed 25 April 2023].</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IN" sz="200" dirty="0" err="1">
                <a:effectLst/>
                <a:highlight>
                  <a:srgbClr val="FFFFFF"/>
                </a:highlight>
                <a:latin typeface="Times New Roman" panose="02020603050405020304" pitchFamily="18" charset="0"/>
                <a:ea typeface="Times New Roman" panose="02020603050405020304" pitchFamily="18" charset="0"/>
              </a:rPr>
              <a:t>Ciric</a:t>
            </a:r>
            <a:r>
              <a:rPr lang="en-IN" sz="200" dirty="0">
                <a:effectLst/>
                <a:highlight>
                  <a:srgbClr val="FFFFFF"/>
                </a:highlight>
                <a:latin typeface="Times New Roman" panose="02020603050405020304" pitchFamily="18" charset="0"/>
                <a:ea typeface="Times New Roman" panose="02020603050405020304" pitchFamily="18" charset="0"/>
              </a:rPr>
              <a:t>, D., </a:t>
            </a:r>
            <a:r>
              <a:rPr lang="en-IN" sz="200" dirty="0" err="1">
                <a:effectLst/>
                <a:highlight>
                  <a:srgbClr val="FFFFFF"/>
                </a:highlight>
                <a:latin typeface="Times New Roman" panose="02020603050405020304" pitchFamily="18" charset="0"/>
                <a:ea typeface="Times New Roman" panose="02020603050405020304" pitchFamily="18" charset="0"/>
              </a:rPr>
              <a:t>Lalic</a:t>
            </a:r>
            <a:r>
              <a:rPr lang="en-IN" sz="200" dirty="0">
                <a:effectLst/>
                <a:highlight>
                  <a:srgbClr val="FFFFFF"/>
                </a:highlight>
                <a:latin typeface="Times New Roman" panose="02020603050405020304" pitchFamily="18" charset="0"/>
                <a:ea typeface="Times New Roman" panose="02020603050405020304" pitchFamily="18" charset="0"/>
              </a:rPr>
              <a:t>, B., </a:t>
            </a:r>
            <a:r>
              <a:rPr lang="en-IN" sz="200" dirty="0" err="1">
                <a:effectLst/>
                <a:highlight>
                  <a:srgbClr val="FFFFFF"/>
                </a:highlight>
                <a:latin typeface="Times New Roman" panose="02020603050405020304" pitchFamily="18" charset="0"/>
                <a:ea typeface="Times New Roman" panose="02020603050405020304" pitchFamily="18" charset="0"/>
              </a:rPr>
              <a:t>Gracanin</a:t>
            </a:r>
            <a:r>
              <a:rPr lang="en-IN" sz="200" dirty="0">
                <a:effectLst/>
                <a:highlight>
                  <a:srgbClr val="FFFFFF"/>
                </a:highlight>
                <a:latin typeface="Times New Roman" panose="02020603050405020304" pitchFamily="18" charset="0"/>
                <a:ea typeface="Times New Roman" panose="02020603050405020304" pitchFamily="18" charset="0"/>
              </a:rPr>
              <a:t>, D., </a:t>
            </a:r>
            <a:r>
              <a:rPr lang="en-IN" sz="200" dirty="0" err="1">
                <a:effectLst/>
                <a:highlight>
                  <a:srgbClr val="FFFFFF"/>
                </a:highlight>
                <a:latin typeface="Times New Roman" panose="02020603050405020304" pitchFamily="18" charset="0"/>
                <a:ea typeface="Times New Roman" panose="02020603050405020304" pitchFamily="18" charset="0"/>
              </a:rPr>
              <a:t>Tasic</a:t>
            </a:r>
            <a:r>
              <a:rPr lang="en-IN" sz="200" dirty="0">
                <a:effectLst/>
                <a:highlight>
                  <a:srgbClr val="FFFFFF"/>
                </a:highlight>
                <a:latin typeface="Times New Roman" panose="02020603050405020304" pitchFamily="18" charset="0"/>
                <a:ea typeface="Times New Roman" panose="02020603050405020304" pitchFamily="18" charset="0"/>
              </a:rPr>
              <a:t>, N., </a:t>
            </a:r>
            <a:r>
              <a:rPr lang="en-IN" sz="200" dirty="0" err="1">
                <a:effectLst/>
                <a:highlight>
                  <a:srgbClr val="FFFFFF"/>
                </a:highlight>
                <a:latin typeface="Times New Roman" panose="02020603050405020304" pitchFamily="18" charset="0"/>
                <a:ea typeface="Times New Roman" panose="02020603050405020304" pitchFamily="18" charset="0"/>
              </a:rPr>
              <a:t>Delic</a:t>
            </a:r>
            <a:r>
              <a:rPr lang="en-IN" sz="200" dirty="0">
                <a:effectLst/>
                <a:highlight>
                  <a:srgbClr val="FFFFFF"/>
                </a:highlight>
                <a:latin typeface="Times New Roman" panose="02020603050405020304" pitchFamily="18" charset="0"/>
                <a:ea typeface="Times New Roman" panose="02020603050405020304" pitchFamily="18" charset="0"/>
              </a:rPr>
              <a:t>, M. and Medic, N., (2019). Agile vs. Traditional approach in project management: Strategies, challenges and reasons to introduce agile. </a:t>
            </a:r>
            <a:r>
              <a:rPr lang="en-GB" sz="200" dirty="0">
                <a:effectLst/>
                <a:highlight>
                  <a:srgbClr val="FFFFFF"/>
                </a:highlight>
                <a:latin typeface="Times New Roman" panose="02020603050405020304" pitchFamily="18" charset="0"/>
                <a:ea typeface="Times New Roman" panose="02020603050405020304" pitchFamily="18" charset="0"/>
              </a:rPr>
              <a:t>[Online]</a:t>
            </a:r>
            <a:r>
              <a:rPr lang="en-IN" sz="200" dirty="0">
                <a:effectLst/>
                <a:highlight>
                  <a:srgbClr val="FFFFFF"/>
                </a:highlight>
                <a:latin typeface="Times New Roman" panose="02020603050405020304" pitchFamily="18" charset="0"/>
                <a:ea typeface="Times New Roman" panose="02020603050405020304" pitchFamily="18" charset="0"/>
              </a:rPr>
              <a:t> </a:t>
            </a:r>
            <a:r>
              <a:rPr lang="en-IN" sz="200" i="1" dirty="0">
                <a:effectLst/>
                <a:highlight>
                  <a:srgbClr val="FFFFFF"/>
                </a:highlight>
                <a:latin typeface="Times New Roman" panose="02020603050405020304" pitchFamily="18" charset="0"/>
                <a:ea typeface="Times New Roman" panose="02020603050405020304" pitchFamily="18" charset="0"/>
              </a:rPr>
              <a:t>Procedia Manufacturing</a:t>
            </a:r>
            <a:r>
              <a:rPr lang="en-IN" sz="200" dirty="0">
                <a:effectLst/>
                <a:highlight>
                  <a:srgbClr val="FFFFFF"/>
                </a:highlight>
                <a:latin typeface="Times New Roman" panose="02020603050405020304" pitchFamily="18" charset="0"/>
                <a:ea typeface="Times New Roman" panose="02020603050405020304" pitchFamily="18" charset="0"/>
              </a:rPr>
              <a:t>, </a:t>
            </a:r>
            <a:r>
              <a:rPr lang="en-IN" sz="200" i="1" dirty="0">
                <a:effectLst/>
                <a:highlight>
                  <a:srgbClr val="FFFFFF"/>
                </a:highlight>
                <a:latin typeface="Times New Roman" panose="02020603050405020304" pitchFamily="18" charset="0"/>
                <a:ea typeface="Times New Roman" panose="02020603050405020304" pitchFamily="18" charset="0"/>
              </a:rPr>
              <a:t>39</a:t>
            </a:r>
            <a:r>
              <a:rPr lang="en-IN" sz="200" dirty="0">
                <a:effectLst/>
                <a:highlight>
                  <a:srgbClr val="FFFFFF"/>
                </a:highlight>
                <a:latin typeface="Times New Roman" panose="02020603050405020304" pitchFamily="18" charset="0"/>
                <a:ea typeface="Times New Roman" panose="02020603050405020304" pitchFamily="18" charset="0"/>
              </a:rPr>
              <a:t>, pp.1407-1414.</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GB" sz="200" dirty="0">
                <a:effectLst/>
                <a:highlight>
                  <a:srgbClr val="FFFFFF"/>
                </a:highlight>
                <a:latin typeface="Times New Roman" panose="02020603050405020304" pitchFamily="18" charset="0"/>
                <a:ea typeface="Times New Roman" panose="02020603050405020304" pitchFamily="18" charset="0"/>
              </a:rPr>
              <a:t>Colvin, C.J., Hodgins, S. and Perry, H.B., (2021). Community health workers at the dawn of a new era: 8. Incentives and remuneration. [Online] </a:t>
            </a:r>
            <a:r>
              <a:rPr lang="en-GB" sz="200" i="1" dirty="0">
                <a:effectLst/>
                <a:highlight>
                  <a:srgbClr val="FFFFFF"/>
                </a:highlight>
                <a:latin typeface="Times New Roman" panose="02020603050405020304" pitchFamily="18" charset="0"/>
                <a:ea typeface="Times New Roman" panose="02020603050405020304" pitchFamily="18" charset="0"/>
              </a:rPr>
              <a:t>Health Research Policy and Systems</a:t>
            </a:r>
            <a:r>
              <a:rPr lang="en-GB" sz="200" dirty="0">
                <a:effectLst/>
                <a:highlight>
                  <a:srgbClr val="FFFFFF"/>
                </a:highlight>
                <a:latin typeface="Times New Roman" panose="02020603050405020304" pitchFamily="18" charset="0"/>
                <a:ea typeface="Times New Roman" panose="02020603050405020304" pitchFamily="18" charset="0"/>
              </a:rPr>
              <a:t>, </a:t>
            </a:r>
            <a:r>
              <a:rPr lang="en-GB" sz="200" i="1" dirty="0">
                <a:effectLst/>
                <a:highlight>
                  <a:srgbClr val="FFFFFF"/>
                </a:highlight>
                <a:latin typeface="Times New Roman" panose="02020603050405020304" pitchFamily="18" charset="0"/>
                <a:ea typeface="Times New Roman" panose="02020603050405020304" pitchFamily="18" charset="0"/>
              </a:rPr>
              <a:t>19</a:t>
            </a:r>
            <a:r>
              <a:rPr lang="en-GB" sz="200" dirty="0">
                <a:effectLst/>
                <a:highlight>
                  <a:srgbClr val="FFFFFF"/>
                </a:highlight>
                <a:latin typeface="Times New Roman" panose="02020603050405020304" pitchFamily="18" charset="0"/>
                <a:ea typeface="Times New Roman" panose="02020603050405020304" pitchFamily="18" charset="0"/>
              </a:rPr>
              <a:t>, pp.1-25.</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GB" sz="200" dirty="0" err="1">
                <a:effectLst/>
                <a:highlight>
                  <a:srgbClr val="FFFFFF"/>
                </a:highlight>
                <a:latin typeface="Times New Roman" panose="02020603050405020304" pitchFamily="18" charset="0"/>
                <a:ea typeface="Times New Roman" panose="02020603050405020304" pitchFamily="18" charset="0"/>
              </a:rPr>
              <a:t>Eizaguirre</a:t>
            </a:r>
            <a:r>
              <a:rPr lang="en-GB" sz="200" dirty="0">
                <a:effectLst/>
                <a:highlight>
                  <a:srgbClr val="FFFFFF"/>
                </a:highlight>
                <a:latin typeface="Times New Roman" panose="02020603050405020304" pitchFamily="18" charset="0"/>
                <a:ea typeface="Times New Roman" panose="02020603050405020304" pitchFamily="18" charset="0"/>
              </a:rPr>
              <a:t>, S. and </a:t>
            </a:r>
            <a:r>
              <a:rPr lang="en-GB" sz="200" dirty="0" err="1">
                <a:effectLst/>
                <a:highlight>
                  <a:srgbClr val="FFFFFF"/>
                </a:highlight>
                <a:latin typeface="Times New Roman" panose="02020603050405020304" pitchFamily="18" charset="0"/>
                <a:ea typeface="Times New Roman" panose="02020603050405020304" pitchFamily="18" charset="0"/>
              </a:rPr>
              <a:t>Parés</a:t>
            </a:r>
            <a:r>
              <a:rPr lang="en-GB" sz="200" dirty="0">
                <a:effectLst/>
                <a:highlight>
                  <a:srgbClr val="FFFFFF"/>
                </a:highlight>
                <a:latin typeface="Times New Roman" panose="02020603050405020304" pitchFamily="18" charset="0"/>
                <a:ea typeface="Times New Roman" panose="02020603050405020304" pitchFamily="18" charset="0"/>
              </a:rPr>
              <a:t>, M., (2019). Communities making social change from below. Social innovation and democratic leadership in two disenfranchised neighbourhoods in Barcelona. [Online] </a:t>
            </a:r>
            <a:r>
              <a:rPr lang="en-GB" sz="200" i="1" dirty="0">
                <a:effectLst/>
                <a:highlight>
                  <a:srgbClr val="FFFFFF"/>
                </a:highlight>
                <a:latin typeface="Times New Roman" panose="02020603050405020304" pitchFamily="18" charset="0"/>
                <a:ea typeface="Times New Roman" panose="02020603050405020304" pitchFamily="18" charset="0"/>
              </a:rPr>
              <a:t>Urban Research &amp; Practice</a:t>
            </a:r>
            <a:r>
              <a:rPr lang="en-GB" sz="200" dirty="0">
                <a:effectLst/>
                <a:highlight>
                  <a:srgbClr val="FFFFFF"/>
                </a:highlight>
                <a:latin typeface="Times New Roman" panose="02020603050405020304" pitchFamily="18" charset="0"/>
                <a:ea typeface="Times New Roman" panose="02020603050405020304" pitchFamily="18" charset="0"/>
              </a:rPr>
              <a:t>, </a:t>
            </a:r>
            <a:r>
              <a:rPr lang="en-GB" sz="200" i="1" dirty="0">
                <a:effectLst/>
                <a:highlight>
                  <a:srgbClr val="FFFFFF"/>
                </a:highlight>
                <a:latin typeface="Times New Roman" panose="02020603050405020304" pitchFamily="18" charset="0"/>
                <a:ea typeface="Times New Roman" panose="02020603050405020304" pitchFamily="18" charset="0"/>
              </a:rPr>
              <a:t>12</a:t>
            </a:r>
            <a:r>
              <a:rPr lang="en-GB" sz="200" dirty="0">
                <a:effectLst/>
                <a:highlight>
                  <a:srgbClr val="FFFFFF"/>
                </a:highlight>
                <a:latin typeface="Times New Roman" panose="02020603050405020304" pitchFamily="18" charset="0"/>
                <a:ea typeface="Times New Roman" panose="02020603050405020304" pitchFamily="18" charset="0"/>
              </a:rPr>
              <a:t>(2), pp.173-191.</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GB" sz="200" dirty="0">
                <a:effectLst/>
                <a:highlight>
                  <a:srgbClr val="FFFFFF"/>
                </a:highlight>
                <a:latin typeface="Times New Roman" panose="02020603050405020304" pitchFamily="18" charset="0"/>
                <a:ea typeface="Times New Roman" panose="02020603050405020304" pitchFamily="18" charset="0"/>
              </a:rPr>
              <a:t>Hatcher, W., (2020). A failure of political communication not a failure of bureaucracy: The danger of presidential misinformation during the COVID-19 pandemic. [Online] </a:t>
            </a:r>
            <a:r>
              <a:rPr lang="en-GB" sz="200" i="1" dirty="0">
                <a:effectLst/>
                <a:latin typeface="Times New Roman" panose="02020603050405020304" pitchFamily="18" charset="0"/>
                <a:ea typeface="Times New Roman" panose="02020603050405020304" pitchFamily="18" charset="0"/>
              </a:rPr>
              <a:t>The American Review of Public Administration</a:t>
            </a:r>
            <a:r>
              <a:rPr lang="en-GB" sz="200" dirty="0">
                <a:effectLst/>
                <a:latin typeface="Times New Roman" panose="02020603050405020304" pitchFamily="18" charset="0"/>
                <a:ea typeface="Times New Roman" panose="02020603050405020304" pitchFamily="18" charset="0"/>
              </a:rPr>
              <a:t>, </a:t>
            </a:r>
            <a:r>
              <a:rPr lang="en-GB" sz="200" i="1" dirty="0">
                <a:effectLst/>
                <a:latin typeface="Times New Roman" panose="02020603050405020304" pitchFamily="18" charset="0"/>
                <a:ea typeface="Times New Roman" panose="02020603050405020304" pitchFamily="18" charset="0"/>
              </a:rPr>
              <a:t>50</a:t>
            </a:r>
            <a:r>
              <a:rPr lang="en-GB" sz="200" dirty="0">
                <a:effectLst/>
                <a:latin typeface="Times New Roman" panose="02020603050405020304" pitchFamily="18" charset="0"/>
                <a:ea typeface="Times New Roman" panose="02020603050405020304" pitchFamily="18" charset="0"/>
              </a:rPr>
              <a:t>(6-7), pp.614-620.</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GB" sz="200" dirty="0">
                <a:effectLst/>
                <a:highlight>
                  <a:srgbClr val="FFFFFF"/>
                </a:highlight>
                <a:latin typeface="Times New Roman" panose="02020603050405020304" pitchFamily="18" charset="0"/>
                <a:ea typeface="Times New Roman" panose="02020603050405020304" pitchFamily="18" charset="0"/>
              </a:rPr>
              <a:t>Hong, J.H., Kim, B.C. and Park, K.S., (2019). Optimal risk management for the sharing economy with stranger danger and service quality. [Online] </a:t>
            </a:r>
            <a:r>
              <a:rPr lang="en-GB" sz="200" i="1" dirty="0">
                <a:effectLst/>
                <a:highlight>
                  <a:srgbClr val="FFFFFF"/>
                </a:highlight>
                <a:latin typeface="Times New Roman" panose="02020603050405020304" pitchFamily="18" charset="0"/>
                <a:ea typeface="Times New Roman" panose="02020603050405020304" pitchFamily="18" charset="0"/>
              </a:rPr>
              <a:t>European Journal of Operational Research</a:t>
            </a:r>
            <a:r>
              <a:rPr lang="en-GB" sz="200" dirty="0">
                <a:effectLst/>
                <a:highlight>
                  <a:srgbClr val="FFFFFF"/>
                </a:highlight>
                <a:latin typeface="Times New Roman" panose="02020603050405020304" pitchFamily="18" charset="0"/>
                <a:ea typeface="Times New Roman" panose="02020603050405020304" pitchFamily="18" charset="0"/>
              </a:rPr>
              <a:t>, </a:t>
            </a:r>
            <a:r>
              <a:rPr lang="en-GB" sz="200" i="1" dirty="0">
                <a:effectLst/>
                <a:highlight>
                  <a:srgbClr val="FFFFFF"/>
                </a:highlight>
                <a:latin typeface="Times New Roman" panose="02020603050405020304" pitchFamily="18" charset="0"/>
                <a:ea typeface="Times New Roman" panose="02020603050405020304" pitchFamily="18" charset="0"/>
              </a:rPr>
              <a:t>279</a:t>
            </a:r>
            <a:r>
              <a:rPr lang="en-GB" sz="200" dirty="0">
                <a:effectLst/>
                <a:highlight>
                  <a:srgbClr val="FFFFFF"/>
                </a:highlight>
                <a:latin typeface="Times New Roman" panose="02020603050405020304" pitchFamily="18" charset="0"/>
                <a:ea typeface="Times New Roman" panose="02020603050405020304" pitchFamily="18" charset="0"/>
              </a:rPr>
              <a:t>(3), pp.1024-1035.</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IN" sz="200" dirty="0">
                <a:effectLst/>
                <a:highlight>
                  <a:srgbClr val="FFFFFF"/>
                </a:highlight>
                <a:latin typeface="Times New Roman" panose="02020603050405020304" pitchFamily="18" charset="0"/>
                <a:ea typeface="Times New Roman" panose="02020603050405020304" pitchFamily="18" charset="0"/>
              </a:rPr>
              <a:t>HS2 Limited. (2022). About HS2 [online]. Available from: https://learninglegacy.hs2.org.uk/about-hs2/ [Accessed 25 April 2023].</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IN" sz="200" dirty="0">
                <a:effectLst/>
                <a:highlight>
                  <a:srgbClr val="FFFFFF"/>
                </a:highlight>
                <a:latin typeface="Times New Roman" panose="02020603050405020304" pitchFamily="18" charset="0"/>
                <a:ea typeface="Times New Roman" panose="02020603050405020304" pitchFamily="18" charset="0"/>
              </a:rPr>
              <a:t>Hs2 Ltd (2023). Leadership Framework. [online]. Available from: https://assets.hs2.org.uk/wp-content/uploads/2021/06/Leadership-Framework.pdf [Accessed 25 April 2023].</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IN" sz="200" dirty="0">
                <a:effectLst/>
                <a:highlight>
                  <a:srgbClr val="FFFFFF"/>
                </a:highlight>
                <a:latin typeface="Times New Roman" panose="02020603050405020304" pitchFamily="18" charset="0"/>
                <a:ea typeface="Times New Roman" panose="02020603050405020304" pitchFamily="18" charset="0"/>
              </a:rPr>
              <a:t>Hs2, 2023. High Speed Two (HS2) homepage [online]. Available from: https://www.hs2.org.uk/building-hs2/tunnels/tunnel-drives/chiltern-tunnel/#:~:text=The%20Chiltern%20Tunnel%20is%20the,used%20to%20create%20the%20tunnel. [Accessed 25 April 2023].</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GB" sz="200" dirty="0">
                <a:effectLst/>
                <a:highlight>
                  <a:srgbClr val="FFFFFF"/>
                </a:highlight>
                <a:latin typeface="Times New Roman" panose="02020603050405020304" pitchFamily="18" charset="0"/>
                <a:ea typeface="Times New Roman" panose="02020603050405020304" pitchFamily="18" charset="0"/>
              </a:rPr>
              <a:t>Learninglegacy.hs2.org.uk (2023), About the HS2 Programme. [Online] Available from: https://learninglegacy.hs2.org.uk/about-hs2/ [Accessed: 25</a:t>
            </a:r>
            <a:r>
              <a:rPr lang="en-GB" sz="200" baseline="30000" dirty="0">
                <a:effectLst/>
                <a:highlight>
                  <a:srgbClr val="FFFFFF"/>
                </a:highlight>
                <a:latin typeface="Times New Roman" panose="02020603050405020304" pitchFamily="18" charset="0"/>
                <a:ea typeface="Times New Roman" panose="02020603050405020304" pitchFamily="18" charset="0"/>
              </a:rPr>
              <a:t>th</a:t>
            </a:r>
            <a:r>
              <a:rPr lang="en-GB" sz="200" dirty="0">
                <a:effectLst/>
                <a:highlight>
                  <a:srgbClr val="FFFFFF"/>
                </a:highlight>
                <a:latin typeface="Times New Roman" panose="02020603050405020304" pitchFamily="18" charset="0"/>
                <a:ea typeface="Times New Roman" panose="02020603050405020304" pitchFamily="18" charset="0"/>
              </a:rPr>
              <a:t> April 2023]</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IN" sz="200" dirty="0">
                <a:effectLst/>
                <a:highlight>
                  <a:srgbClr val="FFFFFF"/>
                </a:highlight>
                <a:latin typeface="Times New Roman" panose="02020603050405020304" pitchFamily="18" charset="0"/>
                <a:ea typeface="Times New Roman" panose="02020603050405020304" pitchFamily="18" charset="0"/>
              </a:rPr>
              <a:t>Lippitt, P., Dunwoody, A. and </a:t>
            </a:r>
            <a:r>
              <a:rPr lang="en-IN" sz="200" dirty="0" err="1">
                <a:effectLst/>
                <a:highlight>
                  <a:srgbClr val="FFFFFF"/>
                </a:highlight>
                <a:latin typeface="Times New Roman" panose="02020603050405020304" pitchFamily="18" charset="0"/>
                <a:ea typeface="Times New Roman" panose="02020603050405020304" pitchFamily="18" charset="0"/>
              </a:rPr>
              <a:t>Charlson</a:t>
            </a:r>
            <a:r>
              <a:rPr lang="en-IN" sz="200" dirty="0">
                <a:effectLst/>
                <a:highlight>
                  <a:srgbClr val="FFFFFF"/>
                </a:highlight>
                <a:latin typeface="Times New Roman" panose="02020603050405020304" pitchFamily="18" charset="0"/>
                <a:ea typeface="Times New Roman" panose="02020603050405020304" pitchFamily="18" charset="0"/>
              </a:rPr>
              <a:t>, A., (2019), August. Planning for waste minimisation and resource efficiency in HS2. In </a:t>
            </a:r>
            <a:r>
              <a:rPr lang="en-IN" sz="200" i="1" dirty="0">
                <a:effectLst/>
                <a:highlight>
                  <a:srgbClr val="FFFFFF"/>
                </a:highlight>
                <a:latin typeface="Times New Roman" panose="02020603050405020304" pitchFamily="18" charset="0"/>
                <a:ea typeface="Times New Roman" panose="02020603050405020304" pitchFamily="18" charset="0"/>
              </a:rPr>
              <a:t>Proceedings of the Institution of Civil Engineers-Waste and Resource Management</a:t>
            </a:r>
            <a:r>
              <a:rPr lang="en-IN" sz="200" dirty="0">
                <a:effectLst/>
                <a:highlight>
                  <a:srgbClr val="FFFFFF"/>
                </a:highlight>
                <a:latin typeface="Times New Roman" panose="02020603050405020304" pitchFamily="18" charset="0"/>
                <a:ea typeface="Times New Roman" panose="02020603050405020304" pitchFamily="18" charset="0"/>
              </a:rPr>
              <a:t> (Vol. 172, No. 3, pp. 65-75). </a:t>
            </a:r>
            <a:r>
              <a:rPr lang="en-GB" sz="200" dirty="0">
                <a:effectLst/>
                <a:highlight>
                  <a:srgbClr val="FFFFFF"/>
                </a:highlight>
                <a:latin typeface="Times New Roman" panose="02020603050405020304" pitchFamily="18" charset="0"/>
                <a:ea typeface="Times New Roman" panose="02020603050405020304" pitchFamily="18" charset="0"/>
              </a:rPr>
              <a:t>[Online] </a:t>
            </a:r>
            <a:r>
              <a:rPr lang="en-IN" sz="200" dirty="0">
                <a:effectLst/>
                <a:highlight>
                  <a:srgbClr val="FFFFFF"/>
                </a:highlight>
                <a:latin typeface="Times New Roman" panose="02020603050405020304" pitchFamily="18" charset="0"/>
                <a:ea typeface="Times New Roman" panose="02020603050405020304" pitchFamily="18" charset="0"/>
              </a:rPr>
              <a:t>Thomas Telford Ltd.</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GB" sz="200" dirty="0" err="1">
                <a:effectLst/>
                <a:highlight>
                  <a:srgbClr val="FFFFFF"/>
                </a:highlight>
                <a:latin typeface="Times New Roman" panose="02020603050405020304" pitchFamily="18" charset="0"/>
                <a:ea typeface="Times New Roman" panose="02020603050405020304" pitchFamily="18" charset="0"/>
              </a:rPr>
              <a:t>Maalouf</a:t>
            </a:r>
            <a:r>
              <a:rPr lang="en-GB" sz="200" dirty="0">
                <a:effectLst/>
                <a:highlight>
                  <a:srgbClr val="FFFFFF"/>
                </a:highlight>
                <a:latin typeface="Times New Roman" panose="02020603050405020304" pitchFamily="18" charset="0"/>
                <a:ea typeface="Times New Roman" panose="02020603050405020304" pitchFamily="18" charset="0"/>
              </a:rPr>
              <a:t>, G.Y., (2019). Effects of collaborative leadership on organizational performance. [Online] </a:t>
            </a:r>
            <a:r>
              <a:rPr lang="en-GB" sz="200" i="1" dirty="0">
                <a:effectLst/>
                <a:highlight>
                  <a:srgbClr val="FFFFFF"/>
                </a:highlight>
                <a:latin typeface="Times New Roman" panose="02020603050405020304" pitchFamily="18" charset="0"/>
                <a:ea typeface="Times New Roman" panose="02020603050405020304" pitchFamily="18" charset="0"/>
              </a:rPr>
              <a:t>International Journal of Multidisciplinary Research and Development</a:t>
            </a:r>
            <a:r>
              <a:rPr lang="en-GB" sz="200" dirty="0">
                <a:effectLst/>
                <a:highlight>
                  <a:srgbClr val="FFFFFF"/>
                </a:highlight>
                <a:latin typeface="Times New Roman" panose="02020603050405020304" pitchFamily="18" charset="0"/>
                <a:ea typeface="Times New Roman" panose="02020603050405020304" pitchFamily="18" charset="0"/>
              </a:rPr>
              <a:t>, </a:t>
            </a:r>
            <a:r>
              <a:rPr lang="en-GB" sz="200" i="1" dirty="0">
                <a:effectLst/>
                <a:highlight>
                  <a:srgbClr val="FFFFFF"/>
                </a:highlight>
                <a:latin typeface="Times New Roman" panose="02020603050405020304" pitchFamily="18" charset="0"/>
                <a:ea typeface="Times New Roman" panose="02020603050405020304" pitchFamily="18" charset="0"/>
              </a:rPr>
              <a:t>6</a:t>
            </a:r>
            <a:r>
              <a:rPr lang="en-GB" sz="200" dirty="0">
                <a:effectLst/>
                <a:highlight>
                  <a:srgbClr val="FFFFFF"/>
                </a:highlight>
                <a:latin typeface="Times New Roman" panose="02020603050405020304" pitchFamily="18" charset="0"/>
                <a:ea typeface="Times New Roman" panose="02020603050405020304" pitchFamily="18" charset="0"/>
              </a:rPr>
              <a:t>(1), pp.138-144.</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GB" sz="200" dirty="0" err="1">
                <a:effectLst/>
                <a:highlight>
                  <a:srgbClr val="FFFFFF"/>
                </a:highlight>
                <a:latin typeface="Times New Roman" panose="02020603050405020304" pitchFamily="18" charset="0"/>
                <a:ea typeface="Times New Roman" panose="02020603050405020304" pitchFamily="18" charset="0"/>
              </a:rPr>
              <a:t>Mahadi</a:t>
            </a:r>
            <a:r>
              <a:rPr lang="en-GB" sz="200" dirty="0">
                <a:effectLst/>
                <a:highlight>
                  <a:srgbClr val="FFFFFF"/>
                </a:highlight>
                <a:latin typeface="Times New Roman" panose="02020603050405020304" pitchFamily="18" charset="0"/>
                <a:ea typeface="Times New Roman" panose="02020603050405020304" pitchFamily="18" charset="0"/>
              </a:rPr>
              <a:t>, N., Woo, N.M., Baskaran, S. and </a:t>
            </a:r>
            <a:r>
              <a:rPr lang="en-GB" sz="200" dirty="0" err="1">
                <a:effectLst/>
                <a:highlight>
                  <a:srgbClr val="FFFFFF"/>
                </a:highlight>
                <a:latin typeface="Times New Roman" panose="02020603050405020304" pitchFamily="18" charset="0"/>
                <a:ea typeface="Times New Roman" panose="02020603050405020304" pitchFamily="18" charset="0"/>
              </a:rPr>
              <a:t>Yaakop</a:t>
            </a:r>
            <a:r>
              <a:rPr lang="en-GB" sz="200" dirty="0">
                <a:effectLst/>
                <a:highlight>
                  <a:srgbClr val="FFFFFF"/>
                </a:highlight>
                <a:latin typeface="Times New Roman" panose="02020603050405020304" pitchFamily="18" charset="0"/>
                <a:ea typeface="Times New Roman" panose="02020603050405020304" pitchFamily="18" charset="0"/>
              </a:rPr>
              <a:t>, A.Y., (2020). Determinant factors for employee retention: should I stay. [Online] </a:t>
            </a:r>
            <a:r>
              <a:rPr lang="en-GB" sz="200" i="1" dirty="0">
                <a:effectLst/>
                <a:highlight>
                  <a:srgbClr val="FFFFFF"/>
                </a:highlight>
                <a:latin typeface="Times New Roman" panose="02020603050405020304" pitchFamily="18" charset="0"/>
                <a:ea typeface="Times New Roman" panose="02020603050405020304" pitchFamily="18" charset="0"/>
              </a:rPr>
              <a:t>International Journal of Academic Research in Business and Social Sciences</a:t>
            </a:r>
            <a:r>
              <a:rPr lang="en-GB" sz="200" dirty="0">
                <a:effectLst/>
                <a:highlight>
                  <a:srgbClr val="FFFFFF"/>
                </a:highlight>
                <a:latin typeface="Times New Roman" panose="02020603050405020304" pitchFamily="18" charset="0"/>
                <a:ea typeface="Times New Roman" panose="02020603050405020304" pitchFamily="18" charset="0"/>
              </a:rPr>
              <a:t>, </a:t>
            </a:r>
            <a:r>
              <a:rPr lang="en-GB" sz="200" i="1" dirty="0">
                <a:effectLst/>
                <a:highlight>
                  <a:srgbClr val="FFFFFF"/>
                </a:highlight>
                <a:latin typeface="Times New Roman" panose="02020603050405020304" pitchFamily="18" charset="0"/>
                <a:ea typeface="Times New Roman" panose="02020603050405020304" pitchFamily="18" charset="0"/>
              </a:rPr>
              <a:t>10</a:t>
            </a:r>
            <a:r>
              <a:rPr lang="en-GB" sz="200" dirty="0">
                <a:effectLst/>
                <a:highlight>
                  <a:srgbClr val="FFFFFF"/>
                </a:highlight>
                <a:latin typeface="Times New Roman" panose="02020603050405020304" pitchFamily="18" charset="0"/>
                <a:ea typeface="Times New Roman" panose="02020603050405020304" pitchFamily="18" charset="0"/>
              </a:rPr>
              <a:t>(4), pp.201-213.</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GB" sz="200" dirty="0">
                <a:effectLst/>
                <a:highlight>
                  <a:srgbClr val="FFFFFF"/>
                </a:highlight>
                <a:latin typeface="Times New Roman" panose="02020603050405020304" pitchFamily="18" charset="0"/>
                <a:ea typeface="Times New Roman" panose="02020603050405020304" pitchFamily="18" charset="0"/>
              </a:rPr>
              <a:t>Partnerships, B.F., (2022). Administrative Leadership In academia, 105 Affiliative leadership, 64 Afghan families, 92 Afghan government, 86. [Online] </a:t>
            </a:r>
            <a:r>
              <a:rPr lang="en-GB" sz="200" i="1" dirty="0">
                <a:effectLst/>
                <a:highlight>
                  <a:srgbClr val="FFFFFF"/>
                </a:highlight>
                <a:latin typeface="Times New Roman" panose="02020603050405020304" pitchFamily="18" charset="0"/>
                <a:ea typeface="Times New Roman" panose="02020603050405020304" pitchFamily="18" charset="0"/>
              </a:rPr>
              <a:t>Academic leadership</a:t>
            </a:r>
            <a:r>
              <a:rPr lang="en-GB" sz="200" dirty="0">
                <a:effectLst/>
                <a:highlight>
                  <a:srgbClr val="FFFFFF"/>
                </a:highlight>
                <a:latin typeface="Times New Roman" panose="02020603050405020304" pitchFamily="18" charset="0"/>
                <a:ea typeface="Times New Roman" panose="02020603050405020304" pitchFamily="18" charset="0"/>
              </a:rPr>
              <a:t>, </a:t>
            </a:r>
            <a:r>
              <a:rPr lang="en-GB" sz="200" i="1" dirty="0">
                <a:effectLst/>
                <a:highlight>
                  <a:srgbClr val="FFFFFF"/>
                </a:highlight>
                <a:latin typeface="Times New Roman" panose="02020603050405020304" pitchFamily="18" charset="0"/>
                <a:ea typeface="Times New Roman" panose="02020603050405020304" pitchFamily="18" charset="0"/>
              </a:rPr>
              <a:t>5</a:t>
            </a:r>
            <a:r>
              <a:rPr lang="en-GB" sz="200" dirty="0">
                <a:effectLst/>
                <a:highlight>
                  <a:srgbClr val="FFFFFF"/>
                </a:highlight>
                <a:latin typeface="Times New Roman" panose="02020603050405020304" pitchFamily="18" charset="0"/>
                <a:ea typeface="Times New Roman" panose="02020603050405020304" pitchFamily="18" charset="0"/>
              </a:rPr>
              <a:t>, p.63.</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GB" sz="200" dirty="0">
                <a:effectLst/>
                <a:highlight>
                  <a:srgbClr val="FFFFFF"/>
                </a:highlight>
                <a:latin typeface="Times New Roman" panose="02020603050405020304" pitchFamily="18" charset="0"/>
                <a:ea typeface="Times New Roman" panose="02020603050405020304" pitchFamily="18" charset="0"/>
              </a:rPr>
              <a:t>Pascarella, G., Rossi, M., </a:t>
            </a:r>
            <a:r>
              <a:rPr lang="en-GB" sz="200" dirty="0" err="1">
                <a:effectLst/>
                <a:highlight>
                  <a:srgbClr val="FFFFFF"/>
                </a:highlight>
                <a:latin typeface="Times New Roman" panose="02020603050405020304" pitchFamily="18" charset="0"/>
                <a:ea typeface="Times New Roman" panose="02020603050405020304" pitchFamily="18" charset="0"/>
              </a:rPr>
              <a:t>Montella</a:t>
            </a:r>
            <a:r>
              <a:rPr lang="en-GB" sz="200" dirty="0">
                <a:effectLst/>
                <a:highlight>
                  <a:srgbClr val="FFFFFF"/>
                </a:highlight>
                <a:latin typeface="Times New Roman" panose="02020603050405020304" pitchFamily="18" charset="0"/>
                <a:ea typeface="Times New Roman" panose="02020603050405020304" pitchFamily="18" charset="0"/>
              </a:rPr>
              <a:t>, E., </a:t>
            </a:r>
            <a:r>
              <a:rPr lang="en-GB" sz="200" dirty="0" err="1">
                <a:effectLst/>
                <a:highlight>
                  <a:srgbClr val="FFFFFF"/>
                </a:highlight>
                <a:latin typeface="Times New Roman" panose="02020603050405020304" pitchFamily="18" charset="0"/>
                <a:ea typeface="Times New Roman" panose="02020603050405020304" pitchFamily="18" charset="0"/>
              </a:rPr>
              <a:t>Capasso</a:t>
            </a:r>
            <a:r>
              <a:rPr lang="en-GB" sz="200" dirty="0">
                <a:effectLst/>
                <a:highlight>
                  <a:srgbClr val="FFFFFF"/>
                </a:highlight>
                <a:latin typeface="Times New Roman" panose="02020603050405020304" pitchFamily="18" charset="0"/>
                <a:ea typeface="Times New Roman" panose="02020603050405020304" pitchFamily="18" charset="0"/>
              </a:rPr>
              <a:t>, A., De </a:t>
            </a:r>
            <a:r>
              <a:rPr lang="en-GB" sz="200" dirty="0" err="1">
                <a:effectLst/>
                <a:highlight>
                  <a:srgbClr val="FFFFFF"/>
                </a:highlight>
                <a:latin typeface="Times New Roman" panose="02020603050405020304" pitchFamily="18" charset="0"/>
                <a:ea typeface="Times New Roman" panose="02020603050405020304" pitchFamily="18" charset="0"/>
              </a:rPr>
              <a:t>Feo</a:t>
            </a:r>
            <a:r>
              <a:rPr lang="en-GB" sz="200" dirty="0">
                <a:effectLst/>
                <a:highlight>
                  <a:srgbClr val="FFFFFF"/>
                </a:highlight>
                <a:latin typeface="Times New Roman" panose="02020603050405020304" pitchFamily="18" charset="0"/>
                <a:ea typeface="Times New Roman" panose="02020603050405020304" pitchFamily="18" charset="0"/>
              </a:rPr>
              <a:t>, G., Botti, G., Nardone, A., </a:t>
            </a:r>
            <a:r>
              <a:rPr lang="en-GB" sz="200" dirty="0" err="1">
                <a:effectLst/>
                <a:highlight>
                  <a:srgbClr val="FFFFFF"/>
                </a:highlight>
                <a:latin typeface="Times New Roman" panose="02020603050405020304" pitchFamily="18" charset="0"/>
                <a:ea typeface="Times New Roman" panose="02020603050405020304" pitchFamily="18" charset="0"/>
              </a:rPr>
              <a:t>Montuori</a:t>
            </a:r>
            <a:r>
              <a:rPr lang="en-GB" sz="200" dirty="0">
                <a:effectLst/>
                <a:highlight>
                  <a:srgbClr val="FFFFFF"/>
                </a:highlight>
                <a:latin typeface="Times New Roman" panose="02020603050405020304" pitchFamily="18" charset="0"/>
                <a:ea typeface="Times New Roman" panose="02020603050405020304" pitchFamily="18" charset="0"/>
              </a:rPr>
              <a:t>, P., </a:t>
            </a:r>
            <a:r>
              <a:rPr lang="en-GB" sz="200" dirty="0" err="1">
                <a:effectLst/>
                <a:highlight>
                  <a:srgbClr val="FFFFFF"/>
                </a:highlight>
                <a:latin typeface="Times New Roman" panose="02020603050405020304" pitchFamily="18" charset="0"/>
                <a:ea typeface="Times New Roman" panose="02020603050405020304" pitchFamily="18" charset="0"/>
              </a:rPr>
              <a:t>Triassi</a:t>
            </a:r>
            <a:r>
              <a:rPr lang="en-GB" sz="200" dirty="0">
                <a:effectLst/>
                <a:highlight>
                  <a:srgbClr val="FFFFFF"/>
                </a:highlight>
                <a:latin typeface="Times New Roman" panose="02020603050405020304" pitchFamily="18" charset="0"/>
                <a:ea typeface="Times New Roman" panose="02020603050405020304" pitchFamily="18" charset="0"/>
              </a:rPr>
              <a:t>, M., </a:t>
            </a:r>
            <a:r>
              <a:rPr lang="en-GB" sz="200" dirty="0" err="1">
                <a:effectLst/>
                <a:highlight>
                  <a:srgbClr val="FFFFFF"/>
                </a:highlight>
                <a:latin typeface="Times New Roman" panose="02020603050405020304" pitchFamily="18" charset="0"/>
                <a:ea typeface="Times New Roman" panose="02020603050405020304" pitchFamily="18" charset="0"/>
              </a:rPr>
              <a:t>D’auria</a:t>
            </a:r>
            <a:r>
              <a:rPr lang="en-GB" sz="200" dirty="0">
                <a:effectLst/>
                <a:highlight>
                  <a:srgbClr val="FFFFFF"/>
                </a:highlight>
                <a:latin typeface="Times New Roman" panose="02020603050405020304" pitchFamily="18" charset="0"/>
                <a:ea typeface="Times New Roman" panose="02020603050405020304" pitchFamily="18" charset="0"/>
              </a:rPr>
              <a:t>, S. and Morabito, A., (2021). Risk analysis in healthcare organizations: Methodological framework and critical variables. [Online] </a:t>
            </a:r>
            <a:r>
              <a:rPr lang="en-GB" sz="200" i="1" dirty="0">
                <a:effectLst/>
                <a:highlight>
                  <a:srgbClr val="FFFFFF"/>
                </a:highlight>
                <a:latin typeface="Times New Roman" panose="02020603050405020304" pitchFamily="18" charset="0"/>
                <a:ea typeface="Times New Roman" panose="02020603050405020304" pitchFamily="18" charset="0"/>
              </a:rPr>
              <a:t>Risk Management and Healthcare Policy</a:t>
            </a:r>
            <a:r>
              <a:rPr lang="en-GB" sz="200" dirty="0">
                <a:effectLst/>
                <a:highlight>
                  <a:srgbClr val="FFFFFF"/>
                </a:highlight>
                <a:latin typeface="Times New Roman" panose="02020603050405020304" pitchFamily="18" charset="0"/>
                <a:ea typeface="Times New Roman" panose="02020603050405020304" pitchFamily="18" charset="0"/>
              </a:rPr>
              <a:t>, pp.2897-2911.</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IN" sz="200" dirty="0" err="1">
                <a:effectLst/>
                <a:highlight>
                  <a:srgbClr val="FFFFFF"/>
                </a:highlight>
                <a:latin typeface="Times New Roman" panose="02020603050405020304" pitchFamily="18" charset="0"/>
                <a:ea typeface="Times New Roman" panose="02020603050405020304" pitchFamily="18" charset="0"/>
              </a:rPr>
              <a:t>Podkolinski</a:t>
            </a:r>
            <a:r>
              <a:rPr lang="en-IN" sz="200" dirty="0">
                <a:effectLst/>
                <a:highlight>
                  <a:srgbClr val="FFFFFF"/>
                </a:highlight>
                <a:latin typeface="Times New Roman" panose="02020603050405020304" pitchFamily="18" charset="0"/>
                <a:ea typeface="Times New Roman" panose="02020603050405020304" pitchFamily="18" charset="0"/>
              </a:rPr>
              <a:t>, J., (2021), February. HS2 railway, UK–the hybrid bill. In </a:t>
            </a:r>
            <a:r>
              <a:rPr lang="en-IN" sz="200" i="1" dirty="0">
                <a:effectLst/>
                <a:highlight>
                  <a:srgbClr val="FFFFFF"/>
                </a:highlight>
                <a:latin typeface="Times New Roman" panose="02020603050405020304" pitchFamily="18" charset="0"/>
                <a:ea typeface="Times New Roman" panose="02020603050405020304" pitchFamily="18" charset="0"/>
              </a:rPr>
              <a:t>Proceedings of the Institution of Civil Engineers-Transport</a:t>
            </a:r>
            <a:r>
              <a:rPr lang="en-IN" sz="200" dirty="0">
                <a:effectLst/>
                <a:highlight>
                  <a:srgbClr val="FFFFFF"/>
                </a:highlight>
                <a:latin typeface="Times New Roman" panose="02020603050405020304" pitchFamily="18" charset="0"/>
                <a:ea typeface="Times New Roman" panose="02020603050405020304" pitchFamily="18" charset="0"/>
              </a:rPr>
              <a:t> (Vol. 174, No. 1, pp. 59-66). </a:t>
            </a:r>
            <a:r>
              <a:rPr lang="en-GB" sz="200" dirty="0">
                <a:effectLst/>
                <a:highlight>
                  <a:srgbClr val="FFFFFF"/>
                </a:highlight>
                <a:latin typeface="Times New Roman" panose="02020603050405020304" pitchFamily="18" charset="0"/>
                <a:ea typeface="Times New Roman" panose="02020603050405020304" pitchFamily="18" charset="0"/>
              </a:rPr>
              <a:t>[Online] </a:t>
            </a:r>
            <a:r>
              <a:rPr lang="en-IN" sz="200" dirty="0">
                <a:effectLst/>
                <a:highlight>
                  <a:srgbClr val="FFFFFF"/>
                </a:highlight>
                <a:latin typeface="Times New Roman" panose="02020603050405020304" pitchFamily="18" charset="0"/>
                <a:ea typeface="Times New Roman" panose="02020603050405020304" pitchFamily="18" charset="0"/>
              </a:rPr>
              <a:t>Thomas Telford Ltd.</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GB" sz="200" dirty="0" err="1">
                <a:effectLst/>
                <a:highlight>
                  <a:srgbClr val="FFFFFF"/>
                </a:highlight>
                <a:latin typeface="Times New Roman" panose="02020603050405020304" pitchFamily="18" charset="0"/>
                <a:ea typeface="Times New Roman" panose="02020603050405020304" pitchFamily="18" charset="0"/>
              </a:rPr>
              <a:t>Shonhadji</a:t>
            </a:r>
            <a:r>
              <a:rPr lang="en-GB" sz="200" dirty="0">
                <a:effectLst/>
                <a:highlight>
                  <a:srgbClr val="FFFFFF"/>
                </a:highlight>
                <a:latin typeface="Times New Roman" panose="02020603050405020304" pitchFamily="18" charset="0"/>
                <a:ea typeface="Times New Roman" panose="02020603050405020304" pitchFamily="18" charset="0"/>
              </a:rPr>
              <a:t>, N. and </a:t>
            </a:r>
            <a:r>
              <a:rPr lang="en-GB" sz="200" dirty="0" err="1">
                <a:effectLst/>
                <a:highlight>
                  <a:srgbClr val="FFFFFF"/>
                </a:highlight>
                <a:latin typeface="Times New Roman" panose="02020603050405020304" pitchFamily="18" charset="0"/>
                <a:ea typeface="Times New Roman" panose="02020603050405020304" pitchFamily="18" charset="0"/>
              </a:rPr>
              <a:t>Maulidi</a:t>
            </a:r>
            <a:r>
              <a:rPr lang="en-GB" sz="200" dirty="0">
                <a:effectLst/>
                <a:highlight>
                  <a:srgbClr val="FFFFFF"/>
                </a:highlight>
                <a:latin typeface="Times New Roman" panose="02020603050405020304" pitchFamily="18" charset="0"/>
                <a:ea typeface="Times New Roman" panose="02020603050405020304" pitchFamily="18" charset="0"/>
              </a:rPr>
              <a:t>, A., (2022). Is it suitable for your local governments? A contingency theory-based analysis on the use of internal control in thwarting white-collar crime. [Online] </a:t>
            </a:r>
            <a:r>
              <a:rPr lang="en-GB" sz="200" i="1" dirty="0">
                <a:effectLst/>
                <a:highlight>
                  <a:srgbClr val="FFFFFF"/>
                </a:highlight>
                <a:latin typeface="Times New Roman" panose="02020603050405020304" pitchFamily="18" charset="0"/>
                <a:ea typeface="Times New Roman" panose="02020603050405020304" pitchFamily="18" charset="0"/>
              </a:rPr>
              <a:t>Journal of financial crime</a:t>
            </a:r>
            <a:r>
              <a:rPr lang="en-GB" sz="200" dirty="0">
                <a:effectLst/>
                <a:highlight>
                  <a:srgbClr val="FFFFFF"/>
                </a:highlight>
                <a:latin typeface="Times New Roman" panose="02020603050405020304" pitchFamily="18" charset="0"/>
                <a:ea typeface="Times New Roman" panose="02020603050405020304" pitchFamily="18" charset="0"/>
              </a:rPr>
              <a:t>, </a:t>
            </a:r>
            <a:r>
              <a:rPr lang="en-GB" sz="200" i="1" dirty="0">
                <a:effectLst/>
                <a:highlight>
                  <a:srgbClr val="FFFFFF"/>
                </a:highlight>
                <a:latin typeface="Times New Roman" panose="02020603050405020304" pitchFamily="18" charset="0"/>
                <a:ea typeface="Times New Roman" panose="02020603050405020304" pitchFamily="18" charset="0"/>
              </a:rPr>
              <a:t>29</a:t>
            </a:r>
            <a:r>
              <a:rPr lang="en-GB" sz="200" dirty="0">
                <a:effectLst/>
                <a:highlight>
                  <a:srgbClr val="FFFFFF"/>
                </a:highlight>
                <a:latin typeface="Times New Roman" panose="02020603050405020304" pitchFamily="18" charset="0"/>
                <a:ea typeface="Times New Roman" panose="02020603050405020304" pitchFamily="18" charset="0"/>
              </a:rPr>
              <a:t>(2), pp.770-786.</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IN" sz="200" dirty="0">
                <a:effectLst/>
                <a:highlight>
                  <a:srgbClr val="FFFFFF"/>
                </a:highlight>
                <a:latin typeface="Times New Roman" panose="02020603050405020304" pitchFamily="18" charset="0"/>
                <a:ea typeface="Times New Roman" panose="02020603050405020304" pitchFamily="18" charset="0"/>
              </a:rPr>
              <a:t>Singh, S., (2021). Use of sustainability assessments (BREEAM and CEEQUAL) on the HS2 project. In </a:t>
            </a:r>
            <a:r>
              <a:rPr lang="en-IN" sz="200" i="1" dirty="0">
                <a:effectLst/>
                <a:highlight>
                  <a:srgbClr val="FFFFFF"/>
                </a:highlight>
                <a:latin typeface="Times New Roman" panose="02020603050405020304" pitchFamily="18" charset="0"/>
                <a:ea typeface="Times New Roman" panose="02020603050405020304" pitchFamily="18" charset="0"/>
              </a:rPr>
              <a:t>High Speed Two (HS2): Infrastructure Design and Construction (Volume 2)</a:t>
            </a:r>
            <a:r>
              <a:rPr lang="en-IN" sz="200" dirty="0">
                <a:effectLst/>
                <a:highlight>
                  <a:srgbClr val="FFFFFF"/>
                </a:highlight>
                <a:latin typeface="Times New Roman" panose="02020603050405020304" pitchFamily="18" charset="0"/>
                <a:ea typeface="Times New Roman" panose="02020603050405020304" pitchFamily="18" charset="0"/>
              </a:rPr>
              <a:t> (pp. 231-239). </a:t>
            </a:r>
            <a:r>
              <a:rPr lang="en-GB" sz="200" dirty="0">
                <a:effectLst/>
                <a:highlight>
                  <a:srgbClr val="FFFFFF"/>
                </a:highlight>
                <a:latin typeface="Times New Roman" panose="02020603050405020304" pitchFamily="18" charset="0"/>
                <a:ea typeface="Times New Roman" panose="02020603050405020304" pitchFamily="18" charset="0"/>
              </a:rPr>
              <a:t>[Online] </a:t>
            </a:r>
            <a:r>
              <a:rPr lang="en-IN" sz="200" dirty="0">
                <a:effectLst/>
                <a:highlight>
                  <a:srgbClr val="FFFFFF"/>
                </a:highlight>
                <a:latin typeface="Times New Roman" panose="02020603050405020304" pitchFamily="18" charset="0"/>
                <a:ea typeface="Times New Roman" panose="02020603050405020304" pitchFamily="18" charset="0"/>
              </a:rPr>
              <a:t>ICE Publishing.</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GB" sz="200" dirty="0" err="1">
                <a:effectLst/>
                <a:highlight>
                  <a:srgbClr val="FFFFFF"/>
                </a:highlight>
                <a:latin typeface="Times New Roman" panose="02020603050405020304" pitchFamily="18" charset="0"/>
                <a:ea typeface="Times New Roman" panose="02020603050405020304" pitchFamily="18" charset="0"/>
              </a:rPr>
              <a:t>STeFAN</a:t>
            </a:r>
            <a:r>
              <a:rPr lang="en-GB" sz="200" dirty="0">
                <a:effectLst/>
                <a:highlight>
                  <a:srgbClr val="FFFFFF"/>
                </a:highlight>
                <a:latin typeface="Times New Roman" panose="02020603050405020304" pitchFamily="18" charset="0"/>
                <a:ea typeface="Times New Roman" panose="02020603050405020304" pitchFamily="18" charset="0"/>
              </a:rPr>
              <a:t>, T.A.L.U. and Nazarov, A.D., (2020), November. Challenges and competencies of leadership in Covid-19 Pandemic. [Online] In </a:t>
            </a:r>
            <a:r>
              <a:rPr lang="en-GB" sz="200" i="1" dirty="0">
                <a:effectLst/>
                <a:latin typeface="Times New Roman" panose="02020603050405020304" pitchFamily="18" charset="0"/>
                <a:ea typeface="Times New Roman" panose="02020603050405020304" pitchFamily="18" charset="0"/>
              </a:rPr>
              <a:t>Research technologies of pandemic coronavirus impact (RTCOV 2020)</a:t>
            </a:r>
            <a:r>
              <a:rPr lang="en-GB" sz="200" dirty="0">
                <a:effectLst/>
                <a:latin typeface="Times New Roman" panose="02020603050405020304" pitchFamily="18" charset="0"/>
                <a:ea typeface="Times New Roman" panose="02020603050405020304" pitchFamily="18" charset="0"/>
              </a:rPr>
              <a:t> (pp. 518-524). Atlantis Press.</a:t>
            </a:r>
            <a:endParaRPr lang="en-IN" sz="200" dirty="0">
              <a:effectLst/>
              <a:latin typeface="Arial" panose="020B0604020202020204" pitchFamily="34" charset="0"/>
              <a:ea typeface="Arial" panose="020B0604020202020204" pitchFamily="34" charset="0"/>
            </a:endParaRPr>
          </a:p>
          <a:p>
            <a:pPr algn="just">
              <a:lnSpc>
                <a:spcPct val="100000"/>
              </a:lnSpc>
              <a:spcAft>
                <a:spcPts val="1200"/>
              </a:spcAft>
            </a:pPr>
            <a:r>
              <a:rPr lang="en-IN" sz="200" dirty="0">
                <a:effectLst/>
                <a:highlight>
                  <a:srgbClr val="FFFFFF"/>
                </a:highlight>
                <a:latin typeface="Times New Roman" panose="02020603050405020304" pitchFamily="18" charset="0"/>
                <a:ea typeface="Times New Roman" panose="02020603050405020304" pitchFamily="18" charset="0"/>
              </a:rPr>
              <a:t>Wilson, T., (2020). Built heritage on HS2 Phase 1 North: quantifying, managing, monitoring, mitigating, innovating. </a:t>
            </a:r>
            <a:r>
              <a:rPr lang="en-GB" sz="200" dirty="0">
                <a:effectLst/>
                <a:highlight>
                  <a:srgbClr val="FFFFFF"/>
                </a:highlight>
                <a:latin typeface="Times New Roman" panose="02020603050405020304" pitchFamily="18" charset="0"/>
                <a:ea typeface="Times New Roman" panose="02020603050405020304" pitchFamily="18" charset="0"/>
              </a:rPr>
              <a:t>[Online] </a:t>
            </a:r>
            <a:r>
              <a:rPr lang="en-IN" sz="200" i="1" dirty="0">
                <a:effectLst/>
                <a:highlight>
                  <a:srgbClr val="FFFFFF"/>
                </a:highlight>
                <a:latin typeface="Times New Roman" panose="02020603050405020304" pitchFamily="18" charset="0"/>
                <a:ea typeface="Times New Roman" panose="02020603050405020304" pitchFamily="18" charset="0"/>
              </a:rPr>
              <a:t>The Archaeologist</a:t>
            </a:r>
            <a:r>
              <a:rPr lang="en-IN" sz="200" dirty="0">
                <a:effectLst/>
                <a:highlight>
                  <a:srgbClr val="FFFFFF"/>
                </a:highlight>
                <a:latin typeface="Times New Roman" panose="02020603050405020304" pitchFamily="18" charset="0"/>
                <a:ea typeface="Times New Roman" panose="02020603050405020304" pitchFamily="18" charset="0"/>
              </a:rPr>
              <a:t>, (111), pp.22-24.</a:t>
            </a:r>
            <a:endParaRPr lang="en-IN" sz="200" dirty="0">
              <a:effectLst/>
              <a:latin typeface="Arial" panose="020B0604020202020204" pitchFamily="34" charset="0"/>
              <a:ea typeface="Arial" panose="020B0604020202020204" pitchFamily="34" charset="0"/>
            </a:endParaRPr>
          </a:p>
          <a:p>
            <a:pPr marL="0" indent="0" algn="just">
              <a:lnSpc>
                <a:spcPct val="100000"/>
              </a:lnSpc>
              <a:spcAft>
                <a:spcPts val="1200"/>
              </a:spcAft>
              <a:buNone/>
            </a:pPr>
            <a:endParaRPr lang="en-IN" sz="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33135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Letter Template - 5+ Free Word, PDF Format Download!">
            <a:extLst>
              <a:ext uri="{FF2B5EF4-FFF2-40B4-BE49-F238E27FC236}">
                <a16:creationId xmlns:a16="http://schemas.microsoft.com/office/drawing/2014/main" id="{638ADF86-04EB-C3D9-999B-C1BD1C050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43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7D8B-2AC5-8ECB-1448-C36AAFB765BF}"/>
              </a:ext>
            </a:extLst>
          </p:cNvPr>
          <p:cNvSpPr>
            <a:spLocks noGrp="1"/>
          </p:cNvSpPr>
          <p:nvPr>
            <p:ph type="title"/>
          </p:nvPr>
        </p:nvSpPr>
        <p:spPr/>
        <p:txBody>
          <a:bodyPr/>
          <a:lstStyle/>
          <a:p>
            <a:pPr algn="ctr"/>
            <a:r>
              <a:rPr lang="en-GB" sz="1800" b="1" dirty="0">
                <a:effectLst/>
                <a:latin typeface="Times New Roman" panose="02020603050405020304" pitchFamily="18" charset="0"/>
                <a:ea typeface="Times New Roman" panose="02020603050405020304" pitchFamily="18" charset="0"/>
              </a:rPr>
              <a:t>INTRODUCTION </a:t>
            </a:r>
            <a:endParaRPr lang="en-IN" dirty="0"/>
          </a:p>
        </p:txBody>
      </p:sp>
      <p:sp>
        <p:nvSpPr>
          <p:cNvPr id="3" name="Content Placeholder 2">
            <a:extLst>
              <a:ext uri="{FF2B5EF4-FFF2-40B4-BE49-F238E27FC236}">
                <a16:creationId xmlns:a16="http://schemas.microsoft.com/office/drawing/2014/main" id="{CF909F15-0FDE-DAA5-2328-DCD82A5D0646}"/>
              </a:ext>
            </a:extLst>
          </p:cNvPr>
          <p:cNvSpPr>
            <a:spLocks noGrp="1"/>
          </p:cNvSpPr>
          <p:nvPr>
            <p:ph idx="1"/>
          </p:nvPr>
        </p:nvSpPr>
        <p:spPr>
          <a:xfrm>
            <a:off x="838200" y="1825625"/>
            <a:ext cx="5257800" cy="4351338"/>
          </a:xfrm>
        </p:spPr>
        <p:txBody>
          <a:bodyPr>
            <a:normAutofit/>
          </a:bodyPr>
          <a:lstStyle/>
          <a:p>
            <a:pPr algn="just">
              <a:lnSpc>
                <a:spcPct val="150000"/>
              </a:lnSpc>
            </a:pPr>
            <a:r>
              <a:rPr lang="en-GB" sz="1500" dirty="0">
                <a:effectLst/>
                <a:latin typeface="Times New Roman" panose="02020603050405020304" pitchFamily="18" charset="0"/>
                <a:ea typeface="Times New Roman" panose="02020603050405020304" pitchFamily="18" charset="0"/>
              </a:rPr>
              <a:t>A clear explanation of the challenges in the project is discussed in this study.</a:t>
            </a:r>
          </a:p>
          <a:p>
            <a:pPr algn="just">
              <a:lnSpc>
                <a:spcPct val="150000"/>
              </a:lnSpc>
            </a:pPr>
            <a:r>
              <a:rPr lang="en-GB" sz="1500" dirty="0">
                <a:effectLst/>
                <a:latin typeface="Times New Roman" panose="02020603050405020304" pitchFamily="18" charset="0"/>
                <a:ea typeface="Times New Roman" panose="02020603050405020304" pitchFamily="18" charset="0"/>
              </a:rPr>
              <a:t>The </a:t>
            </a:r>
            <a:r>
              <a:rPr lang="en-GB" sz="1500" b="1" i="1" dirty="0">
                <a:effectLst/>
                <a:latin typeface="Times New Roman" panose="02020603050405020304" pitchFamily="18" charset="0"/>
                <a:ea typeface="Times New Roman" panose="02020603050405020304" pitchFamily="18" charset="0"/>
              </a:rPr>
              <a:t>“HS2 tunnelling”</a:t>
            </a:r>
            <a:r>
              <a:rPr lang="en-GB" sz="1500" dirty="0">
                <a:effectLst/>
                <a:latin typeface="Times New Roman" panose="02020603050405020304" pitchFamily="18" charset="0"/>
                <a:ea typeface="Times New Roman" panose="02020603050405020304" pitchFamily="18" charset="0"/>
              </a:rPr>
              <a:t> is selected as a real-world project of the UK where several potential risks are included. </a:t>
            </a:r>
            <a:endParaRPr lang="en-GB" sz="1500" dirty="0">
              <a:latin typeface="Times New Roman" panose="02020603050405020304" pitchFamily="18" charset="0"/>
              <a:ea typeface="Times New Roman" panose="02020603050405020304" pitchFamily="18"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A description of the potential risk factor and solutions for those issues are implemented in this paper.  </a:t>
            </a:r>
            <a:endParaRPr lang="en-IN" sz="1500" dirty="0"/>
          </a:p>
        </p:txBody>
      </p:sp>
      <p:pic>
        <p:nvPicPr>
          <p:cNvPr id="1026" name="Picture 2" descr="HS2: What is the route, when will it be finished and what will it cost? -  BBC News">
            <a:extLst>
              <a:ext uri="{FF2B5EF4-FFF2-40B4-BE49-F238E27FC236}">
                <a16:creationId xmlns:a16="http://schemas.microsoft.com/office/drawing/2014/main" id="{2AB75B21-0F47-171B-9FD7-4F7B17E7C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9348" y="1825625"/>
            <a:ext cx="5099718" cy="4243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18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E9FA-C40F-66DD-91DE-B0E9DA910234}"/>
              </a:ext>
            </a:extLst>
          </p:cNvPr>
          <p:cNvSpPr>
            <a:spLocks noGrp="1"/>
          </p:cNvSpPr>
          <p:nvPr>
            <p:ph type="title"/>
          </p:nvPr>
        </p:nvSpPr>
        <p:spPr/>
        <p:txBody>
          <a:bodyPr/>
          <a:lstStyle/>
          <a:p>
            <a:pPr algn="ctr"/>
            <a:r>
              <a:rPr lang="en-GB" sz="1800" b="1" dirty="0">
                <a:effectLst/>
                <a:latin typeface="Times New Roman" panose="02020603050405020304" pitchFamily="18" charset="0"/>
                <a:ea typeface="Times New Roman" panose="02020603050405020304" pitchFamily="18" charset="0"/>
              </a:rPr>
              <a:t>DESCRIPTION OF PROJECT</a:t>
            </a:r>
            <a:endParaRPr lang="en-IN" dirty="0"/>
          </a:p>
        </p:txBody>
      </p:sp>
      <p:sp>
        <p:nvSpPr>
          <p:cNvPr id="3" name="Content Placeholder 2">
            <a:extLst>
              <a:ext uri="{FF2B5EF4-FFF2-40B4-BE49-F238E27FC236}">
                <a16:creationId xmlns:a16="http://schemas.microsoft.com/office/drawing/2014/main" id="{C40BE55A-2BB5-09A0-CAE0-08551AB0B66E}"/>
              </a:ext>
            </a:extLst>
          </p:cNvPr>
          <p:cNvSpPr>
            <a:spLocks noGrp="1"/>
          </p:cNvSpPr>
          <p:nvPr>
            <p:ph idx="1"/>
          </p:nvPr>
        </p:nvSpPr>
        <p:spPr>
          <a:xfrm>
            <a:off x="838200" y="1825625"/>
            <a:ext cx="5257800" cy="4351338"/>
          </a:xfrm>
        </p:spPr>
        <p:txBody>
          <a:bodyPr>
            <a:normAutofit/>
          </a:bodyPr>
          <a:lstStyle/>
          <a:p>
            <a:pPr algn="just">
              <a:lnSpc>
                <a:spcPct val="150000"/>
              </a:lnSpc>
            </a:pPr>
            <a:r>
              <a:rPr lang="en-GB" sz="1500" dirty="0">
                <a:effectLst/>
                <a:latin typeface="Times New Roman" panose="02020603050405020304" pitchFamily="18" charset="0"/>
                <a:ea typeface="Times New Roman" panose="02020603050405020304" pitchFamily="18" charset="0"/>
              </a:rPr>
              <a:t>The “HS2” is identified as an innovative improvement of the railway services in the UK. </a:t>
            </a:r>
          </a:p>
          <a:p>
            <a:pPr algn="just">
              <a:lnSpc>
                <a:spcPct val="150000"/>
              </a:lnSpc>
            </a:pPr>
            <a:r>
              <a:rPr lang="en-GB" sz="1500" dirty="0">
                <a:effectLst/>
                <a:latin typeface="Times New Roman" panose="02020603050405020304" pitchFamily="18" charset="0"/>
                <a:ea typeface="Times New Roman" panose="02020603050405020304" pitchFamily="18" charset="0"/>
              </a:rPr>
              <a:t>The high-speed tunnelling support will establish a connection between </a:t>
            </a:r>
            <a:r>
              <a:rPr lang="en-GB" sz="1500" b="1" i="1" dirty="0">
                <a:effectLst/>
                <a:latin typeface="Times New Roman" panose="02020603050405020304" pitchFamily="18" charset="0"/>
                <a:ea typeface="Times New Roman" panose="02020603050405020304" pitchFamily="18" charset="0"/>
              </a:rPr>
              <a:t>“London and Crewe”</a:t>
            </a:r>
            <a:r>
              <a:rPr lang="en-GB" sz="1500" b="1" i="1" dirty="0">
                <a:latin typeface="Times New Roman" panose="02020603050405020304" pitchFamily="18" charset="0"/>
                <a:ea typeface="Times New Roman" panose="02020603050405020304" pitchFamily="18" charset="0"/>
              </a:rPr>
              <a:t>.</a:t>
            </a:r>
          </a:p>
          <a:p>
            <a:pPr algn="just">
              <a:lnSpc>
                <a:spcPct val="150000"/>
              </a:lnSpc>
            </a:pPr>
            <a:r>
              <a:rPr lang="en-GB" sz="1500" dirty="0">
                <a:effectLst/>
                <a:latin typeface="Times New Roman" panose="02020603050405020304" pitchFamily="18" charset="0"/>
                <a:ea typeface="Times New Roman" panose="02020603050405020304" pitchFamily="18" charset="0"/>
              </a:rPr>
              <a:t>The expected amount of the tunnel construction is “2.7 million cubic metres” material. </a:t>
            </a:r>
          </a:p>
          <a:p>
            <a:pPr algn="just">
              <a:lnSpc>
                <a:spcPct val="150000"/>
              </a:lnSpc>
            </a:pPr>
            <a:r>
              <a:rPr lang="en-GB" sz="1500" dirty="0">
                <a:effectLst/>
                <a:latin typeface="Times New Roman" panose="02020603050405020304" pitchFamily="18" charset="0"/>
                <a:ea typeface="Times New Roman" panose="02020603050405020304" pitchFamily="18" charset="0"/>
              </a:rPr>
              <a:t>The estimated cost of the whole project is</a:t>
            </a:r>
            <a:r>
              <a:rPr lang="en-GB" sz="1500" b="1" i="1" dirty="0">
                <a:effectLst/>
                <a:latin typeface="Times New Roman" panose="02020603050405020304" pitchFamily="18" charset="0"/>
                <a:ea typeface="Times New Roman" panose="02020603050405020304" pitchFamily="18" charset="0"/>
              </a:rPr>
              <a:t> “£106 billion”. </a:t>
            </a:r>
            <a:endParaRPr lang="en-IN" sz="1500" dirty="0"/>
          </a:p>
        </p:txBody>
      </p:sp>
      <p:pic>
        <p:nvPicPr>
          <p:cNvPr id="4" name="image1.png">
            <a:extLst>
              <a:ext uri="{FF2B5EF4-FFF2-40B4-BE49-F238E27FC236}">
                <a16:creationId xmlns:a16="http://schemas.microsoft.com/office/drawing/2014/main" id="{DF946111-0B12-5A6F-855E-52B50C0CD434}"/>
              </a:ext>
            </a:extLst>
          </p:cNvPr>
          <p:cNvPicPr/>
          <p:nvPr/>
        </p:nvPicPr>
        <p:blipFill>
          <a:blip r:embed="rId3"/>
          <a:srcRect/>
          <a:stretch>
            <a:fillRect/>
          </a:stretch>
        </p:blipFill>
        <p:spPr>
          <a:xfrm>
            <a:off x="6646996" y="1825625"/>
            <a:ext cx="4897755" cy="3082925"/>
          </a:xfrm>
          <a:prstGeom prst="rect">
            <a:avLst/>
          </a:prstGeom>
          <a:ln/>
        </p:spPr>
      </p:pic>
    </p:spTree>
    <p:extLst>
      <p:ext uri="{BB962C8B-B14F-4D97-AF65-F5344CB8AC3E}">
        <p14:creationId xmlns:p14="http://schemas.microsoft.com/office/powerpoint/2010/main" val="161325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6DC2-2837-D9EC-0806-7ABB28071E10}"/>
              </a:ext>
            </a:extLst>
          </p:cNvPr>
          <p:cNvSpPr>
            <a:spLocks noGrp="1"/>
          </p:cNvSpPr>
          <p:nvPr>
            <p:ph type="title"/>
          </p:nvPr>
        </p:nvSpPr>
        <p:spPr/>
        <p:txBody>
          <a:bodyPr>
            <a:normAutofit/>
          </a:bodyPr>
          <a:lstStyle/>
          <a:p>
            <a:pPr algn="ctr"/>
            <a:r>
              <a:rPr lang="en-GB" sz="1600" b="1" dirty="0">
                <a:effectLst/>
                <a:latin typeface="Times New Roman" panose="02020603050405020304" pitchFamily="18" charset="0"/>
                <a:ea typeface="Times New Roman" panose="02020603050405020304" pitchFamily="18" charset="0"/>
              </a:rPr>
              <a:t>DESCRIPTION OF PROJECT</a:t>
            </a:r>
            <a:endParaRPr lang="en-IN" sz="1600" dirty="0"/>
          </a:p>
        </p:txBody>
      </p:sp>
      <p:sp>
        <p:nvSpPr>
          <p:cNvPr id="3" name="Content Placeholder 2">
            <a:extLst>
              <a:ext uri="{FF2B5EF4-FFF2-40B4-BE49-F238E27FC236}">
                <a16:creationId xmlns:a16="http://schemas.microsoft.com/office/drawing/2014/main" id="{7F8BE8F6-712D-DB1B-F0DD-B2B70A0DB247}"/>
              </a:ext>
            </a:extLst>
          </p:cNvPr>
          <p:cNvSpPr>
            <a:spLocks noGrp="1"/>
          </p:cNvSpPr>
          <p:nvPr>
            <p:ph idx="1"/>
          </p:nvPr>
        </p:nvSpPr>
        <p:spPr>
          <a:xfrm>
            <a:off x="838200" y="1825625"/>
            <a:ext cx="4840705" cy="4351338"/>
          </a:xfrm>
        </p:spPr>
        <p:txBody>
          <a:bodyPr>
            <a:normAutofit/>
          </a:bodyPr>
          <a:lstStyle/>
          <a:p>
            <a:pPr algn="just">
              <a:lnSpc>
                <a:spcPct val="150000"/>
              </a:lnSpc>
            </a:pPr>
            <a:r>
              <a:rPr lang="en-GB" sz="1500" dirty="0">
                <a:effectLst/>
                <a:latin typeface="Times New Roman" panose="02020603050405020304" pitchFamily="18" charset="0"/>
                <a:ea typeface="Times New Roman" panose="02020603050405020304" pitchFamily="18" charset="0"/>
              </a:rPr>
              <a:t>Improvement of transportation and connectivity in the cities. </a:t>
            </a:r>
          </a:p>
          <a:p>
            <a:pPr algn="just">
              <a:lnSpc>
                <a:spcPct val="150000"/>
              </a:lnSpc>
            </a:pPr>
            <a:r>
              <a:rPr lang="en-GB" sz="1500" dirty="0">
                <a:effectLst/>
                <a:latin typeface="Times New Roman" panose="02020603050405020304" pitchFamily="18" charset="0"/>
                <a:ea typeface="Times New Roman" panose="02020603050405020304" pitchFamily="18" charset="0"/>
              </a:rPr>
              <a:t>“HS2 project” which connects the biggest cities in the UK. </a:t>
            </a:r>
          </a:p>
          <a:p>
            <a:pPr algn="just">
              <a:lnSpc>
                <a:spcPct val="150000"/>
              </a:lnSpc>
            </a:pPr>
            <a:r>
              <a:rPr lang="en-GB" sz="1500" dirty="0">
                <a:effectLst/>
                <a:latin typeface="Times New Roman" panose="02020603050405020304" pitchFamily="18" charset="0"/>
                <a:ea typeface="Times New Roman" panose="02020603050405020304" pitchFamily="18" charset="0"/>
              </a:rPr>
              <a:t>the benefits of the HS2 project such as </a:t>
            </a:r>
            <a:r>
              <a:rPr lang="en-GB" sz="1500" b="1" i="1" dirty="0">
                <a:effectLst/>
                <a:latin typeface="Times New Roman" panose="02020603050405020304" pitchFamily="18" charset="0"/>
                <a:ea typeface="Times New Roman" panose="02020603050405020304" pitchFamily="18" charset="0"/>
              </a:rPr>
              <a:t>“economy-boosting and sustainability” </a:t>
            </a:r>
            <a:r>
              <a:rPr lang="en-GB" sz="1500" dirty="0">
                <a:effectLst/>
                <a:latin typeface="Times New Roman" panose="02020603050405020304" pitchFamily="18" charset="0"/>
                <a:ea typeface="Times New Roman" panose="02020603050405020304" pitchFamily="18" charset="0"/>
              </a:rPr>
              <a:t>(</a:t>
            </a:r>
            <a:r>
              <a:rPr lang="en-GB" sz="1500" dirty="0" err="1">
                <a:effectLst/>
                <a:latin typeface="Times New Roman" panose="02020603050405020304" pitchFamily="18" charset="0"/>
                <a:ea typeface="Times New Roman" panose="02020603050405020304" pitchFamily="18" charset="0"/>
              </a:rPr>
              <a:t>Bbc</a:t>
            </a:r>
            <a:r>
              <a:rPr lang="en-GB" sz="1500" dirty="0">
                <a:effectLst/>
                <a:latin typeface="Times New Roman" panose="02020603050405020304" pitchFamily="18" charset="0"/>
                <a:ea typeface="Times New Roman" panose="02020603050405020304" pitchFamily="18" charset="0"/>
              </a:rPr>
              <a:t> News, 2023).</a:t>
            </a:r>
          </a:p>
          <a:p>
            <a:pPr algn="just">
              <a:lnSpc>
                <a:spcPct val="150000"/>
              </a:lnSpc>
            </a:pPr>
            <a:r>
              <a:rPr lang="en-GB" sz="1600" dirty="0">
                <a:effectLst/>
                <a:latin typeface="Times New Roman" panose="02020603050405020304" pitchFamily="18" charset="0"/>
                <a:ea typeface="Times New Roman" panose="02020603050405020304" pitchFamily="18" charset="0"/>
              </a:rPr>
              <a:t>connection between </a:t>
            </a:r>
            <a:r>
              <a:rPr lang="en-GB" sz="1600" b="1" i="1" dirty="0">
                <a:effectLst/>
                <a:latin typeface="Times New Roman" panose="02020603050405020304" pitchFamily="18" charset="0"/>
                <a:ea typeface="Times New Roman" panose="02020603050405020304" pitchFamily="18" charset="0"/>
              </a:rPr>
              <a:t>“London and Crewe”</a:t>
            </a:r>
            <a:r>
              <a:rPr lang="en-GB" sz="1600" dirty="0">
                <a:effectLst/>
                <a:latin typeface="Times New Roman" panose="02020603050405020304" pitchFamily="18" charset="0"/>
                <a:ea typeface="Times New Roman" panose="02020603050405020304" pitchFamily="18" charset="0"/>
              </a:rPr>
              <a:t> </a:t>
            </a:r>
            <a:endParaRPr lang="en-IN" sz="1500" dirty="0"/>
          </a:p>
        </p:txBody>
      </p:sp>
      <p:pic>
        <p:nvPicPr>
          <p:cNvPr id="2050" name="Picture 2" descr="What is HS2 - HS2">
            <a:extLst>
              <a:ext uri="{FF2B5EF4-FFF2-40B4-BE49-F238E27FC236}">
                <a16:creationId xmlns:a16="http://schemas.microsoft.com/office/drawing/2014/main" id="{15E4D0D9-4042-1253-07CA-C0C939C66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279" y="2202196"/>
            <a:ext cx="5444583" cy="2453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78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A6C7-7BB7-4335-9FC1-A3DC3FA2A7E5}"/>
              </a:ext>
            </a:extLst>
          </p:cNvPr>
          <p:cNvSpPr>
            <a:spLocks noGrp="1"/>
          </p:cNvSpPr>
          <p:nvPr>
            <p:ph type="title"/>
          </p:nvPr>
        </p:nvSpPr>
        <p:spPr/>
        <p:txBody>
          <a:bodyPr/>
          <a:lstStyle/>
          <a:p>
            <a:pPr algn="ctr"/>
            <a:r>
              <a:rPr lang="en-GB" sz="1800" b="1" dirty="0">
                <a:effectLst/>
                <a:latin typeface="Times New Roman" panose="02020603050405020304" pitchFamily="18" charset="0"/>
                <a:ea typeface="Times New Roman" panose="02020603050405020304" pitchFamily="18" charset="0"/>
              </a:rPr>
              <a:t>ANALYSING TWO LEADERSHIP CHALLENGES INCLUDING A RESOLUTION </a:t>
            </a:r>
            <a:endParaRPr lang="en-IN" dirty="0"/>
          </a:p>
        </p:txBody>
      </p:sp>
      <p:sp>
        <p:nvSpPr>
          <p:cNvPr id="3" name="Content Placeholder 2">
            <a:extLst>
              <a:ext uri="{FF2B5EF4-FFF2-40B4-BE49-F238E27FC236}">
                <a16:creationId xmlns:a16="http://schemas.microsoft.com/office/drawing/2014/main" id="{29803CD7-C8B5-4C29-6FF0-90F92F36A967}"/>
              </a:ext>
            </a:extLst>
          </p:cNvPr>
          <p:cNvSpPr>
            <a:spLocks noGrp="1"/>
          </p:cNvSpPr>
          <p:nvPr>
            <p:ph idx="1"/>
          </p:nvPr>
        </p:nvSpPr>
        <p:spPr/>
        <p:txBody>
          <a:bodyPr>
            <a:normAutofit/>
          </a:bodyPr>
          <a:lstStyle/>
          <a:p>
            <a:pPr algn="just">
              <a:lnSpc>
                <a:spcPct val="150000"/>
              </a:lnSpc>
            </a:pPr>
            <a:r>
              <a:rPr lang="en-GB" sz="1500" b="1" i="1" dirty="0">
                <a:effectLst/>
                <a:latin typeface="Times New Roman" panose="02020603050405020304" pitchFamily="18" charset="0"/>
                <a:ea typeface="Times New Roman" panose="02020603050405020304" pitchFamily="18" charset="0"/>
              </a:rPr>
              <a:t>Losing Talent in leadership teams</a:t>
            </a:r>
          </a:p>
          <a:p>
            <a:pPr algn="just">
              <a:lnSpc>
                <a:spcPct val="150000"/>
              </a:lnSpc>
            </a:pPr>
            <a:r>
              <a:rPr lang="en-GB" sz="1500" b="1" i="1" dirty="0">
                <a:effectLst/>
                <a:latin typeface="Times New Roman" panose="02020603050405020304" pitchFamily="18" charset="0"/>
                <a:ea typeface="Times New Roman" panose="02020603050405020304" pitchFamily="18" charset="0"/>
              </a:rPr>
              <a:t>Likelihood of catastrophic incident</a:t>
            </a:r>
            <a:endParaRPr lang="en-GB" sz="1500" b="1" i="1" dirty="0">
              <a:latin typeface="Times New Roman" panose="02020603050405020304" pitchFamily="18" charset="0"/>
              <a:ea typeface="Times New Roman" panose="02020603050405020304" pitchFamily="18"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The leadership challenges </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b="1" i="1" dirty="0">
                <a:effectLst/>
                <a:latin typeface="Times New Roman" panose="02020603050405020304" pitchFamily="18" charset="0"/>
                <a:ea typeface="Times New Roman" panose="02020603050405020304" pitchFamily="18" charset="0"/>
              </a:rPr>
              <a:t>“Skills shortages, staff turnover and protester activities”</a:t>
            </a:r>
          </a:p>
          <a:p>
            <a:pPr algn="just">
              <a:lnSpc>
                <a:spcPct val="150000"/>
              </a:lnSpc>
            </a:pPr>
            <a:r>
              <a:rPr lang="en-GB" sz="1500" dirty="0">
                <a:effectLst/>
                <a:latin typeface="Times New Roman" panose="02020603050405020304" pitchFamily="18" charset="0"/>
                <a:ea typeface="Times New Roman" panose="02020603050405020304" pitchFamily="18" charset="0"/>
              </a:rPr>
              <a:t>HS2 Ltd applied </a:t>
            </a:r>
            <a:r>
              <a:rPr lang="en-GB" sz="1500" b="1" i="1" dirty="0">
                <a:effectLst/>
                <a:latin typeface="Times New Roman" panose="02020603050405020304" pitchFamily="18" charset="0"/>
                <a:ea typeface="Times New Roman" panose="02020603050405020304" pitchFamily="18" charset="0"/>
              </a:rPr>
              <a:t>“People Strategy – Skilled for Success”</a:t>
            </a:r>
            <a:r>
              <a:rPr lang="en-GB" sz="1500" dirty="0">
                <a:effectLst/>
                <a:latin typeface="Times New Roman" panose="02020603050405020304" pitchFamily="18" charset="0"/>
                <a:ea typeface="Times New Roman" panose="02020603050405020304" pitchFamily="18" charset="0"/>
              </a:rPr>
              <a:t> in the year 2018 </a:t>
            </a:r>
            <a:endParaRPr lang="en-GB" sz="1500" b="1" i="1" dirty="0">
              <a:latin typeface="Times New Roman" panose="02020603050405020304" pitchFamily="18" charset="0"/>
              <a:ea typeface="Times New Roman" panose="02020603050405020304" pitchFamily="18"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The “HS2 </a:t>
            </a:r>
            <a:r>
              <a:rPr lang="en-GB" sz="1500" dirty="0" err="1">
                <a:effectLst/>
                <a:latin typeface="Times New Roman" panose="02020603050405020304" pitchFamily="18" charset="0"/>
                <a:ea typeface="Times New Roman" panose="02020603050405020304" pitchFamily="18" charset="0"/>
              </a:rPr>
              <a:t>Tunneling</a:t>
            </a:r>
            <a:r>
              <a:rPr lang="en-GB" sz="1500" dirty="0">
                <a:effectLst/>
                <a:latin typeface="Times New Roman" panose="02020603050405020304" pitchFamily="18" charset="0"/>
                <a:ea typeface="Times New Roman" panose="02020603050405020304" pitchFamily="18" charset="0"/>
              </a:rPr>
              <a:t>” project applied “organisational leadership”</a:t>
            </a:r>
          </a:p>
          <a:p>
            <a:pPr algn="just">
              <a:lnSpc>
                <a:spcPct val="150000"/>
              </a:lnSpc>
            </a:pPr>
            <a:r>
              <a:rPr lang="en-GB" sz="1500" b="1" i="1" dirty="0">
                <a:effectLst/>
                <a:latin typeface="Times New Roman" panose="02020603050405020304" pitchFamily="18" charset="0"/>
                <a:ea typeface="Times New Roman" panose="02020603050405020304" pitchFamily="18" charset="0"/>
              </a:rPr>
              <a:t>“HS2 Leadership Framework'' can</a:t>
            </a:r>
            <a:r>
              <a:rPr lang="en-GB" sz="1500" dirty="0">
                <a:effectLst/>
                <a:latin typeface="Times New Roman" panose="02020603050405020304" pitchFamily="18" charset="0"/>
                <a:ea typeface="Times New Roman" panose="02020603050405020304" pitchFamily="18" charset="0"/>
              </a:rPr>
              <a:t> help in the management of the challenges</a:t>
            </a:r>
            <a:endParaRPr lang="en-IN" sz="15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1254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8968-624C-8F8F-03DA-CC4993D878E8}"/>
              </a:ext>
            </a:extLst>
          </p:cNvPr>
          <p:cNvSpPr>
            <a:spLocks noGrp="1"/>
          </p:cNvSpPr>
          <p:nvPr>
            <p:ph type="title"/>
          </p:nvPr>
        </p:nvSpPr>
        <p:spPr/>
        <p:txBody>
          <a:bodyPr>
            <a:noAutofit/>
          </a:bodyPr>
          <a:lstStyle/>
          <a:p>
            <a:pPr algn="ctr"/>
            <a:r>
              <a:rPr lang="en-GB" sz="1800" b="1" dirty="0">
                <a:effectLst/>
                <a:latin typeface="Times New Roman" panose="02020603050405020304" pitchFamily="18" charset="0"/>
                <a:ea typeface="Times New Roman" panose="02020603050405020304" pitchFamily="18" charset="0"/>
              </a:rPr>
              <a:t>ANALYSING TWO LEADERSHIP CHALLENGES INCLUDING A RESOLUTION </a:t>
            </a:r>
            <a:endParaRPr lang="en-IN" sz="1800" dirty="0"/>
          </a:p>
        </p:txBody>
      </p:sp>
      <p:sp>
        <p:nvSpPr>
          <p:cNvPr id="3" name="Content Placeholder 2">
            <a:extLst>
              <a:ext uri="{FF2B5EF4-FFF2-40B4-BE49-F238E27FC236}">
                <a16:creationId xmlns:a16="http://schemas.microsoft.com/office/drawing/2014/main" id="{9BF6AB59-567A-AE35-0982-93F667211B17}"/>
              </a:ext>
            </a:extLst>
          </p:cNvPr>
          <p:cNvSpPr>
            <a:spLocks noGrp="1"/>
          </p:cNvSpPr>
          <p:nvPr>
            <p:ph idx="1"/>
          </p:nvPr>
        </p:nvSpPr>
        <p:spPr>
          <a:xfrm>
            <a:off x="838200" y="1825625"/>
            <a:ext cx="3894221" cy="4351338"/>
          </a:xfrm>
        </p:spPr>
        <p:txBody>
          <a:bodyPr>
            <a:normAutofit/>
          </a:bodyPr>
          <a:lstStyle/>
          <a:p>
            <a:pPr algn="just">
              <a:lnSpc>
                <a:spcPct val="150000"/>
              </a:lnSpc>
            </a:pPr>
            <a:r>
              <a:rPr lang="en-GB" sz="1500" b="1" i="1" dirty="0">
                <a:effectLst/>
                <a:latin typeface="Times New Roman" panose="02020603050405020304" pitchFamily="18" charset="0"/>
                <a:ea typeface="Times New Roman" panose="02020603050405020304" pitchFamily="18" charset="0"/>
              </a:rPr>
              <a:t>“Likelihood of catastrophic incident”</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b="1" i="1" dirty="0">
                <a:effectLst/>
                <a:latin typeface="Times New Roman" panose="02020603050405020304" pitchFamily="18" charset="0"/>
                <a:ea typeface="Times New Roman" panose="02020603050405020304" pitchFamily="18" charset="0"/>
              </a:rPr>
              <a:t>“significant harm, delay to the programme and loss of confidence”</a:t>
            </a:r>
            <a:r>
              <a:rPr lang="en-GB" sz="1500" dirty="0">
                <a:effectLst/>
                <a:latin typeface="Times New Roman" panose="02020603050405020304" pitchFamily="18" charset="0"/>
                <a:ea typeface="Times New Roman" panose="02020603050405020304" pitchFamily="18" charset="0"/>
              </a:rPr>
              <a:t> will be the possible risk developed.</a:t>
            </a:r>
          </a:p>
          <a:p>
            <a:pPr algn="just">
              <a:lnSpc>
                <a:spcPct val="150000"/>
              </a:lnSpc>
            </a:pPr>
            <a:r>
              <a:rPr lang="en-GB" sz="1500" dirty="0">
                <a:effectLst/>
                <a:latin typeface="Times New Roman" panose="02020603050405020304" pitchFamily="18" charset="0"/>
                <a:ea typeface="Times New Roman" panose="02020603050405020304" pitchFamily="18" charset="0"/>
              </a:rPr>
              <a:t>“Catastrophic incidents” developed complications for health management by the leaders (</a:t>
            </a:r>
            <a:r>
              <a:rPr lang="en-GB" sz="1500" dirty="0" err="1">
                <a:effectLst/>
                <a:latin typeface="Times New Roman" panose="02020603050405020304" pitchFamily="18" charset="0"/>
                <a:ea typeface="Times New Roman" panose="02020603050405020304" pitchFamily="18" charset="0"/>
              </a:rPr>
              <a:t>Ciric</a:t>
            </a:r>
            <a:r>
              <a:rPr lang="en-GB" sz="1500" dirty="0">
                <a:effectLst/>
                <a:latin typeface="Times New Roman" panose="02020603050405020304" pitchFamily="18" charset="0"/>
                <a:ea typeface="Times New Roman" panose="02020603050405020304" pitchFamily="18" charset="0"/>
              </a:rPr>
              <a:t> </a:t>
            </a:r>
            <a:r>
              <a:rPr lang="en-GB" sz="1500" i="1" dirty="0">
                <a:effectLst/>
                <a:latin typeface="Times New Roman" panose="02020603050405020304" pitchFamily="18" charset="0"/>
                <a:ea typeface="Times New Roman" panose="02020603050405020304" pitchFamily="18" charset="0"/>
              </a:rPr>
              <a:t>et al. </a:t>
            </a:r>
            <a:r>
              <a:rPr lang="en-GB" sz="1500" dirty="0">
                <a:effectLst/>
                <a:latin typeface="Times New Roman" panose="02020603050405020304" pitchFamily="18" charset="0"/>
                <a:ea typeface="Times New Roman" panose="02020603050405020304" pitchFamily="18" charset="0"/>
              </a:rPr>
              <a:t>2020). </a:t>
            </a:r>
            <a:endParaRPr lang="en-GB" sz="1500" dirty="0">
              <a:latin typeface="Times New Roman" panose="02020603050405020304" pitchFamily="18" charset="0"/>
              <a:ea typeface="Times New Roman" panose="02020603050405020304" pitchFamily="18"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HS2 project has engaged with </a:t>
            </a:r>
            <a:r>
              <a:rPr lang="en-GB" sz="1500" b="1" i="1" dirty="0">
                <a:effectLst/>
                <a:latin typeface="Times New Roman" panose="02020603050405020304" pitchFamily="18" charset="0"/>
                <a:ea typeface="Times New Roman" panose="02020603050405020304" pitchFamily="18" charset="0"/>
              </a:rPr>
              <a:t>“</a:t>
            </a:r>
            <a:r>
              <a:rPr lang="en-GB" sz="1500" b="1" i="1" dirty="0" err="1">
                <a:effectLst/>
                <a:latin typeface="Times New Roman" panose="02020603050405020304" pitchFamily="18" charset="0"/>
                <a:ea typeface="Times New Roman" panose="02020603050405020304" pitchFamily="18" charset="0"/>
              </a:rPr>
              <a:t>SHWeLT</a:t>
            </a:r>
            <a:r>
              <a:rPr lang="en-GB" sz="1500" b="1" i="1" dirty="0">
                <a:effectLst/>
                <a:latin typeface="Times New Roman" panose="02020603050405020304" pitchFamily="18" charset="0"/>
                <a:ea typeface="Times New Roman" panose="02020603050405020304" pitchFamily="18" charset="0"/>
              </a:rPr>
              <a:t>” </a:t>
            </a:r>
            <a:r>
              <a:rPr lang="en-GB" sz="1500" dirty="0">
                <a:effectLst/>
                <a:latin typeface="Times New Roman" panose="02020603050405020304" pitchFamily="18" charset="0"/>
                <a:ea typeface="Times New Roman" panose="02020603050405020304" pitchFamily="18" charset="0"/>
              </a:rPr>
              <a:t>for effective management of the supply chain risk</a:t>
            </a:r>
            <a:endParaRPr lang="en-IN" sz="1500" dirty="0"/>
          </a:p>
        </p:txBody>
      </p:sp>
      <p:pic>
        <p:nvPicPr>
          <p:cNvPr id="3074" name="Picture 2" descr="Health and safety by design: managing risk on Enabling Works - HS2 Learning  Legacy">
            <a:extLst>
              <a:ext uri="{FF2B5EF4-FFF2-40B4-BE49-F238E27FC236}">
                <a16:creationId xmlns:a16="http://schemas.microsoft.com/office/drawing/2014/main" id="{36D731A7-6343-44C5-DB77-2EDC11B85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528" y="2530642"/>
            <a:ext cx="6095998" cy="2390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03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E013-8D42-97B2-FDE7-6FDC52B601DA}"/>
              </a:ext>
            </a:extLst>
          </p:cNvPr>
          <p:cNvSpPr>
            <a:spLocks noGrp="1"/>
          </p:cNvSpPr>
          <p:nvPr>
            <p:ph type="title"/>
          </p:nvPr>
        </p:nvSpPr>
        <p:spPr/>
        <p:txBody>
          <a:bodyPr/>
          <a:lstStyle/>
          <a:p>
            <a:pPr algn="ctr"/>
            <a:r>
              <a:rPr lang="en-GB" sz="1800" b="1" dirty="0">
                <a:effectLst/>
                <a:latin typeface="Times New Roman" panose="02020603050405020304" pitchFamily="18" charset="0"/>
                <a:ea typeface="Times New Roman" panose="02020603050405020304" pitchFamily="18" charset="0"/>
              </a:rPr>
              <a:t>CONTEXTUAL EXPLANATION FOR THE CHALLENGE</a:t>
            </a:r>
            <a:endParaRPr lang="en-IN" dirty="0"/>
          </a:p>
        </p:txBody>
      </p:sp>
      <p:sp>
        <p:nvSpPr>
          <p:cNvPr id="3" name="Content Placeholder 2">
            <a:extLst>
              <a:ext uri="{FF2B5EF4-FFF2-40B4-BE49-F238E27FC236}">
                <a16:creationId xmlns:a16="http://schemas.microsoft.com/office/drawing/2014/main" id="{B8797375-DFF5-11CD-C3C5-CFF2C8397D4F}"/>
              </a:ext>
            </a:extLst>
          </p:cNvPr>
          <p:cNvSpPr>
            <a:spLocks noGrp="1"/>
          </p:cNvSpPr>
          <p:nvPr>
            <p:ph idx="1"/>
          </p:nvPr>
        </p:nvSpPr>
        <p:spPr/>
        <p:txBody>
          <a:bodyPr>
            <a:normAutofit/>
          </a:bodyPr>
          <a:lstStyle/>
          <a:p>
            <a:pPr algn="just">
              <a:lnSpc>
                <a:spcPct val="150000"/>
              </a:lnSpc>
            </a:pPr>
            <a:r>
              <a:rPr lang="en-GB" sz="1500" dirty="0">
                <a:effectLst/>
                <a:latin typeface="Times New Roman" panose="02020603050405020304" pitchFamily="18" charset="0"/>
                <a:ea typeface="Times New Roman" panose="02020603050405020304" pitchFamily="18" charset="0"/>
              </a:rPr>
              <a:t>Lack of </a:t>
            </a:r>
            <a:r>
              <a:rPr lang="en-GB" sz="1500" b="1" i="1" dirty="0">
                <a:effectLst/>
                <a:latin typeface="Times New Roman" panose="02020603050405020304" pitchFamily="18" charset="0"/>
                <a:ea typeface="Times New Roman" panose="02020603050405020304" pitchFamily="18" charset="0"/>
              </a:rPr>
              <a:t>“supply chain capacity”</a:t>
            </a:r>
            <a:r>
              <a:rPr lang="en-GB" sz="1500" dirty="0">
                <a:effectLst/>
                <a:latin typeface="Times New Roman" panose="02020603050405020304" pitchFamily="18" charset="0"/>
                <a:ea typeface="Times New Roman" panose="02020603050405020304" pitchFamily="18" charset="0"/>
              </a:rPr>
              <a:t> is a potential challenge </a:t>
            </a:r>
          </a:p>
          <a:p>
            <a:pPr algn="just">
              <a:lnSpc>
                <a:spcPct val="150000"/>
              </a:lnSpc>
            </a:pPr>
            <a:r>
              <a:rPr lang="en-GB" sz="1500" dirty="0">
                <a:latin typeface="Times New Roman" panose="02020603050405020304" pitchFamily="18" charset="0"/>
                <a:ea typeface="Times New Roman" panose="02020603050405020304" pitchFamily="18" charset="0"/>
              </a:rPr>
              <a:t>R</a:t>
            </a:r>
            <a:r>
              <a:rPr lang="en-GB" sz="1500" dirty="0">
                <a:effectLst/>
                <a:latin typeface="Times New Roman" panose="02020603050405020304" pitchFamily="18" charset="0"/>
                <a:ea typeface="Times New Roman" panose="02020603050405020304" pitchFamily="18" charset="0"/>
              </a:rPr>
              <a:t>esource shortages </a:t>
            </a:r>
            <a:endParaRPr lang="en-GB" sz="1500" dirty="0">
              <a:latin typeface="Times New Roman" panose="02020603050405020304" pitchFamily="18" charset="0"/>
              <a:ea typeface="Times New Roman" panose="02020603050405020304" pitchFamily="18" charset="0"/>
            </a:endParaRPr>
          </a:p>
          <a:p>
            <a:pPr algn="just">
              <a:lnSpc>
                <a:spcPct val="150000"/>
              </a:lnSpc>
            </a:pPr>
            <a:r>
              <a:rPr lang="en-GB" sz="1500" dirty="0">
                <a:latin typeface="Times New Roman" panose="02020603050405020304" pitchFamily="18" charset="0"/>
                <a:ea typeface="Times New Roman" panose="02020603050405020304" pitchFamily="18" charset="0"/>
              </a:rPr>
              <a:t>T</a:t>
            </a:r>
            <a:r>
              <a:rPr lang="en-GB" sz="1500" dirty="0">
                <a:effectLst/>
                <a:latin typeface="Times New Roman" panose="02020603050405020304" pitchFamily="18" charset="0"/>
                <a:ea typeface="Times New Roman" panose="02020603050405020304" pitchFamily="18" charset="0"/>
              </a:rPr>
              <a:t>he infrastructure management </a:t>
            </a:r>
          </a:p>
          <a:p>
            <a:pPr algn="just">
              <a:lnSpc>
                <a:spcPct val="150000"/>
              </a:lnSpc>
            </a:pPr>
            <a:r>
              <a:rPr lang="en-GB" sz="1500" i="1" dirty="0">
                <a:effectLst/>
                <a:latin typeface="Times New Roman" panose="02020603050405020304" pitchFamily="18" charset="0"/>
                <a:ea typeface="Times New Roman" panose="02020603050405020304" pitchFamily="18" charset="0"/>
              </a:rPr>
              <a:t>lack of leadership</a:t>
            </a:r>
            <a:endParaRPr lang="en-GB" sz="1500" i="1" dirty="0">
              <a:latin typeface="Times New Roman" panose="02020603050405020304" pitchFamily="18" charset="0"/>
              <a:ea typeface="Times New Roman" panose="02020603050405020304" pitchFamily="18" charset="0"/>
            </a:endParaRPr>
          </a:p>
          <a:p>
            <a:pPr algn="just">
              <a:lnSpc>
                <a:spcPct val="150000"/>
              </a:lnSpc>
            </a:pPr>
            <a:r>
              <a:rPr lang="en-GB" sz="1500" i="1" dirty="0">
                <a:effectLst/>
                <a:latin typeface="Times New Roman" panose="02020603050405020304" pitchFamily="18" charset="0"/>
                <a:ea typeface="Times New Roman" panose="02020603050405020304" pitchFamily="18" charset="0"/>
              </a:rPr>
              <a:t>challenges for “catastrophic incident”</a:t>
            </a:r>
          </a:p>
          <a:p>
            <a:pPr algn="just">
              <a:lnSpc>
                <a:spcPct val="150000"/>
              </a:lnSpc>
            </a:pPr>
            <a:r>
              <a:rPr lang="en-GB" sz="1500" dirty="0">
                <a:effectLst/>
                <a:latin typeface="Times New Roman" panose="02020603050405020304" pitchFamily="18" charset="0"/>
                <a:ea typeface="Times New Roman" panose="02020603050405020304" pitchFamily="18" charset="0"/>
              </a:rPr>
              <a:t>The issues related to the cost impact on the infrastructure management of the project where lack of issues of the leaders due to fewer talent impacts negatively on the project. </a:t>
            </a:r>
            <a:endParaRPr lang="en-IN" sz="15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37648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3B8F-19AC-2AFB-D95C-2A7940B11312}"/>
              </a:ext>
            </a:extLst>
          </p:cNvPr>
          <p:cNvSpPr>
            <a:spLocks noGrp="1"/>
          </p:cNvSpPr>
          <p:nvPr>
            <p:ph type="title"/>
          </p:nvPr>
        </p:nvSpPr>
        <p:spPr/>
        <p:txBody>
          <a:bodyPr>
            <a:normAutofit/>
          </a:bodyPr>
          <a:lstStyle/>
          <a:p>
            <a:pPr algn="ctr"/>
            <a:r>
              <a:rPr lang="en-GB" sz="1800" b="1" dirty="0">
                <a:effectLst/>
                <a:latin typeface="Times New Roman" panose="02020603050405020304" pitchFamily="18" charset="0"/>
                <a:ea typeface="Times New Roman" panose="02020603050405020304" pitchFamily="18" charset="0"/>
              </a:rPr>
              <a:t>CONTEXTUAL EXPLANATION FOR THE CHALLENGE</a:t>
            </a:r>
            <a:endParaRPr lang="en-IN" sz="1800" dirty="0"/>
          </a:p>
        </p:txBody>
      </p:sp>
      <p:sp>
        <p:nvSpPr>
          <p:cNvPr id="3" name="Content Placeholder 2">
            <a:extLst>
              <a:ext uri="{FF2B5EF4-FFF2-40B4-BE49-F238E27FC236}">
                <a16:creationId xmlns:a16="http://schemas.microsoft.com/office/drawing/2014/main" id="{E47D1FDE-193D-F977-2179-235B4DE8F6D3}"/>
              </a:ext>
            </a:extLst>
          </p:cNvPr>
          <p:cNvSpPr>
            <a:spLocks noGrp="1"/>
          </p:cNvSpPr>
          <p:nvPr>
            <p:ph idx="1"/>
          </p:nvPr>
        </p:nvSpPr>
        <p:spPr>
          <a:xfrm>
            <a:off x="838200" y="1825625"/>
            <a:ext cx="5001126" cy="4351338"/>
          </a:xfrm>
        </p:spPr>
        <p:txBody>
          <a:bodyPr>
            <a:normAutofit/>
          </a:bodyPr>
          <a:lstStyle/>
          <a:p>
            <a:pPr algn="just">
              <a:lnSpc>
                <a:spcPct val="150000"/>
              </a:lnSpc>
            </a:pPr>
            <a:r>
              <a:rPr lang="en-GB" sz="1500" i="1" dirty="0">
                <a:effectLst/>
                <a:latin typeface="Times New Roman" panose="02020603050405020304" pitchFamily="18" charset="0"/>
                <a:ea typeface="Times New Roman" panose="02020603050405020304" pitchFamily="18" charset="0"/>
              </a:rPr>
              <a:t>Explanation of lack of leadership</a:t>
            </a:r>
            <a:endParaRPr lang="en-IN" sz="1500" dirty="0">
              <a:effectLst/>
              <a:latin typeface="Arial" panose="020B0604020202020204" pitchFamily="34" charset="0"/>
              <a:ea typeface="Arial" panose="020B0604020202020204" pitchFamily="34"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In the selected project, “technical, financial, and environmental concern” are examined as the risk factor which enhances the challenges of the leadership (</a:t>
            </a:r>
            <a:r>
              <a:rPr lang="en-GB" sz="1500" dirty="0" err="1">
                <a:effectLst/>
                <a:latin typeface="Times New Roman" panose="02020603050405020304" pitchFamily="18" charset="0"/>
                <a:ea typeface="Times New Roman" panose="02020603050405020304" pitchFamily="18" charset="0"/>
              </a:rPr>
              <a:t>Podkolinski</a:t>
            </a:r>
            <a:r>
              <a:rPr lang="en-GB" sz="1500" dirty="0">
                <a:effectLst/>
                <a:latin typeface="Times New Roman" panose="02020603050405020304" pitchFamily="18" charset="0"/>
                <a:ea typeface="Times New Roman" panose="02020603050405020304" pitchFamily="18" charset="0"/>
              </a:rPr>
              <a:t>, 2021). </a:t>
            </a:r>
          </a:p>
          <a:p>
            <a:pPr algn="just">
              <a:lnSpc>
                <a:spcPct val="150000"/>
              </a:lnSpc>
            </a:pPr>
            <a:r>
              <a:rPr lang="en-GB" sz="1500" dirty="0">
                <a:latin typeface="Times New Roman" panose="02020603050405020304" pitchFamily="18" charset="0"/>
                <a:ea typeface="Times New Roman" panose="02020603050405020304" pitchFamily="18" charset="0"/>
              </a:rPr>
              <a:t>R</a:t>
            </a:r>
            <a:r>
              <a:rPr lang="en-GB" sz="1500" dirty="0">
                <a:effectLst/>
                <a:latin typeface="Times New Roman" panose="02020603050405020304" pitchFamily="18" charset="0"/>
                <a:ea typeface="Times New Roman" panose="02020603050405020304" pitchFamily="18" charset="0"/>
              </a:rPr>
              <a:t>esponsibility of </a:t>
            </a:r>
            <a:r>
              <a:rPr lang="en-GB" sz="1500" b="1" i="1" dirty="0">
                <a:effectLst/>
                <a:latin typeface="Times New Roman" panose="02020603050405020304" pitchFamily="18" charset="0"/>
                <a:ea typeface="Times New Roman" panose="02020603050405020304" pitchFamily="18" charset="0"/>
              </a:rPr>
              <a:t>“enterprise leaders” </a:t>
            </a:r>
            <a:r>
              <a:rPr lang="en-GB" sz="1500" dirty="0">
                <a:effectLst/>
                <a:latin typeface="Times New Roman" panose="02020603050405020304" pitchFamily="18" charset="0"/>
                <a:ea typeface="Times New Roman" panose="02020603050405020304" pitchFamily="18" charset="0"/>
              </a:rPr>
              <a:t>figured leadership and strategic goals for HS2 </a:t>
            </a:r>
          </a:p>
          <a:p>
            <a:pPr algn="just">
              <a:lnSpc>
                <a:spcPct val="150000"/>
              </a:lnSpc>
            </a:pPr>
            <a:r>
              <a:rPr lang="en-GB" sz="1500" dirty="0">
                <a:effectLst/>
                <a:latin typeface="Times New Roman" panose="02020603050405020304" pitchFamily="18" charset="0"/>
                <a:ea typeface="Times New Roman" panose="02020603050405020304" pitchFamily="18" charset="0"/>
              </a:rPr>
              <a:t>The leadership framework included “functional leaders” where flexibility, cross-matrix influencing and collaboration development are present.</a:t>
            </a:r>
            <a:endParaRPr lang="en-IN" sz="1500" dirty="0"/>
          </a:p>
        </p:txBody>
      </p:sp>
      <p:pic>
        <p:nvPicPr>
          <p:cNvPr id="4098" name="Picture 2" descr="Characteristics of a Bad Leader | Business Training Experts">
            <a:extLst>
              <a:ext uri="{FF2B5EF4-FFF2-40B4-BE49-F238E27FC236}">
                <a16:creationId xmlns:a16="http://schemas.microsoft.com/office/drawing/2014/main" id="{DADF9A18-511E-671A-CB18-F7CE3E7F2B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350" b="9884"/>
          <a:stretch/>
        </p:blipFill>
        <p:spPr bwMode="auto">
          <a:xfrm>
            <a:off x="6488518" y="2051802"/>
            <a:ext cx="4865282" cy="3898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46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EE69-CC44-24A2-5866-7AF79C49FD1A}"/>
              </a:ext>
            </a:extLst>
          </p:cNvPr>
          <p:cNvSpPr>
            <a:spLocks noGrp="1"/>
          </p:cNvSpPr>
          <p:nvPr>
            <p:ph type="title"/>
          </p:nvPr>
        </p:nvSpPr>
        <p:spPr/>
        <p:txBody>
          <a:bodyPr>
            <a:normAutofit/>
          </a:bodyPr>
          <a:lstStyle/>
          <a:p>
            <a:pPr algn="ctr"/>
            <a:r>
              <a:rPr lang="en-GB" sz="1800" b="1" dirty="0">
                <a:effectLst/>
                <a:latin typeface="Times New Roman" panose="02020603050405020304" pitchFamily="18" charset="0"/>
                <a:ea typeface="Times New Roman" panose="02020603050405020304" pitchFamily="18" charset="0"/>
              </a:rPr>
              <a:t>CONTEXTUAL EXPLANATION FOR THE CHALLENGE</a:t>
            </a:r>
            <a:endParaRPr lang="en-IN" sz="1800" dirty="0"/>
          </a:p>
        </p:txBody>
      </p:sp>
      <p:sp>
        <p:nvSpPr>
          <p:cNvPr id="3" name="Content Placeholder 2">
            <a:extLst>
              <a:ext uri="{FF2B5EF4-FFF2-40B4-BE49-F238E27FC236}">
                <a16:creationId xmlns:a16="http://schemas.microsoft.com/office/drawing/2014/main" id="{40DD5C5C-1354-F095-B520-49BFC1E0C839}"/>
              </a:ext>
            </a:extLst>
          </p:cNvPr>
          <p:cNvSpPr>
            <a:spLocks noGrp="1"/>
          </p:cNvSpPr>
          <p:nvPr>
            <p:ph idx="1"/>
          </p:nvPr>
        </p:nvSpPr>
        <p:spPr/>
        <p:txBody>
          <a:bodyPr>
            <a:normAutofit/>
          </a:bodyPr>
          <a:lstStyle/>
          <a:p>
            <a:pPr algn="just">
              <a:lnSpc>
                <a:spcPct val="150000"/>
              </a:lnSpc>
            </a:pPr>
            <a:r>
              <a:rPr lang="en-GB" sz="1500" i="1" dirty="0">
                <a:effectLst/>
                <a:latin typeface="Times New Roman" panose="02020603050405020304" pitchFamily="18" charset="0"/>
                <a:ea typeface="Times New Roman" panose="02020603050405020304" pitchFamily="18" charset="0"/>
              </a:rPr>
              <a:t>Explanation of challenges for “catastrophic incident”</a:t>
            </a:r>
          </a:p>
          <a:p>
            <a:pPr algn="just">
              <a:lnSpc>
                <a:spcPct val="150000"/>
              </a:lnSpc>
            </a:pPr>
            <a:r>
              <a:rPr lang="en-GB" sz="1500" dirty="0">
                <a:effectLst/>
                <a:latin typeface="Times New Roman" panose="02020603050405020304" pitchFamily="18" charset="0"/>
                <a:ea typeface="Times New Roman" panose="02020603050405020304" pitchFamily="18" charset="0"/>
              </a:rPr>
              <a:t>In HS2 projects risk of lack of skill of the leaders</a:t>
            </a:r>
            <a:endParaRPr lang="en-GB" sz="1500" i="1" dirty="0">
              <a:latin typeface="Times New Roman" panose="02020603050405020304" pitchFamily="18" charset="0"/>
              <a:ea typeface="Times New Roman" panose="02020603050405020304" pitchFamily="18" charset="0"/>
            </a:endParaRPr>
          </a:p>
          <a:p>
            <a:pPr algn="just">
              <a:lnSpc>
                <a:spcPct val="150000"/>
              </a:lnSpc>
            </a:pPr>
            <a:r>
              <a:rPr lang="en-GB" sz="1500" dirty="0">
                <a:effectLst/>
                <a:latin typeface="Times New Roman" panose="02020603050405020304" pitchFamily="18" charset="0"/>
                <a:ea typeface="Times New Roman" panose="02020603050405020304" pitchFamily="18" charset="0"/>
              </a:rPr>
              <a:t>“Stakeholder management” of the HS2 projects is needed where lack of support of the leaders raises the chances of failure in the project.</a:t>
            </a:r>
          </a:p>
          <a:p>
            <a:pPr algn="just">
              <a:lnSpc>
                <a:spcPct val="150000"/>
              </a:lnSpc>
            </a:pPr>
            <a:r>
              <a:rPr lang="en-GB" sz="1500" dirty="0">
                <a:effectLst/>
                <a:latin typeface="Times New Roman" panose="02020603050405020304" pitchFamily="18" charset="0"/>
                <a:ea typeface="Times New Roman" panose="02020603050405020304" pitchFamily="18" charset="0"/>
              </a:rPr>
              <a:t>Workplace accidents, </a:t>
            </a:r>
          </a:p>
          <a:p>
            <a:pPr algn="just">
              <a:lnSpc>
                <a:spcPct val="150000"/>
              </a:lnSpc>
            </a:pPr>
            <a:r>
              <a:rPr lang="en-GB" sz="1500" dirty="0">
                <a:effectLst/>
                <a:latin typeface="Times New Roman" panose="02020603050405020304" pitchFamily="18" charset="0"/>
                <a:ea typeface="Times New Roman" panose="02020603050405020304" pitchFamily="18" charset="0"/>
              </a:rPr>
              <a:t>Falls</a:t>
            </a:r>
          </a:p>
          <a:p>
            <a:pPr algn="just">
              <a:lnSpc>
                <a:spcPct val="150000"/>
              </a:lnSpc>
            </a:pPr>
            <a:r>
              <a:rPr lang="en-GB" sz="1500" dirty="0">
                <a:effectLst/>
                <a:latin typeface="Times New Roman" panose="02020603050405020304" pitchFamily="18" charset="0"/>
                <a:ea typeface="Times New Roman" panose="02020603050405020304" pitchFamily="18" charset="0"/>
              </a:rPr>
              <a:t>Injuries</a:t>
            </a:r>
          </a:p>
          <a:p>
            <a:pPr algn="just">
              <a:lnSpc>
                <a:spcPct val="150000"/>
              </a:lnSpc>
            </a:pPr>
            <a:r>
              <a:rPr lang="en-GB" sz="1500" dirty="0">
                <a:effectLst/>
                <a:latin typeface="Times New Roman" panose="02020603050405020304" pitchFamily="18" charset="0"/>
                <a:ea typeface="Times New Roman" panose="02020603050405020304" pitchFamily="18" charset="0"/>
              </a:rPr>
              <a:t>“construction accidents and medical mistakes” are some possible catastrophic injuries that are identified in the HS2 project. </a:t>
            </a:r>
            <a:endParaRPr lang="en-IN" sz="1500" dirty="0"/>
          </a:p>
        </p:txBody>
      </p:sp>
    </p:spTree>
    <p:extLst>
      <p:ext uri="{BB962C8B-B14F-4D97-AF65-F5344CB8AC3E}">
        <p14:creationId xmlns:p14="http://schemas.microsoft.com/office/powerpoint/2010/main" val="93424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4773</Words>
  <Application>Microsoft Office PowerPoint</Application>
  <PresentationFormat>Widescreen</PresentationFormat>
  <Paragraphs>160</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DEVELOPING PEOPLE LEADERSHIP AND CAPABILITIES ASSIGNMENT PART 1 - GROUP WORK PRODUCT WITH EMBEDDED PRESENTATION</vt:lpstr>
      <vt:lpstr>INTRODUCTION </vt:lpstr>
      <vt:lpstr>DESCRIPTION OF PROJECT</vt:lpstr>
      <vt:lpstr>DESCRIPTION OF PROJECT</vt:lpstr>
      <vt:lpstr>ANALYSING TWO LEADERSHIP CHALLENGES INCLUDING A RESOLUTION </vt:lpstr>
      <vt:lpstr>ANALYSING TWO LEADERSHIP CHALLENGES INCLUDING A RESOLUTION </vt:lpstr>
      <vt:lpstr>CONTEXTUAL EXPLANATION FOR THE CHALLENGE</vt:lpstr>
      <vt:lpstr>CONTEXTUAL EXPLANATION FOR THE CHALLENGE</vt:lpstr>
      <vt:lpstr>CONTEXTUAL EXPLANATION FOR THE CHALLENGE</vt:lpstr>
      <vt:lpstr>JUSTIFYING LEADERSHIP SKILLS AS WELL AS BEHAVIOURS FOR OVERCOMING THE CHALLENGE </vt:lpstr>
      <vt:lpstr>JUSTIFYING LEADERSHIP SKILLS AS WELL AS BEHAVIOURS FOR OVERCOMING THE CHALLENGE </vt:lpstr>
      <vt:lpstr>JUSTIFYING LEADERSHIP SKILLS AS WELL AS BEHAVIOURS FOR OVERCOMING THE CHALLENGE </vt:lpstr>
      <vt:lpstr>THEORIES AND MODELS FOR MITIGATING LEADERSHIP CHALLENGES FROM A PROJECT </vt:lpstr>
      <vt:lpstr>THEORIES AND MODELS FOR MITIGATING LEADERSHIP CHALLENGES FROM A PROJECT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36</cp:revision>
  <dcterms:created xsi:type="dcterms:W3CDTF">2023-04-25T08:55:56Z</dcterms:created>
  <dcterms:modified xsi:type="dcterms:W3CDTF">2023-04-25T10:02:01Z</dcterms:modified>
</cp:coreProperties>
</file>