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0" autoAdjust="0"/>
  </p:normalViewPr>
  <p:slideViewPr>
    <p:cSldViewPr>
      <p:cViewPr varScale="1">
        <p:scale>
          <a:sx n="62" d="100"/>
          <a:sy n="62" d="100"/>
        </p:scale>
        <p:origin x="-13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itchFamily="18" charset="0"/>
              </a:defRPr>
            </a:lvl1pPr>
          </a:lstStyle>
          <a:p>
            <a:fld id="{CE8144E9-13FC-4F54-B7F1-8DA3C8EC4D4B}" type="datetimeFigureOut">
              <a:rPr lang="en-US" smtClean="0"/>
              <a:pPr/>
              <a:t>4/17/2023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itchFamily="18" charset="0"/>
              </a:defRPr>
            </a:lvl1pPr>
          </a:lstStyle>
          <a:p>
            <a:fld id="{5A0F99A5-8695-4A55-9AE0-EFCE99B75345}" type="slidenum">
              <a:rPr lang="en-US" smtClean="0"/>
              <a:pPr/>
              <a:t>‹#›</a:t>
            </a:fld>
            <a:endParaRPr lang="en-US" dirty="0"/>
          </a:p>
        </p:txBody>
      </p:sp>
    </p:spTree>
    <p:extLst>
      <p:ext uri="{BB962C8B-B14F-4D97-AF65-F5344CB8AC3E}">
        <p14:creationId xmlns:p14="http://schemas.microsoft.com/office/powerpoint/2010/main" val="1213848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itchFamily="18" charset="0"/>
        <a:ea typeface="+mn-ea"/>
        <a:cs typeface="+mn-cs"/>
      </a:defRPr>
    </a:lvl1pPr>
    <a:lvl2pPr marL="457200" algn="l" defTabSz="914400" rtl="0" eaLnBrk="1" latinLnBrk="0" hangingPunct="1">
      <a:defRPr sz="1200" kern="1200">
        <a:solidFill>
          <a:schemeClr val="tx1"/>
        </a:solidFill>
        <a:latin typeface="Times New Roman" pitchFamily="18" charset="0"/>
        <a:ea typeface="+mn-ea"/>
        <a:cs typeface="+mn-cs"/>
      </a:defRPr>
    </a:lvl2pPr>
    <a:lvl3pPr marL="914400" algn="l" defTabSz="914400" rtl="0" eaLnBrk="1" latinLnBrk="0" hangingPunct="1">
      <a:defRPr sz="1200" kern="1200">
        <a:solidFill>
          <a:schemeClr val="tx1"/>
        </a:solidFill>
        <a:latin typeface="Times New Roman" pitchFamily="18" charset="0"/>
        <a:ea typeface="+mn-ea"/>
        <a:cs typeface="+mn-cs"/>
      </a:defRPr>
    </a:lvl3pPr>
    <a:lvl4pPr marL="1371600" algn="l" defTabSz="914400" rtl="0" eaLnBrk="1" latinLnBrk="0" hangingPunct="1">
      <a:defRPr sz="1200" kern="1200">
        <a:solidFill>
          <a:schemeClr val="tx1"/>
        </a:solidFill>
        <a:latin typeface="Times New Roman" pitchFamily="18" charset="0"/>
        <a:ea typeface="+mn-ea"/>
        <a:cs typeface="+mn-cs"/>
      </a:defRPr>
    </a:lvl4pPr>
    <a:lvl5pPr marL="1828800" algn="l" defTabSz="914400" rtl="0" eaLnBrk="1" latinLnBrk="0" hangingPunct="1">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The assignment performs analysis on the operation and logistics methodology of Aston Martin in particular the waiting line system. The study is presented with the help of the A3 tool including information related to the logistics challenge of Aston Martin. Goals and targets are identified with the presentation of an action plan and tracking of progression.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99A5-8695-4A55-9AE0-EFCE99B75345}"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Aston Martin is an automotive company that manufactures and provides services on exclusive sports car brands. Aston Martin holds a market cap of 2.01 billion dollars in 2023 and holds the 3740th position in the automobile sector (Companies market cap, 2023). The current logistics problem faced by Aston Martin is the failure to deliver fewer cars due to SC issues affected by the weakness of the pound and electrical problems (Independent.Co.UK, 2022).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99A5-8695-4A55-9AE0-EFCE99B75345}"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The implementation of a waiting-for-line system is important in a business for eliminating time-wasting distractions and managing customers and decreasing consumer complaints (Ebert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It deals with the management of customer services and reducing wait time. Aston Martin maintains its relationship with customers and provides service with the help of </a:t>
            </a:r>
            <a:r>
              <a:rPr lang="en-GB" sz="1200" kern="1200" dirty="0" err="1" smtClean="0">
                <a:solidFill>
                  <a:schemeClr val="tx1"/>
                </a:solidFill>
                <a:ea typeface="+mn-ea"/>
                <a:cs typeface="+mn-cs"/>
              </a:rPr>
              <a:t>Salesforce</a:t>
            </a:r>
            <a:r>
              <a:rPr lang="en-GB" sz="1200" kern="1200" dirty="0" smtClean="0">
                <a:solidFill>
                  <a:schemeClr val="tx1"/>
                </a:solidFill>
                <a:ea typeface="+mn-ea"/>
                <a:cs typeface="+mn-cs"/>
              </a:rPr>
              <a:t> technology that adds quality to customers' service and relationships (Sales force, 2023).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99A5-8695-4A55-9AE0-EFCE99B75345}"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The plan proposed is associated with the implementation of the waiting-for-line system in the service delivery process of Aston Martin. The implementation of this system will provide several benefits such as improving employee efficiency by eliminating time waste distractions in managing customers (He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2022). Improved service quality for enhancing visibility, and better storewide sides for improving the customer journey and reducing waste time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99A5-8695-4A55-9AE0-EFCE99B75345}"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a typeface="+mn-ea"/>
                <a:cs typeface="+mn-cs"/>
              </a:rPr>
              <a:t>Tracking of progression takes place through creating deliverables and setting milestones with realistic expectations.  The utilisation of project tracking software for analysing results and tracking changes is introduced action takes place (Akbar </a:t>
            </a:r>
            <a:r>
              <a:rPr lang="en-GB" sz="1200" i="1" kern="1200" dirty="0" smtClean="0">
                <a:solidFill>
                  <a:schemeClr val="tx1"/>
                </a:solidFill>
                <a:ea typeface="+mn-ea"/>
                <a:cs typeface="+mn-cs"/>
              </a:rPr>
              <a:t>et al.</a:t>
            </a:r>
            <a:r>
              <a:rPr lang="en-GB" sz="1200" kern="1200" dirty="0" smtClean="0">
                <a:solidFill>
                  <a:schemeClr val="tx1"/>
                </a:solidFill>
                <a:ea typeface="+mn-ea"/>
                <a:cs typeface="+mn-cs"/>
              </a:rPr>
              <a:t> 2019). In addition, maintaining transparency in results and achieving measurable goals. </a:t>
            </a:r>
            <a:endParaRPr lang="en-US" sz="1200" kern="1200" dirty="0" smtClean="0">
              <a:solidFill>
                <a:schemeClr val="tx1"/>
              </a:solidFill>
              <a:ea typeface="+mn-ea"/>
              <a:cs typeface="+mn-cs"/>
            </a:endParaRPr>
          </a:p>
          <a:p>
            <a:endParaRPr lang="en-US" dirty="0"/>
          </a:p>
        </p:txBody>
      </p:sp>
      <p:sp>
        <p:nvSpPr>
          <p:cNvPr id="4" name="Slide Number Placeholder 3"/>
          <p:cNvSpPr>
            <a:spLocks noGrp="1"/>
          </p:cNvSpPr>
          <p:nvPr>
            <p:ph type="sldNum" sz="quarter" idx="10"/>
          </p:nvPr>
        </p:nvSpPr>
        <p:spPr/>
        <p:txBody>
          <a:bodyPr/>
          <a:lstStyle/>
          <a:p>
            <a:fld id="{5A0F99A5-8695-4A55-9AE0-EFCE99B75345}"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imes New Roman" pitchFamily="18" charset="0"/>
            </a:endParaRPr>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latin typeface="Times New Roman" pitchFamily="18" charset="0"/>
            </a:endParaRPr>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6ECCC99-5EDF-4923-BF67-6C0FFE0533BC}" type="datetimeFigureOut">
              <a:rPr lang="en-US" smtClean="0"/>
              <a:t>4/17/2023</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19C16320-2B3A-47C9-A6B2-BB38A508CE7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ECCC99-5EDF-4923-BF67-6C0FFE0533BC}" type="datetimeFigureOut">
              <a:rPr lang="en-US" smtClean="0"/>
              <a:t>4/17/2023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C16320-2B3A-47C9-A6B2-BB38A508CE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6ECCC99-5EDF-4923-BF67-6C0FFE0533BC}" type="datetimeFigureOut">
              <a:rPr lang="en-US" smtClean="0"/>
              <a:t>4/17/2023</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19C16320-2B3A-47C9-A6B2-BB38A508CE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6ECCC99-5EDF-4923-BF67-6C0FFE0533BC}" type="datetimeFigureOut">
              <a:rPr lang="en-US" smtClean="0"/>
              <a:t>4/17/2023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C16320-2B3A-47C9-A6B2-BB38A508CE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6ECCC99-5EDF-4923-BF67-6C0FFE0533BC}" type="datetimeFigureOut">
              <a:rPr lang="en-US" smtClean="0"/>
              <a:t>4/17/2023</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19C16320-2B3A-47C9-A6B2-BB38A508CE7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ECCC99-5EDF-4923-BF67-6C0FFE0533BC}" type="datetimeFigureOut">
              <a:rPr lang="en-US" smtClean="0"/>
              <a:t>4/17/2023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C16320-2B3A-47C9-A6B2-BB38A508CE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latin typeface="Times New Roman" pitchFamily="18" charset="0"/>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latin typeface="Times New Roman" pitchFamily="18" charset="0"/>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dirty="0"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6ECCC99-5EDF-4923-BF67-6C0FFE0533BC}" type="datetimeFigureOut">
              <a:rPr lang="en-US" smtClean="0"/>
              <a:t>4/17/2023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C16320-2B3A-47C9-A6B2-BB38A508CE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6ECCC99-5EDF-4923-BF67-6C0FFE0533BC}" type="datetimeFigureOut">
              <a:rPr lang="en-US" smtClean="0"/>
              <a:t>4/17/2023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C16320-2B3A-47C9-A6B2-BB38A508CE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6ECCC99-5EDF-4923-BF67-6C0FFE0533BC}" type="datetimeFigureOut">
              <a:rPr lang="en-US" smtClean="0"/>
              <a:t>4/17/2023</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19C16320-2B3A-47C9-A6B2-BB38A508CE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6ECCC99-5EDF-4923-BF67-6C0FFE0533BC}" type="datetimeFigureOut">
              <a:rPr lang="en-US" smtClean="0"/>
              <a:t>4/17/2023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C16320-2B3A-47C9-A6B2-BB38A508CE7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latin typeface="Times New Roman" pitchFamily="18" charset="0"/>
            </a:endParaRPr>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latin typeface="Times New Roman" pitchFamily="18" charset="0"/>
            </a:endParaRPr>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6ECCC99-5EDF-4923-BF67-6C0FFE0533BC}" type="datetimeFigureOut">
              <a:rPr lang="en-US" smtClean="0"/>
              <a:t>4/17/2023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C16320-2B3A-47C9-A6B2-BB38A508CE72}"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latin typeface="Times New Roman" pitchFamily="18" charset="0"/>
            </a:endParaRPr>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dirty="0" smtClean="0"/>
              <a:t>Click to edit Master title style</a:t>
            </a:r>
            <a:endParaRPr kumimoji="0" lang="en-US" dirty="0"/>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latin typeface="Times New Roman" pitchFamily="18" charset="0"/>
              </a:defRPr>
            </a:lvl1pPr>
            <a:extLst/>
          </a:lstStyle>
          <a:p>
            <a:fld id="{06ECCC99-5EDF-4923-BF67-6C0FFE0533BC}" type="datetimeFigureOut">
              <a:rPr lang="en-US" smtClean="0"/>
              <a:pPr/>
              <a:t>4/17/2023</a:t>
            </a:fld>
            <a:endParaRPr lang="en-US"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latin typeface="Times New Roman" pitchFamily="18" charset="0"/>
              </a:defRPr>
            </a:lvl1pPr>
            <a:extLst/>
          </a:lstStyle>
          <a:p>
            <a:endParaRPr lang="en-US"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latin typeface="Times New Roman" pitchFamily="18" charset="0"/>
              </a:defRPr>
            </a:lvl1pPr>
            <a:extLst/>
          </a:lstStyle>
          <a:p>
            <a:fld id="{19C16320-2B3A-47C9-A6B2-BB38A508CE7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Times New Roman" pitchFamily="18" charset="0"/>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Times New Roman" pitchFamily="18" charset="0"/>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Times New Roman" pitchFamily="18" charset="0"/>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Times New Roman" pitchFamily="18" charset="0"/>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Times New Roman" pitchFamily="18" charset="0"/>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Times New Roman" pitchFamily="18" charset="0"/>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dependent.co.uk/business/supply-chain-problems-hit-aston-martin-deliveries-and-profits-b2215800.html" TargetMode="External"/><Relationship Id="rId2" Type="http://schemas.openxmlformats.org/officeDocument/2006/relationships/hyperlink" Target="https://companiesmarketcap.com/aston-martin/marketcap/" TargetMode="External"/><Relationship Id="rId1" Type="http://schemas.openxmlformats.org/officeDocument/2006/relationships/slideLayout" Target="../slideLayouts/slideLayout2.xml"/><Relationship Id="rId4" Type="http://schemas.openxmlformats.org/officeDocument/2006/relationships/hyperlink" Target="https://www.salesforce.com/in/customer-success-stories/aston-marti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OPERATIONS RESEARCH &amp; LOGISTICS </a:t>
            </a:r>
            <a:r>
              <a:rPr lang="en-US" dirty="0" smtClean="0"/>
              <a:t/>
            </a:r>
            <a:br>
              <a:rPr lang="en-US" dirty="0" smtClean="0"/>
            </a:br>
            <a:endParaRPr lang="en-US" dirty="0"/>
          </a:p>
        </p:txBody>
      </p:sp>
      <p:sp>
        <p:nvSpPr>
          <p:cNvPr id="3" name="Subtitle 2"/>
          <p:cNvSpPr>
            <a:spLocks noGrp="1"/>
          </p:cNvSpPr>
          <p:nvPr>
            <p:ph type="subTitle" idx="1"/>
          </p:nvPr>
        </p:nvSpPr>
        <p:spPr/>
        <p:txBody>
          <a:bodyPr>
            <a:normAutofit/>
          </a:bodyPr>
          <a:lstStyle/>
          <a:p>
            <a:r>
              <a:rPr lang="en-US" sz="2800" b="1" dirty="0" smtClean="0"/>
              <a:t>CASE STUDY ON ASTON MARTIN </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t>Introduction </a:t>
            </a:r>
            <a:endParaRPr lang="en-US" sz="3200" dirty="0"/>
          </a:p>
        </p:txBody>
      </p:sp>
      <p:sp>
        <p:nvSpPr>
          <p:cNvPr id="3" name="Content Placeholder 2"/>
          <p:cNvSpPr>
            <a:spLocks noGrp="1"/>
          </p:cNvSpPr>
          <p:nvPr>
            <p:ph idx="1"/>
          </p:nvPr>
        </p:nvSpPr>
        <p:spPr>
          <a:xfrm>
            <a:off x="457200" y="1609416"/>
            <a:ext cx="5181600" cy="4846320"/>
          </a:xfrm>
        </p:spPr>
        <p:txBody>
          <a:bodyPr>
            <a:normAutofit/>
          </a:bodyPr>
          <a:lstStyle/>
          <a:p>
            <a:pPr lvl="0" algn="just">
              <a:lnSpc>
                <a:spcPct val="150000"/>
              </a:lnSpc>
            </a:pPr>
            <a:r>
              <a:rPr lang="en-GB" sz="2000" dirty="0" smtClean="0"/>
              <a:t>The operation and logistics methodology of Aston Martin is performed </a:t>
            </a:r>
            <a:endParaRPr lang="en-US" sz="2000" dirty="0" smtClean="0"/>
          </a:p>
          <a:p>
            <a:pPr lvl="0" algn="just">
              <a:lnSpc>
                <a:spcPct val="150000"/>
              </a:lnSpc>
            </a:pPr>
            <a:r>
              <a:rPr lang="en-GB" sz="2000" dirty="0" smtClean="0"/>
              <a:t>A3 Tool is used for conducting the assignment </a:t>
            </a:r>
            <a:endParaRPr lang="en-US" sz="2000" dirty="0" smtClean="0"/>
          </a:p>
          <a:p>
            <a:pPr lvl="0" algn="just">
              <a:lnSpc>
                <a:spcPct val="150000"/>
              </a:lnSpc>
            </a:pPr>
            <a:r>
              <a:rPr lang="en-GB" sz="2000" dirty="0" smtClean="0"/>
              <a:t>The study identifies the logistics challenge of Aston Martin in particular the waiting line system. </a:t>
            </a:r>
            <a:endParaRPr lang="en-US" sz="2000" dirty="0" smtClean="0"/>
          </a:p>
          <a:p>
            <a:pPr lvl="0" algn="just">
              <a:lnSpc>
                <a:spcPct val="150000"/>
              </a:lnSpc>
            </a:pPr>
            <a:r>
              <a:rPr lang="en-GB" sz="2000" dirty="0" smtClean="0"/>
              <a:t>An action plan is proposed for optimising operation and tracking progression. </a:t>
            </a:r>
            <a:endParaRPr lang="en-US" sz="2000" dirty="0" smtClean="0"/>
          </a:p>
          <a:p>
            <a:pPr algn="just">
              <a:lnSpc>
                <a:spcPct val="150000"/>
              </a:lnSpc>
            </a:pPr>
            <a:endParaRPr lang="en-US" sz="2000" dirty="0"/>
          </a:p>
        </p:txBody>
      </p:sp>
      <p:pic>
        <p:nvPicPr>
          <p:cNvPr id="25601" name="Picture 1"/>
          <p:cNvPicPr>
            <a:picLocks noChangeAspect="1" noChangeArrowheads="1"/>
          </p:cNvPicPr>
          <p:nvPr/>
        </p:nvPicPr>
        <p:blipFill>
          <a:blip r:embed="rId3"/>
          <a:srcRect/>
          <a:stretch>
            <a:fillRect/>
          </a:stretch>
        </p:blipFill>
        <p:spPr bwMode="auto">
          <a:xfrm>
            <a:off x="5867400" y="1981200"/>
            <a:ext cx="3048000" cy="3886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t>Company background </a:t>
            </a:r>
            <a:endParaRPr lang="en-US" sz="3200" dirty="0"/>
          </a:p>
        </p:txBody>
      </p:sp>
      <p:sp>
        <p:nvSpPr>
          <p:cNvPr id="3" name="Content Placeholder 2"/>
          <p:cNvSpPr>
            <a:spLocks noGrp="1"/>
          </p:cNvSpPr>
          <p:nvPr>
            <p:ph idx="1"/>
          </p:nvPr>
        </p:nvSpPr>
        <p:spPr>
          <a:xfrm>
            <a:off x="457200" y="1609416"/>
            <a:ext cx="4876800" cy="4846320"/>
          </a:xfrm>
        </p:spPr>
        <p:txBody>
          <a:bodyPr>
            <a:normAutofit/>
          </a:bodyPr>
          <a:lstStyle/>
          <a:p>
            <a:pPr lvl="0" algn="just">
              <a:lnSpc>
                <a:spcPct val="150000"/>
              </a:lnSpc>
            </a:pPr>
            <a:r>
              <a:rPr lang="en-GB" sz="2000" dirty="0" smtClean="0"/>
              <a:t>Aston Martin manufactures provide service for sports car</a:t>
            </a:r>
            <a:endParaRPr lang="en-US" sz="2000" dirty="0" smtClean="0"/>
          </a:p>
          <a:p>
            <a:pPr lvl="0" algn="just">
              <a:lnSpc>
                <a:spcPct val="150000"/>
              </a:lnSpc>
            </a:pPr>
            <a:r>
              <a:rPr lang="en-GB" sz="2000" dirty="0" smtClean="0"/>
              <a:t>The market cap of Aston Martin is 2.01 billion dollars in 2023 (Companies market cap, 2023). </a:t>
            </a:r>
            <a:endParaRPr lang="en-US" sz="2000" dirty="0" smtClean="0"/>
          </a:p>
          <a:p>
            <a:pPr lvl="0" algn="just">
              <a:lnSpc>
                <a:spcPct val="150000"/>
              </a:lnSpc>
            </a:pPr>
            <a:r>
              <a:rPr lang="en-GB" sz="2000" dirty="0" smtClean="0"/>
              <a:t>Problem: Fail in delivery of cars due to electrical problems in SC and weakness of the pound (Independent.Co.UK, 2022). </a:t>
            </a:r>
            <a:endParaRPr lang="en-US" sz="2000" dirty="0" smtClean="0"/>
          </a:p>
          <a:p>
            <a:pPr algn="just">
              <a:lnSpc>
                <a:spcPct val="150000"/>
              </a:lnSpc>
            </a:pPr>
            <a:endParaRPr lang="en-US" sz="2000" dirty="0"/>
          </a:p>
        </p:txBody>
      </p:sp>
      <p:pic>
        <p:nvPicPr>
          <p:cNvPr id="24580" name="Picture 4"/>
          <p:cNvPicPr>
            <a:picLocks noChangeAspect="1" noChangeArrowheads="1"/>
          </p:cNvPicPr>
          <p:nvPr/>
        </p:nvPicPr>
        <p:blipFill>
          <a:blip r:embed="rId3"/>
          <a:srcRect/>
          <a:stretch>
            <a:fillRect/>
          </a:stretch>
        </p:blipFill>
        <p:spPr bwMode="auto">
          <a:xfrm>
            <a:off x="5562600" y="1600200"/>
            <a:ext cx="3581400" cy="3657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791200" y="5486400"/>
            <a:ext cx="32004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latin typeface="Times New Roman" pitchFamily="18" charset="0"/>
              </a:rPr>
              <a:t>Figure: Market cap of Aston Martin </a:t>
            </a:r>
          </a:p>
          <a:p>
            <a:pPr algn="ctr"/>
            <a:r>
              <a:rPr lang="en-US" dirty="0" smtClean="0">
                <a:latin typeface="Times New Roman" pitchFamily="18" charset="0"/>
              </a:rPr>
              <a:t>(Source: </a:t>
            </a:r>
            <a:r>
              <a:rPr lang="en-GB" dirty="0" smtClean="0">
                <a:latin typeface="Times New Roman" pitchFamily="18" charset="0"/>
              </a:rPr>
              <a:t>Companies market cap, 2023)</a:t>
            </a:r>
            <a:endParaRPr lang="en-US" dirty="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051560"/>
          </a:xfrm>
        </p:spPr>
        <p:txBody>
          <a:bodyPr>
            <a:normAutofit/>
          </a:bodyPr>
          <a:lstStyle/>
          <a:p>
            <a:pPr algn="ctr"/>
            <a:r>
              <a:rPr lang="en-GB" sz="3200" dirty="0" smtClean="0"/>
              <a:t>Situational analysis of the waiting line system </a:t>
            </a:r>
            <a:endParaRPr lang="en-US" sz="3200" dirty="0"/>
          </a:p>
        </p:txBody>
      </p:sp>
      <p:sp>
        <p:nvSpPr>
          <p:cNvPr id="3" name="Content Placeholder 2"/>
          <p:cNvSpPr>
            <a:spLocks noGrp="1"/>
          </p:cNvSpPr>
          <p:nvPr>
            <p:ph idx="1"/>
          </p:nvPr>
        </p:nvSpPr>
        <p:spPr>
          <a:xfrm>
            <a:off x="457200" y="1609416"/>
            <a:ext cx="5029200" cy="4846320"/>
          </a:xfrm>
        </p:spPr>
        <p:txBody>
          <a:bodyPr>
            <a:noAutofit/>
          </a:bodyPr>
          <a:lstStyle/>
          <a:p>
            <a:pPr lvl="0" algn="just"/>
            <a:r>
              <a:rPr lang="en-GB" sz="2000" dirty="0" smtClean="0"/>
              <a:t>The waiting-for-line system is beneficial for  eliminating time-wasting distractions</a:t>
            </a:r>
            <a:endParaRPr lang="en-US" sz="2000" dirty="0" smtClean="0"/>
          </a:p>
          <a:p>
            <a:pPr lvl="0" algn="just"/>
            <a:r>
              <a:rPr lang="en-GB" sz="2000" dirty="0" smtClean="0"/>
              <a:t>It manages relations with customers and reduces consumer complaints (Ebert </a:t>
            </a:r>
            <a:r>
              <a:rPr lang="en-GB" sz="2000" i="1" dirty="0" smtClean="0"/>
              <a:t>et al</a:t>
            </a:r>
            <a:r>
              <a:rPr lang="en-GB" sz="2000" dirty="0" smtClean="0"/>
              <a:t>. 2019). </a:t>
            </a:r>
            <a:endParaRPr lang="en-US" sz="2000" dirty="0" smtClean="0"/>
          </a:p>
          <a:p>
            <a:pPr lvl="0" algn="just"/>
            <a:r>
              <a:rPr lang="en-GB" sz="2000" dirty="0" smtClean="0"/>
              <a:t>Aston Martin uses Sales force technology to perform waiting-for-line system</a:t>
            </a:r>
            <a:endParaRPr lang="en-US" sz="2000" dirty="0" smtClean="0"/>
          </a:p>
          <a:p>
            <a:pPr lvl="0" algn="just"/>
            <a:r>
              <a:rPr lang="en-GB" sz="2000" dirty="0" smtClean="0"/>
              <a:t>Sales force technology adds quality to customers' service and relationships (Sales force, 2023). </a:t>
            </a:r>
            <a:endParaRPr lang="en-US" sz="2000" dirty="0" smtClean="0"/>
          </a:p>
          <a:p>
            <a:pPr lvl="0" algn="just"/>
            <a:r>
              <a:rPr lang="en-GB" sz="2000" dirty="0" smtClean="0"/>
              <a:t>A3 tools are implemented for creating a plan and undertaking problem-solving action </a:t>
            </a:r>
            <a:endParaRPr lang="en-US" sz="2000" dirty="0" smtClean="0"/>
          </a:p>
          <a:p>
            <a:pPr algn="just"/>
            <a:endParaRPr lang="en-US" sz="2000" dirty="0"/>
          </a:p>
        </p:txBody>
      </p:sp>
      <p:pic>
        <p:nvPicPr>
          <p:cNvPr id="23553" name="Picture 1"/>
          <p:cNvPicPr>
            <a:picLocks noChangeAspect="1" noChangeArrowheads="1"/>
          </p:cNvPicPr>
          <p:nvPr/>
        </p:nvPicPr>
        <p:blipFill>
          <a:blip r:embed="rId3"/>
          <a:srcRect/>
          <a:stretch>
            <a:fillRect/>
          </a:stretch>
        </p:blipFill>
        <p:spPr bwMode="auto">
          <a:xfrm>
            <a:off x="5562600" y="1828800"/>
            <a:ext cx="3429000" cy="36576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dirty="0" smtClean="0"/>
              <a:t>Proposal for introducing a waiting line system in Aston Martin </a:t>
            </a:r>
            <a:endParaRPr lang="en-US" sz="3200" dirty="0"/>
          </a:p>
        </p:txBody>
      </p:sp>
      <p:sp>
        <p:nvSpPr>
          <p:cNvPr id="3" name="Content Placeholder 2"/>
          <p:cNvSpPr>
            <a:spLocks noGrp="1"/>
          </p:cNvSpPr>
          <p:nvPr>
            <p:ph idx="1"/>
          </p:nvPr>
        </p:nvSpPr>
        <p:spPr>
          <a:xfrm>
            <a:off x="457200" y="1609416"/>
            <a:ext cx="4876800" cy="4846320"/>
          </a:xfrm>
        </p:spPr>
        <p:txBody>
          <a:bodyPr>
            <a:normAutofit/>
          </a:bodyPr>
          <a:lstStyle/>
          <a:p>
            <a:pPr lvl="0" algn="just">
              <a:lnSpc>
                <a:spcPct val="150000"/>
              </a:lnSpc>
            </a:pPr>
            <a:r>
              <a:rPr lang="en-GB" sz="2000" dirty="0" smtClean="0"/>
              <a:t>Plan is proposed for  implementing the waiting-for-line system in Aston Martin</a:t>
            </a:r>
            <a:endParaRPr lang="en-US" sz="2000" dirty="0" smtClean="0"/>
          </a:p>
          <a:p>
            <a:pPr lvl="0" algn="just">
              <a:lnSpc>
                <a:spcPct val="150000"/>
              </a:lnSpc>
            </a:pPr>
            <a:r>
              <a:rPr lang="en-GB" sz="2000" dirty="0" smtClean="0"/>
              <a:t>The result of implementation will be eliminating time waste distractions </a:t>
            </a:r>
            <a:endParaRPr lang="en-US" sz="2000" dirty="0" smtClean="0"/>
          </a:p>
          <a:p>
            <a:pPr lvl="0" algn="just">
              <a:lnSpc>
                <a:spcPct val="150000"/>
              </a:lnSpc>
            </a:pPr>
            <a:r>
              <a:rPr lang="en-GB" sz="2000" dirty="0" smtClean="0"/>
              <a:t>Improved service quality through enhancing visibility (He </a:t>
            </a:r>
            <a:r>
              <a:rPr lang="en-GB" sz="2000" i="1" dirty="0" smtClean="0"/>
              <a:t>et al</a:t>
            </a:r>
            <a:r>
              <a:rPr lang="en-GB" sz="2000" dirty="0" smtClean="0"/>
              <a:t>. 2022)</a:t>
            </a:r>
            <a:endParaRPr lang="en-US" sz="2000" dirty="0" smtClean="0"/>
          </a:p>
          <a:p>
            <a:pPr lvl="0" algn="just">
              <a:lnSpc>
                <a:spcPct val="150000"/>
              </a:lnSpc>
            </a:pPr>
            <a:r>
              <a:rPr lang="en-GB" sz="2000" dirty="0" smtClean="0"/>
              <a:t>Improving the customer journey and reducing waste time</a:t>
            </a:r>
            <a:endParaRPr lang="en-US" sz="2000" dirty="0" smtClean="0"/>
          </a:p>
          <a:p>
            <a:pPr algn="just">
              <a:lnSpc>
                <a:spcPct val="150000"/>
              </a:lnSpc>
            </a:pPr>
            <a:endParaRPr lang="en-US" sz="2000" dirty="0"/>
          </a:p>
        </p:txBody>
      </p:sp>
      <p:pic>
        <p:nvPicPr>
          <p:cNvPr id="22529" name="Picture 1"/>
          <p:cNvPicPr>
            <a:picLocks noChangeAspect="1" noChangeArrowheads="1"/>
          </p:cNvPicPr>
          <p:nvPr/>
        </p:nvPicPr>
        <p:blipFill>
          <a:blip r:embed="rId3"/>
          <a:srcRect/>
          <a:stretch>
            <a:fillRect/>
          </a:stretch>
        </p:blipFill>
        <p:spPr bwMode="auto">
          <a:xfrm>
            <a:off x="5562600" y="2105025"/>
            <a:ext cx="2971800" cy="360997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800" dirty="0" smtClean="0"/>
              <a:t>An action plan for implementation </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85795223"/>
              </p:ext>
            </p:extLst>
          </p:nvPr>
        </p:nvGraphicFramePr>
        <p:xfrm>
          <a:off x="609600" y="1609725"/>
          <a:ext cx="7467600" cy="5201811"/>
        </p:xfrm>
        <a:graphic>
          <a:graphicData uri="http://schemas.openxmlformats.org/drawingml/2006/table">
            <a:tbl>
              <a:tblPr>
                <a:tableStyleId>{5C22544A-7EE6-4342-B048-85BDC9FD1C3A}</a:tableStyleId>
              </a:tblPr>
              <a:tblGrid>
                <a:gridCol w="1244600"/>
                <a:gridCol w="1244600"/>
                <a:gridCol w="1244600"/>
                <a:gridCol w="1244600"/>
                <a:gridCol w="1244600"/>
                <a:gridCol w="1244600"/>
              </a:tblGrid>
              <a:tr h="633205">
                <a:tc>
                  <a:txBody>
                    <a:bodyPr/>
                    <a:lstStyle/>
                    <a:p>
                      <a:pPr marL="0" marR="0" algn="ctr">
                        <a:lnSpc>
                          <a:spcPct val="150000"/>
                        </a:lnSpc>
                        <a:spcBef>
                          <a:spcPts val="0"/>
                        </a:spcBef>
                        <a:spcAft>
                          <a:spcPts val="0"/>
                        </a:spcAft>
                      </a:pPr>
                      <a:r>
                        <a:rPr lang="en-GB" sz="1600" b="1" dirty="0">
                          <a:solidFill>
                            <a:schemeClr val="tx1"/>
                          </a:solidFill>
                          <a:effectLst/>
                          <a:latin typeface="Times New Roman" pitchFamily="18" charset="0"/>
                          <a:cs typeface="Times New Roman" pitchFamily="18" charset="0"/>
                        </a:rPr>
                        <a:t>Strategy </a:t>
                      </a:r>
                      <a:endParaRPr lang="en-US" sz="1600" b="1" dirty="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ctr">
                        <a:lnSpc>
                          <a:spcPct val="150000"/>
                        </a:lnSpc>
                        <a:spcBef>
                          <a:spcPts val="0"/>
                        </a:spcBef>
                        <a:spcAft>
                          <a:spcPts val="0"/>
                        </a:spcAft>
                      </a:pPr>
                      <a:r>
                        <a:rPr lang="en-GB" sz="1600" b="1" dirty="0">
                          <a:solidFill>
                            <a:schemeClr val="tx1"/>
                          </a:solidFill>
                          <a:effectLst/>
                          <a:latin typeface="Times New Roman" pitchFamily="18" charset="0"/>
                          <a:cs typeface="Times New Roman" pitchFamily="18" charset="0"/>
                        </a:rPr>
                        <a:t>Success criteria </a:t>
                      </a:r>
                      <a:endParaRPr lang="en-US" sz="1600" b="1" dirty="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ctr">
                        <a:lnSpc>
                          <a:spcPct val="150000"/>
                        </a:lnSpc>
                        <a:spcBef>
                          <a:spcPts val="0"/>
                        </a:spcBef>
                        <a:spcAft>
                          <a:spcPts val="0"/>
                        </a:spcAft>
                      </a:pPr>
                      <a:r>
                        <a:rPr lang="en-GB" sz="1600" b="1" dirty="0">
                          <a:solidFill>
                            <a:schemeClr val="tx1"/>
                          </a:solidFill>
                          <a:effectLst/>
                          <a:latin typeface="Times New Roman" pitchFamily="18" charset="0"/>
                          <a:cs typeface="Times New Roman" pitchFamily="18" charset="0"/>
                        </a:rPr>
                        <a:t>Action </a:t>
                      </a:r>
                      <a:endParaRPr lang="en-US" sz="1600" b="1" dirty="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ctr">
                        <a:lnSpc>
                          <a:spcPct val="150000"/>
                        </a:lnSpc>
                        <a:spcBef>
                          <a:spcPts val="0"/>
                        </a:spcBef>
                        <a:spcAft>
                          <a:spcPts val="0"/>
                        </a:spcAft>
                      </a:pPr>
                      <a:r>
                        <a:rPr lang="en-GB" sz="1600" b="1" dirty="0">
                          <a:solidFill>
                            <a:schemeClr val="tx1"/>
                          </a:solidFill>
                          <a:effectLst/>
                          <a:latin typeface="Times New Roman" pitchFamily="18" charset="0"/>
                          <a:cs typeface="Times New Roman" pitchFamily="18" charset="0"/>
                        </a:rPr>
                        <a:t>Resources </a:t>
                      </a:r>
                      <a:endParaRPr lang="en-US" sz="1600" b="1" dirty="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ctr">
                        <a:lnSpc>
                          <a:spcPct val="150000"/>
                        </a:lnSpc>
                        <a:spcBef>
                          <a:spcPts val="0"/>
                        </a:spcBef>
                        <a:spcAft>
                          <a:spcPts val="0"/>
                        </a:spcAft>
                      </a:pPr>
                      <a:r>
                        <a:rPr lang="en-GB" sz="1600" b="1" dirty="0">
                          <a:solidFill>
                            <a:schemeClr val="tx1"/>
                          </a:solidFill>
                          <a:effectLst/>
                          <a:latin typeface="Times New Roman" pitchFamily="18" charset="0"/>
                          <a:cs typeface="Times New Roman" pitchFamily="18" charset="0"/>
                        </a:rPr>
                        <a:t>Implementation </a:t>
                      </a:r>
                      <a:endParaRPr lang="en-US" sz="1600" b="1" dirty="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ctr">
                        <a:lnSpc>
                          <a:spcPct val="150000"/>
                        </a:lnSpc>
                        <a:spcBef>
                          <a:spcPts val="0"/>
                        </a:spcBef>
                        <a:spcAft>
                          <a:spcPts val="0"/>
                        </a:spcAft>
                      </a:pPr>
                      <a:r>
                        <a:rPr lang="en-GB" sz="1600" b="1" dirty="0">
                          <a:solidFill>
                            <a:schemeClr val="tx1"/>
                          </a:solidFill>
                          <a:effectLst/>
                          <a:latin typeface="Times New Roman" pitchFamily="18" charset="0"/>
                          <a:cs typeface="Times New Roman" pitchFamily="18" charset="0"/>
                        </a:rPr>
                        <a:t>Time taken </a:t>
                      </a:r>
                      <a:endParaRPr lang="en-US" sz="1600" b="1" dirty="0">
                        <a:solidFill>
                          <a:schemeClr val="tx1"/>
                        </a:solidFill>
                        <a:effectLst/>
                        <a:latin typeface="Times New Roman" pitchFamily="18" charset="0"/>
                        <a:ea typeface="Times New Roman"/>
                        <a:cs typeface="Times New Roman" pitchFamily="18" charset="0"/>
                      </a:endParaRPr>
                    </a:p>
                  </a:txBody>
                  <a:tcPr marL="59512" marR="59512" marT="59512" marB="59512"/>
                </a:tc>
              </a:tr>
              <a:tr h="1918659">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Reducing waste time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dirty="0">
                          <a:solidFill>
                            <a:schemeClr val="tx1"/>
                          </a:solidFill>
                          <a:effectLst/>
                          <a:latin typeface="Times New Roman" pitchFamily="18" charset="0"/>
                          <a:cs typeface="Times New Roman" pitchFamily="18" charset="0"/>
                        </a:rPr>
                        <a:t>Improved employee efficiency and reduced customer time interaction </a:t>
                      </a:r>
                      <a:endParaRPr lang="en-US" sz="1200" dirty="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Providing communication training and customer handling training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dirty="0">
                          <a:solidFill>
                            <a:schemeClr val="tx1"/>
                          </a:solidFill>
                          <a:effectLst/>
                          <a:latin typeface="Times New Roman" pitchFamily="18" charset="0"/>
                          <a:cs typeface="Times New Roman" pitchFamily="18" charset="0"/>
                        </a:rPr>
                        <a:t>Technological guidance and support </a:t>
                      </a:r>
                      <a:endParaRPr lang="en-US" sz="1200" dirty="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Implemented with a reduced physical line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2-3 weeks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r>
              <a:tr h="1147387">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Improving service quality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Reduction in the waiting line of customers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Introducing technology for improving interaction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Customer data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Development of tailored service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4-5 weeks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r>
              <a:tr h="1147387">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Increased customer loyalty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Repetitive revenue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Introduction of the queue management system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Customers Feedback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a:solidFill>
                            <a:schemeClr val="tx1"/>
                          </a:solidFill>
                          <a:effectLst/>
                          <a:latin typeface="Times New Roman" pitchFamily="18" charset="0"/>
                          <a:cs typeface="Times New Roman" pitchFamily="18" charset="0"/>
                        </a:rPr>
                        <a:t>Implemented with prioritization service </a:t>
                      </a:r>
                      <a:endParaRPr lang="en-US" sz="1200">
                        <a:solidFill>
                          <a:schemeClr val="tx1"/>
                        </a:solidFill>
                        <a:effectLst/>
                        <a:latin typeface="Times New Roman" pitchFamily="18" charset="0"/>
                        <a:ea typeface="Times New Roman"/>
                        <a:cs typeface="Times New Roman" pitchFamily="18" charset="0"/>
                      </a:endParaRPr>
                    </a:p>
                  </a:txBody>
                  <a:tcPr marL="59512" marR="59512" marT="59512" marB="59512"/>
                </a:tc>
                <a:tc>
                  <a:txBody>
                    <a:bodyPr/>
                    <a:lstStyle/>
                    <a:p>
                      <a:pPr marL="0" marR="0" algn="just">
                        <a:lnSpc>
                          <a:spcPct val="150000"/>
                        </a:lnSpc>
                        <a:spcBef>
                          <a:spcPts val="0"/>
                        </a:spcBef>
                        <a:spcAft>
                          <a:spcPts val="0"/>
                        </a:spcAft>
                      </a:pPr>
                      <a:r>
                        <a:rPr lang="en-GB" sz="1200" dirty="0">
                          <a:solidFill>
                            <a:schemeClr val="tx1"/>
                          </a:solidFill>
                          <a:effectLst/>
                          <a:latin typeface="Times New Roman" pitchFamily="18" charset="0"/>
                          <a:cs typeface="Times New Roman" pitchFamily="18" charset="0"/>
                        </a:rPr>
                        <a:t>5-6 weeks </a:t>
                      </a:r>
                      <a:endParaRPr lang="en-US" sz="1200" dirty="0">
                        <a:solidFill>
                          <a:schemeClr val="tx1"/>
                        </a:solidFill>
                        <a:effectLst/>
                        <a:latin typeface="Times New Roman" pitchFamily="18" charset="0"/>
                        <a:ea typeface="Times New Roman"/>
                        <a:cs typeface="Times New Roman" pitchFamily="18" charset="0"/>
                      </a:endParaRPr>
                    </a:p>
                  </a:txBody>
                  <a:tcPr marL="59512" marR="59512" marT="59512" marB="59512"/>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dirty="0" smtClean="0"/>
              <a:t>Tracking progress on the action plan and follow-up activities </a:t>
            </a:r>
            <a:endParaRPr lang="en-US" sz="3200" dirty="0"/>
          </a:p>
        </p:txBody>
      </p:sp>
      <p:sp>
        <p:nvSpPr>
          <p:cNvPr id="3" name="Content Placeholder 2"/>
          <p:cNvSpPr>
            <a:spLocks noGrp="1"/>
          </p:cNvSpPr>
          <p:nvPr>
            <p:ph idx="1"/>
          </p:nvPr>
        </p:nvSpPr>
        <p:spPr/>
        <p:txBody>
          <a:bodyPr>
            <a:normAutofit/>
          </a:bodyPr>
          <a:lstStyle/>
          <a:p>
            <a:pPr lvl="0" algn="just">
              <a:lnSpc>
                <a:spcPct val="150000"/>
              </a:lnSpc>
            </a:pPr>
            <a:r>
              <a:rPr lang="en-GB" sz="2000" dirty="0" smtClean="0"/>
              <a:t>Progress is tracked by creating deliverables</a:t>
            </a:r>
            <a:endParaRPr lang="en-US" sz="2000" dirty="0" smtClean="0"/>
          </a:p>
          <a:p>
            <a:pPr lvl="0" algn="just">
              <a:lnSpc>
                <a:spcPct val="150000"/>
              </a:lnSpc>
            </a:pPr>
            <a:r>
              <a:rPr lang="en-GB" sz="2000" dirty="0" smtClean="0"/>
              <a:t>The setting of milestones  with realistic expectations</a:t>
            </a:r>
            <a:endParaRPr lang="en-US" sz="2000" dirty="0" smtClean="0"/>
          </a:p>
          <a:p>
            <a:pPr lvl="0" algn="just">
              <a:lnSpc>
                <a:spcPct val="150000"/>
              </a:lnSpc>
            </a:pPr>
            <a:r>
              <a:rPr lang="en-GB" sz="2000" dirty="0" smtClean="0"/>
              <a:t>Implementation of project tracking software for analysing results (Akbar </a:t>
            </a:r>
            <a:r>
              <a:rPr lang="en-GB" sz="2000" i="1" dirty="0" smtClean="0"/>
              <a:t>et al.</a:t>
            </a:r>
            <a:r>
              <a:rPr lang="en-GB" sz="2000" dirty="0" smtClean="0"/>
              <a:t> 2019). </a:t>
            </a:r>
            <a:endParaRPr lang="en-US" sz="2000" dirty="0" smtClean="0"/>
          </a:p>
          <a:p>
            <a:pPr algn="just">
              <a:lnSpc>
                <a:spcPct val="150000"/>
              </a:lnSpc>
            </a:pP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dirty="0" smtClean="0"/>
              <a:t>Reference list </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62500" lnSpcReduction="20000"/>
          </a:bodyPr>
          <a:lstStyle/>
          <a:p>
            <a:r>
              <a:rPr lang="en-GB" dirty="0" smtClean="0"/>
              <a:t>Akbar, M.A., Sang, J., Khan, A.A., </a:t>
            </a:r>
            <a:r>
              <a:rPr lang="en-GB" dirty="0" err="1" smtClean="0"/>
              <a:t>Mahmood</a:t>
            </a:r>
            <a:r>
              <a:rPr lang="en-GB" dirty="0" smtClean="0"/>
              <a:t>, S., </a:t>
            </a:r>
            <a:r>
              <a:rPr lang="en-GB" dirty="0" err="1" smtClean="0"/>
              <a:t>Qadri</a:t>
            </a:r>
            <a:r>
              <a:rPr lang="en-GB" dirty="0" smtClean="0"/>
              <a:t>, S.F., </a:t>
            </a:r>
            <a:r>
              <a:rPr lang="en-GB" dirty="0" err="1" smtClean="0"/>
              <a:t>Hu</a:t>
            </a:r>
            <a:r>
              <a:rPr lang="en-GB" dirty="0" smtClean="0"/>
              <a:t>, H. and Xiang, H., (2019). Success factors influencing requirements change management process in global software development. </a:t>
            </a:r>
            <a:r>
              <a:rPr lang="en-GB" i="1" dirty="0" smtClean="0"/>
              <a:t>Journal of Computer Languages,</a:t>
            </a:r>
            <a:r>
              <a:rPr lang="en-GB" dirty="0" smtClean="0"/>
              <a:t> 51, pp.112-130.</a:t>
            </a:r>
            <a:endParaRPr lang="en-US" dirty="0" smtClean="0"/>
          </a:p>
          <a:p>
            <a:r>
              <a:rPr lang="en-GB" dirty="0" smtClean="0"/>
              <a:t>Companies market cap, 2023. </a:t>
            </a:r>
            <a:r>
              <a:rPr lang="en-GB" i="1" dirty="0" smtClean="0"/>
              <a:t>The market capitalization of Aston Martin</a:t>
            </a:r>
            <a:r>
              <a:rPr lang="en-GB" dirty="0" smtClean="0"/>
              <a:t>. Available at: </a:t>
            </a:r>
            <a:r>
              <a:rPr lang="en-GB" dirty="0" smtClean="0">
                <a:hlinkClick r:id="rId2"/>
              </a:rPr>
              <a:t>https://companiesmarketcap.com/aston-martin/marketcap/</a:t>
            </a:r>
            <a:r>
              <a:rPr lang="en-GB" dirty="0" smtClean="0"/>
              <a:t> Available at: </a:t>
            </a:r>
            <a:endParaRPr lang="en-US" dirty="0" smtClean="0"/>
          </a:p>
          <a:p>
            <a:r>
              <a:rPr lang="en-GB" dirty="0" smtClean="0"/>
              <a:t>Ebert, J.F., </a:t>
            </a:r>
            <a:r>
              <a:rPr lang="en-GB" dirty="0" err="1" smtClean="0"/>
              <a:t>Huibers</a:t>
            </a:r>
            <a:r>
              <a:rPr lang="en-GB" dirty="0" smtClean="0"/>
              <a:t>, L., Christensen, B., </a:t>
            </a:r>
            <a:r>
              <a:rPr lang="en-GB" dirty="0" err="1" smtClean="0"/>
              <a:t>Lippert</a:t>
            </a:r>
            <a:r>
              <a:rPr lang="en-GB" dirty="0" smtClean="0"/>
              <a:t>, F.K. and Christensen, M.B., (2019). Giving callers the option to bypass the telephone waiting line in out-of-hours services: a comparative intervention study. </a:t>
            </a:r>
            <a:r>
              <a:rPr lang="en-GB" i="1" dirty="0" smtClean="0"/>
              <a:t>Scandinavian Journal of primary health care</a:t>
            </a:r>
            <a:r>
              <a:rPr lang="en-GB" dirty="0" smtClean="0"/>
              <a:t>, 37(1), pp.120-127.</a:t>
            </a:r>
            <a:endParaRPr lang="en-US" dirty="0" smtClean="0"/>
          </a:p>
          <a:p>
            <a:r>
              <a:rPr lang="en-GB" dirty="0" smtClean="0"/>
              <a:t>He, S., </a:t>
            </a:r>
            <a:r>
              <a:rPr lang="en-GB" dirty="0" err="1" smtClean="0"/>
              <a:t>Shen</a:t>
            </a:r>
            <a:r>
              <a:rPr lang="en-GB" dirty="0" smtClean="0"/>
              <a:t>, F., Jin, L., Song, D., He, X. and Khan, M., (2022). Characteristics of subway air quality and favourable locations for passengers waiting and taking the subway.</a:t>
            </a:r>
            <a:r>
              <a:rPr lang="en-GB" i="1" dirty="0" smtClean="0"/>
              <a:t> Atmospheric Pollution Research,</a:t>
            </a:r>
            <a:r>
              <a:rPr lang="en-GB" dirty="0" smtClean="0"/>
              <a:t> 13(7), p.101482.</a:t>
            </a:r>
            <a:endParaRPr lang="en-US" dirty="0" smtClean="0"/>
          </a:p>
          <a:p>
            <a:r>
              <a:rPr lang="en-GB" dirty="0" smtClean="0"/>
              <a:t>Independent.Co.UK, (2022). </a:t>
            </a:r>
            <a:r>
              <a:rPr lang="en-GB" i="1" dirty="0" smtClean="0"/>
              <a:t>Supply chain problems hit Aston Martin deliveries and profits. </a:t>
            </a:r>
            <a:r>
              <a:rPr lang="en-GB" dirty="0" smtClean="0"/>
              <a:t>Available at: </a:t>
            </a:r>
            <a:r>
              <a:rPr lang="en-GB" dirty="0" smtClean="0">
                <a:hlinkClick r:id="rId3"/>
              </a:rPr>
              <a:t>https://www.independent.co.uk/business/supply-chain-problems-hit-aston-martin-deliveries-and-profits-b2215800.html</a:t>
            </a:r>
            <a:r>
              <a:rPr lang="en-GB" dirty="0" smtClean="0"/>
              <a:t> Available at: </a:t>
            </a:r>
            <a:endParaRPr lang="en-US" dirty="0" smtClean="0"/>
          </a:p>
          <a:p>
            <a:r>
              <a:rPr lang="en-GB" dirty="0" err="1" smtClean="0"/>
              <a:t>Salesforce</a:t>
            </a:r>
            <a:r>
              <a:rPr lang="en-GB" dirty="0" smtClean="0"/>
              <a:t>, (2023). </a:t>
            </a:r>
            <a:r>
              <a:rPr lang="en-GB" i="1" dirty="0" smtClean="0"/>
              <a:t>Aston Martin gears up for growth with </a:t>
            </a:r>
            <a:r>
              <a:rPr lang="en-GB" i="1" dirty="0" err="1" smtClean="0"/>
              <a:t>Salesforce</a:t>
            </a:r>
            <a:r>
              <a:rPr lang="en-GB" dirty="0" smtClean="0"/>
              <a:t>. Available at: </a:t>
            </a:r>
            <a:r>
              <a:rPr lang="en-GB" dirty="0" smtClean="0">
                <a:hlinkClick r:id="rId4"/>
              </a:rPr>
              <a:t>https://www.salesforce.com/in/customer-success-stories/aston-martin/</a:t>
            </a:r>
            <a:r>
              <a:rPr lang="en-GB" dirty="0" smtClean="0"/>
              <a:t> [Accessed on 16th April 2023]. </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4175760"/>
          </a:xfrm>
        </p:spPr>
        <p:txBody>
          <a:bodyPr>
            <a:noAutofit/>
          </a:bodyPr>
          <a:lstStyle/>
          <a:p>
            <a:pPr algn="ctr"/>
            <a:r>
              <a:rPr lang="en-US" sz="9600" dirty="0" smtClean="0"/>
              <a:t/>
            </a:r>
            <a:br>
              <a:rPr lang="en-US" sz="9600" dirty="0" smtClean="0"/>
            </a:br>
            <a:r>
              <a:rPr lang="en-US" sz="9600" dirty="0" smtClean="0"/>
              <a:t/>
            </a:r>
            <a:br>
              <a:rPr lang="en-US" sz="9600" dirty="0" smtClean="0"/>
            </a:br>
            <a:r>
              <a:rPr lang="en-US" sz="9600" dirty="0" smtClean="0"/>
              <a:t/>
            </a:r>
            <a:br>
              <a:rPr lang="en-US" sz="9600" dirty="0" smtClean="0"/>
            </a:br>
            <a:r>
              <a:rPr lang="en-US" sz="9600" dirty="0" smtClean="0"/>
              <a:t>Thank you </a:t>
            </a:r>
            <a:endParaRPr lang="en-US" sz="9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TotalTime>
  <Words>942</Words>
  <Application>Microsoft Office PowerPoint</Application>
  <PresentationFormat>On-screen Show (4:3)</PresentationFormat>
  <Paragraphs>71</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OPERATIONS RESEARCH &amp; LOGISTICS  </vt:lpstr>
      <vt:lpstr>Introduction </vt:lpstr>
      <vt:lpstr>Company background </vt:lpstr>
      <vt:lpstr>Situational analysis of the waiting line system </vt:lpstr>
      <vt:lpstr>Proposal for introducing a waiting line system in Aston Martin </vt:lpstr>
      <vt:lpstr>An action plan for implementation </vt:lpstr>
      <vt:lpstr>Tracking progress on the action plan and follow-up activities </vt:lpstr>
      <vt:lpstr>Reference list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OPERATIONS RESEARCH &amp; LOGISTICS</dc:title>
  <dc:creator>user</dc:creator>
  <cp:lastModifiedBy>user</cp:lastModifiedBy>
  <cp:revision>5</cp:revision>
  <dcterms:created xsi:type="dcterms:W3CDTF">2023-04-17T12:52:24Z</dcterms:created>
  <dcterms:modified xsi:type="dcterms:W3CDTF">2023-04-17T13:13:23Z</dcterms:modified>
</cp:coreProperties>
</file>