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snapToGrid="0">
      <p:cViewPr varScale="1">
        <p:scale>
          <a:sx n="78" d="100"/>
          <a:sy n="78" d="100"/>
        </p:scale>
        <p:origin x="1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C349D6-668A-48E6-837E-82F7242CFE38}" type="datetimeFigureOut">
              <a:rPr lang="en-IN" smtClean="0"/>
              <a:t>18-04-2023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D74AA0-292A-4342-A57F-15B7A92B5381}" type="slidenum">
              <a:rPr lang="en-IN" smtClean="0"/>
              <a:t>‹#›</a:t>
            </a:fld>
            <a:endParaRPr lang="en-IN"/>
          </a:p>
        </p:txBody>
      </p:sp>
    </p:spTree>
    <p:extLst>
      <p:ext uri="{BB962C8B-B14F-4D97-AF65-F5344CB8AC3E}">
        <p14:creationId xmlns:p14="http://schemas.microsoft.com/office/powerpoint/2010/main" val="11128520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Times New Roman" panose="02020603050405020304" pitchFamily="18" charset="0"/>
              </a:rPr>
              <a:t>The Working Party On the Nutrition of Elderly People is seen to recommend that people who are aged 65 or more adopt a similar diet just like younger adults (Statutory Framework for the Early Years foundation stage, 2022). Additionally,  it has been advised that they should have a diet that provides all the nutrients effectively that can provide them with proper nutrition.</a:t>
            </a:r>
            <a:endParaRPr lang="en-IN" dirty="0"/>
          </a:p>
        </p:txBody>
      </p:sp>
      <p:sp>
        <p:nvSpPr>
          <p:cNvPr id="4" name="Slide Number Placeholder 3"/>
          <p:cNvSpPr>
            <a:spLocks noGrp="1"/>
          </p:cNvSpPr>
          <p:nvPr>
            <p:ph type="sldNum" sz="quarter" idx="5"/>
          </p:nvPr>
        </p:nvSpPr>
        <p:spPr/>
        <p:txBody>
          <a:bodyPr/>
          <a:lstStyle/>
          <a:p>
            <a:fld id="{09D74AA0-292A-4342-A57F-15B7A92B5381}" type="slidenum">
              <a:rPr lang="en-IN" smtClean="0"/>
              <a:t>2</a:t>
            </a:fld>
            <a:endParaRPr lang="en-IN"/>
          </a:p>
        </p:txBody>
      </p:sp>
    </p:spTree>
    <p:extLst>
      <p:ext uri="{BB962C8B-B14F-4D97-AF65-F5344CB8AC3E}">
        <p14:creationId xmlns:p14="http://schemas.microsoft.com/office/powerpoint/2010/main" val="19180777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0">
              <a:spcBef>
                <a:spcPts val="0"/>
              </a:spcBef>
              <a:spcAft>
                <a:spcPts val="0"/>
              </a:spcAft>
            </a:pPr>
            <a:r>
              <a:rPr lang="en-US" sz="1800" b="0" i="0" u="none" strike="noStrike" dirty="0">
                <a:solidFill>
                  <a:srgbClr val="000000"/>
                </a:solidFill>
                <a:effectLst/>
                <a:latin typeface="Times New Roman" panose="02020603050405020304" pitchFamily="18" charset="0"/>
              </a:rPr>
              <a:t>A lot of psychological benefits can be provided to the targeted population by developing this campaign,  which can help them in many different ways. </a:t>
            </a:r>
            <a:endParaRPr lang="en-US" b="0" dirty="0">
              <a:effectLst/>
            </a:endParaRPr>
          </a:p>
          <a:p>
            <a:br>
              <a:rPr lang="en-US" dirty="0"/>
            </a:br>
            <a:endParaRPr lang="en-IN" dirty="0"/>
          </a:p>
        </p:txBody>
      </p:sp>
      <p:sp>
        <p:nvSpPr>
          <p:cNvPr id="4" name="Slide Number Placeholder 3"/>
          <p:cNvSpPr>
            <a:spLocks noGrp="1"/>
          </p:cNvSpPr>
          <p:nvPr>
            <p:ph type="sldNum" sz="quarter" idx="5"/>
          </p:nvPr>
        </p:nvSpPr>
        <p:spPr/>
        <p:txBody>
          <a:bodyPr/>
          <a:lstStyle/>
          <a:p>
            <a:fld id="{09D74AA0-292A-4342-A57F-15B7A92B5381}" type="slidenum">
              <a:rPr lang="en-IN" smtClean="0"/>
              <a:t>11</a:t>
            </a:fld>
            <a:endParaRPr lang="en-IN"/>
          </a:p>
        </p:txBody>
      </p:sp>
    </p:spTree>
    <p:extLst>
      <p:ext uri="{BB962C8B-B14F-4D97-AF65-F5344CB8AC3E}">
        <p14:creationId xmlns:p14="http://schemas.microsoft.com/office/powerpoint/2010/main" val="30285528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Times New Roman" panose="02020603050405020304" pitchFamily="18" charset="0"/>
              </a:rPr>
              <a:t>The above-mentioned sociological benefits are seen to be quite evident in the process of promoting the campaign that can help the elderly population. </a:t>
            </a:r>
            <a:endParaRPr lang="en-IN" dirty="0"/>
          </a:p>
        </p:txBody>
      </p:sp>
      <p:sp>
        <p:nvSpPr>
          <p:cNvPr id="4" name="Slide Number Placeholder 3"/>
          <p:cNvSpPr>
            <a:spLocks noGrp="1"/>
          </p:cNvSpPr>
          <p:nvPr>
            <p:ph type="sldNum" sz="quarter" idx="5"/>
          </p:nvPr>
        </p:nvSpPr>
        <p:spPr/>
        <p:txBody>
          <a:bodyPr/>
          <a:lstStyle/>
          <a:p>
            <a:fld id="{09D74AA0-292A-4342-A57F-15B7A92B5381}" type="slidenum">
              <a:rPr lang="en-IN" smtClean="0"/>
              <a:t>12</a:t>
            </a:fld>
            <a:endParaRPr lang="en-IN"/>
          </a:p>
        </p:txBody>
      </p:sp>
    </p:spTree>
    <p:extLst>
      <p:ext uri="{BB962C8B-B14F-4D97-AF65-F5344CB8AC3E}">
        <p14:creationId xmlns:p14="http://schemas.microsoft.com/office/powerpoint/2010/main" val="4285537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Times New Roman" panose="02020603050405020304" pitchFamily="18" charset="0"/>
              </a:rPr>
              <a:t>In the process of conducting this particular health camping a lot of benefits can be noticed among which the physiological benefits get  significant importance.  These benefits have been discussed in the above bullet points to provide proper knowledge that can help the target population. </a:t>
            </a:r>
            <a:endParaRPr lang="en-IN" dirty="0"/>
          </a:p>
        </p:txBody>
      </p:sp>
      <p:sp>
        <p:nvSpPr>
          <p:cNvPr id="4" name="Slide Number Placeholder 3"/>
          <p:cNvSpPr>
            <a:spLocks noGrp="1"/>
          </p:cNvSpPr>
          <p:nvPr>
            <p:ph type="sldNum" sz="quarter" idx="5"/>
          </p:nvPr>
        </p:nvSpPr>
        <p:spPr/>
        <p:txBody>
          <a:bodyPr/>
          <a:lstStyle/>
          <a:p>
            <a:fld id="{09D74AA0-292A-4342-A57F-15B7A92B5381}" type="slidenum">
              <a:rPr lang="en-IN" smtClean="0"/>
              <a:t>13</a:t>
            </a:fld>
            <a:endParaRPr lang="en-IN"/>
          </a:p>
        </p:txBody>
      </p:sp>
    </p:spTree>
    <p:extLst>
      <p:ext uri="{BB962C8B-B14F-4D97-AF65-F5344CB8AC3E}">
        <p14:creationId xmlns:p14="http://schemas.microsoft.com/office/powerpoint/2010/main" val="3022125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spcBef>
                <a:spcPts val="0"/>
              </a:spcBef>
              <a:spcAft>
                <a:spcPts val="0"/>
              </a:spcAft>
            </a:pPr>
            <a:r>
              <a:rPr lang="en-US" sz="1800" b="0" i="0" u="none" strike="noStrike" dirty="0">
                <a:solidFill>
                  <a:srgbClr val="000000"/>
                </a:solidFill>
                <a:effectLst/>
                <a:latin typeface="Times New Roman" panose="02020603050405020304" pitchFamily="18" charset="0"/>
              </a:rPr>
              <a:t>A general assumption can be seen that older people should eat smaller amounts of meals.  However,  this is not true in many cases and it should be also mentioned that their meals should be nutritious as well as balanced.  This means it is important for them to eat regularly and eat enough to get the perfect amount of nutrition. </a:t>
            </a:r>
            <a:endParaRPr lang="en-US" b="0" dirty="0">
              <a:effectLst/>
            </a:endParaRPr>
          </a:p>
          <a:p>
            <a:br>
              <a:rPr lang="en-US" dirty="0"/>
            </a:br>
            <a:endParaRPr lang="en-IN" dirty="0"/>
          </a:p>
        </p:txBody>
      </p:sp>
      <p:sp>
        <p:nvSpPr>
          <p:cNvPr id="4" name="Slide Number Placeholder 3"/>
          <p:cNvSpPr>
            <a:spLocks noGrp="1"/>
          </p:cNvSpPr>
          <p:nvPr>
            <p:ph type="sldNum" sz="quarter" idx="5"/>
          </p:nvPr>
        </p:nvSpPr>
        <p:spPr/>
        <p:txBody>
          <a:bodyPr/>
          <a:lstStyle/>
          <a:p>
            <a:fld id="{09D74AA0-292A-4342-A57F-15B7A92B5381}" type="slidenum">
              <a:rPr lang="en-IN" smtClean="0"/>
              <a:t>3</a:t>
            </a:fld>
            <a:endParaRPr lang="en-IN"/>
          </a:p>
        </p:txBody>
      </p:sp>
    </p:spTree>
    <p:extLst>
      <p:ext uri="{BB962C8B-B14F-4D97-AF65-F5344CB8AC3E}">
        <p14:creationId xmlns:p14="http://schemas.microsoft.com/office/powerpoint/2010/main" val="42866054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0">
              <a:spcBef>
                <a:spcPts val="0"/>
              </a:spcBef>
              <a:spcAft>
                <a:spcPts val="0"/>
              </a:spcAft>
            </a:pPr>
            <a:r>
              <a:rPr lang="en-US" sz="1800" b="0" i="0" u="none" strike="noStrike" dirty="0">
                <a:solidFill>
                  <a:srgbClr val="000000"/>
                </a:solidFill>
                <a:effectLst/>
                <a:latin typeface="Times New Roman" panose="02020603050405020304" pitchFamily="18" charset="0"/>
              </a:rPr>
              <a:t>It has been identified that malnutrition happens because of inadequate food intake along with dietary deficiency. In addition to this, it has also been observed that nutritional inadequacy in the elderly is also related to physiologic, pathologic, psychologic and sociological factors. Apart from that, the difficulty of the clinicians in the process of identifying the underlying factors that are contributing to the problems is also considered to be the biggest issue.</a:t>
            </a:r>
            <a:endParaRPr lang="en-US" b="0" dirty="0">
              <a:effectLst/>
            </a:endParaRPr>
          </a:p>
          <a:p>
            <a:br>
              <a:rPr lang="en-US" dirty="0"/>
            </a:br>
            <a:endParaRPr lang="en-IN" dirty="0"/>
          </a:p>
        </p:txBody>
      </p:sp>
      <p:sp>
        <p:nvSpPr>
          <p:cNvPr id="4" name="Slide Number Placeholder 3"/>
          <p:cNvSpPr>
            <a:spLocks noGrp="1"/>
          </p:cNvSpPr>
          <p:nvPr>
            <p:ph type="sldNum" sz="quarter" idx="5"/>
          </p:nvPr>
        </p:nvSpPr>
        <p:spPr/>
        <p:txBody>
          <a:bodyPr/>
          <a:lstStyle/>
          <a:p>
            <a:fld id="{09D74AA0-292A-4342-A57F-15B7A92B5381}" type="slidenum">
              <a:rPr lang="en-IN" smtClean="0"/>
              <a:t>4</a:t>
            </a:fld>
            <a:endParaRPr lang="en-IN"/>
          </a:p>
        </p:txBody>
      </p:sp>
    </p:spTree>
    <p:extLst>
      <p:ext uri="{BB962C8B-B14F-4D97-AF65-F5344CB8AC3E}">
        <p14:creationId xmlns:p14="http://schemas.microsoft.com/office/powerpoint/2010/main" val="8315962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0">
              <a:spcBef>
                <a:spcPts val="0"/>
              </a:spcBef>
              <a:spcAft>
                <a:spcPts val="0"/>
              </a:spcAft>
            </a:pPr>
            <a:r>
              <a:rPr lang="en-US" sz="1800" b="0" i="0" u="none" strike="noStrike" dirty="0">
                <a:solidFill>
                  <a:srgbClr val="000000"/>
                </a:solidFill>
                <a:effectLst/>
                <a:latin typeface="Times New Roman" panose="02020603050405020304" pitchFamily="18" charset="0"/>
              </a:rPr>
              <a:t>The information highlights that different social factors like isolation and loneliness are seen to be associated with decreasing nutrition and creating an impact on dietary intake among older adults. 3.8  million people in the UK aged over 65 are seen to live alone which is also creating an impact on their eating </a:t>
            </a:r>
            <a:r>
              <a:rPr lang="en-US" sz="1800" b="0" i="0" u="none" strike="noStrike" dirty="0" err="1">
                <a:solidFill>
                  <a:srgbClr val="000000"/>
                </a:solidFill>
                <a:effectLst/>
                <a:latin typeface="Times New Roman" panose="02020603050405020304" pitchFamily="18" charset="0"/>
              </a:rPr>
              <a:t>behaviour</a:t>
            </a:r>
            <a:r>
              <a:rPr lang="en-US" sz="1800" b="0" i="0" u="none" strike="noStrike" dirty="0">
                <a:solidFill>
                  <a:srgbClr val="000000"/>
                </a:solidFill>
                <a:effectLst/>
                <a:latin typeface="Times New Roman" panose="02020603050405020304" pitchFamily="18" charset="0"/>
              </a:rPr>
              <a:t> (Evans, 2019). </a:t>
            </a:r>
            <a:endParaRPr lang="en-US" b="0" dirty="0">
              <a:effectLst/>
            </a:endParaRPr>
          </a:p>
          <a:p>
            <a:br>
              <a:rPr lang="en-US" dirty="0"/>
            </a:br>
            <a:endParaRPr lang="en-IN" dirty="0"/>
          </a:p>
        </p:txBody>
      </p:sp>
      <p:sp>
        <p:nvSpPr>
          <p:cNvPr id="4" name="Slide Number Placeholder 3"/>
          <p:cNvSpPr>
            <a:spLocks noGrp="1"/>
          </p:cNvSpPr>
          <p:nvPr>
            <p:ph type="sldNum" sz="quarter" idx="5"/>
          </p:nvPr>
        </p:nvSpPr>
        <p:spPr/>
        <p:txBody>
          <a:bodyPr/>
          <a:lstStyle/>
          <a:p>
            <a:fld id="{09D74AA0-292A-4342-A57F-15B7A92B5381}" type="slidenum">
              <a:rPr lang="en-IN" smtClean="0"/>
              <a:t>5</a:t>
            </a:fld>
            <a:endParaRPr lang="en-IN"/>
          </a:p>
        </p:txBody>
      </p:sp>
    </p:spTree>
    <p:extLst>
      <p:ext uri="{BB962C8B-B14F-4D97-AF65-F5344CB8AC3E}">
        <p14:creationId xmlns:p14="http://schemas.microsoft.com/office/powerpoint/2010/main" val="2796339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0">
              <a:spcBef>
                <a:spcPts val="0"/>
              </a:spcBef>
              <a:spcAft>
                <a:spcPts val="0"/>
              </a:spcAft>
            </a:pPr>
            <a:r>
              <a:rPr lang="en-US" sz="1800" b="0" i="0" u="none" strike="noStrike" dirty="0">
                <a:solidFill>
                  <a:srgbClr val="000000"/>
                </a:solidFill>
                <a:effectLst/>
                <a:latin typeface="Times New Roman" panose="02020603050405020304" pitchFamily="18" charset="0"/>
              </a:rPr>
              <a:t>With the declining activity levels, it has been seen that energy falls in older age and eating less amount of food is seen to be expected from the older population (</a:t>
            </a:r>
            <a:r>
              <a:rPr lang="en-US" sz="1800" b="0" i="0" u="none" strike="noStrike" dirty="0" err="1">
                <a:solidFill>
                  <a:srgbClr val="222222"/>
                </a:solidFill>
                <a:effectLst/>
                <a:latin typeface="Times New Roman" panose="02020603050405020304" pitchFamily="18" charset="0"/>
              </a:rPr>
              <a:t>Krok</a:t>
            </a:r>
            <a:r>
              <a:rPr lang="en-US" sz="1800" b="0" i="0" u="none" strike="noStrike" dirty="0">
                <a:solidFill>
                  <a:srgbClr val="222222"/>
                </a:solidFill>
                <a:effectLst/>
                <a:latin typeface="Times New Roman" panose="02020603050405020304" pitchFamily="18" charset="0"/>
              </a:rPr>
              <a:t>-Schoen </a:t>
            </a:r>
            <a:r>
              <a:rPr lang="en-US" sz="1800" b="0" i="1" u="none" strike="noStrike" dirty="0">
                <a:solidFill>
                  <a:srgbClr val="222222"/>
                </a:solidFill>
                <a:effectLst/>
                <a:latin typeface="Times New Roman" panose="02020603050405020304" pitchFamily="18" charset="0"/>
              </a:rPr>
              <a:t>et al.</a:t>
            </a:r>
            <a:r>
              <a:rPr lang="en-US" sz="1800" b="0" i="0" u="none" strike="noStrike" dirty="0">
                <a:solidFill>
                  <a:srgbClr val="222222"/>
                </a:solidFill>
                <a:effectLst/>
                <a:latin typeface="Times New Roman" panose="02020603050405020304" pitchFamily="18" charset="0"/>
              </a:rPr>
              <a:t>, 2019)</a:t>
            </a:r>
            <a:r>
              <a:rPr lang="en-US" sz="1800" b="0" i="0" u="none" strike="noStrike" dirty="0">
                <a:solidFill>
                  <a:srgbClr val="000000"/>
                </a:solidFill>
                <a:effectLst/>
                <a:latin typeface="Times New Roman" panose="02020603050405020304" pitchFamily="18" charset="0"/>
              </a:rPr>
              <a:t>. Due to the fact that the total amount of food consumption is gradually declining, it becomes really important to intake a huge amount of nutritious food so that the energy requirements can be made in the elderly people. This particular campaign is highlighting three of the significant aims that can provide significant benefits to the population while dealing with the issue. </a:t>
            </a:r>
            <a:endParaRPr lang="en-US" b="0" dirty="0">
              <a:effectLst/>
            </a:endParaRPr>
          </a:p>
          <a:p>
            <a:br>
              <a:rPr lang="en-US" dirty="0"/>
            </a:br>
            <a:endParaRPr lang="en-IN" dirty="0"/>
          </a:p>
        </p:txBody>
      </p:sp>
      <p:sp>
        <p:nvSpPr>
          <p:cNvPr id="4" name="Slide Number Placeholder 3"/>
          <p:cNvSpPr>
            <a:spLocks noGrp="1"/>
          </p:cNvSpPr>
          <p:nvPr>
            <p:ph type="sldNum" sz="quarter" idx="5"/>
          </p:nvPr>
        </p:nvSpPr>
        <p:spPr/>
        <p:txBody>
          <a:bodyPr/>
          <a:lstStyle/>
          <a:p>
            <a:fld id="{09D74AA0-292A-4342-A57F-15B7A92B5381}" type="slidenum">
              <a:rPr lang="en-IN" smtClean="0"/>
              <a:t>6</a:t>
            </a:fld>
            <a:endParaRPr lang="en-IN"/>
          </a:p>
        </p:txBody>
      </p:sp>
    </p:spTree>
    <p:extLst>
      <p:ext uri="{BB962C8B-B14F-4D97-AF65-F5344CB8AC3E}">
        <p14:creationId xmlns:p14="http://schemas.microsoft.com/office/powerpoint/2010/main" val="7852205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0">
              <a:spcBef>
                <a:spcPts val="0"/>
              </a:spcBef>
              <a:spcAft>
                <a:spcPts val="0"/>
              </a:spcAft>
            </a:pPr>
            <a:r>
              <a:rPr lang="en-US" sz="1800" b="0" i="0" u="none" strike="noStrike" dirty="0">
                <a:solidFill>
                  <a:srgbClr val="000000"/>
                </a:solidFill>
                <a:effectLst/>
                <a:latin typeface="Times New Roman" panose="02020603050405020304" pitchFamily="18" charset="0"/>
              </a:rPr>
              <a:t>With the help of increasing awareness among these people,  can enlighten and motivate them to be healthy in the process of eating nutritious food.  In addition to this,  providing them with the right opportunity to participate in physical activity events can allow them to be active which is beneficial to deal with diseases (</a:t>
            </a:r>
            <a:r>
              <a:rPr lang="en-US" sz="1800" b="0" i="0" u="none" strike="noStrike" dirty="0">
                <a:solidFill>
                  <a:srgbClr val="222222"/>
                </a:solidFill>
                <a:effectLst/>
                <a:latin typeface="Times New Roman" panose="02020603050405020304" pitchFamily="18" charset="0"/>
              </a:rPr>
              <a:t>Jiménez-</a:t>
            </a:r>
            <a:r>
              <a:rPr lang="en-US" sz="1800" b="0" i="0" u="none" strike="noStrike" dirty="0" err="1">
                <a:solidFill>
                  <a:srgbClr val="222222"/>
                </a:solidFill>
                <a:effectLst/>
                <a:latin typeface="Times New Roman" panose="02020603050405020304" pitchFamily="18" charset="0"/>
              </a:rPr>
              <a:t>Pavón</a:t>
            </a:r>
            <a:r>
              <a:rPr lang="en-US" sz="1800" b="0" i="0" u="none" strike="noStrike" dirty="0">
                <a:solidFill>
                  <a:srgbClr val="222222"/>
                </a:solidFill>
                <a:effectLst/>
                <a:latin typeface="Times New Roman" panose="02020603050405020304" pitchFamily="18" charset="0"/>
              </a:rPr>
              <a:t> </a:t>
            </a:r>
            <a:r>
              <a:rPr lang="en-US" sz="1800" b="0" i="1" u="none" strike="noStrike" dirty="0">
                <a:solidFill>
                  <a:srgbClr val="222222"/>
                </a:solidFill>
                <a:effectLst/>
                <a:latin typeface="Times New Roman" panose="02020603050405020304" pitchFamily="18" charset="0"/>
              </a:rPr>
              <a:t>et al.</a:t>
            </a:r>
            <a:r>
              <a:rPr lang="en-US" sz="1800" b="0" i="0" u="none" strike="noStrike" dirty="0">
                <a:solidFill>
                  <a:srgbClr val="222222"/>
                </a:solidFill>
                <a:effectLst/>
                <a:latin typeface="Times New Roman" panose="02020603050405020304" pitchFamily="18" charset="0"/>
              </a:rPr>
              <a:t>, 2020)</a:t>
            </a:r>
            <a:r>
              <a:rPr lang="en-US" sz="1800" b="0" i="0" u="none" strike="noStrike" dirty="0">
                <a:solidFill>
                  <a:srgbClr val="000000"/>
                </a:solidFill>
                <a:effectLst/>
                <a:latin typeface="Times New Roman" panose="02020603050405020304" pitchFamily="18" charset="0"/>
              </a:rPr>
              <a:t>. Apart from that,  arranging mode care homes and providing them mental support for those who live alone so that they do not feel reluctant to have food timely. </a:t>
            </a:r>
            <a:endParaRPr lang="en-US" b="0" dirty="0">
              <a:effectLst/>
            </a:endParaRPr>
          </a:p>
          <a:p>
            <a:br>
              <a:rPr lang="en-US" dirty="0"/>
            </a:br>
            <a:endParaRPr lang="en-IN" dirty="0"/>
          </a:p>
        </p:txBody>
      </p:sp>
      <p:sp>
        <p:nvSpPr>
          <p:cNvPr id="4" name="Slide Number Placeholder 3"/>
          <p:cNvSpPr>
            <a:spLocks noGrp="1"/>
          </p:cNvSpPr>
          <p:nvPr>
            <p:ph type="sldNum" sz="quarter" idx="5"/>
          </p:nvPr>
        </p:nvSpPr>
        <p:spPr/>
        <p:txBody>
          <a:bodyPr/>
          <a:lstStyle/>
          <a:p>
            <a:fld id="{09D74AA0-292A-4342-A57F-15B7A92B5381}" type="slidenum">
              <a:rPr lang="en-IN" smtClean="0"/>
              <a:t>7</a:t>
            </a:fld>
            <a:endParaRPr lang="en-IN"/>
          </a:p>
        </p:txBody>
      </p:sp>
    </p:spTree>
    <p:extLst>
      <p:ext uri="{BB962C8B-B14F-4D97-AF65-F5344CB8AC3E}">
        <p14:creationId xmlns:p14="http://schemas.microsoft.com/office/powerpoint/2010/main" val="7601626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Times New Roman" panose="02020603050405020304" pitchFamily="18" charset="0"/>
              </a:rPr>
              <a:t>Getting connected with the community members can provide and see total evidence of the campaign's reach along with its impact. With the help of this, it becomes also easy to identify the changes in </a:t>
            </a:r>
            <a:r>
              <a:rPr lang="en-US" sz="1800" b="0" i="0" u="none" strike="noStrike" dirty="0" err="1">
                <a:solidFill>
                  <a:srgbClr val="000000"/>
                </a:solidFill>
                <a:effectLst/>
                <a:latin typeface="Times New Roman" panose="02020603050405020304" pitchFamily="18" charset="0"/>
              </a:rPr>
              <a:t>behaviour</a:t>
            </a:r>
            <a:r>
              <a:rPr lang="en-US" sz="1800" b="0" i="0" u="none" strike="noStrike" dirty="0">
                <a:solidFill>
                  <a:srgbClr val="000000"/>
                </a:solidFill>
                <a:effectLst/>
                <a:latin typeface="Times New Roman" panose="02020603050405020304" pitchFamily="18" charset="0"/>
              </a:rPr>
              <a:t> among the population who are at the risk. Using social media platforms can help to identify the views of the campaign, which reflects that people are getting conscious of this particular matter (</a:t>
            </a:r>
            <a:r>
              <a:rPr lang="en-US" sz="1800" b="0" i="0" u="none" strike="noStrike" dirty="0">
                <a:solidFill>
                  <a:srgbClr val="222222"/>
                </a:solidFill>
                <a:effectLst/>
                <a:latin typeface="Times New Roman" panose="02020603050405020304" pitchFamily="18" charset="0"/>
              </a:rPr>
              <a:t>Chauhan </a:t>
            </a:r>
            <a:r>
              <a:rPr lang="en-US" sz="1800" b="0" i="1" u="none" strike="noStrike" dirty="0">
                <a:solidFill>
                  <a:srgbClr val="222222"/>
                </a:solidFill>
                <a:effectLst/>
                <a:latin typeface="Times New Roman" panose="02020603050405020304" pitchFamily="18" charset="0"/>
              </a:rPr>
              <a:t>et al</a:t>
            </a:r>
            <a:r>
              <a:rPr lang="en-US" sz="1800" b="0" i="0" u="none" strike="noStrike" dirty="0">
                <a:solidFill>
                  <a:srgbClr val="222222"/>
                </a:solidFill>
                <a:effectLst/>
                <a:latin typeface="Times New Roman" panose="02020603050405020304" pitchFamily="18" charset="0"/>
              </a:rPr>
              <a:t>., 2021)</a:t>
            </a:r>
            <a:r>
              <a:rPr lang="en-US" sz="1800" b="0" i="0" u="none" strike="noStrike" dirty="0">
                <a:solidFill>
                  <a:srgbClr val="000000"/>
                </a:solidFill>
                <a:effectLst/>
                <a:latin typeface="Times New Roman" panose="02020603050405020304" pitchFamily="18" charset="0"/>
              </a:rPr>
              <a:t>. Creating and testing a hashtag can also help to know about the success of this campaign along with setting up a social listening service like Google Alerts can also help in this scenario. Additionally,  by counting the shared and downloaded content,  it can be easy to know if the message has been amplified or not.  Apart from that, identifying the demographics of the visitors is also beneficial. </a:t>
            </a:r>
            <a:endParaRPr lang="en-IN" dirty="0"/>
          </a:p>
        </p:txBody>
      </p:sp>
      <p:sp>
        <p:nvSpPr>
          <p:cNvPr id="4" name="Slide Number Placeholder 3"/>
          <p:cNvSpPr>
            <a:spLocks noGrp="1"/>
          </p:cNvSpPr>
          <p:nvPr>
            <p:ph type="sldNum" sz="quarter" idx="5"/>
          </p:nvPr>
        </p:nvSpPr>
        <p:spPr/>
        <p:txBody>
          <a:bodyPr/>
          <a:lstStyle/>
          <a:p>
            <a:fld id="{09D74AA0-292A-4342-A57F-15B7A92B5381}" type="slidenum">
              <a:rPr lang="en-IN" smtClean="0"/>
              <a:t>8</a:t>
            </a:fld>
            <a:endParaRPr lang="en-IN"/>
          </a:p>
        </p:txBody>
      </p:sp>
    </p:spTree>
    <p:extLst>
      <p:ext uri="{BB962C8B-B14F-4D97-AF65-F5344CB8AC3E}">
        <p14:creationId xmlns:p14="http://schemas.microsoft.com/office/powerpoint/2010/main" val="2454760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u="none" strike="noStrike" dirty="0">
                <a:solidFill>
                  <a:srgbClr val="000000"/>
                </a:solidFill>
                <a:effectLst/>
                <a:latin typeface="Times New Roman" panose="02020603050405020304" pitchFamily="18" charset="0"/>
              </a:rPr>
              <a:t>This particular poster has been used to advertise the campaign that has been made to increase awareness among elderly people in the UK to enhance their nutrition-taking abilities. </a:t>
            </a:r>
            <a:endParaRPr lang="en-IN" dirty="0"/>
          </a:p>
        </p:txBody>
      </p:sp>
      <p:sp>
        <p:nvSpPr>
          <p:cNvPr id="4" name="Slide Number Placeholder 3"/>
          <p:cNvSpPr>
            <a:spLocks noGrp="1"/>
          </p:cNvSpPr>
          <p:nvPr>
            <p:ph type="sldNum" sz="quarter" idx="5"/>
          </p:nvPr>
        </p:nvSpPr>
        <p:spPr/>
        <p:txBody>
          <a:bodyPr/>
          <a:lstStyle/>
          <a:p>
            <a:fld id="{09D74AA0-292A-4342-A57F-15B7A92B5381}" type="slidenum">
              <a:rPr lang="en-IN" smtClean="0"/>
              <a:t>9</a:t>
            </a:fld>
            <a:endParaRPr lang="en-IN"/>
          </a:p>
        </p:txBody>
      </p:sp>
    </p:spTree>
    <p:extLst>
      <p:ext uri="{BB962C8B-B14F-4D97-AF65-F5344CB8AC3E}">
        <p14:creationId xmlns:p14="http://schemas.microsoft.com/office/powerpoint/2010/main" val="19051652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rtl="0">
              <a:spcBef>
                <a:spcPts val="0"/>
              </a:spcBef>
              <a:spcAft>
                <a:spcPts val="0"/>
              </a:spcAft>
            </a:pPr>
            <a:r>
              <a:rPr lang="en-US" sz="1800" b="0" i="0" u="none" strike="noStrike" dirty="0">
                <a:solidFill>
                  <a:srgbClr val="000000"/>
                </a:solidFill>
                <a:effectLst/>
                <a:latin typeface="Times New Roman" panose="02020603050405020304" pitchFamily="18" charset="0"/>
              </a:rPr>
              <a:t>While using this potential partner it can be easy for this particular campaign to achieve great success and to reach a maximum number of the elderly population in the UK so that bigger changes can be made. </a:t>
            </a:r>
            <a:endParaRPr lang="en-US" b="0" dirty="0">
              <a:effectLst/>
            </a:endParaRPr>
          </a:p>
          <a:p>
            <a:br>
              <a:rPr lang="en-US" dirty="0"/>
            </a:br>
            <a:endParaRPr lang="en-IN" dirty="0"/>
          </a:p>
        </p:txBody>
      </p:sp>
      <p:sp>
        <p:nvSpPr>
          <p:cNvPr id="4" name="Slide Number Placeholder 3"/>
          <p:cNvSpPr>
            <a:spLocks noGrp="1"/>
          </p:cNvSpPr>
          <p:nvPr>
            <p:ph type="sldNum" sz="quarter" idx="5"/>
          </p:nvPr>
        </p:nvSpPr>
        <p:spPr/>
        <p:txBody>
          <a:bodyPr/>
          <a:lstStyle/>
          <a:p>
            <a:fld id="{09D74AA0-292A-4342-A57F-15B7A92B5381}" type="slidenum">
              <a:rPr lang="en-IN" smtClean="0"/>
              <a:t>10</a:t>
            </a:fld>
            <a:endParaRPr lang="en-IN"/>
          </a:p>
        </p:txBody>
      </p:sp>
    </p:spTree>
    <p:extLst>
      <p:ext uri="{BB962C8B-B14F-4D97-AF65-F5344CB8AC3E}">
        <p14:creationId xmlns:p14="http://schemas.microsoft.com/office/powerpoint/2010/main" val="2122614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4D5D5-5A30-661B-FC27-D1BFB0DC1EA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C39F913-8A59-52EA-0963-7B6E14810E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4E7AD23-D243-10FD-2104-21DDA3323D26}"/>
              </a:ext>
            </a:extLst>
          </p:cNvPr>
          <p:cNvSpPr>
            <a:spLocks noGrp="1"/>
          </p:cNvSpPr>
          <p:nvPr>
            <p:ph type="dt" sz="half" idx="10"/>
          </p:nvPr>
        </p:nvSpPr>
        <p:spPr/>
        <p:txBody>
          <a:bodyPr/>
          <a:lstStyle/>
          <a:p>
            <a:fld id="{DC5D113D-4B13-497A-9956-119AD7E36915}" type="datetimeFigureOut">
              <a:rPr lang="en-IN" smtClean="0"/>
              <a:t>18-04-2023</a:t>
            </a:fld>
            <a:endParaRPr lang="en-IN"/>
          </a:p>
        </p:txBody>
      </p:sp>
      <p:sp>
        <p:nvSpPr>
          <p:cNvPr id="5" name="Footer Placeholder 4">
            <a:extLst>
              <a:ext uri="{FF2B5EF4-FFF2-40B4-BE49-F238E27FC236}">
                <a16:creationId xmlns:a16="http://schemas.microsoft.com/office/drawing/2014/main" id="{48D15982-B68A-6259-CF74-49EB73CE58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25025B-2CCB-D829-73B9-370A5D40526F}"/>
              </a:ext>
            </a:extLst>
          </p:cNvPr>
          <p:cNvSpPr>
            <a:spLocks noGrp="1"/>
          </p:cNvSpPr>
          <p:nvPr>
            <p:ph type="sldNum" sz="quarter" idx="12"/>
          </p:nvPr>
        </p:nvSpPr>
        <p:spPr/>
        <p:txBody>
          <a:bodyPr/>
          <a:lstStyle/>
          <a:p>
            <a:fld id="{D578C7DD-B565-431B-A252-3585B2159310}" type="slidenum">
              <a:rPr lang="en-IN" smtClean="0"/>
              <a:t>‹#›</a:t>
            </a:fld>
            <a:endParaRPr lang="en-IN"/>
          </a:p>
        </p:txBody>
      </p:sp>
    </p:spTree>
    <p:extLst>
      <p:ext uri="{BB962C8B-B14F-4D97-AF65-F5344CB8AC3E}">
        <p14:creationId xmlns:p14="http://schemas.microsoft.com/office/powerpoint/2010/main" val="3964790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F0187-FB65-1BCB-8913-1DEC4DA85C2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AF51F3-8425-EDBD-6467-7AE882523B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0E3BC6-F7E4-A118-EBBF-A4790AB915A2}"/>
              </a:ext>
            </a:extLst>
          </p:cNvPr>
          <p:cNvSpPr>
            <a:spLocks noGrp="1"/>
          </p:cNvSpPr>
          <p:nvPr>
            <p:ph type="dt" sz="half" idx="10"/>
          </p:nvPr>
        </p:nvSpPr>
        <p:spPr/>
        <p:txBody>
          <a:bodyPr/>
          <a:lstStyle/>
          <a:p>
            <a:fld id="{DC5D113D-4B13-497A-9956-119AD7E36915}" type="datetimeFigureOut">
              <a:rPr lang="en-IN" smtClean="0"/>
              <a:t>18-04-2023</a:t>
            </a:fld>
            <a:endParaRPr lang="en-IN"/>
          </a:p>
        </p:txBody>
      </p:sp>
      <p:sp>
        <p:nvSpPr>
          <p:cNvPr id="5" name="Footer Placeholder 4">
            <a:extLst>
              <a:ext uri="{FF2B5EF4-FFF2-40B4-BE49-F238E27FC236}">
                <a16:creationId xmlns:a16="http://schemas.microsoft.com/office/drawing/2014/main" id="{C06FBF42-DA25-878F-CCEF-84C661DD008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37A7FA-4EFD-F179-1214-B90636292C88}"/>
              </a:ext>
            </a:extLst>
          </p:cNvPr>
          <p:cNvSpPr>
            <a:spLocks noGrp="1"/>
          </p:cNvSpPr>
          <p:nvPr>
            <p:ph type="sldNum" sz="quarter" idx="12"/>
          </p:nvPr>
        </p:nvSpPr>
        <p:spPr/>
        <p:txBody>
          <a:bodyPr/>
          <a:lstStyle/>
          <a:p>
            <a:fld id="{D578C7DD-B565-431B-A252-3585B2159310}" type="slidenum">
              <a:rPr lang="en-IN" smtClean="0"/>
              <a:t>‹#›</a:t>
            </a:fld>
            <a:endParaRPr lang="en-IN"/>
          </a:p>
        </p:txBody>
      </p:sp>
    </p:spTree>
    <p:extLst>
      <p:ext uri="{BB962C8B-B14F-4D97-AF65-F5344CB8AC3E}">
        <p14:creationId xmlns:p14="http://schemas.microsoft.com/office/powerpoint/2010/main" val="3250383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007752-D393-F2EB-339C-9C5C0EB4D97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033CAEC-1339-E782-4E66-9A0B23E1A7F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3A6853-0A72-43FE-D2A5-04DB790A7C4B}"/>
              </a:ext>
            </a:extLst>
          </p:cNvPr>
          <p:cNvSpPr>
            <a:spLocks noGrp="1"/>
          </p:cNvSpPr>
          <p:nvPr>
            <p:ph type="dt" sz="half" idx="10"/>
          </p:nvPr>
        </p:nvSpPr>
        <p:spPr/>
        <p:txBody>
          <a:bodyPr/>
          <a:lstStyle/>
          <a:p>
            <a:fld id="{DC5D113D-4B13-497A-9956-119AD7E36915}" type="datetimeFigureOut">
              <a:rPr lang="en-IN" smtClean="0"/>
              <a:t>18-04-2023</a:t>
            </a:fld>
            <a:endParaRPr lang="en-IN"/>
          </a:p>
        </p:txBody>
      </p:sp>
      <p:sp>
        <p:nvSpPr>
          <p:cNvPr id="5" name="Footer Placeholder 4">
            <a:extLst>
              <a:ext uri="{FF2B5EF4-FFF2-40B4-BE49-F238E27FC236}">
                <a16:creationId xmlns:a16="http://schemas.microsoft.com/office/drawing/2014/main" id="{94174465-58A6-D700-B9EA-35E9754AF9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13585F-2CB4-A789-C2B8-FCC93BD5585C}"/>
              </a:ext>
            </a:extLst>
          </p:cNvPr>
          <p:cNvSpPr>
            <a:spLocks noGrp="1"/>
          </p:cNvSpPr>
          <p:nvPr>
            <p:ph type="sldNum" sz="quarter" idx="12"/>
          </p:nvPr>
        </p:nvSpPr>
        <p:spPr/>
        <p:txBody>
          <a:bodyPr/>
          <a:lstStyle/>
          <a:p>
            <a:fld id="{D578C7DD-B565-431B-A252-3585B2159310}" type="slidenum">
              <a:rPr lang="en-IN" smtClean="0"/>
              <a:t>‹#›</a:t>
            </a:fld>
            <a:endParaRPr lang="en-IN"/>
          </a:p>
        </p:txBody>
      </p:sp>
    </p:spTree>
    <p:extLst>
      <p:ext uri="{BB962C8B-B14F-4D97-AF65-F5344CB8AC3E}">
        <p14:creationId xmlns:p14="http://schemas.microsoft.com/office/powerpoint/2010/main" val="2830965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94DEE-2B6B-5578-C55C-2357EA89EB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8DF95AF-D7C1-6BC8-B265-D2A8ED54ED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F29E16-9E0B-B6A4-59C3-7BF3B6E5E183}"/>
              </a:ext>
            </a:extLst>
          </p:cNvPr>
          <p:cNvSpPr>
            <a:spLocks noGrp="1"/>
          </p:cNvSpPr>
          <p:nvPr>
            <p:ph type="dt" sz="half" idx="10"/>
          </p:nvPr>
        </p:nvSpPr>
        <p:spPr/>
        <p:txBody>
          <a:bodyPr/>
          <a:lstStyle/>
          <a:p>
            <a:fld id="{DC5D113D-4B13-497A-9956-119AD7E36915}" type="datetimeFigureOut">
              <a:rPr lang="en-IN" smtClean="0"/>
              <a:t>18-04-2023</a:t>
            </a:fld>
            <a:endParaRPr lang="en-IN"/>
          </a:p>
        </p:txBody>
      </p:sp>
      <p:sp>
        <p:nvSpPr>
          <p:cNvPr id="5" name="Footer Placeholder 4">
            <a:extLst>
              <a:ext uri="{FF2B5EF4-FFF2-40B4-BE49-F238E27FC236}">
                <a16:creationId xmlns:a16="http://schemas.microsoft.com/office/drawing/2014/main" id="{0CC919AF-E894-5DE4-1704-CE69BFFCB7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BD4F0B-831A-8C01-20A1-95B929C9A8B1}"/>
              </a:ext>
            </a:extLst>
          </p:cNvPr>
          <p:cNvSpPr>
            <a:spLocks noGrp="1"/>
          </p:cNvSpPr>
          <p:nvPr>
            <p:ph type="sldNum" sz="quarter" idx="12"/>
          </p:nvPr>
        </p:nvSpPr>
        <p:spPr/>
        <p:txBody>
          <a:bodyPr/>
          <a:lstStyle/>
          <a:p>
            <a:fld id="{D578C7DD-B565-431B-A252-3585B2159310}" type="slidenum">
              <a:rPr lang="en-IN" smtClean="0"/>
              <a:t>‹#›</a:t>
            </a:fld>
            <a:endParaRPr lang="en-IN"/>
          </a:p>
        </p:txBody>
      </p:sp>
    </p:spTree>
    <p:extLst>
      <p:ext uri="{BB962C8B-B14F-4D97-AF65-F5344CB8AC3E}">
        <p14:creationId xmlns:p14="http://schemas.microsoft.com/office/powerpoint/2010/main" val="1789712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2C427-C64B-8E3F-BF34-0FD82C53B5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F917936-B06D-0AA6-5A0D-FCFBF78A36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251B32-5781-4751-4DED-17B575C646A4}"/>
              </a:ext>
            </a:extLst>
          </p:cNvPr>
          <p:cNvSpPr>
            <a:spLocks noGrp="1"/>
          </p:cNvSpPr>
          <p:nvPr>
            <p:ph type="dt" sz="half" idx="10"/>
          </p:nvPr>
        </p:nvSpPr>
        <p:spPr/>
        <p:txBody>
          <a:bodyPr/>
          <a:lstStyle/>
          <a:p>
            <a:fld id="{DC5D113D-4B13-497A-9956-119AD7E36915}" type="datetimeFigureOut">
              <a:rPr lang="en-IN" smtClean="0"/>
              <a:t>18-04-2023</a:t>
            </a:fld>
            <a:endParaRPr lang="en-IN"/>
          </a:p>
        </p:txBody>
      </p:sp>
      <p:sp>
        <p:nvSpPr>
          <p:cNvPr id="5" name="Footer Placeholder 4">
            <a:extLst>
              <a:ext uri="{FF2B5EF4-FFF2-40B4-BE49-F238E27FC236}">
                <a16:creationId xmlns:a16="http://schemas.microsoft.com/office/drawing/2014/main" id="{3C556801-F85F-D548-D7A9-10444485A9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A78CF51-A480-50B3-678F-C3D494D879AF}"/>
              </a:ext>
            </a:extLst>
          </p:cNvPr>
          <p:cNvSpPr>
            <a:spLocks noGrp="1"/>
          </p:cNvSpPr>
          <p:nvPr>
            <p:ph type="sldNum" sz="quarter" idx="12"/>
          </p:nvPr>
        </p:nvSpPr>
        <p:spPr/>
        <p:txBody>
          <a:bodyPr/>
          <a:lstStyle/>
          <a:p>
            <a:fld id="{D578C7DD-B565-431B-A252-3585B2159310}" type="slidenum">
              <a:rPr lang="en-IN" smtClean="0"/>
              <a:t>‹#›</a:t>
            </a:fld>
            <a:endParaRPr lang="en-IN"/>
          </a:p>
        </p:txBody>
      </p:sp>
    </p:spTree>
    <p:extLst>
      <p:ext uri="{BB962C8B-B14F-4D97-AF65-F5344CB8AC3E}">
        <p14:creationId xmlns:p14="http://schemas.microsoft.com/office/powerpoint/2010/main" val="2126815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D9C61-AC1C-CD55-CE6C-54FE51B7CD6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B6672B-49F0-6DB3-C5A5-24FB0C1E06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1A531B3-8150-EBAC-9B9C-C64C2F0AAD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3FE653C-EEC3-23C5-5819-3EF513B65A71}"/>
              </a:ext>
            </a:extLst>
          </p:cNvPr>
          <p:cNvSpPr>
            <a:spLocks noGrp="1"/>
          </p:cNvSpPr>
          <p:nvPr>
            <p:ph type="dt" sz="half" idx="10"/>
          </p:nvPr>
        </p:nvSpPr>
        <p:spPr/>
        <p:txBody>
          <a:bodyPr/>
          <a:lstStyle/>
          <a:p>
            <a:fld id="{DC5D113D-4B13-497A-9956-119AD7E36915}" type="datetimeFigureOut">
              <a:rPr lang="en-IN" smtClean="0"/>
              <a:t>18-04-2023</a:t>
            </a:fld>
            <a:endParaRPr lang="en-IN"/>
          </a:p>
        </p:txBody>
      </p:sp>
      <p:sp>
        <p:nvSpPr>
          <p:cNvPr id="6" name="Footer Placeholder 5">
            <a:extLst>
              <a:ext uri="{FF2B5EF4-FFF2-40B4-BE49-F238E27FC236}">
                <a16:creationId xmlns:a16="http://schemas.microsoft.com/office/drawing/2014/main" id="{C7950C95-C86F-81DC-5358-40FCA56E0E0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C9A8C1-289A-AB87-50AD-43C831FD5657}"/>
              </a:ext>
            </a:extLst>
          </p:cNvPr>
          <p:cNvSpPr>
            <a:spLocks noGrp="1"/>
          </p:cNvSpPr>
          <p:nvPr>
            <p:ph type="sldNum" sz="quarter" idx="12"/>
          </p:nvPr>
        </p:nvSpPr>
        <p:spPr/>
        <p:txBody>
          <a:bodyPr/>
          <a:lstStyle/>
          <a:p>
            <a:fld id="{D578C7DD-B565-431B-A252-3585B2159310}" type="slidenum">
              <a:rPr lang="en-IN" smtClean="0"/>
              <a:t>‹#›</a:t>
            </a:fld>
            <a:endParaRPr lang="en-IN"/>
          </a:p>
        </p:txBody>
      </p:sp>
    </p:spTree>
    <p:extLst>
      <p:ext uri="{BB962C8B-B14F-4D97-AF65-F5344CB8AC3E}">
        <p14:creationId xmlns:p14="http://schemas.microsoft.com/office/powerpoint/2010/main" val="2362417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9A799-8886-58C0-0D82-B4D7E5FE7A9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C7E7C7-833B-0624-8E1B-248D5173EA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0707E8-EFE6-DB9D-AA31-9BC6F7116C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3F9CA00-967B-1BC7-4D4E-9B0206C34C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B139BB9-AAF3-7BE5-FFE3-2DB9F5069A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648EBE9-A1E8-FAB0-F46A-13425ADDED6A}"/>
              </a:ext>
            </a:extLst>
          </p:cNvPr>
          <p:cNvSpPr>
            <a:spLocks noGrp="1"/>
          </p:cNvSpPr>
          <p:nvPr>
            <p:ph type="dt" sz="half" idx="10"/>
          </p:nvPr>
        </p:nvSpPr>
        <p:spPr/>
        <p:txBody>
          <a:bodyPr/>
          <a:lstStyle/>
          <a:p>
            <a:fld id="{DC5D113D-4B13-497A-9956-119AD7E36915}" type="datetimeFigureOut">
              <a:rPr lang="en-IN" smtClean="0"/>
              <a:t>18-04-2023</a:t>
            </a:fld>
            <a:endParaRPr lang="en-IN"/>
          </a:p>
        </p:txBody>
      </p:sp>
      <p:sp>
        <p:nvSpPr>
          <p:cNvPr id="8" name="Footer Placeholder 7">
            <a:extLst>
              <a:ext uri="{FF2B5EF4-FFF2-40B4-BE49-F238E27FC236}">
                <a16:creationId xmlns:a16="http://schemas.microsoft.com/office/drawing/2014/main" id="{F4E7CA79-E361-DBE3-028E-768F593B9CA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9BE2091-F89A-1ED5-5FB8-E8EFEC8AAEFE}"/>
              </a:ext>
            </a:extLst>
          </p:cNvPr>
          <p:cNvSpPr>
            <a:spLocks noGrp="1"/>
          </p:cNvSpPr>
          <p:nvPr>
            <p:ph type="sldNum" sz="quarter" idx="12"/>
          </p:nvPr>
        </p:nvSpPr>
        <p:spPr/>
        <p:txBody>
          <a:bodyPr/>
          <a:lstStyle/>
          <a:p>
            <a:fld id="{D578C7DD-B565-431B-A252-3585B2159310}" type="slidenum">
              <a:rPr lang="en-IN" smtClean="0"/>
              <a:t>‹#›</a:t>
            </a:fld>
            <a:endParaRPr lang="en-IN"/>
          </a:p>
        </p:txBody>
      </p:sp>
    </p:spTree>
    <p:extLst>
      <p:ext uri="{BB962C8B-B14F-4D97-AF65-F5344CB8AC3E}">
        <p14:creationId xmlns:p14="http://schemas.microsoft.com/office/powerpoint/2010/main" val="1774634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D4C51-8FF2-A97A-DB28-D290C4158A0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A83FB84-80D6-009D-6633-84AF630C0BC2}"/>
              </a:ext>
            </a:extLst>
          </p:cNvPr>
          <p:cNvSpPr>
            <a:spLocks noGrp="1"/>
          </p:cNvSpPr>
          <p:nvPr>
            <p:ph type="dt" sz="half" idx="10"/>
          </p:nvPr>
        </p:nvSpPr>
        <p:spPr/>
        <p:txBody>
          <a:bodyPr/>
          <a:lstStyle/>
          <a:p>
            <a:fld id="{DC5D113D-4B13-497A-9956-119AD7E36915}" type="datetimeFigureOut">
              <a:rPr lang="en-IN" smtClean="0"/>
              <a:t>18-04-2023</a:t>
            </a:fld>
            <a:endParaRPr lang="en-IN"/>
          </a:p>
        </p:txBody>
      </p:sp>
      <p:sp>
        <p:nvSpPr>
          <p:cNvPr id="4" name="Footer Placeholder 3">
            <a:extLst>
              <a:ext uri="{FF2B5EF4-FFF2-40B4-BE49-F238E27FC236}">
                <a16:creationId xmlns:a16="http://schemas.microsoft.com/office/drawing/2014/main" id="{F44074AC-D879-2465-9000-737D45F3A7E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0BDCE41-3748-259F-6D6E-3E61FF28F963}"/>
              </a:ext>
            </a:extLst>
          </p:cNvPr>
          <p:cNvSpPr>
            <a:spLocks noGrp="1"/>
          </p:cNvSpPr>
          <p:nvPr>
            <p:ph type="sldNum" sz="quarter" idx="12"/>
          </p:nvPr>
        </p:nvSpPr>
        <p:spPr/>
        <p:txBody>
          <a:bodyPr/>
          <a:lstStyle/>
          <a:p>
            <a:fld id="{D578C7DD-B565-431B-A252-3585B2159310}" type="slidenum">
              <a:rPr lang="en-IN" smtClean="0"/>
              <a:t>‹#›</a:t>
            </a:fld>
            <a:endParaRPr lang="en-IN"/>
          </a:p>
        </p:txBody>
      </p:sp>
    </p:spTree>
    <p:extLst>
      <p:ext uri="{BB962C8B-B14F-4D97-AF65-F5344CB8AC3E}">
        <p14:creationId xmlns:p14="http://schemas.microsoft.com/office/powerpoint/2010/main" val="1296922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1F75FC-FBF7-A0BB-5B32-C3B3AB0D09F6}"/>
              </a:ext>
            </a:extLst>
          </p:cNvPr>
          <p:cNvSpPr>
            <a:spLocks noGrp="1"/>
          </p:cNvSpPr>
          <p:nvPr>
            <p:ph type="dt" sz="half" idx="10"/>
          </p:nvPr>
        </p:nvSpPr>
        <p:spPr/>
        <p:txBody>
          <a:bodyPr/>
          <a:lstStyle/>
          <a:p>
            <a:fld id="{DC5D113D-4B13-497A-9956-119AD7E36915}" type="datetimeFigureOut">
              <a:rPr lang="en-IN" smtClean="0"/>
              <a:t>18-04-2023</a:t>
            </a:fld>
            <a:endParaRPr lang="en-IN"/>
          </a:p>
        </p:txBody>
      </p:sp>
      <p:sp>
        <p:nvSpPr>
          <p:cNvPr id="3" name="Footer Placeholder 2">
            <a:extLst>
              <a:ext uri="{FF2B5EF4-FFF2-40B4-BE49-F238E27FC236}">
                <a16:creationId xmlns:a16="http://schemas.microsoft.com/office/drawing/2014/main" id="{87D19831-5F09-8129-2981-39CF69EE3B4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4398868-4C83-E274-36CC-BBF7EFFD495D}"/>
              </a:ext>
            </a:extLst>
          </p:cNvPr>
          <p:cNvSpPr>
            <a:spLocks noGrp="1"/>
          </p:cNvSpPr>
          <p:nvPr>
            <p:ph type="sldNum" sz="quarter" idx="12"/>
          </p:nvPr>
        </p:nvSpPr>
        <p:spPr/>
        <p:txBody>
          <a:bodyPr/>
          <a:lstStyle/>
          <a:p>
            <a:fld id="{D578C7DD-B565-431B-A252-3585B2159310}" type="slidenum">
              <a:rPr lang="en-IN" smtClean="0"/>
              <a:t>‹#›</a:t>
            </a:fld>
            <a:endParaRPr lang="en-IN"/>
          </a:p>
        </p:txBody>
      </p:sp>
    </p:spTree>
    <p:extLst>
      <p:ext uri="{BB962C8B-B14F-4D97-AF65-F5344CB8AC3E}">
        <p14:creationId xmlns:p14="http://schemas.microsoft.com/office/powerpoint/2010/main" val="287568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D2C36-9D28-3321-0E35-0FA3D52FCA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DF2F87F-7B71-BCDD-DCAB-C088CE14A7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0D3A24E-ACF5-D0E2-42A3-B74D8E2C26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86D8CC-0CA4-F2A6-8C77-421182E6D162}"/>
              </a:ext>
            </a:extLst>
          </p:cNvPr>
          <p:cNvSpPr>
            <a:spLocks noGrp="1"/>
          </p:cNvSpPr>
          <p:nvPr>
            <p:ph type="dt" sz="half" idx="10"/>
          </p:nvPr>
        </p:nvSpPr>
        <p:spPr/>
        <p:txBody>
          <a:bodyPr/>
          <a:lstStyle/>
          <a:p>
            <a:fld id="{DC5D113D-4B13-497A-9956-119AD7E36915}" type="datetimeFigureOut">
              <a:rPr lang="en-IN" smtClean="0"/>
              <a:t>18-04-2023</a:t>
            </a:fld>
            <a:endParaRPr lang="en-IN"/>
          </a:p>
        </p:txBody>
      </p:sp>
      <p:sp>
        <p:nvSpPr>
          <p:cNvPr id="6" name="Footer Placeholder 5">
            <a:extLst>
              <a:ext uri="{FF2B5EF4-FFF2-40B4-BE49-F238E27FC236}">
                <a16:creationId xmlns:a16="http://schemas.microsoft.com/office/drawing/2014/main" id="{D437AE4F-2966-6FD0-0A44-CB3DEA8575C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10D306A-1D82-0510-DAF2-440081B21F41}"/>
              </a:ext>
            </a:extLst>
          </p:cNvPr>
          <p:cNvSpPr>
            <a:spLocks noGrp="1"/>
          </p:cNvSpPr>
          <p:nvPr>
            <p:ph type="sldNum" sz="quarter" idx="12"/>
          </p:nvPr>
        </p:nvSpPr>
        <p:spPr/>
        <p:txBody>
          <a:bodyPr/>
          <a:lstStyle/>
          <a:p>
            <a:fld id="{D578C7DD-B565-431B-A252-3585B2159310}" type="slidenum">
              <a:rPr lang="en-IN" smtClean="0"/>
              <a:t>‹#›</a:t>
            </a:fld>
            <a:endParaRPr lang="en-IN"/>
          </a:p>
        </p:txBody>
      </p:sp>
    </p:spTree>
    <p:extLst>
      <p:ext uri="{BB962C8B-B14F-4D97-AF65-F5344CB8AC3E}">
        <p14:creationId xmlns:p14="http://schemas.microsoft.com/office/powerpoint/2010/main" val="2035923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C1468-2567-0E08-AE70-2CF95ACFE6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FEA8DC1-B66D-10AE-B0CB-3A74DA6897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568D46D-5D5C-713A-04A4-7D3B0FFF7F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6CB44D-9CA7-A8CB-B5EC-DBE2A42708DD}"/>
              </a:ext>
            </a:extLst>
          </p:cNvPr>
          <p:cNvSpPr>
            <a:spLocks noGrp="1"/>
          </p:cNvSpPr>
          <p:nvPr>
            <p:ph type="dt" sz="half" idx="10"/>
          </p:nvPr>
        </p:nvSpPr>
        <p:spPr/>
        <p:txBody>
          <a:bodyPr/>
          <a:lstStyle/>
          <a:p>
            <a:fld id="{DC5D113D-4B13-497A-9956-119AD7E36915}" type="datetimeFigureOut">
              <a:rPr lang="en-IN" smtClean="0"/>
              <a:t>18-04-2023</a:t>
            </a:fld>
            <a:endParaRPr lang="en-IN"/>
          </a:p>
        </p:txBody>
      </p:sp>
      <p:sp>
        <p:nvSpPr>
          <p:cNvPr id="6" name="Footer Placeholder 5">
            <a:extLst>
              <a:ext uri="{FF2B5EF4-FFF2-40B4-BE49-F238E27FC236}">
                <a16:creationId xmlns:a16="http://schemas.microsoft.com/office/drawing/2014/main" id="{37B65F58-93DE-1950-0830-58B82BE766D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68AB66-4341-8318-F891-E5F4DDB7D1C6}"/>
              </a:ext>
            </a:extLst>
          </p:cNvPr>
          <p:cNvSpPr>
            <a:spLocks noGrp="1"/>
          </p:cNvSpPr>
          <p:nvPr>
            <p:ph type="sldNum" sz="quarter" idx="12"/>
          </p:nvPr>
        </p:nvSpPr>
        <p:spPr/>
        <p:txBody>
          <a:bodyPr/>
          <a:lstStyle/>
          <a:p>
            <a:fld id="{D578C7DD-B565-431B-A252-3585B2159310}" type="slidenum">
              <a:rPr lang="en-IN" smtClean="0"/>
              <a:t>‹#›</a:t>
            </a:fld>
            <a:endParaRPr lang="en-IN"/>
          </a:p>
        </p:txBody>
      </p:sp>
    </p:spTree>
    <p:extLst>
      <p:ext uri="{BB962C8B-B14F-4D97-AF65-F5344CB8AC3E}">
        <p14:creationId xmlns:p14="http://schemas.microsoft.com/office/powerpoint/2010/main" val="1600884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E669AD-33C8-3BB8-F091-75D9D43508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7065512-369E-5DB7-3FF7-1D3945C0ED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2BA134F-CF56-0A7A-91C1-C360DD788E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5D113D-4B13-497A-9956-119AD7E36915}" type="datetimeFigureOut">
              <a:rPr lang="en-IN" smtClean="0"/>
              <a:t>18-04-2023</a:t>
            </a:fld>
            <a:endParaRPr lang="en-IN"/>
          </a:p>
        </p:txBody>
      </p:sp>
      <p:sp>
        <p:nvSpPr>
          <p:cNvPr id="5" name="Footer Placeholder 4">
            <a:extLst>
              <a:ext uri="{FF2B5EF4-FFF2-40B4-BE49-F238E27FC236}">
                <a16:creationId xmlns:a16="http://schemas.microsoft.com/office/drawing/2014/main" id="{3CE49860-B1E2-1D8A-E926-54F350A1E2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8234B81-4425-7CE5-3D49-03ECD28869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78C7DD-B565-431B-A252-3585B2159310}" type="slidenum">
              <a:rPr lang="en-IN" smtClean="0"/>
              <a:t>‹#›</a:t>
            </a:fld>
            <a:endParaRPr lang="en-IN"/>
          </a:p>
        </p:txBody>
      </p:sp>
    </p:spTree>
    <p:extLst>
      <p:ext uri="{BB962C8B-B14F-4D97-AF65-F5344CB8AC3E}">
        <p14:creationId xmlns:p14="http://schemas.microsoft.com/office/powerpoint/2010/main" val="14592499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www.ageuk.org.uk/information-advice/health-wellbeing/conditions-illnesses/malnutrition/#:~:text=It's%20estimated%20that%20around%20one,people%20in%20the%20UK%20today" TargetMode="External"/><Relationship Id="rId2" Type="http://schemas.openxmlformats.org/officeDocument/2006/relationships/hyperlink" Target="https://www.ncbi.nlm.nih.gov/pmc/articles/PMC3396084/#:~:text=Malnutrition%20is%20often%20due%20to,a%20combination%20of%20these%20factor" TargetMode="External"/><Relationship Id="rId1" Type="http://schemas.openxmlformats.org/officeDocument/2006/relationships/slideLayout" Target="../slideLayouts/slideLayout2.xml"/><Relationship Id="rId4" Type="http://schemas.openxmlformats.org/officeDocument/2006/relationships/hyperlink" Target="https://assets.publishing.service.gov.uk/government/uploads/system/uploads/attachment_data/file/974907/EYFS_framework_-_March_2021.pdf"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39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8283CF-82FC-7C97-53EE-095E0C6B6ABF}"/>
              </a:ext>
            </a:extLst>
          </p:cNvPr>
          <p:cNvSpPr>
            <a:spLocks noGrp="1"/>
          </p:cNvSpPr>
          <p:nvPr>
            <p:ph type="ctrTitle"/>
          </p:nvPr>
        </p:nvSpPr>
        <p:spPr/>
        <p:txBody>
          <a:bodyPr/>
          <a:lstStyle/>
          <a:p>
            <a:pPr rtl="0">
              <a:spcBef>
                <a:spcPts val="0"/>
              </a:spcBef>
              <a:spcAft>
                <a:spcPts val="0"/>
              </a:spcAft>
            </a:pPr>
            <a:r>
              <a:rPr lang="en-IN" sz="3600" b="1" i="0" u="none" strike="noStrike" dirty="0">
                <a:solidFill>
                  <a:srgbClr val="C00000"/>
                </a:solidFill>
                <a:effectLst/>
                <a:latin typeface="Algerian" panose="04020705040A02060702" pitchFamily="82" charset="0"/>
              </a:rPr>
              <a:t>HEALTH AND WELL-BEING PRESENTATION</a:t>
            </a:r>
            <a:br>
              <a:rPr lang="en-IN" b="0" dirty="0">
                <a:effectLst/>
              </a:rPr>
            </a:br>
            <a:endParaRPr lang="en-IN" dirty="0"/>
          </a:p>
        </p:txBody>
      </p:sp>
    </p:spTree>
    <p:extLst>
      <p:ext uri="{BB962C8B-B14F-4D97-AF65-F5344CB8AC3E}">
        <p14:creationId xmlns:p14="http://schemas.microsoft.com/office/powerpoint/2010/main" val="22442233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091D0-B968-8897-5A6D-2BC29D7A2EBB}"/>
              </a:ext>
            </a:extLst>
          </p:cNvPr>
          <p:cNvSpPr>
            <a:spLocks noGrp="1"/>
          </p:cNvSpPr>
          <p:nvPr>
            <p:ph type="title"/>
          </p:nvPr>
        </p:nvSpPr>
        <p:spPr/>
        <p:txBody>
          <a:bodyPr>
            <a:normAutofit/>
          </a:bodyPr>
          <a:lstStyle/>
          <a:p>
            <a:pPr algn="ctr"/>
            <a:r>
              <a:rPr lang="en-IN" sz="2000" b="1" i="0" u="none" strike="noStrike" dirty="0">
                <a:solidFill>
                  <a:srgbClr val="C00000"/>
                </a:solidFill>
                <a:effectLst/>
                <a:latin typeface="Algerian" panose="04020705040A02060702" pitchFamily="82" charset="0"/>
              </a:rPr>
              <a:t>Group member 3: Identify potential partners</a:t>
            </a:r>
            <a:endParaRPr lang="en-IN" sz="2000" dirty="0">
              <a:solidFill>
                <a:srgbClr val="C00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9557CCE5-B3B2-B8B7-D584-FF46D9028939}"/>
              </a:ext>
            </a:extLst>
          </p:cNvPr>
          <p:cNvSpPr>
            <a:spLocks noGrp="1"/>
          </p:cNvSpPr>
          <p:nvPr>
            <p:ph sz="half" idx="1"/>
          </p:nvPr>
        </p:nvSpPr>
        <p:spPr/>
        <p:txBody>
          <a:bodyPr>
            <a:normAutofit fontScale="92500" lnSpcReduction="20000"/>
          </a:bodyPr>
          <a:lstStyle/>
          <a:p>
            <a:pPr algn="just" rtl="0" fontAlgn="base">
              <a:lnSpc>
                <a:spcPct val="150000"/>
              </a:lnSpc>
              <a:spcBef>
                <a:spcPts val="0"/>
              </a:spcBef>
              <a:spcAft>
                <a:spcPts val="0"/>
              </a:spcAft>
              <a:buFont typeface="Arial" panose="020B0604020202020204" pitchFamily="34" charset="0"/>
              <a:buChar char="•"/>
            </a:pPr>
            <a:r>
              <a:rPr lang="en-US" sz="1800" b="0" i="0" u="none" strike="noStrike" dirty="0">
                <a:solidFill>
                  <a:srgbClr val="C00000"/>
                </a:solidFill>
                <a:effectLst/>
                <a:latin typeface="Algerian" panose="04020705040A02060702" pitchFamily="82" charset="0"/>
              </a:rPr>
              <a:t>Partnering with potential funders can help to promote the campaign in a better way (</a:t>
            </a:r>
            <a:r>
              <a:rPr lang="en-US" sz="1800" b="0" i="0" u="none" strike="noStrike" dirty="0" err="1">
                <a:solidFill>
                  <a:srgbClr val="C00000"/>
                </a:solidFill>
                <a:effectLst/>
                <a:latin typeface="Algerian" panose="04020705040A02060702" pitchFamily="82" charset="0"/>
              </a:rPr>
              <a:t>Chimhowu</a:t>
            </a:r>
            <a:r>
              <a:rPr lang="en-US" sz="1800" b="0" i="0" u="none" strike="noStrike" dirty="0">
                <a:solidFill>
                  <a:srgbClr val="C00000"/>
                </a:solidFill>
                <a:effectLst/>
                <a:latin typeface="Algerian" panose="04020705040A02060702" pitchFamily="82" charset="0"/>
              </a:rPr>
              <a:t> </a:t>
            </a:r>
            <a:r>
              <a:rPr lang="en-US" sz="1800" b="0" i="1" u="none" strike="noStrike" dirty="0">
                <a:solidFill>
                  <a:srgbClr val="C00000"/>
                </a:solidFill>
                <a:effectLst/>
                <a:latin typeface="Algerian" panose="04020705040A02060702" pitchFamily="82" charset="0"/>
              </a:rPr>
              <a:t>et al</a:t>
            </a:r>
            <a:r>
              <a:rPr lang="en-US" sz="1800" b="0" i="0" u="none" strike="noStrike" dirty="0">
                <a:solidFill>
                  <a:srgbClr val="C00000"/>
                </a:solidFill>
                <a:effectLst/>
                <a:latin typeface="Algerian" panose="04020705040A02060702" pitchFamily="82" charset="0"/>
              </a:rPr>
              <a:t>., 2019).</a:t>
            </a:r>
          </a:p>
          <a:p>
            <a:pPr algn="just" rtl="0" fontAlgn="base">
              <a:lnSpc>
                <a:spcPct val="150000"/>
              </a:lnSpc>
              <a:spcBef>
                <a:spcPts val="0"/>
              </a:spcBef>
              <a:spcAft>
                <a:spcPts val="0"/>
              </a:spcAft>
              <a:buFont typeface="Arial" panose="020B0604020202020204" pitchFamily="34" charset="0"/>
              <a:buChar char="•"/>
            </a:pPr>
            <a:r>
              <a:rPr lang="en-US" sz="1800" b="0" i="0" u="none" strike="noStrike" dirty="0">
                <a:solidFill>
                  <a:srgbClr val="C00000"/>
                </a:solidFill>
                <a:effectLst/>
                <a:latin typeface="Algerian" panose="04020705040A02060702" pitchFamily="82" charset="0"/>
              </a:rPr>
              <a:t>The connection can be developed with the philanthropy sectors for the development of the designs.</a:t>
            </a:r>
          </a:p>
          <a:p>
            <a:pPr algn="just" rtl="0" fontAlgn="base">
              <a:lnSpc>
                <a:spcPct val="150000"/>
              </a:lnSpc>
              <a:spcBef>
                <a:spcPts val="0"/>
              </a:spcBef>
              <a:spcAft>
                <a:spcPts val="0"/>
              </a:spcAft>
              <a:buFont typeface="Arial" panose="020B0604020202020204" pitchFamily="34" charset="0"/>
              <a:buChar char="•"/>
            </a:pPr>
            <a:r>
              <a:rPr lang="en-US" sz="1800" b="0" i="0" u="none" strike="noStrike" dirty="0">
                <a:solidFill>
                  <a:srgbClr val="C00000"/>
                </a:solidFill>
                <a:effectLst/>
                <a:latin typeface="Algerian" panose="04020705040A02060702" pitchFamily="82" charset="0"/>
              </a:rPr>
              <a:t>Taking the help of the nutritionist and doctors is also considered to be beneficial in this case.</a:t>
            </a:r>
          </a:p>
          <a:p>
            <a:pPr algn="just" rtl="0" fontAlgn="base">
              <a:lnSpc>
                <a:spcPct val="150000"/>
              </a:lnSpc>
              <a:spcBef>
                <a:spcPts val="0"/>
              </a:spcBef>
              <a:spcAft>
                <a:spcPts val="0"/>
              </a:spcAft>
              <a:buFont typeface="Arial" panose="020B0604020202020204" pitchFamily="34" charset="0"/>
              <a:buChar char="•"/>
            </a:pPr>
            <a:r>
              <a:rPr lang="en-US" sz="1800" b="0" i="0" u="none" strike="noStrike" dirty="0">
                <a:solidFill>
                  <a:srgbClr val="C00000"/>
                </a:solidFill>
                <a:effectLst/>
                <a:latin typeface="Algerian" panose="04020705040A02060702" pitchFamily="82" charset="0"/>
              </a:rPr>
              <a:t>Partnership can be developed with the local community for getting better outcomes.</a:t>
            </a:r>
          </a:p>
          <a:p>
            <a:endParaRPr lang="en-IN" dirty="0"/>
          </a:p>
        </p:txBody>
      </p:sp>
      <p:pic>
        <p:nvPicPr>
          <p:cNvPr id="8" name="Content Placeholder 7">
            <a:extLst>
              <a:ext uri="{FF2B5EF4-FFF2-40B4-BE49-F238E27FC236}">
                <a16:creationId xmlns:a16="http://schemas.microsoft.com/office/drawing/2014/main" id="{F9C58B7E-4DFC-0693-3A49-8EE1E76EC6CC}"/>
              </a:ext>
            </a:extLst>
          </p:cNvPr>
          <p:cNvPicPr>
            <a:picLocks noGrp="1" noChangeAspect="1"/>
          </p:cNvPicPr>
          <p:nvPr>
            <p:ph sz="half" idx="2"/>
          </p:nvPr>
        </p:nvPicPr>
        <p:blipFill>
          <a:blip r:embed="rId3"/>
          <a:stretch>
            <a:fillRect/>
          </a:stretch>
        </p:blipFill>
        <p:spPr>
          <a:xfrm>
            <a:off x="6607276" y="2238078"/>
            <a:ext cx="4746523" cy="3882291"/>
          </a:xfrm>
        </p:spPr>
      </p:pic>
    </p:spTree>
    <p:extLst>
      <p:ext uri="{BB962C8B-B14F-4D97-AF65-F5344CB8AC3E}">
        <p14:creationId xmlns:p14="http://schemas.microsoft.com/office/powerpoint/2010/main" val="1564372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69D9A-2FF7-FDD6-4EA4-5D58342CDFCA}"/>
              </a:ext>
            </a:extLst>
          </p:cNvPr>
          <p:cNvSpPr>
            <a:spLocks noGrp="1"/>
          </p:cNvSpPr>
          <p:nvPr>
            <p:ph type="title"/>
          </p:nvPr>
        </p:nvSpPr>
        <p:spPr/>
        <p:txBody>
          <a:bodyPr>
            <a:normAutofit/>
          </a:bodyPr>
          <a:lstStyle/>
          <a:p>
            <a:pPr algn="ctr"/>
            <a:r>
              <a:rPr lang="en-US" sz="2000" b="1" dirty="0">
                <a:solidFill>
                  <a:srgbClr val="C00000"/>
                </a:solidFill>
                <a:latin typeface="Algerian" panose="04020705040A02060702" pitchFamily="82" charset="0"/>
                <a:cs typeface="Times New Roman" panose="02020603050405020304" pitchFamily="18" charset="0"/>
              </a:rPr>
              <a:t>Psychological Benefits</a:t>
            </a:r>
            <a:endParaRPr lang="en-IN" sz="2000" b="1" dirty="0">
              <a:solidFill>
                <a:srgbClr val="C00000"/>
              </a:solidFill>
              <a:latin typeface="Algerian" panose="04020705040A02060702" pitchFamily="82"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D78BC90-C46C-2883-8E66-A63FCD6C21CB}"/>
              </a:ext>
            </a:extLst>
          </p:cNvPr>
          <p:cNvSpPr>
            <a:spLocks noGrp="1"/>
          </p:cNvSpPr>
          <p:nvPr>
            <p:ph sz="half" idx="1"/>
          </p:nvPr>
        </p:nvSpPr>
        <p:spPr/>
        <p:txBody>
          <a:bodyPr/>
          <a:lstStyle/>
          <a:p>
            <a:pPr algn="just" rtl="0" fontAlgn="base">
              <a:lnSpc>
                <a:spcPct val="150000"/>
              </a:lnSpc>
              <a:spcBef>
                <a:spcPts val="0"/>
              </a:spcBef>
              <a:spcAft>
                <a:spcPts val="0"/>
              </a:spcAft>
              <a:buFont typeface="Arial" panose="020B0604020202020204" pitchFamily="34" charset="0"/>
              <a:buChar char="•"/>
            </a:pPr>
            <a:r>
              <a:rPr lang="en-US" sz="1800" b="0" i="0" u="none" strike="noStrike" dirty="0">
                <a:solidFill>
                  <a:srgbClr val="C00000"/>
                </a:solidFill>
                <a:effectLst/>
                <a:latin typeface="Algerian" panose="04020705040A02060702" pitchFamily="82" charset="0"/>
              </a:rPr>
              <a:t>It can make the elderly population physically and mentally fit.</a:t>
            </a:r>
          </a:p>
          <a:p>
            <a:pPr algn="just" rtl="0" fontAlgn="base">
              <a:lnSpc>
                <a:spcPct val="150000"/>
              </a:lnSpc>
              <a:spcBef>
                <a:spcPts val="0"/>
              </a:spcBef>
              <a:spcAft>
                <a:spcPts val="0"/>
              </a:spcAft>
              <a:buFont typeface="Arial" panose="020B0604020202020204" pitchFamily="34" charset="0"/>
              <a:buChar char="•"/>
            </a:pPr>
            <a:r>
              <a:rPr lang="en-US" sz="1800" b="0" i="0" u="none" strike="noStrike" dirty="0">
                <a:solidFill>
                  <a:srgbClr val="C00000"/>
                </a:solidFill>
                <a:effectLst/>
                <a:latin typeface="Algerian" panose="04020705040A02060702" pitchFamily="82" charset="0"/>
              </a:rPr>
              <a:t>The campaign is also beneficial for making them conscious of their weaknesses.</a:t>
            </a:r>
          </a:p>
          <a:p>
            <a:pPr algn="just" rtl="0" fontAlgn="base">
              <a:lnSpc>
                <a:spcPct val="150000"/>
              </a:lnSpc>
              <a:spcBef>
                <a:spcPts val="0"/>
              </a:spcBef>
              <a:spcAft>
                <a:spcPts val="0"/>
              </a:spcAft>
              <a:buFont typeface="Arial" panose="020B0604020202020204" pitchFamily="34" charset="0"/>
              <a:buChar char="•"/>
            </a:pPr>
            <a:r>
              <a:rPr lang="en-US" sz="1800" b="0" i="0" u="none" strike="noStrike" dirty="0">
                <a:solidFill>
                  <a:srgbClr val="C00000"/>
                </a:solidFill>
                <a:effectLst/>
                <a:latin typeface="Algerian" panose="04020705040A02060702" pitchFamily="82" charset="0"/>
              </a:rPr>
              <a:t>It has the ability to bring positive psychological changes. </a:t>
            </a:r>
          </a:p>
          <a:p>
            <a:endParaRPr lang="en-IN" dirty="0"/>
          </a:p>
        </p:txBody>
      </p:sp>
      <p:pic>
        <p:nvPicPr>
          <p:cNvPr id="6" name="Content Placeholder 5">
            <a:extLst>
              <a:ext uri="{FF2B5EF4-FFF2-40B4-BE49-F238E27FC236}">
                <a16:creationId xmlns:a16="http://schemas.microsoft.com/office/drawing/2014/main" id="{BF001BCA-76AB-47D8-80FB-0EDE3795038D}"/>
              </a:ext>
            </a:extLst>
          </p:cNvPr>
          <p:cNvPicPr>
            <a:picLocks noGrp="1" noChangeAspect="1"/>
          </p:cNvPicPr>
          <p:nvPr>
            <p:ph sz="half" idx="2"/>
          </p:nvPr>
        </p:nvPicPr>
        <p:blipFill>
          <a:blip r:embed="rId3"/>
          <a:stretch>
            <a:fillRect/>
          </a:stretch>
        </p:blipFill>
        <p:spPr>
          <a:xfrm>
            <a:off x="6378677" y="3157400"/>
            <a:ext cx="5181600" cy="2454703"/>
          </a:xfrm>
        </p:spPr>
      </p:pic>
    </p:spTree>
    <p:extLst>
      <p:ext uri="{BB962C8B-B14F-4D97-AF65-F5344CB8AC3E}">
        <p14:creationId xmlns:p14="http://schemas.microsoft.com/office/powerpoint/2010/main" val="1570002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2B886-73B0-F42C-D349-A313A65DF7F3}"/>
              </a:ext>
            </a:extLst>
          </p:cNvPr>
          <p:cNvSpPr>
            <a:spLocks noGrp="1"/>
          </p:cNvSpPr>
          <p:nvPr>
            <p:ph type="title"/>
          </p:nvPr>
        </p:nvSpPr>
        <p:spPr/>
        <p:txBody>
          <a:bodyPr>
            <a:normAutofit/>
          </a:bodyPr>
          <a:lstStyle/>
          <a:p>
            <a:pPr algn="ctr"/>
            <a:r>
              <a:rPr lang="en-US" sz="2000" b="1" dirty="0">
                <a:solidFill>
                  <a:srgbClr val="C00000"/>
                </a:solidFill>
                <a:latin typeface="Algerian" panose="04020705040A02060702" pitchFamily="82" charset="0"/>
                <a:cs typeface="Times New Roman" panose="02020603050405020304" pitchFamily="18" charset="0"/>
              </a:rPr>
              <a:t>Sociological Benefits</a:t>
            </a:r>
            <a:endParaRPr lang="en-IN" sz="2000" b="1" dirty="0">
              <a:solidFill>
                <a:srgbClr val="C00000"/>
              </a:solidFill>
              <a:latin typeface="Algerian" panose="04020705040A02060702" pitchFamily="82"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1D49EFD-674E-EC4E-93B9-3589185A87EE}"/>
              </a:ext>
            </a:extLst>
          </p:cNvPr>
          <p:cNvSpPr>
            <a:spLocks noGrp="1"/>
          </p:cNvSpPr>
          <p:nvPr>
            <p:ph sz="half" idx="1"/>
          </p:nvPr>
        </p:nvSpPr>
        <p:spPr/>
        <p:txBody>
          <a:bodyPr/>
          <a:lstStyle/>
          <a:p>
            <a:pPr rtl="0" fontAlgn="base">
              <a:lnSpc>
                <a:spcPct val="150000"/>
              </a:lnSpc>
              <a:spcBef>
                <a:spcPts val="0"/>
              </a:spcBef>
              <a:spcAft>
                <a:spcPts val="0"/>
              </a:spcAft>
              <a:buFont typeface="Arial" panose="020B0604020202020204" pitchFamily="34" charset="0"/>
              <a:buChar char="•"/>
            </a:pPr>
            <a:r>
              <a:rPr lang="en-US" sz="1800" b="0" i="0" u="none" strike="noStrike" dirty="0">
                <a:solidFill>
                  <a:srgbClr val="C00000"/>
                </a:solidFill>
                <a:effectLst/>
                <a:latin typeface="Algerian" panose="04020705040A02060702" pitchFamily="82" charset="0"/>
              </a:rPr>
              <a:t>A broader range of the population can be targeted with the help of this (</a:t>
            </a:r>
            <a:r>
              <a:rPr lang="en-US" sz="1800" b="0" i="0" u="none" strike="noStrike" dirty="0" err="1">
                <a:solidFill>
                  <a:srgbClr val="C00000"/>
                </a:solidFill>
                <a:effectLst/>
                <a:latin typeface="Algerian" panose="04020705040A02060702" pitchFamily="82" charset="0"/>
              </a:rPr>
              <a:t>Vlaev</a:t>
            </a:r>
            <a:r>
              <a:rPr lang="en-US" sz="1800" b="0" i="1" u="none" strike="noStrike" dirty="0">
                <a:solidFill>
                  <a:srgbClr val="C00000"/>
                </a:solidFill>
                <a:effectLst/>
                <a:latin typeface="Algerian" panose="04020705040A02060702" pitchFamily="82" charset="0"/>
              </a:rPr>
              <a:t> et al</a:t>
            </a:r>
            <a:r>
              <a:rPr lang="en-US" sz="1800" b="0" i="0" u="none" strike="noStrike" dirty="0">
                <a:solidFill>
                  <a:srgbClr val="C00000"/>
                </a:solidFill>
                <a:effectLst/>
                <a:latin typeface="Algerian" panose="04020705040A02060702" pitchFamily="82" charset="0"/>
              </a:rPr>
              <a:t>., 2019).</a:t>
            </a:r>
          </a:p>
          <a:p>
            <a:pPr rtl="0" fontAlgn="base">
              <a:lnSpc>
                <a:spcPct val="150000"/>
              </a:lnSpc>
              <a:spcBef>
                <a:spcPts val="0"/>
              </a:spcBef>
              <a:spcAft>
                <a:spcPts val="0"/>
              </a:spcAft>
              <a:buFont typeface="Arial" panose="020B0604020202020204" pitchFamily="34" charset="0"/>
              <a:buChar char="•"/>
            </a:pPr>
            <a:r>
              <a:rPr lang="en-US" sz="1800" b="0" i="0" u="none" strike="noStrike" dirty="0">
                <a:solidFill>
                  <a:srgbClr val="C00000"/>
                </a:solidFill>
                <a:effectLst/>
                <a:latin typeface="Algerian" panose="04020705040A02060702" pitchFamily="82" charset="0"/>
              </a:rPr>
              <a:t>Significant responses can be provided to deal with the issue of malnutrition.</a:t>
            </a:r>
          </a:p>
          <a:p>
            <a:pPr rtl="0" fontAlgn="base">
              <a:lnSpc>
                <a:spcPct val="150000"/>
              </a:lnSpc>
              <a:spcBef>
                <a:spcPts val="0"/>
              </a:spcBef>
              <a:spcAft>
                <a:spcPts val="0"/>
              </a:spcAft>
              <a:buFont typeface="Arial" panose="020B0604020202020204" pitchFamily="34" charset="0"/>
              <a:buChar char="•"/>
            </a:pPr>
            <a:r>
              <a:rPr lang="en-US" sz="1800" b="0" i="0" u="none" strike="noStrike" dirty="0">
                <a:solidFill>
                  <a:srgbClr val="C00000"/>
                </a:solidFill>
                <a:effectLst/>
                <a:latin typeface="Algerian" panose="04020705040A02060702" pitchFamily="82" charset="0"/>
              </a:rPr>
              <a:t>A healthy society can be made.</a:t>
            </a:r>
          </a:p>
          <a:p>
            <a:endParaRPr lang="en-IN" dirty="0"/>
          </a:p>
        </p:txBody>
      </p:sp>
      <p:pic>
        <p:nvPicPr>
          <p:cNvPr id="10" name="Content Placeholder 9">
            <a:extLst>
              <a:ext uri="{FF2B5EF4-FFF2-40B4-BE49-F238E27FC236}">
                <a16:creationId xmlns:a16="http://schemas.microsoft.com/office/drawing/2014/main" id="{FC572856-00AF-C0B0-5496-0A838036BA51}"/>
              </a:ext>
            </a:extLst>
          </p:cNvPr>
          <p:cNvPicPr>
            <a:picLocks noGrp="1" noChangeAspect="1"/>
          </p:cNvPicPr>
          <p:nvPr>
            <p:ph sz="half" idx="2"/>
          </p:nvPr>
        </p:nvPicPr>
        <p:blipFill>
          <a:blip r:embed="rId3"/>
          <a:stretch>
            <a:fillRect/>
          </a:stretch>
        </p:blipFill>
        <p:spPr>
          <a:xfrm>
            <a:off x="6172200" y="2732573"/>
            <a:ext cx="5181600" cy="2537442"/>
          </a:xfrm>
        </p:spPr>
      </p:pic>
    </p:spTree>
    <p:extLst>
      <p:ext uri="{BB962C8B-B14F-4D97-AF65-F5344CB8AC3E}">
        <p14:creationId xmlns:p14="http://schemas.microsoft.com/office/powerpoint/2010/main" val="3910850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8CCFF-6BB5-A6BA-0248-94C99D3C4FA0}"/>
              </a:ext>
            </a:extLst>
          </p:cNvPr>
          <p:cNvSpPr>
            <a:spLocks noGrp="1"/>
          </p:cNvSpPr>
          <p:nvPr>
            <p:ph type="title"/>
          </p:nvPr>
        </p:nvSpPr>
        <p:spPr/>
        <p:txBody>
          <a:bodyPr>
            <a:normAutofit/>
          </a:bodyPr>
          <a:lstStyle/>
          <a:p>
            <a:pPr algn="ctr"/>
            <a:r>
              <a:rPr lang="en-US" sz="2000" b="1" dirty="0">
                <a:solidFill>
                  <a:srgbClr val="C00000"/>
                </a:solidFill>
                <a:latin typeface="Algerian" panose="04020705040A02060702" pitchFamily="82" charset="0"/>
                <a:cs typeface="Times New Roman" panose="02020603050405020304" pitchFamily="18" charset="0"/>
              </a:rPr>
              <a:t>Physiological Benefits</a:t>
            </a:r>
            <a:endParaRPr lang="en-IN" sz="2000" b="1" dirty="0">
              <a:solidFill>
                <a:srgbClr val="C00000"/>
              </a:solidFill>
              <a:latin typeface="Algerian" panose="04020705040A02060702" pitchFamily="82"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1DBC497-BCA2-DC62-401F-7A5550E2BA96}"/>
              </a:ext>
            </a:extLst>
          </p:cNvPr>
          <p:cNvSpPr>
            <a:spLocks noGrp="1"/>
          </p:cNvSpPr>
          <p:nvPr>
            <p:ph sz="half" idx="1"/>
          </p:nvPr>
        </p:nvSpPr>
        <p:spPr/>
        <p:txBody>
          <a:bodyPr/>
          <a:lstStyle/>
          <a:p>
            <a:pPr algn="just" rtl="0" fontAlgn="base">
              <a:lnSpc>
                <a:spcPct val="150000"/>
              </a:lnSpc>
              <a:spcBef>
                <a:spcPts val="0"/>
              </a:spcBef>
              <a:spcAft>
                <a:spcPts val="0"/>
              </a:spcAft>
              <a:buFont typeface="Arial" panose="020B0604020202020204" pitchFamily="34" charset="0"/>
              <a:buChar char="•"/>
            </a:pPr>
            <a:r>
              <a:rPr lang="en-US" sz="1800" b="0" i="0" u="none" strike="noStrike" dirty="0">
                <a:solidFill>
                  <a:srgbClr val="C00000"/>
                </a:solidFill>
                <a:effectLst/>
                <a:latin typeface="Algerian" panose="04020705040A02060702" pitchFamily="82" charset="0"/>
              </a:rPr>
              <a:t>It can be easy to deal with different elderly diseases.</a:t>
            </a:r>
          </a:p>
          <a:p>
            <a:pPr algn="just" rtl="0" fontAlgn="base">
              <a:lnSpc>
                <a:spcPct val="150000"/>
              </a:lnSpc>
              <a:spcBef>
                <a:spcPts val="0"/>
              </a:spcBef>
              <a:spcAft>
                <a:spcPts val="0"/>
              </a:spcAft>
              <a:buFont typeface="Arial" panose="020B0604020202020204" pitchFamily="34" charset="0"/>
              <a:buChar char="•"/>
            </a:pPr>
            <a:r>
              <a:rPr lang="en-US" sz="1800" b="0" i="0" u="none" strike="noStrike" dirty="0">
                <a:solidFill>
                  <a:srgbClr val="C00000"/>
                </a:solidFill>
                <a:effectLst/>
                <a:latin typeface="Algerian" panose="04020705040A02060702" pitchFamily="82" charset="0"/>
              </a:rPr>
              <a:t>Physical activities among the population can be increased.</a:t>
            </a:r>
          </a:p>
          <a:p>
            <a:pPr algn="just" rtl="0" fontAlgn="base">
              <a:lnSpc>
                <a:spcPct val="150000"/>
              </a:lnSpc>
              <a:spcBef>
                <a:spcPts val="0"/>
              </a:spcBef>
              <a:spcAft>
                <a:spcPts val="0"/>
              </a:spcAft>
              <a:buFont typeface="Arial" panose="020B0604020202020204" pitchFamily="34" charset="0"/>
              <a:buChar char="•"/>
            </a:pPr>
            <a:r>
              <a:rPr lang="en-US" sz="1800" b="0" i="0" u="none" strike="noStrike" dirty="0">
                <a:solidFill>
                  <a:srgbClr val="C00000"/>
                </a:solidFill>
                <a:effectLst/>
                <a:latin typeface="Algerian" panose="04020705040A02060702" pitchFamily="82" charset="0"/>
              </a:rPr>
              <a:t>Providing a healthy lifestyle to them can be easy. </a:t>
            </a:r>
          </a:p>
          <a:p>
            <a:endParaRPr lang="en-IN" dirty="0"/>
          </a:p>
        </p:txBody>
      </p:sp>
      <p:pic>
        <p:nvPicPr>
          <p:cNvPr id="6" name="Content Placeholder 5">
            <a:extLst>
              <a:ext uri="{FF2B5EF4-FFF2-40B4-BE49-F238E27FC236}">
                <a16:creationId xmlns:a16="http://schemas.microsoft.com/office/drawing/2014/main" id="{1C6E9583-155D-D9FE-5762-72E59049F824}"/>
              </a:ext>
            </a:extLst>
          </p:cNvPr>
          <p:cNvPicPr>
            <a:picLocks noGrp="1" noChangeAspect="1"/>
          </p:cNvPicPr>
          <p:nvPr>
            <p:ph sz="half" idx="2"/>
          </p:nvPr>
        </p:nvPicPr>
        <p:blipFill>
          <a:blip r:embed="rId3"/>
          <a:stretch>
            <a:fillRect/>
          </a:stretch>
        </p:blipFill>
        <p:spPr>
          <a:xfrm>
            <a:off x="6887038" y="2781613"/>
            <a:ext cx="4892464" cy="3711262"/>
          </a:xfrm>
        </p:spPr>
      </p:pic>
    </p:spTree>
    <p:extLst>
      <p:ext uri="{BB962C8B-B14F-4D97-AF65-F5344CB8AC3E}">
        <p14:creationId xmlns:p14="http://schemas.microsoft.com/office/powerpoint/2010/main" val="441673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D322F-7DDE-F43F-144D-39115B9A3EF4}"/>
              </a:ext>
            </a:extLst>
          </p:cNvPr>
          <p:cNvSpPr>
            <a:spLocks noGrp="1"/>
          </p:cNvSpPr>
          <p:nvPr>
            <p:ph type="title"/>
          </p:nvPr>
        </p:nvSpPr>
        <p:spPr/>
        <p:txBody>
          <a:bodyPr>
            <a:normAutofit/>
          </a:bodyPr>
          <a:lstStyle/>
          <a:p>
            <a:pPr algn="ctr"/>
            <a:r>
              <a:rPr lang="en-US" sz="2400" b="1" dirty="0">
                <a:solidFill>
                  <a:srgbClr val="C00000"/>
                </a:solidFill>
                <a:latin typeface="Algerian" panose="04020705040A02060702" pitchFamily="82" charset="0"/>
                <a:cs typeface="Times New Roman" panose="02020603050405020304" pitchFamily="18" charset="0"/>
              </a:rPr>
              <a:t>Reference list</a:t>
            </a:r>
            <a:endParaRPr lang="en-IN" sz="2400" b="1" dirty="0">
              <a:solidFill>
                <a:srgbClr val="C00000"/>
              </a:solidFill>
              <a:latin typeface="Algerian" panose="04020705040A02060702" pitchFamily="82"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8E37FD-DCFE-724C-20E0-961B43CC5723}"/>
              </a:ext>
            </a:extLst>
          </p:cNvPr>
          <p:cNvSpPr>
            <a:spLocks noGrp="1"/>
          </p:cNvSpPr>
          <p:nvPr>
            <p:ph idx="1"/>
          </p:nvPr>
        </p:nvSpPr>
        <p:spPr/>
        <p:txBody>
          <a:bodyPr>
            <a:normAutofit fontScale="40000" lnSpcReduction="20000"/>
          </a:bodyPr>
          <a:lstStyle/>
          <a:p>
            <a:pPr algn="just">
              <a:lnSpc>
                <a:spcPct val="150000"/>
              </a:lnSpc>
              <a:spcBef>
                <a:spcPts val="1200"/>
              </a:spcBef>
              <a:spcAft>
                <a:spcPts val="1200"/>
              </a:spcAft>
            </a:pPr>
            <a:r>
              <a:rPr lang="en-IN" sz="1800" dirty="0">
                <a:solidFill>
                  <a:srgbClr val="C00000"/>
                </a:solidFill>
                <a:effectLst/>
                <a:highlight>
                  <a:srgbClr val="FFFFFF"/>
                </a:highlight>
                <a:latin typeface="Algerian" panose="04020705040A02060702" pitchFamily="82" charset="0"/>
                <a:ea typeface="Times New Roman" panose="02020603050405020304" pitchFamily="18" charset="0"/>
              </a:rPr>
              <a:t>Chauhan, P., Sharma, N. and Sikka, G., 2021. The emergence of social media data and sentiment analysis in election prediction. </a:t>
            </a:r>
            <a:r>
              <a:rPr lang="en-IN" sz="1800" i="1" dirty="0">
                <a:solidFill>
                  <a:srgbClr val="C00000"/>
                </a:solidFill>
                <a:effectLst/>
                <a:highlight>
                  <a:srgbClr val="FFFFFF"/>
                </a:highlight>
                <a:latin typeface="Algerian" panose="04020705040A02060702" pitchFamily="82" charset="0"/>
                <a:ea typeface="Times New Roman" panose="02020603050405020304" pitchFamily="18" charset="0"/>
              </a:rPr>
              <a:t>Journal of Ambient Intelligence and Humanized Computing</a:t>
            </a:r>
            <a:r>
              <a:rPr lang="en-IN" sz="1800" dirty="0">
                <a:solidFill>
                  <a:srgbClr val="C00000"/>
                </a:solidFill>
                <a:effectLst/>
                <a:highlight>
                  <a:srgbClr val="FFFFFF"/>
                </a:highlight>
                <a:latin typeface="Algerian" panose="04020705040A02060702" pitchFamily="82" charset="0"/>
                <a:ea typeface="Times New Roman" panose="02020603050405020304" pitchFamily="18" charset="0"/>
              </a:rPr>
              <a:t>, </a:t>
            </a:r>
            <a:r>
              <a:rPr lang="en-IN" sz="1800" i="1" dirty="0">
                <a:solidFill>
                  <a:srgbClr val="C00000"/>
                </a:solidFill>
                <a:effectLst/>
                <a:highlight>
                  <a:srgbClr val="FFFFFF"/>
                </a:highlight>
                <a:latin typeface="Algerian" panose="04020705040A02060702" pitchFamily="82" charset="0"/>
                <a:ea typeface="Times New Roman" panose="02020603050405020304" pitchFamily="18" charset="0"/>
              </a:rPr>
              <a:t>12</a:t>
            </a:r>
            <a:r>
              <a:rPr lang="en-IN" sz="1800" dirty="0">
                <a:solidFill>
                  <a:srgbClr val="C00000"/>
                </a:solidFill>
                <a:effectLst/>
                <a:highlight>
                  <a:srgbClr val="FFFFFF"/>
                </a:highlight>
                <a:latin typeface="Algerian" panose="04020705040A02060702" pitchFamily="82" charset="0"/>
                <a:ea typeface="Times New Roman" panose="02020603050405020304" pitchFamily="18" charset="0"/>
              </a:rPr>
              <a:t>, pp.2601-2627.</a:t>
            </a:r>
            <a:endParaRPr lang="en-IN" sz="1800" dirty="0">
              <a:solidFill>
                <a:srgbClr val="C00000"/>
              </a:solidFill>
              <a:effectLst/>
              <a:latin typeface="Algerian" panose="04020705040A02060702" pitchFamily="82" charset="0"/>
              <a:ea typeface="Arial" panose="020B0604020202020204" pitchFamily="34" charset="0"/>
            </a:endParaRPr>
          </a:p>
          <a:p>
            <a:pPr algn="just">
              <a:lnSpc>
                <a:spcPct val="150000"/>
              </a:lnSpc>
              <a:spcBef>
                <a:spcPts val="1200"/>
              </a:spcBef>
              <a:spcAft>
                <a:spcPts val="1200"/>
              </a:spcAft>
            </a:pPr>
            <a:r>
              <a:rPr lang="en-IN" sz="1800" dirty="0" err="1">
                <a:solidFill>
                  <a:srgbClr val="C00000"/>
                </a:solidFill>
                <a:effectLst/>
                <a:highlight>
                  <a:srgbClr val="FFFFFF"/>
                </a:highlight>
                <a:latin typeface="Algerian" panose="04020705040A02060702" pitchFamily="82" charset="0"/>
                <a:ea typeface="Times New Roman" panose="02020603050405020304" pitchFamily="18" charset="0"/>
              </a:rPr>
              <a:t>Chimhowu</a:t>
            </a:r>
            <a:r>
              <a:rPr lang="en-IN" sz="1800" dirty="0">
                <a:solidFill>
                  <a:srgbClr val="C00000"/>
                </a:solidFill>
                <a:effectLst/>
                <a:highlight>
                  <a:srgbClr val="FFFFFF"/>
                </a:highlight>
                <a:latin typeface="Algerian" panose="04020705040A02060702" pitchFamily="82" charset="0"/>
                <a:ea typeface="Times New Roman" panose="02020603050405020304" pitchFamily="18" charset="0"/>
              </a:rPr>
              <a:t>, A.O., Hulme, D. and Munro, L.T., 2019. The ‘</a:t>
            </a:r>
            <a:r>
              <a:rPr lang="en-IN" sz="1800" dirty="0" err="1">
                <a:solidFill>
                  <a:srgbClr val="C00000"/>
                </a:solidFill>
                <a:effectLst/>
                <a:highlight>
                  <a:srgbClr val="FFFFFF"/>
                </a:highlight>
                <a:latin typeface="Algerian" panose="04020705040A02060702" pitchFamily="82" charset="0"/>
                <a:ea typeface="Times New Roman" panose="02020603050405020304" pitchFamily="18" charset="0"/>
              </a:rPr>
              <a:t>New’national</a:t>
            </a:r>
            <a:r>
              <a:rPr lang="en-IN" sz="1800" dirty="0">
                <a:solidFill>
                  <a:srgbClr val="C00000"/>
                </a:solidFill>
                <a:effectLst/>
                <a:highlight>
                  <a:srgbClr val="FFFFFF"/>
                </a:highlight>
                <a:latin typeface="Algerian" panose="04020705040A02060702" pitchFamily="82" charset="0"/>
                <a:ea typeface="Times New Roman" panose="02020603050405020304" pitchFamily="18" charset="0"/>
              </a:rPr>
              <a:t> development planning and global development goals: Processes and partnerships. </a:t>
            </a:r>
            <a:r>
              <a:rPr lang="en-IN" sz="1800" i="1" dirty="0">
                <a:solidFill>
                  <a:srgbClr val="C00000"/>
                </a:solidFill>
                <a:effectLst/>
                <a:highlight>
                  <a:srgbClr val="FFFFFF"/>
                </a:highlight>
                <a:latin typeface="Algerian" panose="04020705040A02060702" pitchFamily="82" charset="0"/>
                <a:ea typeface="Times New Roman" panose="02020603050405020304" pitchFamily="18" charset="0"/>
              </a:rPr>
              <a:t>World Development</a:t>
            </a:r>
            <a:r>
              <a:rPr lang="en-IN" sz="1800" dirty="0">
                <a:solidFill>
                  <a:srgbClr val="C00000"/>
                </a:solidFill>
                <a:effectLst/>
                <a:highlight>
                  <a:srgbClr val="FFFFFF"/>
                </a:highlight>
                <a:latin typeface="Algerian" panose="04020705040A02060702" pitchFamily="82" charset="0"/>
                <a:ea typeface="Times New Roman" panose="02020603050405020304" pitchFamily="18" charset="0"/>
              </a:rPr>
              <a:t>, </a:t>
            </a:r>
            <a:r>
              <a:rPr lang="en-IN" sz="1800" i="1" dirty="0">
                <a:solidFill>
                  <a:srgbClr val="C00000"/>
                </a:solidFill>
                <a:effectLst/>
                <a:highlight>
                  <a:srgbClr val="FFFFFF"/>
                </a:highlight>
                <a:latin typeface="Algerian" panose="04020705040A02060702" pitchFamily="82" charset="0"/>
                <a:ea typeface="Times New Roman" panose="02020603050405020304" pitchFamily="18" charset="0"/>
              </a:rPr>
              <a:t>120</a:t>
            </a:r>
            <a:r>
              <a:rPr lang="en-IN" sz="1800" dirty="0">
                <a:solidFill>
                  <a:srgbClr val="C00000"/>
                </a:solidFill>
                <a:effectLst/>
                <a:highlight>
                  <a:srgbClr val="FFFFFF"/>
                </a:highlight>
                <a:latin typeface="Algerian" panose="04020705040A02060702" pitchFamily="82" charset="0"/>
                <a:ea typeface="Times New Roman" panose="02020603050405020304" pitchFamily="18" charset="0"/>
              </a:rPr>
              <a:t>, pp.76-89.</a:t>
            </a:r>
            <a:endParaRPr lang="en-IN" sz="1800" dirty="0">
              <a:solidFill>
                <a:srgbClr val="C00000"/>
              </a:solidFill>
              <a:effectLst/>
              <a:latin typeface="Algerian" panose="04020705040A02060702" pitchFamily="82" charset="0"/>
              <a:ea typeface="Arial" panose="020B0604020202020204" pitchFamily="34" charset="0"/>
            </a:endParaRPr>
          </a:p>
          <a:p>
            <a:pPr algn="just">
              <a:lnSpc>
                <a:spcPct val="150000"/>
              </a:lnSpc>
              <a:spcBef>
                <a:spcPts val="1200"/>
              </a:spcBef>
              <a:spcAft>
                <a:spcPts val="1200"/>
              </a:spcAft>
            </a:pPr>
            <a:r>
              <a:rPr lang="en-IN" sz="1800" dirty="0">
                <a:solidFill>
                  <a:srgbClr val="C00000"/>
                </a:solidFill>
                <a:effectLst/>
                <a:latin typeface="Algerian" panose="04020705040A02060702" pitchFamily="82" charset="0"/>
                <a:ea typeface="Times New Roman" panose="02020603050405020304" pitchFamily="18" charset="0"/>
              </a:rPr>
              <a:t>Evans, C. 2019 </a:t>
            </a:r>
            <a:r>
              <a:rPr lang="en-IN" sz="1800" i="1" dirty="0">
                <a:solidFill>
                  <a:srgbClr val="C00000"/>
                </a:solidFill>
                <a:effectLst/>
                <a:latin typeface="Algerian" panose="04020705040A02060702" pitchFamily="82" charset="0"/>
                <a:ea typeface="Times New Roman" panose="02020603050405020304" pitchFamily="18" charset="0"/>
              </a:rPr>
              <a:t>Malnutrition in the elderly: A multifactorial failure to thrive</a:t>
            </a:r>
            <a:r>
              <a:rPr lang="en-IN" sz="1800" dirty="0">
                <a:solidFill>
                  <a:srgbClr val="C00000"/>
                </a:solidFill>
                <a:effectLst/>
                <a:latin typeface="Algerian" panose="04020705040A02060702" pitchFamily="82" charset="0"/>
                <a:ea typeface="Times New Roman" panose="02020603050405020304" pitchFamily="18" charset="0"/>
              </a:rPr>
              <a:t>, </a:t>
            </a:r>
            <a:r>
              <a:rPr lang="en-IN" sz="1800" i="1" dirty="0">
                <a:solidFill>
                  <a:srgbClr val="C00000"/>
                </a:solidFill>
                <a:effectLst/>
                <a:latin typeface="Algerian" panose="04020705040A02060702" pitchFamily="82" charset="0"/>
                <a:ea typeface="Times New Roman" panose="02020603050405020304" pitchFamily="18" charset="0"/>
              </a:rPr>
              <a:t>The Permanente journal</a:t>
            </a:r>
            <a:r>
              <a:rPr lang="en-IN" sz="1800" dirty="0">
                <a:solidFill>
                  <a:srgbClr val="C00000"/>
                </a:solidFill>
                <a:effectLst/>
                <a:latin typeface="Algerian" panose="04020705040A02060702" pitchFamily="82" charset="0"/>
                <a:ea typeface="Times New Roman" panose="02020603050405020304" pitchFamily="18" charset="0"/>
              </a:rPr>
              <a:t>. U.S. National Library of Medicine. Available at: </a:t>
            </a:r>
            <a:r>
              <a:rPr lang="en-IN" sz="1800" u="sng" dirty="0">
                <a:solidFill>
                  <a:srgbClr val="C00000"/>
                </a:solidFill>
                <a:effectLst/>
                <a:latin typeface="Algerian" panose="04020705040A02060702" pitchFamily="82" charset="0"/>
                <a:ea typeface="Times New Roman" panose="02020603050405020304" pitchFamily="18" charset="0"/>
                <a:hlinkClick r:id="rId2">
                  <a:extLst>
                    <a:ext uri="{A12FA001-AC4F-418D-AE19-62706E023703}">
                      <ahyp:hlinkClr xmlns:ahyp="http://schemas.microsoft.com/office/drawing/2018/hyperlinkcolor" val="tx"/>
                    </a:ext>
                  </a:extLst>
                </a:hlinkClick>
              </a:rPr>
              <a:t>https://www.ncbi.nlm.nih.gov/pmc/articles/PMC3396084/#:~:text=Malnutrition%20is%20often%20due%20to,a%20combination%20of%20these%20factor</a:t>
            </a:r>
            <a:r>
              <a:rPr lang="en-IN" sz="1800" dirty="0">
                <a:solidFill>
                  <a:srgbClr val="C00000"/>
                </a:solidFill>
                <a:effectLst/>
                <a:latin typeface="Algerian" panose="04020705040A02060702" pitchFamily="82" charset="0"/>
                <a:ea typeface="Times New Roman" panose="02020603050405020304" pitchFamily="18" charset="0"/>
              </a:rPr>
              <a:t> . (Accessed: April 18, 2023). </a:t>
            </a:r>
            <a:endParaRPr lang="en-IN" sz="1800" dirty="0">
              <a:solidFill>
                <a:srgbClr val="C00000"/>
              </a:solidFill>
              <a:effectLst/>
              <a:latin typeface="Algerian" panose="04020705040A02060702" pitchFamily="82" charset="0"/>
              <a:ea typeface="Arial" panose="020B0604020202020204" pitchFamily="34" charset="0"/>
            </a:endParaRPr>
          </a:p>
          <a:p>
            <a:pPr algn="just">
              <a:lnSpc>
                <a:spcPct val="150000"/>
              </a:lnSpc>
              <a:spcBef>
                <a:spcPts val="1200"/>
              </a:spcBef>
              <a:spcAft>
                <a:spcPts val="1200"/>
              </a:spcAft>
            </a:pPr>
            <a:r>
              <a:rPr lang="en-IN" sz="1800" dirty="0">
                <a:solidFill>
                  <a:srgbClr val="C00000"/>
                </a:solidFill>
                <a:effectLst/>
                <a:highlight>
                  <a:srgbClr val="FFFFFF"/>
                </a:highlight>
                <a:latin typeface="Algerian" panose="04020705040A02060702" pitchFamily="82" charset="0"/>
                <a:ea typeface="Times New Roman" panose="02020603050405020304" pitchFamily="18" charset="0"/>
              </a:rPr>
              <a:t>Jiménez-</a:t>
            </a:r>
            <a:r>
              <a:rPr lang="en-IN" sz="1800" dirty="0" err="1">
                <a:solidFill>
                  <a:srgbClr val="C00000"/>
                </a:solidFill>
                <a:effectLst/>
                <a:highlight>
                  <a:srgbClr val="FFFFFF"/>
                </a:highlight>
                <a:latin typeface="Algerian" panose="04020705040A02060702" pitchFamily="82" charset="0"/>
                <a:ea typeface="Times New Roman" panose="02020603050405020304" pitchFamily="18" charset="0"/>
              </a:rPr>
              <a:t>Pavón</a:t>
            </a:r>
            <a:r>
              <a:rPr lang="en-IN" sz="1800" dirty="0">
                <a:solidFill>
                  <a:srgbClr val="C00000"/>
                </a:solidFill>
                <a:effectLst/>
                <a:highlight>
                  <a:srgbClr val="FFFFFF"/>
                </a:highlight>
                <a:latin typeface="Algerian" panose="04020705040A02060702" pitchFamily="82" charset="0"/>
                <a:ea typeface="Times New Roman" panose="02020603050405020304" pitchFamily="18" charset="0"/>
              </a:rPr>
              <a:t>, D., </a:t>
            </a:r>
            <a:r>
              <a:rPr lang="en-IN" sz="1800" dirty="0" err="1">
                <a:solidFill>
                  <a:srgbClr val="C00000"/>
                </a:solidFill>
                <a:effectLst/>
                <a:highlight>
                  <a:srgbClr val="FFFFFF"/>
                </a:highlight>
                <a:latin typeface="Algerian" panose="04020705040A02060702" pitchFamily="82" charset="0"/>
                <a:ea typeface="Times New Roman" panose="02020603050405020304" pitchFamily="18" charset="0"/>
              </a:rPr>
              <a:t>Carbonell-Baeza</a:t>
            </a:r>
            <a:r>
              <a:rPr lang="en-IN" sz="1800" dirty="0">
                <a:solidFill>
                  <a:srgbClr val="C00000"/>
                </a:solidFill>
                <a:effectLst/>
                <a:highlight>
                  <a:srgbClr val="FFFFFF"/>
                </a:highlight>
                <a:latin typeface="Algerian" panose="04020705040A02060702" pitchFamily="82" charset="0"/>
                <a:ea typeface="Times New Roman" panose="02020603050405020304" pitchFamily="18" charset="0"/>
              </a:rPr>
              <a:t>, A. and </a:t>
            </a:r>
            <a:r>
              <a:rPr lang="en-IN" sz="1800" dirty="0" err="1">
                <a:solidFill>
                  <a:srgbClr val="C00000"/>
                </a:solidFill>
                <a:effectLst/>
                <a:highlight>
                  <a:srgbClr val="FFFFFF"/>
                </a:highlight>
                <a:latin typeface="Algerian" panose="04020705040A02060702" pitchFamily="82" charset="0"/>
                <a:ea typeface="Times New Roman" panose="02020603050405020304" pitchFamily="18" charset="0"/>
              </a:rPr>
              <a:t>Lavie</a:t>
            </a:r>
            <a:r>
              <a:rPr lang="en-IN" sz="1800" dirty="0">
                <a:solidFill>
                  <a:srgbClr val="C00000"/>
                </a:solidFill>
                <a:effectLst/>
                <a:highlight>
                  <a:srgbClr val="FFFFFF"/>
                </a:highlight>
                <a:latin typeface="Algerian" panose="04020705040A02060702" pitchFamily="82" charset="0"/>
                <a:ea typeface="Times New Roman" panose="02020603050405020304" pitchFamily="18" charset="0"/>
              </a:rPr>
              <a:t>, C.J., 2020. Physical exercise as therapy to fight against the mental and physical consequences of COVID-19 quarantine: Special focus in older people. </a:t>
            </a:r>
            <a:r>
              <a:rPr lang="en-IN" sz="1800" i="1" dirty="0">
                <a:solidFill>
                  <a:srgbClr val="C00000"/>
                </a:solidFill>
                <a:effectLst/>
                <a:highlight>
                  <a:srgbClr val="FFFFFF"/>
                </a:highlight>
                <a:latin typeface="Algerian" panose="04020705040A02060702" pitchFamily="82" charset="0"/>
                <a:ea typeface="Times New Roman" panose="02020603050405020304" pitchFamily="18" charset="0"/>
              </a:rPr>
              <a:t>Progress in cardiovascular diseases</a:t>
            </a:r>
            <a:r>
              <a:rPr lang="en-IN" sz="1800" dirty="0">
                <a:solidFill>
                  <a:srgbClr val="C00000"/>
                </a:solidFill>
                <a:effectLst/>
                <a:highlight>
                  <a:srgbClr val="FFFFFF"/>
                </a:highlight>
                <a:latin typeface="Algerian" panose="04020705040A02060702" pitchFamily="82" charset="0"/>
                <a:ea typeface="Times New Roman" panose="02020603050405020304" pitchFamily="18" charset="0"/>
              </a:rPr>
              <a:t>, </a:t>
            </a:r>
            <a:r>
              <a:rPr lang="en-IN" sz="1800" i="1" dirty="0">
                <a:solidFill>
                  <a:srgbClr val="C00000"/>
                </a:solidFill>
                <a:effectLst/>
                <a:highlight>
                  <a:srgbClr val="FFFFFF"/>
                </a:highlight>
                <a:latin typeface="Algerian" panose="04020705040A02060702" pitchFamily="82" charset="0"/>
                <a:ea typeface="Times New Roman" panose="02020603050405020304" pitchFamily="18" charset="0"/>
              </a:rPr>
              <a:t>63</a:t>
            </a:r>
            <a:r>
              <a:rPr lang="en-IN" sz="1800" dirty="0">
                <a:solidFill>
                  <a:srgbClr val="C00000"/>
                </a:solidFill>
                <a:effectLst/>
                <a:highlight>
                  <a:srgbClr val="FFFFFF"/>
                </a:highlight>
                <a:latin typeface="Algerian" panose="04020705040A02060702" pitchFamily="82" charset="0"/>
                <a:ea typeface="Times New Roman" panose="02020603050405020304" pitchFamily="18" charset="0"/>
              </a:rPr>
              <a:t>(3), p.386.</a:t>
            </a:r>
            <a:endParaRPr lang="en-IN" sz="1800" dirty="0">
              <a:solidFill>
                <a:srgbClr val="C00000"/>
              </a:solidFill>
              <a:effectLst/>
              <a:latin typeface="Algerian" panose="04020705040A02060702" pitchFamily="82" charset="0"/>
              <a:ea typeface="Arial" panose="020B0604020202020204" pitchFamily="34" charset="0"/>
            </a:endParaRPr>
          </a:p>
          <a:p>
            <a:pPr algn="just">
              <a:lnSpc>
                <a:spcPct val="150000"/>
              </a:lnSpc>
              <a:spcBef>
                <a:spcPts val="1200"/>
              </a:spcBef>
              <a:spcAft>
                <a:spcPts val="1200"/>
              </a:spcAft>
            </a:pPr>
            <a:r>
              <a:rPr lang="en-IN" sz="1800" dirty="0" err="1">
                <a:solidFill>
                  <a:srgbClr val="C00000"/>
                </a:solidFill>
                <a:effectLst/>
                <a:highlight>
                  <a:srgbClr val="FFFFFF"/>
                </a:highlight>
                <a:latin typeface="Algerian" panose="04020705040A02060702" pitchFamily="82" charset="0"/>
                <a:ea typeface="Times New Roman" panose="02020603050405020304" pitchFamily="18" charset="0"/>
              </a:rPr>
              <a:t>Krok</a:t>
            </a:r>
            <a:r>
              <a:rPr lang="en-IN" sz="1800" dirty="0">
                <a:solidFill>
                  <a:srgbClr val="C00000"/>
                </a:solidFill>
                <a:effectLst/>
                <a:highlight>
                  <a:srgbClr val="FFFFFF"/>
                </a:highlight>
                <a:latin typeface="Algerian" panose="04020705040A02060702" pitchFamily="82" charset="0"/>
                <a:ea typeface="Times New Roman" panose="02020603050405020304" pitchFamily="18" charset="0"/>
              </a:rPr>
              <a:t>-Schoen, J.L., Archdeacon Price, A., Luo, M., Kelly, O.J. and Taylor, C.A., 2019. Low dietary protein intakes and associated dietary patterns and functional limitations in an aging population: a NHANES analysis. </a:t>
            </a:r>
            <a:r>
              <a:rPr lang="en-IN" sz="1800" i="1" dirty="0">
                <a:solidFill>
                  <a:srgbClr val="C00000"/>
                </a:solidFill>
                <a:effectLst/>
                <a:highlight>
                  <a:srgbClr val="FFFFFF"/>
                </a:highlight>
                <a:latin typeface="Algerian" panose="04020705040A02060702" pitchFamily="82" charset="0"/>
                <a:ea typeface="Times New Roman" panose="02020603050405020304" pitchFamily="18" charset="0"/>
              </a:rPr>
              <a:t>The journal of nutrition, health &amp; aging</a:t>
            </a:r>
            <a:r>
              <a:rPr lang="en-IN" sz="1800" dirty="0">
                <a:solidFill>
                  <a:srgbClr val="C00000"/>
                </a:solidFill>
                <a:effectLst/>
                <a:highlight>
                  <a:srgbClr val="FFFFFF"/>
                </a:highlight>
                <a:latin typeface="Algerian" panose="04020705040A02060702" pitchFamily="82" charset="0"/>
                <a:ea typeface="Times New Roman" panose="02020603050405020304" pitchFamily="18" charset="0"/>
              </a:rPr>
              <a:t>, </a:t>
            </a:r>
            <a:r>
              <a:rPr lang="en-IN" sz="1800" i="1" dirty="0">
                <a:solidFill>
                  <a:srgbClr val="C00000"/>
                </a:solidFill>
                <a:effectLst/>
                <a:highlight>
                  <a:srgbClr val="FFFFFF"/>
                </a:highlight>
                <a:latin typeface="Algerian" panose="04020705040A02060702" pitchFamily="82" charset="0"/>
                <a:ea typeface="Times New Roman" panose="02020603050405020304" pitchFamily="18" charset="0"/>
              </a:rPr>
              <a:t>23</a:t>
            </a:r>
            <a:r>
              <a:rPr lang="en-IN" sz="1800" dirty="0">
                <a:solidFill>
                  <a:srgbClr val="C00000"/>
                </a:solidFill>
                <a:effectLst/>
                <a:highlight>
                  <a:srgbClr val="FFFFFF"/>
                </a:highlight>
                <a:latin typeface="Algerian" panose="04020705040A02060702" pitchFamily="82" charset="0"/>
                <a:ea typeface="Times New Roman" panose="02020603050405020304" pitchFamily="18" charset="0"/>
              </a:rPr>
              <a:t>(4), pp.338-347.</a:t>
            </a:r>
            <a:endParaRPr lang="en-IN" sz="1800" dirty="0">
              <a:solidFill>
                <a:srgbClr val="C00000"/>
              </a:solidFill>
              <a:effectLst/>
              <a:latin typeface="Algerian" panose="04020705040A02060702" pitchFamily="82" charset="0"/>
              <a:ea typeface="Arial" panose="020B0604020202020204" pitchFamily="34" charset="0"/>
            </a:endParaRPr>
          </a:p>
          <a:p>
            <a:pPr algn="just">
              <a:lnSpc>
                <a:spcPct val="150000"/>
              </a:lnSpc>
              <a:spcBef>
                <a:spcPts val="1200"/>
              </a:spcBef>
              <a:spcAft>
                <a:spcPts val="1200"/>
              </a:spcAft>
            </a:pPr>
            <a:r>
              <a:rPr lang="en-IN" sz="1800" dirty="0">
                <a:solidFill>
                  <a:srgbClr val="C00000"/>
                </a:solidFill>
                <a:effectLst/>
                <a:latin typeface="Algerian" panose="04020705040A02060702" pitchFamily="82" charset="0"/>
                <a:ea typeface="Times New Roman" panose="02020603050405020304" pitchFamily="18" charset="0"/>
              </a:rPr>
              <a:t>Malnutrition, 2021 Age UK. Available at: </a:t>
            </a:r>
            <a:r>
              <a:rPr lang="en-IN" sz="1800" u="sng" dirty="0">
                <a:solidFill>
                  <a:srgbClr val="C00000"/>
                </a:solidFill>
                <a:effectLst/>
                <a:latin typeface="Algerian" panose="04020705040A02060702" pitchFamily="82" charset="0"/>
                <a:ea typeface="Times New Roman" panose="02020603050405020304" pitchFamily="18" charset="0"/>
                <a:hlinkClick r:id="rId3">
                  <a:extLst>
                    <a:ext uri="{A12FA001-AC4F-418D-AE19-62706E023703}">
                      <ahyp:hlinkClr xmlns:ahyp="http://schemas.microsoft.com/office/drawing/2018/hyperlinkcolor" val="tx"/>
                    </a:ext>
                  </a:extLst>
                </a:hlinkClick>
              </a:rPr>
              <a:t>https://www.ageuk.org.uk/information-advice/health-wellbeing/conditions-illnesses/malnutrition/#:~:text=It's%20estimated%20that%20around%20one,people%20in%20the%20UK%20today</a:t>
            </a:r>
            <a:r>
              <a:rPr lang="en-IN" sz="1800" dirty="0">
                <a:solidFill>
                  <a:srgbClr val="C00000"/>
                </a:solidFill>
                <a:effectLst/>
                <a:latin typeface="Algerian" panose="04020705040A02060702" pitchFamily="82" charset="0"/>
                <a:ea typeface="Times New Roman" panose="02020603050405020304" pitchFamily="18" charset="0"/>
              </a:rPr>
              <a:t> (Accessed: April 18, 2023). </a:t>
            </a:r>
            <a:endParaRPr lang="en-IN" sz="1800" dirty="0">
              <a:solidFill>
                <a:srgbClr val="C00000"/>
              </a:solidFill>
              <a:effectLst/>
              <a:latin typeface="Algerian" panose="04020705040A02060702" pitchFamily="82" charset="0"/>
              <a:ea typeface="Arial" panose="020B0604020202020204" pitchFamily="34" charset="0"/>
            </a:endParaRPr>
          </a:p>
          <a:p>
            <a:pPr algn="just">
              <a:lnSpc>
                <a:spcPct val="150000"/>
              </a:lnSpc>
              <a:spcBef>
                <a:spcPts val="1200"/>
              </a:spcBef>
              <a:spcAft>
                <a:spcPts val="1200"/>
              </a:spcAft>
            </a:pPr>
            <a:r>
              <a:rPr lang="en-IN" sz="1800" dirty="0">
                <a:solidFill>
                  <a:srgbClr val="C00000"/>
                </a:solidFill>
                <a:effectLst/>
                <a:latin typeface="Algerian" panose="04020705040A02060702" pitchFamily="82" charset="0"/>
                <a:ea typeface="Times New Roman" panose="02020603050405020304" pitchFamily="18" charset="0"/>
              </a:rPr>
              <a:t>Statutory framework for the Early Years foundation stage - gov.uk, 2022. Available at: </a:t>
            </a:r>
            <a:r>
              <a:rPr lang="en-IN" sz="1800" u="sng" dirty="0">
                <a:solidFill>
                  <a:srgbClr val="C00000"/>
                </a:solidFill>
                <a:effectLst/>
                <a:latin typeface="Algerian" panose="04020705040A02060702" pitchFamily="82" charset="0"/>
                <a:ea typeface="Times New Roman" panose="02020603050405020304" pitchFamily="18" charset="0"/>
                <a:hlinkClick r:id="rId4">
                  <a:extLst>
                    <a:ext uri="{A12FA001-AC4F-418D-AE19-62706E023703}">
                      <ahyp:hlinkClr xmlns:ahyp="http://schemas.microsoft.com/office/drawing/2018/hyperlinkcolor" val="tx"/>
                    </a:ext>
                  </a:extLst>
                </a:hlinkClick>
              </a:rPr>
              <a:t>https://assets.publishing.service.gov.uk/government/uploads/system/uploads/attachment_data/file/974907/EYFS_framework_-_March_2021.pdf</a:t>
            </a:r>
            <a:r>
              <a:rPr lang="en-IN" sz="1800" dirty="0">
                <a:solidFill>
                  <a:srgbClr val="C00000"/>
                </a:solidFill>
                <a:effectLst/>
                <a:latin typeface="Algerian" panose="04020705040A02060702" pitchFamily="82" charset="0"/>
                <a:ea typeface="Times New Roman" panose="02020603050405020304" pitchFamily="18" charset="0"/>
              </a:rPr>
              <a:t> (Accessed: April 18, 2023). </a:t>
            </a:r>
            <a:endParaRPr lang="en-IN" sz="1800" dirty="0">
              <a:solidFill>
                <a:srgbClr val="C00000"/>
              </a:solidFill>
              <a:effectLst/>
              <a:latin typeface="Algerian" panose="04020705040A02060702" pitchFamily="82" charset="0"/>
              <a:ea typeface="Arial" panose="020B0604020202020204" pitchFamily="34" charset="0"/>
            </a:endParaRPr>
          </a:p>
          <a:p>
            <a:pPr algn="just">
              <a:lnSpc>
                <a:spcPct val="150000"/>
              </a:lnSpc>
              <a:spcBef>
                <a:spcPts val="1200"/>
              </a:spcBef>
              <a:spcAft>
                <a:spcPts val="1200"/>
              </a:spcAft>
            </a:pPr>
            <a:r>
              <a:rPr lang="en-IN" sz="1800" dirty="0" err="1">
                <a:solidFill>
                  <a:srgbClr val="C00000"/>
                </a:solidFill>
                <a:effectLst/>
                <a:highlight>
                  <a:srgbClr val="FFFFFF"/>
                </a:highlight>
                <a:latin typeface="Algerian" panose="04020705040A02060702" pitchFamily="82" charset="0"/>
                <a:ea typeface="Times New Roman" panose="02020603050405020304" pitchFamily="18" charset="0"/>
              </a:rPr>
              <a:t>Vlaev</a:t>
            </a:r>
            <a:r>
              <a:rPr lang="en-IN" sz="1800" dirty="0">
                <a:solidFill>
                  <a:srgbClr val="C00000"/>
                </a:solidFill>
                <a:effectLst/>
                <a:highlight>
                  <a:srgbClr val="FFFFFF"/>
                </a:highlight>
                <a:latin typeface="Algerian" panose="04020705040A02060702" pitchFamily="82" charset="0"/>
                <a:ea typeface="Times New Roman" panose="02020603050405020304" pitchFamily="18" charset="0"/>
              </a:rPr>
              <a:t>, I., King, D., Darzi, A. and Dolan, P., 2019. Changing health </a:t>
            </a:r>
            <a:r>
              <a:rPr lang="en-IN" sz="1800" dirty="0" err="1">
                <a:solidFill>
                  <a:srgbClr val="C00000"/>
                </a:solidFill>
                <a:effectLst/>
                <a:highlight>
                  <a:srgbClr val="FFFFFF"/>
                </a:highlight>
                <a:latin typeface="Algerian" panose="04020705040A02060702" pitchFamily="82" charset="0"/>
                <a:ea typeface="Times New Roman" panose="02020603050405020304" pitchFamily="18" charset="0"/>
              </a:rPr>
              <a:t>behaviors</a:t>
            </a:r>
            <a:r>
              <a:rPr lang="en-IN" sz="1800" dirty="0">
                <a:solidFill>
                  <a:srgbClr val="C00000"/>
                </a:solidFill>
                <a:effectLst/>
                <a:highlight>
                  <a:srgbClr val="FFFFFF"/>
                </a:highlight>
                <a:latin typeface="Algerian" panose="04020705040A02060702" pitchFamily="82" charset="0"/>
                <a:ea typeface="Times New Roman" panose="02020603050405020304" pitchFamily="18" charset="0"/>
              </a:rPr>
              <a:t> using financial incentives: a review from </a:t>
            </a:r>
            <a:r>
              <a:rPr lang="en-IN" sz="1800" dirty="0" err="1">
                <a:solidFill>
                  <a:srgbClr val="C00000"/>
                </a:solidFill>
                <a:effectLst/>
                <a:highlight>
                  <a:srgbClr val="FFFFFF"/>
                </a:highlight>
                <a:latin typeface="Algerian" panose="04020705040A02060702" pitchFamily="82" charset="0"/>
                <a:ea typeface="Times New Roman" panose="02020603050405020304" pitchFamily="18" charset="0"/>
              </a:rPr>
              <a:t>behavioral</a:t>
            </a:r>
            <a:r>
              <a:rPr lang="en-IN" sz="1800" dirty="0">
                <a:solidFill>
                  <a:srgbClr val="C00000"/>
                </a:solidFill>
                <a:effectLst/>
                <a:highlight>
                  <a:srgbClr val="FFFFFF"/>
                </a:highlight>
                <a:latin typeface="Algerian" panose="04020705040A02060702" pitchFamily="82" charset="0"/>
                <a:ea typeface="Times New Roman" panose="02020603050405020304" pitchFamily="18" charset="0"/>
              </a:rPr>
              <a:t> economics. </a:t>
            </a:r>
            <a:r>
              <a:rPr lang="en-IN" sz="1800" i="1" dirty="0">
                <a:solidFill>
                  <a:srgbClr val="C00000"/>
                </a:solidFill>
                <a:effectLst/>
                <a:highlight>
                  <a:srgbClr val="FFFFFF"/>
                </a:highlight>
                <a:latin typeface="Algerian" panose="04020705040A02060702" pitchFamily="82" charset="0"/>
                <a:ea typeface="Times New Roman" panose="02020603050405020304" pitchFamily="18" charset="0"/>
              </a:rPr>
              <a:t>BMC public health</a:t>
            </a:r>
            <a:r>
              <a:rPr lang="en-IN" sz="1800" dirty="0">
                <a:solidFill>
                  <a:srgbClr val="C00000"/>
                </a:solidFill>
                <a:effectLst/>
                <a:highlight>
                  <a:srgbClr val="FFFFFF"/>
                </a:highlight>
                <a:latin typeface="Algerian" panose="04020705040A02060702" pitchFamily="82" charset="0"/>
                <a:ea typeface="Times New Roman" panose="02020603050405020304" pitchFamily="18" charset="0"/>
              </a:rPr>
              <a:t>, </a:t>
            </a:r>
            <a:r>
              <a:rPr lang="en-IN" sz="1800" i="1" dirty="0">
                <a:solidFill>
                  <a:srgbClr val="C00000"/>
                </a:solidFill>
                <a:effectLst/>
                <a:highlight>
                  <a:srgbClr val="FFFFFF"/>
                </a:highlight>
                <a:latin typeface="Algerian" panose="04020705040A02060702" pitchFamily="82" charset="0"/>
                <a:ea typeface="Times New Roman" panose="02020603050405020304" pitchFamily="18" charset="0"/>
              </a:rPr>
              <a:t>19</a:t>
            </a:r>
            <a:r>
              <a:rPr lang="en-IN" sz="1800" dirty="0">
                <a:solidFill>
                  <a:srgbClr val="C00000"/>
                </a:solidFill>
                <a:effectLst/>
                <a:highlight>
                  <a:srgbClr val="FFFFFF"/>
                </a:highlight>
                <a:latin typeface="Algerian" panose="04020705040A02060702" pitchFamily="82" charset="0"/>
                <a:ea typeface="Times New Roman" panose="02020603050405020304" pitchFamily="18" charset="0"/>
              </a:rPr>
              <a:t>(1), pp.1-9.</a:t>
            </a:r>
            <a:endParaRPr lang="en-IN" sz="1800" dirty="0">
              <a:solidFill>
                <a:srgbClr val="C00000"/>
              </a:solidFill>
              <a:effectLst/>
              <a:latin typeface="Algerian" panose="04020705040A02060702" pitchFamily="82" charset="0"/>
              <a:ea typeface="Arial" panose="020B0604020202020204" pitchFamily="34" charset="0"/>
            </a:endParaRPr>
          </a:p>
          <a:p>
            <a:endParaRPr lang="en-IN" dirty="0"/>
          </a:p>
        </p:txBody>
      </p:sp>
    </p:spTree>
    <p:extLst>
      <p:ext uri="{BB962C8B-B14F-4D97-AF65-F5344CB8AC3E}">
        <p14:creationId xmlns:p14="http://schemas.microsoft.com/office/powerpoint/2010/main" val="5916376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4EC84-4C29-3A4A-C8C5-F0B997F819DD}"/>
              </a:ext>
            </a:extLst>
          </p:cNvPr>
          <p:cNvSpPr>
            <a:spLocks noGrp="1"/>
          </p:cNvSpPr>
          <p:nvPr>
            <p:ph type="title"/>
          </p:nvPr>
        </p:nvSpPr>
        <p:spPr/>
        <p:txBody>
          <a:bodyPr>
            <a:noAutofit/>
          </a:bodyPr>
          <a:lstStyle/>
          <a:p>
            <a:pPr algn="ctr">
              <a:lnSpc>
                <a:spcPct val="150000"/>
              </a:lnSpc>
            </a:pPr>
            <a:r>
              <a:rPr lang="en-IN" sz="2000" b="1" i="0" u="none" strike="noStrike" dirty="0">
                <a:solidFill>
                  <a:srgbClr val="C00000"/>
                </a:solidFill>
                <a:effectLst/>
                <a:latin typeface="Algerian" panose="04020705040A02060702" pitchFamily="82" charset="0"/>
              </a:rPr>
              <a:t>Group member 1: </a:t>
            </a:r>
            <a:r>
              <a:rPr lang="en-US" sz="2000" b="1" i="0" u="none" strike="noStrike" dirty="0">
                <a:solidFill>
                  <a:srgbClr val="C00000"/>
                </a:solidFill>
                <a:effectLst/>
                <a:latin typeface="Algerian" panose="04020705040A02060702" pitchFamily="82" charset="0"/>
              </a:rPr>
              <a:t>Refer to national guidelines and indicate using statistics whether your age group are</a:t>
            </a:r>
            <a:br>
              <a:rPr lang="en-US" sz="2000" b="1" i="0" u="none" strike="noStrike" dirty="0">
                <a:solidFill>
                  <a:srgbClr val="C00000"/>
                </a:solidFill>
                <a:effectLst/>
                <a:latin typeface="Algerian" panose="04020705040A02060702" pitchFamily="82" charset="0"/>
              </a:rPr>
            </a:br>
            <a:r>
              <a:rPr lang="en-US" sz="2000" b="1" i="0" u="none" strike="noStrike" dirty="0">
                <a:solidFill>
                  <a:srgbClr val="C00000"/>
                </a:solidFill>
                <a:effectLst/>
                <a:latin typeface="Algerian" panose="04020705040A02060702" pitchFamily="82" charset="0"/>
              </a:rPr>
              <a:t>meeting the guidelines.</a:t>
            </a:r>
            <a:endParaRPr lang="en-IN" sz="2000" dirty="0">
              <a:solidFill>
                <a:srgbClr val="C00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299A5610-0D01-1C53-D891-EC3ACF1B5DAE}"/>
              </a:ext>
            </a:extLst>
          </p:cNvPr>
          <p:cNvSpPr>
            <a:spLocks noGrp="1"/>
          </p:cNvSpPr>
          <p:nvPr>
            <p:ph sz="half" idx="1"/>
          </p:nvPr>
        </p:nvSpPr>
        <p:spPr>
          <a:xfrm>
            <a:off x="838200" y="2041935"/>
            <a:ext cx="5181600" cy="4351338"/>
          </a:xfrm>
        </p:spPr>
        <p:txBody>
          <a:bodyPr/>
          <a:lstStyle/>
          <a:p>
            <a:pPr algn="just" rtl="0" fontAlgn="base">
              <a:lnSpc>
                <a:spcPct val="150000"/>
              </a:lnSpc>
              <a:spcBef>
                <a:spcPts val="0"/>
              </a:spcBef>
              <a:spcAft>
                <a:spcPts val="0"/>
              </a:spcAft>
              <a:buFont typeface="Arial" panose="020B0604020202020204" pitchFamily="34" charset="0"/>
              <a:buChar char="•"/>
            </a:pPr>
            <a:r>
              <a:rPr lang="en-US" sz="1800" b="0" i="0" u="none" strike="noStrike" dirty="0">
                <a:solidFill>
                  <a:srgbClr val="C00000"/>
                </a:solidFill>
                <a:effectLst/>
                <a:latin typeface="Algerian" panose="04020705040A02060702" pitchFamily="82" charset="0"/>
              </a:rPr>
              <a:t>People aged 65 years or more adopt similar eating patterns to younger adults. </a:t>
            </a:r>
            <a:r>
              <a:rPr lang="en-US" sz="1800" b="1" i="0" u="none" strike="noStrike" dirty="0">
                <a:solidFill>
                  <a:srgbClr val="C00000"/>
                </a:solidFill>
                <a:effectLst/>
                <a:latin typeface="Algerian" panose="04020705040A02060702" pitchFamily="82" charset="0"/>
              </a:rPr>
              <a:t> </a:t>
            </a:r>
          </a:p>
          <a:p>
            <a:pPr algn="just" rtl="0" fontAlgn="base">
              <a:lnSpc>
                <a:spcPct val="150000"/>
              </a:lnSpc>
              <a:spcBef>
                <a:spcPts val="0"/>
              </a:spcBef>
              <a:spcAft>
                <a:spcPts val="0"/>
              </a:spcAft>
              <a:buFont typeface="Arial" panose="020B0604020202020204" pitchFamily="34" charset="0"/>
              <a:buChar char="•"/>
            </a:pPr>
            <a:r>
              <a:rPr lang="en-US" sz="1800" b="0" i="0" u="none" strike="noStrike" dirty="0">
                <a:solidFill>
                  <a:srgbClr val="C00000"/>
                </a:solidFill>
                <a:effectLst/>
                <a:latin typeface="Algerian" panose="04020705040A02060702" pitchFamily="82" charset="0"/>
              </a:rPr>
              <a:t>A proper diet should be maintained to intake all the nutrients.</a:t>
            </a:r>
            <a:endParaRPr lang="en-US" sz="1800" b="1" i="0" u="none" strike="noStrike" dirty="0">
              <a:solidFill>
                <a:srgbClr val="C00000"/>
              </a:solidFill>
              <a:effectLst/>
              <a:latin typeface="Algerian" panose="04020705040A02060702" pitchFamily="82" charset="0"/>
            </a:endParaRPr>
          </a:p>
          <a:p>
            <a:pPr algn="just" rtl="0" fontAlgn="base">
              <a:lnSpc>
                <a:spcPct val="150000"/>
              </a:lnSpc>
              <a:spcBef>
                <a:spcPts val="0"/>
              </a:spcBef>
              <a:spcAft>
                <a:spcPts val="0"/>
              </a:spcAft>
              <a:buFont typeface="Arial" panose="020B0604020202020204" pitchFamily="34" charset="0"/>
              <a:buChar char="•"/>
            </a:pPr>
            <a:r>
              <a:rPr lang="en-US" sz="1800" b="0" i="0" u="none" strike="noStrike" dirty="0">
                <a:solidFill>
                  <a:srgbClr val="C00000"/>
                </a:solidFill>
                <a:effectLst/>
                <a:latin typeface="Algerian" panose="04020705040A02060702" pitchFamily="82" charset="0"/>
              </a:rPr>
              <a:t>The elderly people should reduce their dietary intake of fat and simple sugars.</a:t>
            </a:r>
            <a:endParaRPr lang="en-US" sz="1800" b="1" i="0" u="none" strike="noStrike" dirty="0">
              <a:solidFill>
                <a:srgbClr val="C00000"/>
              </a:solidFill>
              <a:effectLst/>
              <a:latin typeface="Algerian" panose="04020705040A02060702" pitchFamily="82" charset="0"/>
            </a:endParaRPr>
          </a:p>
          <a:p>
            <a:pPr algn="just" rtl="0" fontAlgn="base">
              <a:lnSpc>
                <a:spcPct val="150000"/>
              </a:lnSpc>
              <a:spcBef>
                <a:spcPts val="0"/>
              </a:spcBef>
              <a:spcAft>
                <a:spcPts val="0"/>
              </a:spcAft>
              <a:buFont typeface="Arial" panose="020B0604020202020204" pitchFamily="34" charset="0"/>
              <a:buChar char="•"/>
            </a:pPr>
            <a:r>
              <a:rPr lang="en-US" sz="1800" b="0" i="0" u="none" strike="noStrike" dirty="0">
                <a:solidFill>
                  <a:srgbClr val="C00000"/>
                </a:solidFill>
                <a:effectLst/>
                <a:latin typeface="Algerian" panose="04020705040A02060702" pitchFamily="82" charset="0"/>
              </a:rPr>
              <a:t>They should increase in taking starchy foods, vitamin D and polysaccharides.</a:t>
            </a:r>
            <a:endParaRPr lang="en-US" sz="1800" b="1" i="0" u="none" strike="noStrike" dirty="0">
              <a:solidFill>
                <a:srgbClr val="C00000"/>
              </a:solidFill>
              <a:effectLst/>
              <a:latin typeface="Algerian" panose="04020705040A02060702" pitchFamily="82" charset="0"/>
            </a:endParaRPr>
          </a:p>
          <a:p>
            <a:endParaRPr lang="en-IN" dirty="0"/>
          </a:p>
        </p:txBody>
      </p:sp>
      <p:pic>
        <p:nvPicPr>
          <p:cNvPr id="10" name="Content Placeholder 9">
            <a:extLst>
              <a:ext uri="{FF2B5EF4-FFF2-40B4-BE49-F238E27FC236}">
                <a16:creationId xmlns:a16="http://schemas.microsoft.com/office/drawing/2014/main" id="{93B44E17-AD89-F8C6-0204-DD44D8FC2DB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430296" y="2446158"/>
            <a:ext cx="4923503" cy="3282335"/>
          </a:xfrm>
        </p:spPr>
      </p:pic>
    </p:spTree>
    <p:extLst>
      <p:ext uri="{BB962C8B-B14F-4D97-AF65-F5344CB8AC3E}">
        <p14:creationId xmlns:p14="http://schemas.microsoft.com/office/powerpoint/2010/main" val="9356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4E313-BE72-84AB-1BB8-F436BEAD8849}"/>
              </a:ext>
            </a:extLst>
          </p:cNvPr>
          <p:cNvSpPr>
            <a:spLocks noGrp="1"/>
          </p:cNvSpPr>
          <p:nvPr>
            <p:ph type="title"/>
          </p:nvPr>
        </p:nvSpPr>
        <p:spPr/>
        <p:txBody>
          <a:bodyPr>
            <a:normAutofit/>
          </a:bodyPr>
          <a:lstStyle/>
          <a:p>
            <a:pPr algn="ctr"/>
            <a:r>
              <a:rPr lang="en-US" sz="2000" b="1" i="0" u="none" strike="noStrike" dirty="0">
                <a:solidFill>
                  <a:srgbClr val="C00000"/>
                </a:solidFill>
                <a:effectLst/>
                <a:latin typeface="Algerian" panose="04020705040A02060702" pitchFamily="82" charset="0"/>
              </a:rPr>
              <a:t>Refer to national guidelines and indicate using statistics whether your age group are</a:t>
            </a:r>
            <a:br>
              <a:rPr lang="en-US" sz="2000" b="1" i="0" u="none" strike="noStrike" dirty="0">
                <a:solidFill>
                  <a:srgbClr val="C00000"/>
                </a:solidFill>
                <a:effectLst/>
                <a:latin typeface="Algerian" panose="04020705040A02060702" pitchFamily="82" charset="0"/>
              </a:rPr>
            </a:br>
            <a:r>
              <a:rPr lang="en-US" sz="2000" b="1" i="0" u="none" strike="noStrike" dirty="0">
                <a:solidFill>
                  <a:srgbClr val="C00000"/>
                </a:solidFill>
                <a:effectLst/>
                <a:latin typeface="Algerian" panose="04020705040A02060702" pitchFamily="82" charset="0"/>
              </a:rPr>
              <a:t>meeting the guidelines… (Cont..)</a:t>
            </a:r>
            <a:endParaRPr lang="en-IN" sz="2000" dirty="0">
              <a:solidFill>
                <a:srgbClr val="C00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299CA384-1B56-5594-D64B-50CFD58A0D87}"/>
              </a:ext>
            </a:extLst>
          </p:cNvPr>
          <p:cNvSpPr>
            <a:spLocks noGrp="1"/>
          </p:cNvSpPr>
          <p:nvPr>
            <p:ph sz="half" idx="1"/>
          </p:nvPr>
        </p:nvSpPr>
        <p:spPr/>
        <p:txBody>
          <a:bodyPr/>
          <a:lstStyle/>
          <a:p>
            <a:pPr algn="just" rtl="0" fontAlgn="base">
              <a:lnSpc>
                <a:spcPct val="150000"/>
              </a:lnSpc>
              <a:spcBef>
                <a:spcPts val="0"/>
              </a:spcBef>
              <a:spcAft>
                <a:spcPts val="0"/>
              </a:spcAft>
              <a:buFont typeface="Arial" panose="020B0604020202020204" pitchFamily="34" charset="0"/>
              <a:buChar char="•"/>
            </a:pPr>
            <a:r>
              <a:rPr lang="en-US" sz="1800" b="0" i="0" u="none" strike="noStrike" dirty="0">
                <a:solidFill>
                  <a:srgbClr val="C00000"/>
                </a:solidFill>
                <a:effectLst/>
                <a:latin typeface="Algerian" panose="04020705040A02060702" pitchFamily="82" charset="0"/>
              </a:rPr>
              <a:t>They are encouraged to increase their impact on Vitamin C.</a:t>
            </a:r>
          </a:p>
          <a:p>
            <a:pPr algn="just" rtl="0" fontAlgn="base">
              <a:lnSpc>
                <a:spcPct val="150000"/>
              </a:lnSpc>
              <a:spcBef>
                <a:spcPts val="0"/>
              </a:spcBef>
              <a:spcAft>
                <a:spcPts val="0"/>
              </a:spcAft>
              <a:buFont typeface="Arial" panose="020B0604020202020204" pitchFamily="34" charset="0"/>
              <a:buChar char="•"/>
            </a:pPr>
            <a:r>
              <a:rPr lang="en-US" sz="1800" b="0" i="0" u="none" strike="noStrike" dirty="0">
                <a:solidFill>
                  <a:srgbClr val="C00000"/>
                </a:solidFill>
                <a:effectLst/>
                <a:latin typeface="Algerian" panose="04020705040A02060702" pitchFamily="82" charset="0"/>
              </a:rPr>
              <a:t>Elderly people should eat more fresh vegetables, whole grain cereals and fruits. </a:t>
            </a:r>
          </a:p>
          <a:p>
            <a:pPr algn="just" rtl="0" fontAlgn="base">
              <a:lnSpc>
                <a:spcPct val="150000"/>
              </a:lnSpc>
              <a:spcBef>
                <a:spcPts val="0"/>
              </a:spcBef>
              <a:spcAft>
                <a:spcPts val="0"/>
              </a:spcAft>
              <a:buFont typeface="Arial" panose="020B0604020202020204" pitchFamily="34" charset="0"/>
              <a:buChar char="•"/>
            </a:pPr>
            <a:r>
              <a:rPr lang="en-US" sz="1800" b="0" i="0" u="none" strike="noStrike" dirty="0">
                <a:solidFill>
                  <a:srgbClr val="C00000"/>
                </a:solidFill>
                <a:effectLst/>
                <a:latin typeface="Algerian" panose="04020705040A02060702" pitchFamily="82" charset="0"/>
              </a:rPr>
              <a:t>Their diets should moderate their plasma cholesterol levels.</a:t>
            </a:r>
          </a:p>
          <a:p>
            <a:pPr algn="just" rtl="0" fontAlgn="base">
              <a:lnSpc>
                <a:spcPct val="150000"/>
              </a:lnSpc>
              <a:spcBef>
                <a:spcPts val="0"/>
              </a:spcBef>
              <a:spcAft>
                <a:spcPts val="0"/>
              </a:spcAft>
              <a:buFont typeface="Arial" panose="020B0604020202020204" pitchFamily="34" charset="0"/>
              <a:buChar char="•"/>
            </a:pPr>
            <a:r>
              <a:rPr lang="en-US" sz="1800" b="0" i="0" u="none" strike="noStrike" dirty="0">
                <a:solidFill>
                  <a:srgbClr val="C00000"/>
                </a:solidFill>
                <a:effectLst/>
                <a:latin typeface="Algerian" panose="04020705040A02060702" pitchFamily="82" charset="0"/>
              </a:rPr>
              <a:t>Maintaining physical activity and consuming oily fish have been advised. </a:t>
            </a:r>
          </a:p>
          <a:p>
            <a:endParaRPr lang="en-IN" dirty="0"/>
          </a:p>
        </p:txBody>
      </p:sp>
      <p:pic>
        <p:nvPicPr>
          <p:cNvPr id="6" name="Content Placeholder 5">
            <a:extLst>
              <a:ext uri="{FF2B5EF4-FFF2-40B4-BE49-F238E27FC236}">
                <a16:creationId xmlns:a16="http://schemas.microsoft.com/office/drawing/2014/main" id="{9A1C5A47-3EE4-A98A-650E-750D446AE83F}"/>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529512" y="2397630"/>
            <a:ext cx="3374462" cy="2527589"/>
          </a:xfrm>
        </p:spPr>
      </p:pic>
    </p:spTree>
    <p:extLst>
      <p:ext uri="{BB962C8B-B14F-4D97-AF65-F5344CB8AC3E}">
        <p14:creationId xmlns:p14="http://schemas.microsoft.com/office/powerpoint/2010/main" val="2283570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76E8C-F904-5F0B-0004-55ADC3042C33}"/>
              </a:ext>
            </a:extLst>
          </p:cNvPr>
          <p:cNvSpPr>
            <a:spLocks noGrp="1"/>
          </p:cNvSpPr>
          <p:nvPr>
            <p:ph type="title"/>
          </p:nvPr>
        </p:nvSpPr>
        <p:spPr/>
        <p:txBody>
          <a:bodyPr>
            <a:noAutofit/>
          </a:bodyPr>
          <a:lstStyle/>
          <a:p>
            <a:pPr algn="ctr">
              <a:lnSpc>
                <a:spcPct val="150000"/>
              </a:lnSpc>
            </a:pPr>
            <a:r>
              <a:rPr lang="en-US" sz="2000" b="1" i="0" u="none" strike="noStrike" dirty="0">
                <a:solidFill>
                  <a:srgbClr val="C00000"/>
                </a:solidFill>
                <a:effectLst/>
                <a:latin typeface="Algerian" panose="04020705040A02060702" pitchFamily="82" charset="0"/>
              </a:rPr>
              <a:t>Refer to national guidelines and indicate using statistics whether your age group are</a:t>
            </a:r>
            <a:br>
              <a:rPr lang="en-US" sz="2000" b="1" i="0" u="none" strike="noStrike" dirty="0">
                <a:solidFill>
                  <a:srgbClr val="C00000"/>
                </a:solidFill>
                <a:effectLst/>
                <a:latin typeface="Algerian" panose="04020705040A02060702" pitchFamily="82" charset="0"/>
              </a:rPr>
            </a:br>
            <a:r>
              <a:rPr lang="en-US" sz="2000" b="1" i="0" u="none" strike="noStrike" dirty="0">
                <a:solidFill>
                  <a:srgbClr val="C00000"/>
                </a:solidFill>
                <a:effectLst/>
                <a:latin typeface="Algerian" panose="04020705040A02060702" pitchFamily="82" charset="0"/>
              </a:rPr>
              <a:t>meeting the guidelines… (Cont..)</a:t>
            </a:r>
            <a:endParaRPr lang="en-IN" sz="2000" dirty="0">
              <a:solidFill>
                <a:srgbClr val="C00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88B5F21E-4778-88E8-AA70-805470CD8F12}"/>
              </a:ext>
            </a:extLst>
          </p:cNvPr>
          <p:cNvSpPr>
            <a:spLocks noGrp="1"/>
          </p:cNvSpPr>
          <p:nvPr>
            <p:ph sz="half" idx="1"/>
          </p:nvPr>
        </p:nvSpPr>
        <p:spPr/>
        <p:txBody>
          <a:bodyPr/>
          <a:lstStyle/>
          <a:p>
            <a:pPr algn="just" rtl="0" fontAlgn="base">
              <a:lnSpc>
                <a:spcPct val="150000"/>
              </a:lnSpc>
              <a:spcBef>
                <a:spcPts val="0"/>
              </a:spcBef>
              <a:spcAft>
                <a:spcPts val="0"/>
              </a:spcAft>
              <a:buFont typeface="Arial" panose="020B0604020202020204" pitchFamily="34" charset="0"/>
              <a:buChar char="•"/>
            </a:pPr>
            <a:r>
              <a:rPr lang="en-US" sz="1800" b="0" i="0" u="none" strike="noStrike" dirty="0">
                <a:solidFill>
                  <a:srgbClr val="C00000"/>
                </a:solidFill>
                <a:effectLst/>
                <a:latin typeface="Algerian" panose="04020705040A02060702" pitchFamily="82" charset="0"/>
              </a:rPr>
              <a:t>The effect of malnutrition seems to be quite visible in the older population in the UK.</a:t>
            </a:r>
          </a:p>
          <a:p>
            <a:pPr algn="just" rtl="0" fontAlgn="base">
              <a:lnSpc>
                <a:spcPct val="150000"/>
              </a:lnSpc>
              <a:spcBef>
                <a:spcPts val="0"/>
              </a:spcBef>
              <a:spcAft>
                <a:spcPts val="0"/>
              </a:spcAft>
              <a:buFont typeface="Arial" panose="020B0604020202020204" pitchFamily="34" charset="0"/>
              <a:buChar char="•"/>
            </a:pPr>
            <a:r>
              <a:rPr lang="en-US" sz="1800" b="0" i="0" u="none" strike="noStrike" dirty="0">
                <a:solidFill>
                  <a:srgbClr val="C00000"/>
                </a:solidFill>
                <a:effectLst/>
                <a:latin typeface="Algerian" panose="04020705040A02060702" pitchFamily="82" charset="0"/>
              </a:rPr>
              <a:t>This reflects that proper guidelines are not being maintained. </a:t>
            </a:r>
          </a:p>
          <a:p>
            <a:pPr algn="just" rtl="0" fontAlgn="base">
              <a:lnSpc>
                <a:spcPct val="150000"/>
              </a:lnSpc>
              <a:spcBef>
                <a:spcPts val="0"/>
              </a:spcBef>
              <a:spcAft>
                <a:spcPts val="0"/>
              </a:spcAft>
              <a:buFont typeface="Arial" panose="020B0604020202020204" pitchFamily="34" charset="0"/>
              <a:buChar char="•"/>
            </a:pPr>
            <a:r>
              <a:rPr lang="en-US" sz="1800" b="0" i="0" u="none" strike="noStrike" dirty="0">
                <a:solidFill>
                  <a:srgbClr val="C00000"/>
                </a:solidFill>
                <a:effectLst/>
                <a:latin typeface="Algerian" panose="04020705040A02060702" pitchFamily="82" charset="0"/>
              </a:rPr>
              <a:t>1 among 10 people in the UK is lacking proper nutrition (Age UK, 2021). </a:t>
            </a:r>
          </a:p>
          <a:p>
            <a:pPr algn="just" rtl="0" fontAlgn="base">
              <a:lnSpc>
                <a:spcPct val="150000"/>
              </a:lnSpc>
              <a:spcBef>
                <a:spcPts val="0"/>
              </a:spcBef>
              <a:spcAft>
                <a:spcPts val="0"/>
              </a:spcAft>
              <a:buFont typeface="Arial" panose="020B0604020202020204" pitchFamily="34" charset="0"/>
              <a:buChar char="•"/>
            </a:pPr>
            <a:r>
              <a:rPr lang="en-US" sz="1800" b="0" i="0" u="none" strike="noStrike" dirty="0">
                <a:solidFill>
                  <a:srgbClr val="C00000"/>
                </a:solidFill>
                <a:effectLst/>
                <a:latin typeface="Algerian" panose="04020705040A02060702" pitchFamily="82" charset="0"/>
              </a:rPr>
              <a:t>Different social and economic factors are responsible for the scenario. </a:t>
            </a:r>
            <a:endParaRPr lang="en-US" sz="1800" b="1" i="0" u="none" strike="noStrike" dirty="0">
              <a:solidFill>
                <a:srgbClr val="C00000"/>
              </a:solidFill>
              <a:effectLst/>
              <a:latin typeface="Algerian" panose="04020705040A02060702" pitchFamily="82" charset="0"/>
            </a:endParaRPr>
          </a:p>
          <a:p>
            <a:endParaRPr lang="en-IN" dirty="0"/>
          </a:p>
        </p:txBody>
      </p:sp>
      <p:pic>
        <p:nvPicPr>
          <p:cNvPr id="6" name="Content Placeholder 5">
            <a:extLst>
              <a:ext uri="{FF2B5EF4-FFF2-40B4-BE49-F238E27FC236}">
                <a16:creationId xmlns:a16="http://schemas.microsoft.com/office/drawing/2014/main" id="{4E58D34B-E2EF-14AE-406E-46B530DDEFF7}"/>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930664" y="3136491"/>
            <a:ext cx="4423136" cy="2311559"/>
          </a:xfrm>
        </p:spPr>
      </p:pic>
    </p:spTree>
    <p:extLst>
      <p:ext uri="{BB962C8B-B14F-4D97-AF65-F5344CB8AC3E}">
        <p14:creationId xmlns:p14="http://schemas.microsoft.com/office/powerpoint/2010/main" val="26619384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B714D-CBBB-7AB1-67D2-DFDE3A95D964}"/>
              </a:ext>
            </a:extLst>
          </p:cNvPr>
          <p:cNvSpPr>
            <a:spLocks noGrp="1"/>
          </p:cNvSpPr>
          <p:nvPr>
            <p:ph type="title"/>
          </p:nvPr>
        </p:nvSpPr>
        <p:spPr/>
        <p:txBody>
          <a:bodyPr>
            <a:normAutofit/>
          </a:bodyPr>
          <a:lstStyle/>
          <a:p>
            <a:pPr algn="ctr"/>
            <a:r>
              <a:rPr lang="en-US" sz="2000" b="1" dirty="0">
                <a:solidFill>
                  <a:srgbClr val="C00000"/>
                </a:solidFill>
                <a:latin typeface="Algerian" panose="04020705040A02060702" pitchFamily="82" charset="0"/>
                <a:cs typeface="Times New Roman" panose="02020603050405020304" pitchFamily="18" charset="0"/>
              </a:rPr>
              <a:t>Short term and long term consequences of poor habits for chosen focus</a:t>
            </a:r>
            <a:endParaRPr lang="en-IN" sz="2000" b="1" dirty="0">
              <a:solidFill>
                <a:srgbClr val="C00000"/>
              </a:solidFill>
              <a:latin typeface="Algerian" panose="04020705040A02060702" pitchFamily="82"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4C9D0C0-05E6-F21E-22ED-7498623CCE8E}"/>
              </a:ext>
            </a:extLst>
          </p:cNvPr>
          <p:cNvSpPr>
            <a:spLocks noGrp="1"/>
          </p:cNvSpPr>
          <p:nvPr>
            <p:ph sz="half" idx="1"/>
          </p:nvPr>
        </p:nvSpPr>
        <p:spPr/>
        <p:txBody>
          <a:bodyPr/>
          <a:lstStyle/>
          <a:p>
            <a:pPr algn="just" rtl="0" fontAlgn="base">
              <a:lnSpc>
                <a:spcPct val="150000"/>
              </a:lnSpc>
              <a:spcBef>
                <a:spcPts val="0"/>
              </a:spcBef>
              <a:spcAft>
                <a:spcPts val="0"/>
              </a:spcAft>
              <a:buFont typeface="Arial" panose="020B0604020202020204" pitchFamily="34" charset="0"/>
              <a:buChar char="•"/>
            </a:pPr>
            <a:r>
              <a:rPr lang="en-US" sz="1800" b="0" i="0" u="none" strike="noStrike" dirty="0">
                <a:solidFill>
                  <a:srgbClr val="C00000"/>
                </a:solidFill>
                <a:effectLst/>
                <a:latin typeface="Algerian" panose="04020705040A02060702" pitchFamily="82" charset="0"/>
              </a:rPr>
              <a:t>It brings severe changes in daily living and the quality of life in older people.</a:t>
            </a:r>
          </a:p>
          <a:p>
            <a:pPr algn="just" rtl="0" fontAlgn="base">
              <a:lnSpc>
                <a:spcPct val="150000"/>
              </a:lnSpc>
              <a:spcBef>
                <a:spcPts val="0"/>
              </a:spcBef>
              <a:spcAft>
                <a:spcPts val="0"/>
              </a:spcAft>
              <a:buFont typeface="Arial" panose="020B0604020202020204" pitchFamily="34" charset="0"/>
              <a:buChar char="•"/>
            </a:pPr>
            <a:r>
              <a:rPr lang="en-US" sz="1800" b="0" i="0" u="none" strike="noStrike" dirty="0">
                <a:solidFill>
                  <a:srgbClr val="C00000"/>
                </a:solidFill>
                <a:effectLst/>
                <a:latin typeface="Algerian" panose="04020705040A02060702" pitchFamily="82" charset="0"/>
              </a:rPr>
              <a:t>This issue can develop geriatric syndrome in older adults.</a:t>
            </a:r>
          </a:p>
          <a:p>
            <a:pPr algn="just" rtl="0" fontAlgn="base">
              <a:lnSpc>
                <a:spcPct val="150000"/>
              </a:lnSpc>
              <a:spcBef>
                <a:spcPts val="0"/>
              </a:spcBef>
              <a:spcAft>
                <a:spcPts val="0"/>
              </a:spcAft>
              <a:buFont typeface="Arial" panose="020B0604020202020204" pitchFamily="34" charset="0"/>
              <a:buChar char="•"/>
            </a:pPr>
            <a:r>
              <a:rPr lang="en-US" sz="1800" b="0" i="0" u="none" strike="noStrike" dirty="0">
                <a:solidFill>
                  <a:srgbClr val="C00000"/>
                </a:solidFill>
                <a:effectLst/>
                <a:latin typeface="Algerian" panose="04020705040A02060702" pitchFamily="82" charset="0"/>
              </a:rPr>
              <a:t>It has the ability to increase mortality and morbidity.</a:t>
            </a:r>
          </a:p>
        </p:txBody>
      </p:sp>
      <p:pic>
        <p:nvPicPr>
          <p:cNvPr id="6" name="Content Placeholder 5">
            <a:extLst>
              <a:ext uri="{FF2B5EF4-FFF2-40B4-BE49-F238E27FC236}">
                <a16:creationId xmlns:a16="http://schemas.microsoft.com/office/drawing/2014/main" id="{841ABB81-2667-4E13-59B8-3E518C3EE672}"/>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384026" y="3067536"/>
            <a:ext cx="3005752" cy="2251413"/>
          </a:xfrm>
        </p:spPr>
      </p:pic>
    </p:spTree>
    <p:extLst>
      <p:ext uri="{BB962C8B-B14F-4D97-AF65-F5344CB8AC3E}">
        <p14:creationId xmlns:p14="http://schemas.microsoft.com/office/powerpoint/2010/main" val="1593064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3C16B-EBE8-1D80-2F15-F80CBBB7B4A7}"/>
              </a:ext>
            </a:extLst>
          </p:cNvPr>
          <p:cNvSpPr>
            <a:spLocks noGrp="1"/>
          </p:cNvSpPr>
          <p:nvPr>
            <p:ph type="title"/>
          </p:nvPr>
        </p:nvSpPr>
        <p:spPr/>
        <p:txBody>
          <a:bodyPr>
            <a:normAutofit fontScale="90000"/>
          </a:bodyPr>
          <a:lstStyle/>
          <a:p>
            <a:pPr algn="ctr">
              <a:lnSpc>
                <a:spcPct val="150000"/>
              </a:lnSpc>
            </a:pPr>
            <a:br>
              <a:rPr lang="en-IN" sz="2200" b="1" i="0" u="none" strike="noStrike" dirty="0">
                <a:solidFill>
                  <a:srgbClr val="C00000"/>
                </a:solidFill>
                <a:effectLst/>
                <a:latin typeface="Algerian" panose="04020705040A02060702" pitchFamily="82" charset="0"/>
              </a:rPr>
            </a:br>
            <a:br>
              <a:rPr lang="en-IN" sz="2200" b="1" i="0" u="none" strike="noStrike" dirty="0">
                <a:solidFill>
                  <a:srgbClr val="C00000"/>
                </a:solidFill>
                <a:effectLst/>
                <a:latin typeface="Algerian" panose="04020705040A02060702" pitchFamily="82" charset="0"/>
              </a:rPr>
            </a:br>
            <a:r>
              <a:rPr lang="en-IN" sz="2200" b="1" i="0" u="none" strike="noStrike" dirty="0">
                <a:solidFill>
                  <a:srgbClr val="C00000"/>
                </a:solidFill>
                <a:effectLst/>
                <a:latin typeface="Algerian" panose="04020705040A02060702" pitchFamily="82" charset="0"/>
              </a:rPr>
              <a:t>Group member 2: </a:t>
            </a:r>
            <a:r>
              <a:rPr lang="en-US" sz="2200" b="1" i="0" u="none" strike="noStrike" dirty="0">
                <a:solidFill>
                  <a:srgbClr val="C00000"/>
                </a:solidFill>
                <a:effectLst/>
                <a:latin typeface="Algerian" panose="04020705040A02060702" pitchFamily="82" charset="0"/>
              </a:rPr>
              <a:t>Identify 3 key aims and explain the benefit of achieving those aims. Ensure your aims</a:t>
            </a:r>
            <a:br>
              <a:rPr lang="en-US" sz="2200" b="1" i="0" u="none" strike="noStrike" dirty="0">
                <a:solidFill>
                  <a:srgbClr val="C00000"/>
                </a:solidFill>
                <a:effectLst/>
                <a:latin typeface="Algerian" panose="04020705040A02060702" pitchFamily="82" charset="0"/>
              </a:rPr>
            </a:br>
            <a:r>
              <a:rPr lang="en-US" sz="2200" b="1" i="0" u="none" strike="noStrike" dirty="0">
                <a:solidFill>
                  <a:srgbClr val="C00000"/>
                </a:solidFill>
                <a:effectLst/>
                <a:latin typeface="Algerian" panose="04020705040A02060702" pitchFamily="82" charset="0"/>
              </a:rPr>
              <a:t>can be measured</a:t>
            </a:r>
            <a:br>
              <a:rPr lang="en-IN" b="1" dirty="0">
                <a:effectLst/>
              </a:rPr>
            </a:br>
            <a:endParaRPr lang="en-IN" dirty="0"/>
          </a:p>
        </p:txBody>
      </p:sp>
      <p:sp>
        <p:nvSpPr>
          <p:cNvPr id="3" name="Content Placeholder 2">
            <a:extLst>
              <a:ext uri="{FF2B5EF4-FFF2-40B4-BE49-F238E27FC236}">
                <a16:creationId xmlns:a16="http://schemas.microsoft.com/office/drawing/2014/main" id="{8D919297-28E0-6FAF-FA51-A8BFF0A8AE5A}"/>
              </a:ext>
            </a:extLst>
          </p:cNvPr>
          <p:cNvSpPr>
            <a:spLocks noGrp="1"/>
          </p:cNvSpPr>
          <p:nvPr>
            <p:ph sz="half" idx="1"/>
          </p:nvPr>
        </p:nvSpPr>
        <p:spPr>
          <a:xfrm>
            <a:off x="690716" y="2336903"/>
            <a:ext cx="5181600" cy="4351338"/>
          </a:xfrm>
        </p:spPr>
        <p:txBody>
          <a:bodyPr/>
          <a:lstStyle/>
          <a:p>
            <a:pPr algn="just" rtl="0" fontAlgn="base">
              <a:lnSpc>
                <a:spcPct val="150000"/>
              </a:lnSpc>
              <a:spcBef>
                <a:spcPts val="0"/>
              </a:spcBef>
              <a:spcAft>
                <a:spcPts val="0"/>
              </a:spcAft>
              <a:buFont typeface="Arial" panose="020B0604020202020204" pitchFamily="34" charset="0"/>
              <a:buChar char="•"/>
            </a:pPr>
            <a:r>
              <a:rPr lang="en-US" sz="1800" b="0" i="0" u="none" strike="noStrike" dirty="0">
                <a:solidFill>
                  <a:srgbClr val="C00000"/>
                </a:solidFill>
                <a:effectLst/>
                <a:latin typeface="Algerian" panose="04020705040A02060702" pitchFamily="82" charset="0"/>
              </a:rPr>
              <a:t>Increasing the awareness of the elderly population about the nutritional benefits of food.</a:t>
            </a:r>
          </a:p>
          <a:p>
            <a:pPr algn="just" rtl="0" fontAlgn="base">
              <a:lnSpc>
                <a:spcPct val="150000"/>
              </a:lnSpc>
              <a:spcBef>
                <a:spcPts val="0"/>
              </a:spcBef>
              <a:spcAft>
                <a:spcPts val="0"/>
              </a:spcAft>
              <a:buFont typeface="Arial" panose="020B0604020202020204" pitchFamily="34" charset="0"/>
              <a:buChar char="•"/>
            </a:pPr>
            <a:r>
              <a:rPr lang="en-US" sz="1800" b="0" i="0" u="none" strike="noStrike" dirty="0" err="1">
                <a:solidFill>
                  <a:srgbClr val="C00000"/>
                </a:solidFill>
                <a:effectLst/>
                <a:latin typeface="Algerian" panose="04020705040A02060702" pitchFamily="82" charset="0"/>
              </a:rPr>
              <a:t>Organising</a:t>
            </a:r>
            <a:r>
              <a:rPr lang="en-US" sz="1800" b="0" i="0" u="none" strike="noStrike" dirty="0">
                <a:solidFill>
                  <a:srgbClr val="C00000"/>
                </a:solidFill>
                <a:effectLst/>
                <a:latin typeface="Algerian" panose="04020705040A02060702" pitchFamily="82" charset="0"/>
              </a:rPr>
              <a:t> events that can help them to increase their physical activities by 20%. </a:t>
            </a:r>
          </a:p>
          <a:p>
            <a:pPr algn="just" rtl="0" fontAlgn="base">
              <a:lnSpc>
                <a:spcPct val="150000"/>
              </a:lnSpc>
              <a:spcBef>
                <a:spcPts val="0"/>
              </a:spcBef>
              <a:spcAft>
                <a:spcPts val="0"/>
              </a:spcAft>
              <a:buFont typeface="Arial" panose="020B0604020202020204" pitchFamily="34" charset="0"/>
              <a:buChar char="•"/>
            </a:pPr>
            <a:r>
              <a:rPr lang="en-US" sz="1800" b="0" i="0" u="none" strike="noStrike" dirty="0">
                <a:solidFill>
                  <a:srgbClr val="C00000"/>
                </a:solidFill>
                <a:effectLst/>
                <a:latin typeface="Algerian" panose="04020705040A02060702" pitchFamily="82" charset="0"/>
              </a:rPr>
              <a:t>Providing them with mental support so that they do not feel isolated.</a:t>
            </a:r>
          </a:p>
          <a:p>
            <a:endParaRPr lang="en-IN" dirty="0"/>
          </a:p>
        </p:txBody>
      </p:sp>
      <p:pic>
        <p:nvPicPr>
          <p:cNvPr id="6" name="Content Placeholder 5">
            <a:extLst>
              <a:ext uri="{FF2B5EF4-FFF2-40B4-BE49-F238E27FC236}">
                <a16:creationId xmlns:a16="http://schemas.microsoft.com/office/drawing/2014/main" id="{925F0A11-F0FF-F3C8-E3E5-907BE0212D3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2200" y="3092853"/>
            <a:ext cx="5181600" cy="2839232"/>
          </a:xfrm>
        </p:spPr>
      </p:pic>
    </p:spTree>
    <p:extLst>
      <p:ext uri="{BB962C8B-B14F-4D97-AF65-F5344CB8AC3E}">
        <p14:creationId xmlns:p14="http://schemas.microsoft.com/office/powerpoint/2010/main" val="113423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D1C2F-96FF-8512-BA56-BCE00A4E70FB}"/>
              </a:ext>
            </a:extLst>
          </p:cNvPr>
          <p:cNvSpPr>
            <a:spLocks noGrp="1"/>
          </p:cNvSpPr>
          <p:nvPr>
            <p:ph type="title"/>
          </p:nvPr>
        </p:nvSpPr>
        <p:spPr/>
        <p:txBody>
          <a:bodyPr>
            <a:noAutofit/>
          </a:bodyPr>
          <a:lstStyle/>
          <a:p>
            <a:pPr algn="ctr">
              <a:lnSpc>
                <a:spcPct val="150000"/>
              </a:lnSpc>
            </a:pPr>
            <a:r>
              <a:rPr lang="en-US" sz="2000" b="1" i="0" u="none" strike="noStrike" dirty="0">
                <a:solidFill>
                  <a:srgbClr val="C00000"/>
                </a:solidFill>
                <a:effectLst/>
                <a:latin typeface="Algerian" panose="04020705040A02060702" pitchFamily="82" charset="0"/>
              </a:rPr>
              <a:t>Identify 3 key aims and explain the benefit of achieving those aims. Ensure your aims</a:t>
            </a:r>
            <a:br>
              <a:rPr lang="en-US" sz="2000" b="1" i="0" u="none" strike="noStrike" dirty="0">
                <a:solidFill>
                  <a:srgbClr val="C00000"/>
                </a:solidFill>
                <a:effectLst/>
                <a:latin typeface="Algerian" panose="04020705040A02060702" pitchFamily="82" charset="0"/>
              </a:rPr>
            </a:br>
            <a:r>
              <a:rPr lang="en-US" sz="2000" b="1" i="0" u="none" strike="noStrike" dirty="0">
                <a:solidFill>
                  <a:srgbClr val="C00000"/>
                </a:solidFill>
                <a:effectLst/>
                <a:latin typeface="Algerian" panose="04020705040A02060702" pitchFamily="82" charset="0"/>
              </a:rPr>
              <a:t>can be measured… (Cont..)</a:t>
            </a:r>
            <a:endParaRPr lang="en-IN" sz="2000" dirty="0">
              <a:solidFill>
                <a:srgbClr val="C00000"/>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369DE46F-B488-928B-E1D7-4E58CA24F17F}"/>
              </a:ext>
            </a:extLst>
          </p:cNvPr>
          <p:cNvSpPr>
            <a:spLocks noGrp="1"/>
          </p:cNvSpPr>
          <p:nvPr>
            <p:ph sz="half" idx="1"/>
          </p:nvPr>
        </p:nvSpPr>
        <p:spPr/>
        <p:txBody>
          <a:bodyPr/>
          <a:lstStyle/>
          <a:p>
            <a:pPr algn="just" rtl="0" fontAlgn="base">
              <a:lnSpc>
                <a:spcPct val="150000"/>
              </a:lnSpc>
              <a:spcBef>
                <a:spcPts val="0"/>
              </a:spcBef>
              <a:spcAft>
                <a:spcPts val="0"/>
              </a:spcAft>
              <a:buFont typeface="Arial" panose="020B0604020202020204" pitchFamily="34" charset="0"/>
              <a:buChar char="•"/>
            </a:pPr>
            <a:r>
              <a:rPr lang="en-US" sz="1800" b="0" i="0" u="none" strike="noStrike" dirty="0">
                <a:solidFill>
                  <a:srgbClr val="C00000"/>
                </a:solidFill>
                <a:effectLst/>
                <a:latin typeface="Algerian" panose="04020705040A02060702" pitchFamily="82" charset="0"/>
              </a:rPr>
              <a:t>While increasing awareness it can be easy to make them understand the need to intake nutritious food.</a:t>
            </a:r>
          </a:p>
          <a:p>
            <a:pPr algn="just" rtl="0" fontAlgn="base">
              <a:lnSpc>
                <a:spcPct val="150000"/>
              </a:lnSpc>
              <a:spcBef>
                <a:spcPts val="0"/>
              </a:spcBef>
              <a:spcAft>
                <a:spcPts val="0"/>
              </a:spcAft>
              <a:buFont typeface="Arial" panose="020B0604020202020204" pitchFamily="34" charset="0"/>
              <a:buChar char="•"/>
            </a:pPr>
            <a:r>
              <a:rPr lang="en-US" sz="1800" b="0" i="0" u="none" strike="noStrike" dirty="0">
                <a:solidFill>
                  <a:srgbClr val="C00000"/>
                </a:solidFill>
                <a:effectLst/>
                <a:latin typeface="Algerian" panose="04020705040A02060702" pitchFamily="82" charset="0"/>
              </a:rPr>
              <a:t>Participating in physical activity events can make them physically active.</a:t>
            </a:r>
          </a:p>
          <a:p>
            <a:pPr algn="just" rtl="0" fontAlgn="base">
              <a:lnSpc>
                <a:spcPct val="150000"/>
              </a:lnSpc>
              <a:spcBef>
                <a:spcPts val="0"/>
              </a:spcBef>
              <a:spcAft>
                <a:spcPts val="0"/>
              </a:spcAft>
              <a:buFont typeface="Arial" panose="020B0604020202020204" pitchFamily="34" charset="0"/>
              <a:buChar char="•"/>
            </a:pPr>
            <a:r>
              <a:rPr lang="en-US" sz="1800" b="0" i="0" u="none" strike="noStrike" dirty="0">
                <a:solidFill>
                  <a:srgbClr val="C00000"/>
                </a:solidFill>
                <a:effectLst/>
                <a:latin typeface="Algerian" panose="04020705040A02060702" pitchFamily="82" charset="0"/>
              </a:rPr>
              <a:t>Getting mental support can make them happy which can enhance their move to intake food. </a:t>
            </a:r>
          </a:p>
          <a:p>
            <a:endParaRPr lang="en-IN" dirty="0"/>
          </a:p>
        </p:txBody>
      </p:sp>
      <p:pic>
        <p:nvPicPr>
          <p:cNvPr id="6" name="Content Placeholder 5">
            <a:extLst>
              <a:ext uri="{FF2B5EF4-FFF2-40B4-BE49-F238E27FC236}">
                <a16:creationId xmlns:a16="http://schemas.microsoft.com/office/drawing/2014/main" id="{3F9F9568-56B8-F5B9-2F74-AEF7EF8B9EC9}"/>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334250" y="2572544"/>
            <a:ext cx="2857500" cy="2857500"/>
          </a:xfrm>
        </p:spPr>
      </p:pic>
    </p:spTree>
    <p:extLst>
      <p:ext uri="{BB962C8B-B14F-4D97-AF65-F5344CB8AC3E}">
        <p14:creationId xmlns:p14="http://schemas.microsoft.com/office/powerpoint/2010/main" val="643853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98B0D-69A7-1CC7-7066-AC91AAA27F9F}"/>
              </a:ext>
            </a:extLst>
          </p:cNvPr>
          <p:cNvSpPr>
            <a:spLocks noGrp="1"/>
          </p:cNvSpPr>
          <p:nvPr>
            <p:ph type="title"/>
          </p:nvPr>
        </p:nvSpPr>
        <p:spPr/>
        <p:txBody>
          <a:bodyPr>
            <a:noAutofit/>
          </a:bodyPr>
          <a:lstStyle/>
          <a:p>
            <a:pPr algn="ctr">
              <a:lnSpc>
                <a:spcPct val="150000"/>
              </a:lnSpc>
            </a:pPr>
            <a:r>
              <a:rPr lang="en-US" sz="2000" b="1" dirty="0">
                <a:solidFill>
                  <a:srgbClr val="C00000"/>
                </a:solidFill>
                <a:latin typeface="Algerian" panose="04020705040A02060702" pitchFamily="82" charset="0"/>
                <a:cs typeface="Times New Roman" panose="02020603050405020304" pitchFamily="18" charset="0"/>
              </a:rPr>
              <a:t>Identify types of evaluation and ways of measuring whether the aims have been</a:t>
            </a:r>
            <a:br>
              <a:rPr lang="en-US" sz="2000" b="1" dirty="0">
                <a:solidFill>
                  <a:srgbClr val="C00000"/>
                </a:solidFill>
                <a:latin typeface="Algerian" panose="04020705040A02060702" pitchFamily="82" charset="0"/>
                <a:cs typeface="Times New Roman" panose="02020603050405020304" pitchFamily="18" charset="0"/>
              </a:rPr>
            </a:br>
            <a:r>
              <a:rPr lang="en-US" sz="2000" b="1" dirty="0">
                <a:solidFill>
                  <a:srgbClr val="C00000"/>
                </a:solidFill>
                <a:latin typeface="Algerian" panose="04020705040A02060702" pitchFamily="82" charset="0"/>
                <a:cs typeface="Times New Roman" panose="02020603050405020304" pitchFamily="18" charset="0"/>
              </a:rPr>
              <a:t>achieved</a:t>
            </a:r>
            <a:endParaRPr lang="en-IN" sz="2000" b="1" dirty="0">
              <a:solidFill>
                <a:srgbClr val="C00000"/>
              </a:solidFill>
              <a:latin typeface="Algerian" panose="04020705040A02060702" pitchFamily="82"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FCA0B62-6797-C687-D293-FC3F5F43F5E2}"/>
              </a:ext>
            </a:extLst>
          </p:cNvPr>
          <p:cNvSpPr>
            <a:spLocks noGrp="1"/>
          </p:cNvSpPr>
          <p:nvPr>
            <p:ph sz="half" idx="1"/>
          </p:nvPr>
        </p:nvSpPr>
        <p:spPr/>
        <p:txBody>
          <a:bodyPr>
            <a:normAutofit lnSpcReduction="10000"/>
          </a:bodyPr>
          <a:lstStyle/>
          <a:p>
            <a:pPr algn="just" rtl="0" fontAlgn="base">
              <a:lnSpc>
                <a:spcPct val="150000"/>
              </a:lnSpc>
              <a:spcBef>
                <a:spcPts val="0"/>
              </a:spcBef>
              <a:spcAft>
                <a:spcPts val="0"/>
              </a:spcAft>
              <a:buFont typeface="Arial" panose="020B0604020202020204" pitchFamily="34" charset="0"/>
              <a:buChar char="•"/>
            </a:pPr>
            <a:r>
              <a:rPr lang="en-US" sz="1800" b="0" i="0" u="none" strike="noStrike" dirty="0">
                <a:solidFill>
                  <a:srgbClr val="C00000"/>
                </a:solidFill>
                <a:effectLst/>
                <a:latin typeface="Algerian" panose="04020705040A02060702" pitchFamily="82" charset="0"/>
              </a:rPr>
              <a:t>Gathering community insights and benchmarks can help to evaluate the outcomes of the campaign.</a:t>
            </a:r>
          </a:p>
          <a:p>
            <a:pPr algn="just" rtl="0" fontAlgn="base">
              <a:lnSpc>
                <a:spcPct val="150000"/>
              </a:lnSpc>
              <a:spcBef>
                <a:spcPts val="0"/>
              </a:spcBef>
              <a:spcAft>
                <a:spcPts val="0"/>
              </a:spcAft>
              <a:buFont typeface="Arial" panose="020B0604020202020204" pitchFamily="34" charset="0"/>
              <a:buChar char="•"/>
            </a:pPr>
            <a:r>
              <a:rPr lang="en-US" sz="1800" b="0" i="0" u="none" strike="noStrike" dirty="0">
                <a:solidFill>
                  <a:srgbClr val="C00000"/>
                </a:solidFill>
                <a:effectLst/>
                <a:latin typeface="Algerian" panose="04020705040A02060702" pitchFamily="82" charset="0"/>
              </a:rPr>
              <a:t>Being engaged in social listening can also help to understand the outcomes.</a:t>
            </a:r>
          </a:p>
          <a:p>
            <a:pPr algn="just" rtl="0" fontAlgn="base">
              <a:lnSpc>
                <a:spcPct val="150000"/>
              </a:lnSpc>
              <a:spcBef>
                <a:spcPts val="0"/>
              </a:spcBef>
              <a:spcAft>
                <a:spcPts val="0"/>
              </a:spcAft>
              <a:buFont typeface="Arial" panose="020B0604020202020204" pitchFamily="34" charset="0"/>
              <a:buChar char="•"/>
            </a:pPr>
            <a:r>
              <a:rPr lang="en-US" sz="1800" b="0" i="0" u="none" strike="noStrike" dirty="0">
                <a:solidFill>
                  <a:srgbClr val="C00000"/>
                </a:solidFill>
                <a:effectLst/>
                <a:latin typeface="Algerian" panose="04020705040A02060702" pitchFamily="82" charset="0"/>
              </a:rPr>
              <a:t>Developing an online portal and doing surveys about its effectiveness is beneficial.</a:t>
            </a:r>
          </a:p>
          <a:p>
            <a:pPr algn="just" rtl="0" fontAlgn="base">
              <a:lnSpc>
                <a:spcPct val="150000"/>
              </a:lnSpc>
              <a:spcBef>
                <a:spcPts val="0"/>
              </a:spcBef>
              <a:spcAft>
                <a:spcPts val="0"/>
              </a:spcAft>
              <a:buFont typeface="Arial" panose="020B0604020202020204" pitchFamily="34" charset="0"/>
              <a:buChar char="•"/>
            </a:pPr>
            <a:r>
              <a:rPr lang="en-US" sz="1800" b="0" i="0" u="none" strike="noStrike" dirty="0">
                <a:solidFill>
                  <a:srgbClr val="C00000"/>
                </a:solidFill>
                <a:effectLst/>
                <a:latin typeface="Algerian" panose="04020705040A02060702" pitchFamily="82" charset="0"/>
              </a:rPr>
              <a:t>Using social media to spread the campaign and obtain the campaign matrix.</a:t>
            </a:r>
          </a:p>
          <a:p>
            <a:endParaRPr lang="en-IN" dirty="0"/>
          </a:p>
        </p:txBody>
      </p:sp>
      <p:pic>
        <p:nvPicPr>
          <p:cNvPr id="18" name="Content Placeholder 17">
            <a:extLst>
              <a:ext uri="{FF2B5EF4-FFF2-40B4-BE49-F238E27FC236}">
                <a16:creationId xmlns:a16="http://schemas.microsoft.com/office/drawing/2014/main" id="{5F1A8C3F-A087-E9DB-642F-641445792CFD}"/>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7227631" y="2615381"/>
            <a:ext cx="4635744" cy="2437504"/>
          </a:xfrm>
        </p:spPr>
      </p:pic>
    </p:spTree>
    <p:extLst>
      <p:ext uri="{BB962C8B-B14F-4D97-AF65-F5344CB8AC3E}">
        <p14:creationId xmlns:p14="http://schemas.microsoft.com/office/powerpoint/2010/main" val="657432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39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F5041-B39A-0999-9E4F-56691AC669DC}"/>
              </a:ext>
            </a:extLst>
          </p:cNvPr>
          <p:cNvSpPr>
            <a:spLocks noGrp="1"/>
          </p:cNvSpPr>
          <p:nvPr>
            <p:ph type="title"/>
          </p:nvPr>
        </p:nvSpPr>
        <p:spPr>
          <a:xfrm>
            <a:off x="1565787" y="282883"/>
            <a:ext cx="9377516" cy="1040888"/>
          </a:xfrm>
        </p:spPr>
        <p:txBody>
          <a:bodyPr>
            <a:normAutofit/>
          </a:bodyPr>
          <a:lstStyle/>
          <a:p>
            <a:pPr algn="ctr"/>
            <a:r>
              <a:rPr lang="en-US" sz="2800" b="1" dirty="0">
                <a:latin typeface="Times New Roman" panose="02020603050405020304" pitchFamily="18" charset="0"/>
                <a:cs typeface="Times New Roman" panose="02020603050405020304" pitchFamily="18" charset="0"/>
              </a:rPr>
              <a:t>Create an eye-catching poster to advertise the campaign</a:t>
            </a:r>
            <a:endParaRPr lang="en-IN" sz="2800"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D8B79B47-7BA7-7ECA-3686-7F61B0278010}"/>
              </a:ext>
            </a:extLst>
          </p:cNvPr>
          <p:cNvSpPr/>
          <p:nvPr/>
        </p:nvSpPr>
        <p:spPr>
          <a:xfrm>
            <a:off x="9833" y="1376059"/>
            <a:ext cx="4237702" cy="3815377"/>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sz="2400" b="1" dirty="0">
                <a:solidFill>
                  <a:srgbClr val="C00000"/>
                </a:solidFill>
                <a:latin typeface="Times New Roman" panose="02020603050405020304" pitchFamily="18" charset="0"/>
                <a:cs typeface="Times New Roman" panose="02020603050405020304" pitchFamily="18" charset="0"/>
              </a:rPr>
              <a:t>Focus</a:t>
            </a:r>
          </a:p>
          <a:p>
            <a:pPr algn="just" rtl="0" fontAlgn="base">
              <a:lnSpc>
                <a:spcPct val="150000"/>
              </a:lnSpc>
              <a:spcBef>
                <a:spcPts val="0"/>
              </a:spcBef>
              <a:spcAft>
                <a:spcPts val="0"/>
              </a:spcAft>
              <a:buFont typeface="Arial" panose="020B0604020202020204" pitchFamily="34" charset="0"/>
              <a:buChar char="•"/>
            </a:pPr>
            <a:r>
              <a:rPr lang="en-US" sz="1800" b="0" i="0" u="none" strike="noStrike" dirty="0">
                <a:solidFill>
                  <a:srgbClr val="C00000"/>
                </a:solidFill>
                <a:effectLst/>
                <a:latin typeface="Times New Roman" panose="02020603050405020304" pitchFamily="18" charset="0"/>
              </a:rPr>
              <a:t>Increasing the awareness of the elderly population about the nutritional benefits of food.</a:t>
            </a:r>
          </a:p>
          <a:p>
            <a:pPr algn="just" rtl="0" fontAlgn="base">
              <a:lnSpc>
                <a:spcPct val="150000"/>
              </a:lnSpc>
              <a:spcBef>
                <a:spcPts val="0"/>
              </a:spcBef>
              <a:spcAft>
                <a:spcPts val="0"/>
              </a:spcAft>
              <a:buFont typeface="Arial" panose="020B0604020202020204" pitchFamily="34" charset="0"/>
              <a:buChar char="•"/>
            </a:pPr>
            <a:r>
              <a:rPr lang="en-US" sz="1800" b="0" i="0" u="none" strike="noStrike" dirty="0" err="1">
                <a:solidFill>
                  <a:srgbClr val="C00000"/>
                </a:solidFill>
                <a:effectLst/>
                <a:latin typeface="Times New Roman" panose="02020603050405020304" pitchFamily="18" charset="0"/>
              </a:rPr>
              <a:t>Organising</a:t>
            </a:r>
            <a:r>
              <a:rPr lang="en-US" sz="1800" b="0" i="0" u="none" strike="noStrike" dirty="0">
                <a:solidFill>
                  <a:srgbClr val="C00000"/>
                </a:solidFill>
                <a:effectLst/>
                <a:latin typeface="Times New Roman" panose="02020603050405020304" pitchFamily="18" charset="0"/>
              </a:rPr>
              <a:t> events that can help them to increase their physical activities by 20%. </a:t>
            </a:r>
          </a:p>
          <a:p>
            <a:pPr algn="just" rtl="0" fontAlgn="base">
              <a:lnSpc>
                <a:spcPct val="150000"/>
              </a:lnSpc>
              <a:spcBef>
                <a:spcPts val="0"/>
              </a:spcBef>
              <a:spcAft>
                <a:spcPts val="0"/>
              </a:spcAft>
              <a:buFont typeface="Arial" panose="020B0604020202020204" pitchFamily="34" charset="0"/>
              <a:buChar char="•"/>
            </a:pPr>
            <a:r>
              <a:rPr lang="en-US" sz="1800" b="0" i="0" u="none" strike="noStrike" dirty="0">
                <a:solidFill>
                  <a:srgbClr val="C00000"/>
                </a:solidFill>
                <a:effectLst/>
                <a:latin typeface="Times New Roman" panose="02020603050405020304" pitchFamily="18" charset="0"/>
              </a:rPr>
              <a:t>Providing them with mental support so that they do not feel isolated.</a:t>
            </a:r>
          </a:p>
          <a:p>
            <a:pPr algn="ctr"/>
            <a:endParaRPr lang="en-IN" dirty="0"/>
          </a:p>
        </p:txBody>
      </p:sp>
      <p:sp>
        <p:nvSpPr>
          <p:cNvPr id="5" name="Rectangle 4">
            <a:extLst>
              <a:ext uri="{FF2B5EF4-FFF2-40B4-BE49-F238E27FC236}">
                <a16:creationId xmlns:a16="http://schemas.microsoft.com/office/drawing/2014/main" id="{E0FC5B7F-60BB-FF59-2BC1-9E170756F4D9}"/>
              </a:ext>
            </a:extLst>
          </p:cNvPr>
          <p:cNvSpPr/>
          <p:nvPr/>
        </p:nvSpPr>
        <p:spPr>
          <a:xfrm>
            <a:off x="8318092" y="1376059"/>
            <a:ext cx="3864075" cy="411034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2400" b="1" dirty="0">
              <a:solidFill>
                <a:srgbClr val="C00000"/>
              </a:solidFill>
              <a:latin typeface="Times New Roman" panose="02020603050405020304" pitchFamily="18" charset="0"/>
              <a:cs typeface="Times New Roman" panose="02020603050405020304" pitchFamily="18" charset="0"/>
            </a:endParaRPr>
          </a:p>
          <a:p>
            <a:pPr algn="ctr"/>
            <a:r>
              <a:rPr lang="en-US" sz="2400" b="1" dirty="0">
                <a:solidFill>
                  <a:srgbClr val="C00000"/>
                </a:solidFill>
                <a:latin typeface="Times New Roman" panose="02020603050405020304" pitchFamily="18" charset="0"/>
                <a:cs typeface="Times New Roman" panose="02020603050405020304" pitchFamily="18" charset="0"/>
              </a:rPr>
              <a:t>Activities</a:t>
            </a:r>
          </a:p>
          <a:p>
            <a:pPr algn="just" rtl="0" fontAlgn="base">
              <a:lnSpc>
                <a:spcPct val="150000"/>
              </a:lnSpc>
              <a:spcBef>
                <a:spcPts val="0"/>
              </a:spcBef>
              <a:spcAft>
                <a:spcPts val="0"/>
              </a:spcAft>
              <a:buFont typeface="Arial" panose="020B0604020202020204" pitchFamily="34" charset="0"/>
              <a:buChar char="•"/>
            </a:pPr>
            <a:r>
              <a:rPr lang="en-US" sz="1800" b="0" i="0" u="none" strike="noStrike" dirty="0">
                <a:solidFill>
                  <a:srgbClr val="C00000"/>
                </a:solidFill>
                <a:effectLst/>
                <a:latin typeface="Times New Roman" panose="02020603050405020304" pitchFamily="18" charset="0"/>
              </a:rPr>
              <a:t>While increasing awareness it can be easy to make them understand the need to intake nutritious food.</a:t>
            </a:r>
          </a:p>
          <a:p>
            <a:pPr algn="just" rtl="0" fontAlgn="base">
              <a:lnSpc>
                <a:spcPct val="150000"/>
              </a:lnSpc>
              <a:spcBef>
                <a:spcPts val="0"/>
              </a:spcBef>
              <a:spcAft>
                <a:spcPts val="0"/>
              </a:spcAft>
              <a:buFont typeface="Arial" panose="020B0604020202020204" pitchFamily="34" charset="0"/>
              <a:buChar char="•"/>
            </a:pPr>
            <a:r>
              <a:rPr lang="en-US" sz="1800" b="0" i="0" u="none" strike="noStrike" dirty="0">
                <a:solidFill>
                  <a:srgbClr val="C00000"/>
                </a:solidFill>
                <a:effectLst/>
                <a:latin typeface="Times New Roman" panose="02020603050405020304" pitchFamily="18" charset="0"/>
              </a:rPr>
              <a:t>Participating in physical activity events can make them physically active.</a:t>
            </a:r>
          </a:p>
          <a:p>
            <a:pPr algn="just" rtl="0" fontAlgn="base">
              <a:lnSpc>
                <a:spcPct val="150000"/>
              </a:lnSpc>
              <a:spcBef>
                <a:spcPts val="0"/>
              </a:spcBef>
              <a:spcAft>
                <a:spcPts val="0"/>
              </a:spcAft>
              <a:buFont typeface="Arial" panose="020B0604020202020204" pitchFamily="34" charset="0"/>
              <a:buChar char="•"/>
            </a:pPr>
            <a:r>
              <a:rPr lang="en-US" sz="1800" b="0" i="0" u="none" strike="noStrike" dirty="0">
                <a:solidFill>
                  <a:srgbClr val="C00000"/>
                </a:solidFill>
                <a:effectLst/>
                <a:latin typeface="Times New Roman" panose="02020603050405020304" pitchFamily="18" charset="0"/>
              </a:rPr>
              <a:t>Getting mental support can make them happy which can enhance their move to intake food. </a:t>
            </a:r>
          </a:p>
          <a:p>
            <a:pPr algn="ctr"/>
            <a:endParaRPr lang="en-IN" dirty="0"/>
          </a:p>
        </p:txBody>
      </p:sp>
      <p:sp>
        <p:nvSpPr>
          <p:cNvPr id="6" name="Rectangle 5">
            <a:extLst>
              <a:ext uri="{FF2B5EF4-FFF2-40B4-BE49-F238E27FC236}">
                <a16:creationId xmlns:a16="http://schemas.microsoft.com/office/drawing/2014/main" id="{82A342AC-66F6-CB3B-FEEC-EDDBF764B366}"/>
              </a:ext>
            </a:extLst>
          </p:cNvPr>
          <p:cNvSpPr/>
          <p:nvPr/>
        </p:nvSpPr>
        <p:spPr>
          <a:xfrm>
            <a:off x="4650659" y="2740950"/>
            <a:ext cx="3264309" cy="4110343"/>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lang="en-US" sz="2400" b="1" dirty="0">
              <a:solidFill>
                <a:srgbClr val="C00000"/>
              </a:solidFill>
              <a:latin typeface="Times New Roman" panose="02020603050405020304" pitchFamily="18" charset="0"/>
              <a:cs typeface="Times New Roman" panose="02020603050405020304" pitchFamily="18" charset="0"/>
            </a:endParaRPr>
          </a:p>
          <a:p>
            <a:pPr algn="ctr"/>
            <a:r>
              <a:rPr lang="en-US" sz="2400" b="1" dirty="0">
                <a:solidFill>
                  <a:srgbClr val="C00000"/>
                </a:solidFill>
                <a:latin typeface="Times New Roman" panose="02020603050405020304" pitchFamily="18" charset="0"/>
                <a:cs typeface="Times New Roman" panose="02020603050405020304" pitchFamily="18" charset="0"/>
              </a:rPr>
              <a:t>Benefits</a:t>
            </a:r>
          </a:p>
          <a:p>
            <a:pPr algn="just" rtl="0" fontAlgn="base">
              <a:spcBef>
                <a:spcPts val="0"/>
              </a:spcBef>
              <a:spcAft>
                <a:spcPts val="0"/>
              </a:spcAft>
              <a:buFont typeface="Arial" panose="020B0604020202020204" pitchFamily="34" charset="0"/>
              <a:buChar char="•"/>
            </a:pPr>
            <a:r>
              <a:rPr lang="en-US" sz="1800" b="0" i="0" u="none" strike="noStrike" dirty="0">
                <a:solidFill>
                  <a:srgbClr val="C00000"/>
                </a:solidFill>
                <a:effectLst/>
                <a:latin typeface="Times New Roman" panose="02020603050405020304" pitchFamily="18" charset="0"/>
              </a:rPr>
              <a:t>Gathering community insights and benchmarks can help to evaluate the outcomes of the campaign.</a:t>
            </a:r>
          </a:p>
          <a:p>
            <a:pPr algn="just" rtl="0" fontAlgn="base">
              <a:spcBef>
                <a:spcPts val="0"/>
              </a:spcBef>
              <a:spcAft>
                <a:spcPts val="0"/>
              </a:spcAft>
              <a:buFont typeface="Arial" panose="020B0604020202020204" pitchFamily="34" charset="0"/>
              <a:buChar char="•"/>
            </a:pPr>
            <a:r>
              <a:rPr lang="en-US" sz="1800" b="0" i="0" u="none" strike="noStrike" dirty="0">
                <a:solidFill>
                  <a:srgbClr val="C00000"/>
                </a:solidFill>
                <a:effectLst/>
                <a:latin typeface="Times New Roman" panose="02020603050405020304" pitchFamily="18" charset="0"/>
              </a:rPr>
              <a:t>Being engaged in social listening can also help to understand the outcomes.</a:t>
            </a:r>
          </a:p>
          <a:p>
            <a:pPr algn="just" rtl="0" fontAlgn="base">
              <a:spcBef>
                <a:spcPts val="0"/>
              </a:spcBef>
              <a:spcAft>
                <a:spcPts val="0"/>
              </a:spcAft>
              <a:buFont typeface="Arial" panose="020B0604020202020204" pitchFamily="34" charset="0"/>
              <a:buChar char="•"/>
            </a:pPr>
            <a:r>
              <a:rPr lang="en-US" sz="1800" b="0" i="0" u="none" strike="noStrike" dirty="0">
                <a:solidFill>
                  <a:srgbClr val="C00000"/>
                </a:solidFill>
                <a:effectLst/>
                <a:latin typeface="Times New Roman" panose="02020603050405020304" pitchFamily="18" charset="0"/>
              </a:rPr>
              <a:t>Developing an online portal and doing surveys about its effectiveness is beneficial.</a:t>
            </a:r>
          </a:p>
          <a:p>
            <a:pPr algn="just" rtl="0" fontAlgn="base">
              <a:spcBef>
                <a:spcPts val="0"/>
              </a:spcBef>
              <a:spcAft>
                <a:spcPts val="0"/>
              </a:spcAft>
              <a:buFont typeface="Arial" panose="020B0604020202020204" pitchFamily="34" charset="0"/>
              <a:buChar char="•"/>
            </a:pPr>
            <a:r>
              <a:rPr lang="en-US" sz="1800" b="0" i="0" u="none" strike="noStrike" dirty="0">
                <a:solidFill>
                  <a:srgbClr val="C00000"/>
                </a:solidFill>
                <a:effectLst/>
                <a:latin typeface="Times New Roman" panose="02020603050405020304" pitchFamily="18" charset="0"/>
              </a:rPr>
              <a:t>Using social media to spread the campaign and obtain the campaign matrix.</a:t>
            </a:r>
          </a:p>
          <a:p>
            <a:pPr algn="ct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60881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2050</Words>
  <Application>Microsoft Office PowerPoint</Application>
  <PresentationFormat>Widescreen</PresentationFormat>
  <Paragraphs>106</Paragraphs>
  <Slides>14</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Algerian</vt:lpstr>
      <vt:lpstr>Arial</vt:lpstr>
      <vt:lpstr>Calibri</vt:lpstr>
      <vt:lpstr>Calibri Light</vt:lpstr>
      <vt:lpstr>Times New Roman</vt:lpstr>
      <vt:lpstr>Office Theme</vt:lpstr>
      <vt:lpstr>HEALTH AND WELL-BEING PRESENTATION </vt:lpstr>
      <vt:lpstr>Group member 1: Refer to national guidelines and indicate using statistics whether your age group are meeting the guidelines.</vt:lpstr>
      <vt:lpstr>Refer to national guidelines and indicate using statistics whether your age group are meeting the guidelines… (Cont..)</vt:lpstr>
      <vt:lpstr>Refer to national guidelines and indicate using statistics whether your age group are meeting the guidelines… (Cont..)</vt:lpstr>
      <vt:lpstr>Short term and long term consequences of poor habits for chosen focus</vt:lpstr>
      <vt:lpstr>  Group member 2: Identify 3 key aims and explain the benefit of achieving those aims. Ensure your aims can be measured </vt:lpstr>
      <vt:lpstr>Identify 3 key aims and explain the benefit of achieving those aims. Ensure your aims can be measured… (Cont..)</vt:lpstr>
      <vt:lpstr>Identify types of evaluation and ways of measuring whether the aims have been achieved</vt:lpstr>
      <vt:lpstr>Create an eye-catching poster to advertise the campaign</vt:lpstr>
      <vt:lpstr>Group member 3: Identify potential partners</vt:lpstr>
      <vt:lpstr>Psychological Benefits</vt:lpstr>
      <vt:lpstr>Sociological Benefits</vt:lpstr>
      <vt:lpstr>Physiological Benefits</vt:lpstr>
      <vt:lpstr>Reference list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AND WELL-BEING PRESENTATION</dc:title>
  <dc:creator>Tania Das</dc:creator>
  <cp:lastModifiedBy>Tania Das</cp:lastModifiedBy>
  <cp:revision>1</cp:revision>
  <dcterms:created xsi:type="dcterms:W3CDTF">2023-04-18T16:45:14Z</dcterms:created>
  <dcterms:modified xsi:type="dcterms:W3CDTF">2023-04-18T17:07:37Z</dcterms:modified>
</cp:coreProperties>
</file>