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7" d="100"/>
          <a:sy n="77" d="100"/>
        </p:scale>
        <p:origin x="-954" y="-1074"/>
      </p:cViewPr>
      <p:guideLst>
        <p:guide orient="horz" pos="1620"/>
        <p:guide pos="2880"/>
      </p:guideLst>
    </p:cSldViewPr>
  </p:slideViewPr>
  <p:notesTextViewPr>
    <p:cViewPr>
      <p:scale>
        <a:sx n="1" d="1"/>
        <a:sy n="1" d="1"/>
      </p:scale>
      <p:origin x="0" y="103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214641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9146816b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39146816b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Internet of Things (IoT) and AI are integral parts of each other and it saves a considerable amount of time for people and smart interaction with modern devices and well-established connectivity with a family member in the case of an emergency. Although it is true, that the hierarchy in the AI algorithm still needs a considerably good amount of work to integrate with people’s lives and their daily work. The avoidance of data breaches and malware attacks must be reduced in order to convey user information to the wrong hand.</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100" b="0" i="0" u="none" strike="noStrike" cap="none" dirty="0" err="1" smtClean="0">
                <a:solidFill>
                  <a:srgbClr val="000000"/>
                </a:solidFill>
                <a:effectLst/>
                <a:latin typeface="Arial"/>
                <a:ea typeface="Arial"/>
                <a:cs typeface="Arial"/>
                <a:sym typeface="Arial"/>
              </a:rPr>
              <a:t>Abdi</a:t>
            </a:r>
            <a:r>
              <a:rPr lang="en-US" sz="1100" b="0" i="0" u="none" strike="noStrike" cap="none" dirty="0" smtClean="0">
                <a:solidFill>
                  <a:srgbClr val="000000"/>
                </a:solidFill>
                <a:effectLst/>
                <a:latin typeface="Arial"/>
                <a:ea typeface="Arial"/>
                <a:cs typeface="Arial"/>
                <a:sym typeface="Arial"/>
              </a:rPr>
              <a:t>, N., </a:t>
            </a:r>
            <a:r>
              <a:rPr lang="en-US" sz="1100" b="0" i="0" u="none" strike="noStrike" cap="none" dirty="0" err="1" smtClean="0">
                <a:solidFill>
                  <a:srgbClr val="000000"/>
                </a:solidFill>
                <a:effectLst/>
                <a:latin typeface="Arial"/>
                <a:ea typeface="Arial"/>
                <a:cs typeface="Arial"/>
                <a:sym typeface="Arial"/>
              </a:rPr>
              <a:t>Ramokapane</a:t>
            </a:r>
            <a:r>
              <a:rPr lang="en-US" sz="1100" b="0" i="0" u="none" strike="noStrike" cap="none" dirty="0" smtClean="0">
                <a:solidFill>
                  <a:srgbClr val="000000"/>
                </a:solidFill>
                <a:effectLst/>
                <a:latin typeface="Arial"/>
                <a:ea typeface="Arial"/>
                <a:cs typeface="Arial"/>
                <a:sym typeface="Arial"/>
              </a:rPr>
              <a:t>, K.M. and Such, J.M., 2019, August. More than Smart Speakers: Security and Privacy Perceptions of Smart Home Personal Assistants. In SOUPS@ USENIX Security Symposium.</a:t>
            </a:r>
            <a:endParaRPr lang="en-US" b="1" dirty="0" smtClean="0">
              <a:effectLst/>
            </a:endParaRPr>
          </a:p>
          <a:p>
            <a:pPr rtl="0"/>
            <a:r>
              <a:rPr lang="en-US" sz="1100" b="0" i="0" u="none" strike="noStrike" cap="none" dirty="0" smtClean="0">
                <a:solidFill>
                  <a:srgbClr val="000000"/>
                </a:solidFill>
                <a:effectLst/>
                <a:latin typeface="Arial"/>
                <a:ea typeface="Arial"/>
                <a:cs typeface="Arial"/>
                <a:sym typeface="Arial"/>
              </a:rPr>
              <a:t>Rio, Buck, J.J., Bainbridge, S.J., Burger, E.F., </a:t>
            </a:r>
            <a:r>
              <a:rPr lang="en-US" sz="1100" b="0" i="0" u="none" strike="noStrike" cap="none" dirty="0" err="1" smtClean="0">
                <a:solidFill>
                  <a:srgbClr val="000000"/>
                </a:solidFill>
                <a:effectLst/>
                <a:latin typeface="Arial"/>
                <a:ea typeface="Arial"/>
                <a:cs typeface="Arial"/>
                <a:sym typeface="Arial"/>
              </a:rPr>
              <a:t>Kraberg</a:t>
            </a:r>
            <a:r>
              <a:rPr lang="en-US" sz="1100" b="0" i="0" u="none" strike="noStrike" cap="none" dirty="0" smtClean="0">
                <a:solidFill>
                  <a:srgbClr val="000000"/>
                </a:solidFill>
                <a:effectLst/>
                <a:latin typeface="Arial"/>
                <a:ea typeface="Arial"/>
                <a:cs typeface="Arial"/>
                <a:sym typeface="Arial"/>
              </a:rPr>
              <a:t>, A.C., </a:t>
            </a:r>
            <a:r>
              <a:rPr lang="en-US" sz="1100" b="0" i="0" u="none" strike="noStrike" cap="none" dirty="0" err="1" smtClean="0">
                <a:solidFill>
                  <a:srgbClr val="000000"/>
                </a:solidFill>
                <a:effectLst/>
                <a:latin typeface="Arial"/>
                <a:ea typeface="Arial"/>
                <a:cs typeface="Arial"/>
                <a:sym typeface="Arial"/>
              </a:rPr>
              <a:t>Casari</a:t>
            </a:r>
            <a:r>
              <a:rPr lang="en-US" sz="1100" b="0" i="0" u="none" strike="noStrike" cap="none" dirty="0" smtClean="0">
                <a:solidFill>
                  <a:srgbClr val="000000"/>
                </a:solidFill>
                <a:effectLst/>
                <a:latin typeface="Arial"/>
                <a:ea typeface="Arial"/>
                <a:cs typeface="Arial"/>
                <a:sym typeface="Arial"/>
              </a:rPr>
              <a:t>, M., Casey, K.S., </a:t>
            </a:r>
            <a:r>
              <a:rPr lang="en-US" sz="1100" b="0" i="0" u="none" strike="noStrike" cap="none" dirty="0" err="1" smtClean="0">
                <a:solidFill>
                  <a:srgbClr val="000000"/>
                </a:solidFill>
                <a:effectLst/>
                <a:latin typeface="Arial"/>
                <a:ea typeface="Arial"/>
                <a:cs typeface="Arial"/>
                <a:sym typeface="Arial"/>
              </a:rPr>
              <a:t>Darroch</a:t>
            </a:r>
            <a:r>
              <a:rPr lang="en-US" sz="1100" b="0" i="0" u="none" strike="noStrike" cap="none" dirty="0" smtClean="0">
                <a:solidFill>
                  <a:srgbClr val="000000"/>
                </a:solidFill>
                <a:effectLst/>
                <a:latin typeface="Arial"/>
                <a:ea typeface="Arial"/>
                <a:cs typeface="Arial"/>
                <a:sym typeface="Arial"/>
              </a:rPr>
              <a:t>, L., J.D., </a:t>
            </a:r>
            <a:r>
              <a:rPr lang="en-US" sz="1100" b="0" i="0" u="none" strike="noStrike" cap="none" dirty="0" err="1" smtClean="0">
                <a:solidFill>
                  <a:srgbClr val="000000"/>
                </a:solidFill>
                <a:effectLst/>
                <a:latin typeface="Arial"/>
                <a:ea typeface="Arial"/>
                <a:cs typeface="Arial"/>
                <a:sym typeface="Arial"/>
              </a:rPr>
              <a:t>Metfies</a:t>
            </a:r>
            <a:r>
              <a:rPr lang="en-US" sz="1100" b="0" i="0" u="none" strike="noStrike" cap="none" dirty="0" smtClean="0">
                <a:solidFill>
                  <a:srgbClr val="000000"/>
                </a:solidFill>
                <a:effectLst/>
                <a:latin typeface="Arial"/>
                <a:ea typeface="Arial"/>
                <a:cs typeface="Arial"/>
                <a:sym typeface="Arial"/>
              </a:rPr>
              <a:t>, K., </a:t>
            </a:r>
            <a:r>
              <a:rPr lang="en-US" sz="1100" b="0" i="0" u="none" strike="noStrike" cap="none" dirty="0" err="1" smtClean="0">
                <a:solidFill>
                  <a:srgbClr val="000000"/>
                </a:solidFill>
                <a:effectLst/>
                <a:latin typeface="Arial"/>
                <a:ea typeface="Arial"/>
                <a:cs typeface="Arial"/>
                <a:sym typeface="Arial"/>
              </a:rPr>
              <a:t>Delory</a:t>
            </a:r>
            <a:r>
              <a:rPr lang="en-US" sz="1100" b="0" i="0" u="none" strike="noStrike" cap="none" dirty="0" smtClean="0">
                <a:solidFill>
                  <a:srgbClr val="000000"/>
                </a:solidFill>
                <a:effectLst/>
                <a:latin typeface="Arial"/>
                <a:ea typeface="Arial"/>
                <a:cs typeface="Arial"/>
                <a:sym typeface="Arial"/>
              </a:rPr>
              <a:t>, E. and Fischer, P.F., 2019. Ocean data product integration through innovation-the next level of data interoperability. Frontiers in Marine Science, 6, p.32.</a:t>
            </a:r>
            <a:endParaRPr lang="en-US" b="1" dirty="0" smtClean="0">
              <a:effectLst/>
            </a:endParaRPr>
          </a:p>
          <a:p>
            <a:pPr rtl="0"/>
            <a:r>
              <a:rPr lang="en-US" sz="1100" b="0" i="0" u="none" strike="noStrike" cap="none" dirty="0" smtClean="0">
                <a:solidFill>
                  <a:srgbClr val="000000"/>
                </a:solidFill>
                <a:effectLst/>
                <a:latin typeface="Arial"/>
                <a:ea typeface="Arial"/>
                <a:cs typeface="Arial"/>
                <a:sym typeface="Arial"/>
              </a:rPr>
              <a:t>Kumar Singh, </a:t>
            </a:r>
            <a:r>
              <a:rPr lang="en-US" sz="1100" b="0" i="0" u="none" strike="noStrike" cap="none" dirty="0" err="1" smtClean="0">
                <a:solidFill>
                  <a:srgbClr val="000000"/>
                </a:solidFill>
                <a:effectLst/>
                <a:latin typeface="Arial"/>
                <a:ea typeface="Arial"/>
                <a:cs typeface="Arial"/>
                <a:sym typeface="Arial"/>
              </a:rPr>
              <a:t>Lv</a:t>
            </a:r>
            <a:r>
              <a:rPr lang="en-US" sz="1100" b="0" i="0" u="none" strike="noStrike" cap="none" dirty="0" smtClean="0">
                <a:solidFill>
                  <a:srgbClr val="000000"/>
                </a:solidFill>
                <a:effectLst/>
                <a:latin typeface="Arial"/>
                <a:ea typeface="Arial"/>
                <a:cs typeface="Arial"/>
                <a:sym typeface="Arial"/>
              </a:rPr>
              <a:t>, Z., </a:t>
            </a:r>
            <a:r>
              <a:rPr lang="en-US" sz="1100" b="0" i="0" u="none" strike="noStrike" cap="none" dirty="0" err="1" smtClean="0">
                <a:solidFill>
                  <a:srgbClr val="000000"/>
                </a:solidFill>
                <a:effectLst/>
                <a:latin typeface="Arial"/>
                <a:ea typeface="Arial"/>
                <a:cs typeface="Arial"/>
                <a:sym typeface="Arial"/>
              </a:rPr>
              <a:t>Qiao</a:t>
            </a:r>
            <a:r>
              <a:rPr lang="en-US" sz="1100" b="0" i="0" u="none" strike="noStrike" cap="none" dirty="0" smtClean="0">
                <a:solidFill>
                  <a:srgbClr val="000000"/>
                </a:solidFill>
                <a:effectLst/>
                <a:latin typeface="Arial"/>
                <a:ea typeface="Arial"/>
                <a:cs typeface="Arial"/>
                <a:sym typeface="Arial"/>
              </a:rPr>
              <a:t>, L.,  A. and Wang, Q., 2021. AI-empowered </a:t>
            </a:r>
            <a:r>
              <a:rPr lang="en-US" sz="1100" b="0" i="0" u="none" strike="noStrike" cap="none" dirty="0" err="1" smtClean="0">
                <a:solidFill>
                  <a:srgbClr val="000000"/>
                </a:solidFill>
                <a:effectLst/>
                <a:latin typeface="Arial"/>
                <a:ea typeface="Arial"/>
                <a:cs typeface="Arial"/>
                <a:sym typeface="Arial"/>
              </a:rPr>
              <a:t>IoT</a:t>
            </a:r>
            <a:r>
              <a:rPr lang="en-US" sz="1100" b="0" i="0" u="none" strike="noStrike" cap="none" dirty="0" smtClean="0">
                <a:solidFill>
                  <a:srgbClr val="000000"/>
                </a:solidFill>
                <a:effectLst/>
                <a:latin typeface="Arial"/>
                <a:ea typeface="Arial"/>
                <a:cs typeface="Arial"/>
                <a:sym typeface="Arial"/>
              </a:rPr>
              <a:t> security for smart cities. ACM Transactions on Internet Technology, 21(4), pp.1-21.</a:t>
            </a:r>
            <a:endParaRPr lang="en-US" b="1" dirty="0" smtClean="0">
              <a:effectLst/>
            </a:endParaRPr>
          </a:p>
          <a:p>
            <a:pPr rtl="0"/>
            <a:r>
              <a:rPr lang="en-US" sz="1100" b="0" i="0" u="none" strike="noStrike" cap="none" dirty="0" err="1" smtClean="0">
                <a:solidFill>
                  <a:srgbClr val="000000"/>
                </a:solidFill>
                <a:effectLst/>
                <a:latin typeface="Arial"/>
                <a:ea typeface="Arial"/>
                <a:cs typeface="Arial"/>
                <a:sym typeface="Arial"/>
              </a:rPr>
              <a:t>Sepasgozar</a:t>
            </a:r>
            <a:r>
              <a:rPr lang="en-US" sz="1100" b="0" i="0" u="none" strike="noStrike" cap="none" dirty="0" smtClean="0">
                <a:solidFill>
                  <a:srgbClr val="000000"/>
                </a:solidFill>
                <a:effectLst/>
                <a:latin typeface="Arial"/>
                <a:ea typeface="Arial"/>
                <a:cs typeface="Arial"/>
                <a:sym typeface="Arial"/>
              </a:rPr>
              <a:t>, S., </a:t>
            </a:r>
            <a:r>
              <a:rPr lang="en-US" sz="1100" b="0" i="0" u="none" strike="noStrike" cap="none" dirty="0" err="1" smtClean="0">
                <a:solidFill>
                  <a:srgbClr val="000000"/>
                </a:solidFill>
                <a:effectLst/>
                <a:latin typeface="Arial"/>
                <a:ea typeface="Arial"/>
                <a:cs typeface="Arial"/>
                <a:sym typeface="Arial"/>
              </a:rPr>
              <a:t>Karimi</a:t>
            </a:r>
            <a:r>
              <a:rPr lang="en-US" sz="1100" b="0" i="0" u="none" strike="noStrike" cap="none" dirty="0" smtClean="0">
                <a:solidFill>
                  <a:srgbClr val="000000"/>
                </a:solidFill>
                <a:effectLst/>
                <a:latin typeface="Arial"/>
                <a:ea typeface="Arial"/>
                <a:cs typeface="Arial"/>
                <a:sym typeface="Arial"/>
              </a:rPr>
              <a:t>, R., </a:t>
            </a:r>
            <a:r>
              <a:rPr lang="en-US" sz="1100" b="0" i="0" u="none" strike="noStrike" cap="none" dirty="0" err="1" smtClean="0">
                <a:solidFill>
                  <a:srgbClr val="000000"/>
                </a:solidFill>
                <a:effectLst/>
                <a:latin typeface="Arial"/>
                <a:ea typeface="Arial"/>
                <a:cs typeface="Arial"/>
                <a:sym typeface="Arial"/>
              </a:rPr>
              <a:t>Farahzadi</a:t>
            </a:r>
            <a:r>
              <a:rPr lang="en-US" sz="1100" b="0" i="0" u="none" strike="noStrike" cap="none" dirty="0" smtClean="0">
                <a:solidFill>
                  <a:srgbClr val="000000"/>
                </a:solidFill>
                <a:effectLst/>
                <a:latin typeface="Arial"/>
                <a:ea typeface="Arial"/>
                <a:cs typeface="Arial"/>
                <a:sym typeface="Arial"/>
              </a:rPr>
              <a:t>, L., </a:t>
            </a:r>
            <a:r>
              <a:rPr lang="en-US" sz="1100" b="0" i="0" u="none" strike="noStrike" cap="none" dirty="0" err="1" smtClean="0">
                <a:solidFill>
                  <a:srgbClr val="000000"/>
                </a:solidFill>
                <a:effectLst/>
                <a:latin typeface="Arial"/>
                <a:ea typeface="Arial"/>
                <a:cs typeface="Arial"/>
                <a:sym typeface="Arial"/>
              </a:rPr>
              <a:t>Moezzi</a:t>
            </a:r>
            <a:r>
              <a:rPr lang="en-US" sz="1100" b="0" i="0" u="none" strike="noStrike" cap="none" dirty="0" smtClean="0">
                <a:solidFill>
                  <a:srgbClr val="000000"/>
                </a:solidFill>
                <a:effectLst/>
                <a:latin typeface="Arial"/>
                <a:ea typeface="Arial"/>
                <a:cs typeface="Arial"/>
                <a:sym typeface="Arial"/>
              </a:rPr>
              <a:t>, F., </a:t>
            </a:r>
            <a:r>
              <a:rPr lang="en-US" sz="1100" b="0" i="0" u="none" strike="noStrike" cap="none" dirty="0" err="1" smtClean="0">
                <a:solidFill>
                  <a:srgbClr val="000000"/>
                </a:solidFill>
                <a:effectLst/>
                <a:latin typeface="Arial"/>
                <a:ea typeface="Arial"/>
                <a:cs typeface="Arial"/>
                <a:sym typeface="Arial"/>
              </a:rPr>
              <a:t>Shirowzhan</a:t>
            </a:r>
            <a:r>
              <a:rPr lang="en-US" sz="1100" b="0" i="0" u="none" strike="noStrike" cap="none" dirty="0" smtClean="0">
                <a:solidFill>
                  <a:srgbClr val="000000"/>
                </a:solidFill>
                <a:effectLst/>
                <a:latin typeface="Arial"/>
                <a:ea typeface="Arial"/>
                <a:cs typeface="Arial"/>
                <a:sym typeface="Arial"/>
              </a:rPr>
              <a:t>, S., M. </a:t>
            </a:r>
            <a:r>
              <a:rPr lang="en-US" sz="1100" b="0" i="0" u="none" strike="noStrike" cap="none" dirty="0" err="1" smtClean="0">
                <a:solidFill>
                  <a:srgbClr val="000000"/>
                </a:solidFill>
                <a:effectLst/>
                <a:latin typeface="Arial"/>
                <a:ea typeface="Arial"/>
                <a:cs typeface="Arial"/>
                <a:sym typeface="Arial"/>
              </a:rPr>
              <a:t>Ebrahimzadeh</a:t>
            </a:r>
            <a:r>
              <a:rPr lang="en-US" sz="1100" b="0" i="0" u="none" strike="noStrike" cap="none" dirty="0" smtClean="0">
                <a:solidFill>
                  <a:srgbClr val="000000"/>
                </a:solidFill>
                <a:effectLst/>
                <a:latin typeface="Arial"/>
                <a:ea typeface="Arial"/>
                <a:cs typeface="Arial"/>
                <a:sym typeface="Arial"/>
              </a:rPr>
              <a:t>, S., </a:t>
            </a:r>
            <a:r>
              <a:rPr lang="en-US" sz="1100" b="0" i="0" u="none" strike="noStrike" cap="none" dirty="0" err="1" smtClean="0">
                <a:solidFill>
                  <a:srgbClr val="000000"/>
                </a:solidFill>
                <a:effectLst/>
                <a:latin typeface="Arial"/>
                <a:ea typeface="Arial"/>
                <a:cs typeface="Arial"/>
                <a:sym typeface="Arial"/>
              </a:rPr>
              <a:t>Hui</a:t>
            </a:r>
            <a:r>
              <a:rPr lang="en-US" sz="1100" b="0" i="0" u="none" strike="noStrike" cap="none" dirty="0" smtClean="0">
                <a:solidFill>
                  <a:srgbClr val="000000"/>
                </a:solidFill>
                <a:effectLst/>
                <a:latin typeface="Arial"/>
                <a:ea typeface="Arial"/>
                <a:cs typeface="Arial"/>
                <a:sym typeface="Arial"/>
              </a:rPr>
              <a:t>, F. and Aye, L., 2020. A systematic content review of artificial intelligence and the internet of things applications in smart home. Applied Sciences, 10(9), p.3074.</a:t>
            </a:r>
            <a:endParaRPr lang="en-US" b="1" dirty="0" smtClean="0">
              <a:effectLst/>
            </a:endParaRPr>
          </a:p>
          <a:p>
            <a:pPr rtl="0"/>
            <a:r>
              <a:rPr lang="en-US" sz="1100" b="0" i="0" u="none" strike="noStrike" cap="none" dirty="0" smtClean="0">
                <a:solidFill>
                  <a:srgbClr val="000000"/>
                </a:solidFill>
                <a:effectLst/>
                <a:latin typeface="Arial"/>
                <a:ea typeface="Arial"/>
                <a:cs typeface="Arial"/>
                <a:sym typeface="Arial"/>
              </a:rPr>
              <a:t>Rocha, H.R., </a:t>
            </a:r>
            <a:r>
              <a:rPr lang="en-US" sz="1100" b="0" i="0" u="none" strike="noStrike" cap="none" dirty="0" err="1" smtClean="0">
                <a:solidFill>
                  <a:srgbClr val="000000"/>
                </a:solidFill>
                <a:effectLst/>
                <a:latin typeface="Arial"/>
                <a:ea typeface="Arial"/>
                <a:cs typeface="Arial"/>
                <a:sym typeface="Arial"/>
              </a:rPr>
              <a:t>Honorato</a:t>
            </a:r>
            <a:r>
              <a:rPr lang="en-US" sz="1100" b="0" i="0" u="none" strike="noStrike" cap="none" dirty="0" smtClean="0">
                <a:solidFill>
                  <a:srgbClr val="000000"/>
                </a:solidFill>
                <a:effectLst/>
                <a:latin typeface="Arial"/>
                <a:ea typeface="Arial"/>
                <a:cs typeface="Arial"/>
                <a:sym typeface="Arial"/>
              </a:rPr>
              <a:t>, I.H., </a:t>
            </a:r>
            <a:r>
              <a:rPr lang="en-US" sz="1100" b="0" i="0" u="none" strike="noStrike" cap="none" dirty="0" err="1" smtClean="0">
                <a:solidFill>
                  <a:srgbClr val="000000"/>
                </a:solidFill>
                <a:effectLst/>
                <a:latin typeface="Arial"/>
                <a:ea typeface="Arial"/>
                <a:cs typeface="Arial"/>
                <a:sym typeface="Arial"/>
              </a:rPr>
              <a:t>Fiorotti</a:t>
            </a:r>
            <a:r>
              <a:rPr lang="en-US" sz="1100" b="0" i="0" u="none" strike="noStrike" cap="none" dirty="0" smtClean="0">
                <a:solidFill>
                  <a:srgbClr val="000000"/>
                </a:solidFill>
                <a:effectLst/>
                <a:latin typeface="Arial"/>
                <a:ea typeface="Arial"/>
                <a:cs typeface="Arial"/>
                <a:sym typeface="Arial"/>
              </a:rPr>
              <a:t>, R., Celeste, W.C., Silvestre, L.J. and Silva, J.A., 2021. An Artificial Intelligence based scheduling algorithm for demand-side energy management in Smart Homes. </a:t>
            </a:r>
            <a:r>
              <a:rPr lang="en-US" sz="1100" b="0" i="0" u="none" strike="noStrike" cap="none" smtClean="0">
                <a:solidFill>
                  <a:srgbClr val="000000"/>
                </a:solidFill>
                <a:effectLst/>
                <a:latin typeface="Arial"/>
                <a:ea typeface="Arial"/>
                <a:cs typeface="Arial"/>
                <a:sym typeface="Arial"/>
              </a:rPr>
              <a:t>Applied Energy, 282, p.116145.</a:t>
            </a:r>
            <a:endParaRPr lang="en-US" b="1" smtClean="0">
              <a:effectLst/>
            </a:endParaRPr>
          </a:p>
          <a:p>
            <a:endParaRPr lang="en-US"/>
          </a:p>
        </p:txBody>
      </p:sp>
    </p:spTree>
    <p:extLst>
      <p:ext uri="{BB962C8B-B14F-4D97-AF65-F5344CB8AC3E}">
        <p14:creationId xmlns:p14="http://schemas.microsoft.com/office/powerpoint/2010/main" val="2949575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39146816b4_0_6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39146816b4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39146816b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39146816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development of AI and usage of the IoT in the security level of Smart home building ensure various interphases and connectivity between various devices and users interface.</a:t>
            </a:r>
            <a:endParaRPr sz="1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This presentation aims to explain the historical context of the IoT and how various schools of thought on AI( Artificial Intelligence) have helped to approach this IoT and will lay emphasis on the social and ethical issues related to IoT. It will also identify the current state of the art related to IoT and will examine the key challenges in developing current practices in IoT.</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39146816b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39146816b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 AI can be used in order to estimate the level of comfort of the users in terms of their living standards such as smart remote control, optimal utilization of resources, and the level of security in the home appliances. There are mainly six major components by which the AI can monitor the overall operation and they are recognition of the activity, processing of data, voice recognition, image processing, phase of decision-making, and predictive analysis of the operation. </a:t>
            </a:r>
            <a:endParaRPr sz="1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They can share their location and if any mishap happens then parents can know the location of their children by their smartphones and take preventive measures. The smart program (like Google Family link) can send an SOS message automatically if any unnatural behaviour is detected from their end.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9146816b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9146816b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the year 2008, the European Technology Platform on Smart Systems Integration (ETA EPoSS) formulates the word ‘Internet of Things (IoT)’ which is based on smart communication among people. In the year of 2009, CASAGRASS suggests a proposal for integration between physical and virtual objects. It offers identification, sensing of the object, and connectivity between different parameters of AI.In the year of 2010, The Internet Engineering Taskforce (IETF) formulates the very concept of seamless communication between the different sections of AI. The INTEL in the year 2017 creates a robust design in the electronic processor that is embedded with the internal core system to generate the data for the user interface</a:t>
            </a:r>
            <a:endParaRPr sz="12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39146816b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39146816b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use of IoT devices has become ubiquitous and the number of devices that are connected today is about 31 billion which is estimated to rise to 75 billion by 2025. Secondly, authentication is required to control such devices so that the information cannot easily tamper so it should be encrypted and protected by a password, thirdly, only authorised users should have access to such devices (Ketu and Mishra, 2022). It has been observed that cybercriminals often hack Security locks and other systems by easily getting access with the help of IoT devices that are connected and captured various camera footage without the knowledge of the individual.</a:t>
            </a:r>
            <a:endParaRPr sz="12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39146816b4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39146816b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Integration-For the proper working of the IoT, it is necessary to integrate it with various devices and with various security platforms and data storage platforms like OS.</a:t>
            </a:r>
            <a:endParaRPr sz="1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Reliability-For the effectiveness of the IoT in smart homes it is necessary to be reliable and it should be working efficiently few sensors that are easily available are in expensive but not reliable.</a:t>
            </a:r>
            <a:endParaRPr sz="1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Strong Connectivity- Before implementing the IoT in smart homes it is necessary that the connectivity.</a:t>
            </a:r>
            <a:endParaRPr sz="1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Quality check-It is important to check the quality of the devices connected with the IoT from time to time so that the security does not get open to threats.</a:t>
            </a:r>
            <a:endParaRPr sz="1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Design of the device-IoT becomes an important thing across the world as the interface allows to use of multiple devices at a time </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39146816b4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39146816b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the case of security and surveillance, there are 60% of the data processing and 40% of the image recognition are done by the AI in order to produce the outcomes. Any trespassing in the home premises by unauthorised people and AI can monitor the body gesture and movement with a body temperature of the unknown and can trigger the alarm to generate consciousness. </a:t>
            </a:r>
            <a:endParaRPr sz="1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the overall data, it is seen that there is extensive work in the field of decision-making, voice-over control, and image recognition by AI is needed. The overall neural architecture of building an AI framework is a huge task and time-consuming, however, with the aid of modern technology and innovation, AI is getting better with the passage of time. </a:t>
            </a:r>
            <a:endParaRPr sz="12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39146816b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39146816b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latin typeface="Roboto"/>
                <a:ea typeface="Roboto"/>
                <a:cs typeface="Roboto"/>
                <a:sym typeface="Roboto"/>
              </a:rPr>
              <a:t>ROLE OF IOT IN THE SECURITY OF SMART HOME</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50000"/>
              </a:lnSpc>
              <a:spcBef>
                <a:spcPts val="2000"/>
              </a:spcBef>
              <a:spcAft>
                <a:spcPts val="0"/>
              </a:spcAft>
              <a:buClr>
                <a:schemeClr val="dk1"/>
              </a:buClr>
              <a:buSzPts val="990"/>
              <a:buFont typeface="Arial"/>
              <a:buNone/>
            </a:pPr>
            <a:r>
              <a:rPr lang="en" sz="2460" b="1">
                <a:latin typeface="Roboto"/>
                <a:ea typeface="Roboto"/>
                <a:cs typeface="Roboto"/>
                <a:sym typeface="Roboto"/>
              </a:rPr>
              <a:t>Conclusion </a:t>
            </a:r>
            <a:endParaRPr sz="2460" b="1">
              <a:latin typeface="Roboto"/>
              <a:ea typeface="Roboto"/>
              <a:cs typeface="Roboto"/>
              <a:sym typeface="Roboto"/>
            </a:endParaRPr>
          </a:p>
          <a:p>
            <a:pPr marL="0" lvl="0" indent="0" algn="l" rtl="0">
              <a:spcBef>
                <a:spcPts val="600"/>
              </a:spcBef>
              <a:spcAft>
                <a:spcPts val="0"/>
              </a:spcAft>
              <a:buSzPts val="990"/>
              <a:buNone/>
            </a:pPr>
            <a:endParaRPr sz="2520"/>
          </a:p>
        </p:txBody>
      </p:sp>
      <p:sp>
        <p:nvSpPr>
          <p:cNvPr id="114" name="Google Shape;114;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304800" algn="just" rtl="0">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Internet of Things (IoT) and AI are integral parts of each other and it saves a considerable amount of time for people and smart interaction with modern devices</a:t>
            </a:r>
            <a:endParaRPr sz="1200">
              <a:solidFill>
                <a:schemeClr val="dk1"/>
              </a:solidFill>
              <a:latin typeface="Roboto"/>
              <a:ea typeface="Roboto"/>
              <a:cs typeface="Roboto"/>
              <a:sym typeface="Roboto"/>
            </a:endParaRPr>
          </a:p>
          <a:p>
            <a:pPr marL="457200" lvl="0" indent="-304800" algn="just" rtl="0">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hierarchy in the AI algorithm still needs a considerably good amount of work to integrate with people’s lives and their daily work. </a:t>
            </a:r>
            <a:endParaRPr sz="1200">
              <a:solidFill>
                <a:schemeClr val="dk1"/>
              </a:solidFill>
              <a:latin typeface="Roboto"/>
              <a:ea typeface="Roboto"/>
              <a:cs typeface="Roboto"/>
              <a:sym typeface="Roboto"/>
            </a:endParaRPr>
          </a:p>
          <a:p>
            <a:pPr marL="457200" lvl="0" indent="-304800" algn="just" rtl="0">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avoidance of data breaches and malware attacks must be reduced in order to convey user information to the wrong hand.</a:t>
            </a:r>
            <a:endParaRPr sz="1200">
              <a:solidFill>
                <a:schemeClr val="dk1"/>
              </a:solidFill>
              <a:latin typeface="Roboto"/>
              <a:ea typeface="Roboto"/>
              <a:cs typeface="Roboto"/>
              <a:sym typeface="Roboto"/>
            </a:endParaRPr>
          </a:p>
          <a:p>
            <a:pPr marL="0" lvl="0" indent="0" algn="l" rtl="0">
              <a:spcBef>
                <a:spcPts val="0"/>
              </a:spcBef>
              <a:spcAft>
                <a:spcPts val="1200"/>
              </a:spcAft>
              <a:buNone/>
            </a:pPr>
            <a:endParaRPr/>
          </a:p>
        </p:txBody>
      </p:sp>
      <p:pic>
        <p:nvPicPr>
          <p:cNvPr id="115" name="Google Shape;115;p22"/>
          <p:cNvPicPr preferRelativeResize="0"/>
          <p:nvPr/>
        </p:nvPicPr>
        <p:blipFill>
          <a:blip r:embed="rId3">
            <a:alphaModFix/>
          </a:blip>
          <a:stretch>
            <a:fillRect/>
          </a:stretch>
        </p:blipFill>
        <p:spPr>
          <a:xfrm>
            <a:off x="4685100" y="1548725"/>
            <a:ext cx="3887400" cy="1943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95416" y="536875"/>
            <a:ext cx="8353168" cy="3323987"/>
          </a:xfrm>
          <a:prstGeom prst="rect">
            <a:avLst/>
          </a:prstGeom>
        </p:spPr>
        <p:txBody>
          <a:bodyPr wrap="square">
            <a:spAutoFit/>
          </a:bodyPr>
          <a:lstStyle/>
          <a:p>
            <a:r>
              <a:rPr lang="en-US" b="1" dirty="0"/>
              <a:t>References H</a:t>
            </a:r>
            <a:endParaRPr lang="en-US" b="1" dirty="0"/>
          </a:p>
          <a:p>
            <a:r>
              <a:rPr lang="en-US" dirty="0" err="1"/>
              <a:t>Guo</a:t>
            </a:r>
            <a:r>
              <a:rPr lang="en-US" dirty="0"/>
              <a:t>, X., </a:t>
            </a:r>
            <a:r>
              <a:rPr lang="en-US" dirty="0" err="1"/>
              <a:t>Shen</a:t>
            </a:r>
            <a:r>
              <a:rPr lang="en-US" dirty="0"/>
              <a:t>, Z., Zhang, Y. and Wu, T., 2019. Review on the application of artificial intelligence in smart homes. Smart Cities, 2(3), pp.402-420.</a:t>
            </a:r>
            <a:endParaRPr lang="en-US" b="1" dirty="0"/>
          </a:p>
          <a:p>
            <a:r>
              <a:rPr lang="en-US" dirty="0"/>
              <a:t>Chin, J., Callaghan, V. and </a:t>
            </a:r>
            <a:r>
              <a:rPr lang="en-US" dirty="0" err="1"/>
              <a:t>Allouch</a:t>
            </a:r>
            <a:r>
              <a:rPr lang="en-US" dirty="0"/>
              <a:t>, S.B., 2019. The Internet-of-Things: Reflections on the past, present and future from a user-centered and smart environment perspective. Journal of Ambient Intelligence and Smart Environments, 11(1), pp.45-69.</a:t>
            </a:r>
            <a:endParaRPr lang="en-US" b="1" dirty="0"/>
          </a:p>
          <a:p>
            <a:r>
              <a:rPr lang="en-US" dirty="0"/>
              <a:t>Bryson, J.J., 2019. The past decade and future of AI’s impact on society. Towards a new enlightenment, pp.150-185.</a:t>
            </a:r>
            <a:endParaRPr lang="en-US" b="1" dirty="0"/>
          </a:p>
          <a:p>
            <a:r>
              <a:rPr lang="en-US" dirty="0" err="1"/>
              <a:t>Eliseeva</a:t>
            </a:r>
            <a:r>
              <a:rPr lang="en-US" dirty="0"/>
              <a:t>, D.Y., </a:t>
            </a:r>
            <a:r>
              <a:rPr lang="en-US" dirty="0" err="1"/>
              <a:t>Fedosov</a:t>
            </a:r>
            <a:r>
              <a:rPr lang="en-US" dirty="0"/>
              <a:t>, A.Y., </a:t>
            </a:r>
            <a:r>
              <a:rPr lang="en-US" dirty="0" err="1"/>
              <a:t>Agaltsova</a:t>
            </a:r>
            <a:r>
              <a:rPr lang="en-US" dirty="0"/>
              <a:t>, D.V., </a:t>
            </a:r>
            <a:r>
              <a:rPr lang="en-US" dirty="0" err="1"/>
              <a:t>Mnatsakanyan</a:t>
            </a:r>
            <a:r>
              <a:rPr lang="en-US" dirty="0"/>
              <a:t>, O.L. and </a:t>
            </a:r>
            <a:r>
              <a:rPr lang="en-US" dirty="0" err="1"/>
              <a:t>Kuchmezov</a:t>
            </a:r>
            <a:r>
              <a:rPr lang="en-US" dirty="0"/>
              <a:t>, K.K., 2020. The evolution of artificial intelligence and the possibility of its application in cyber games. Amazonia </a:t>
            </a:r>
            <a:r>
              <a:rPr lang="en-US" dirty="0" err="1"/>
              <a:t>Investiga</a:t>
            </a:r>
            <a:r>
              <a:rPr lang="en-US" dirty="0"/>
              <a:t>, 9(28), pp.123-129.</a:t>
            </a:r>
            <a:endParaRPr lang="en-US" b="1" dirty="0"/>
          </a:p>
          <a:p>
            <a:r>
              <a:rPr lang="en-US" dirty="0"/>
              <a:t>Dong, B., Shi, Q., Yang, Y., Wen, F., Zhang, Z. and Lee, C., 2021. Technology evolution from self-powered sensors to </a:t>
            </a:r>
            <a:r>
              <a:rPr lang="en-US" dirty="0" err="1"/>
              <a:t>AIoT</a:t>
            </a:r>
            <a:r>
              <a:rPr lang="en-US" dirty="0"/>
              <a:t> enabled smart homes. Nano Energy, 79, p.105414.</a:t>
            </a:r>
            <a:endParaRPr lang="en-US" b="1" dirty="0"/>
          </a:p>
          <a:p>
            <a:r>
              <a:rPr lang="en-US" dirty="0"/>
              <a:t>Park, M., Oh, H. and Lee, K., 2019. Security risk measurement for information leakage in </a:t>
            </a:r>
            <a:r>
              <a:rPr lang="en-US" dirty="0" err="1"/>
              <a:t>IoT</a:t>
            </a:r>
            <a:r>
              <a:rPr lang="en-US" dirty="0"/>
              <a:t>-based smart homes from a situational awareness perspective. Sensors, 19(9), p.2148.</a:t>
            </a:r>
            <a:endParaRPr lang="en-US" b="1" dirty="0">
              <a:effectLst/>
            </a:endParaRPr>
          </a:p>
        </p:txBody>
      </p:sp>
    </p:spTree>
    <p:extLst>
      <p:ext uri="{BB962C8B-B14F-4D97-AF65-F5344CB8AC3E}">
        <p14:creationId xmlns:p14="http://schemas.microsoft.com/office/powerpoint/2010/main" val="105947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p:nvPr/>
        </p:nvSpPr>
        <p:spPr>
          <a:xfrm>
            <a:off x="0" y="0"/>
            <a:ext cx="8997600" cy="5089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0"/>
              </a:spcAft>
              <a:buNone/>
            </a:pPr>
            <a:r>
              <a:rPr lang="en" sz="1100">
                <a:solidFill>
                  <a:schemeClr val="dk1"/>
                </a:solidFill>
                <a:latin typeface="Roboto"/>
                <a:ea typeface="Roboto"/>
                <a:cs typeface="Roboto"/>
                <a:sym typeface="Roboto"/>
              </a:rPr>
              <a:t>Table of Contents</a:t>
            </a:r>
            <a:endParaRPr sz="1100">
              <a:solidFill>
                <a:schemeClr val="dk1"/>
              </a:solidFill>
              <a:latin typeface="Roboto"/>
              <a:ea typeface="Roboto"/>
              <a:cs typeface="Roboto"/>
              <a:sym typeface="Roboto"/>
            </a:endParaRPr>
          </a:p>
          <a:p>
            <a:pPr marL="0" lvl="0" indent="0" algn="l" rtl="0">
              <a:lnSpc>
                <a:spcPct val="100000"/>
              </a:lnSpc>
              <a:spcBef>
                <a:spcPts val="1200"/>
              </a:spcBef>
              <a:spcAft>
                <a:spcPts val="0"/>
              </a:spcAft>
              <a:buNone/>
            </a:pPr>
            <a:r>
              <a:rPr lang="en" sz="800">
                <a:solidFill>
                  <a:schemeClr val="dk1"/>
                </a:solidFill>
                <a:latin typeface="Roboto"/>
                <a:ea typeface="Roboto"/>
                <a:cs typeface="Roboto"/>
                <a:sym typeface="Roboto"/>
              </a:rPr>
              <a:t>Introduction</a:t>
            </a:r>
            <a:endParaRPr sz="800">
              <a:solidFill>
                <a:schemeClr val="dk1"/>
              </a:solidFill>
              <a:latin typeface="Roboto"/>
              <a:ea typeface="Roboto"/>
              <a:cs typeface="Roboto"/>
              <a:sym typeface="Roboto"/>
            </a:endParaRPr>
          </a:p>
          <a:p>
            <a:pPr marL="0" lvl="0" indent="0" algn="l" rtl="0">
              <a:lnSpc>
                <a:spcPct val="100000"/>
              </a:lnSpc>
              <a:spcBef>
                <a:spcPts val="1200"/>
              </a:spcBef>
              <a:spcAft>
                <a:spcPts val="0"/>
              </a:spcAft>
              <a:buNone/>
            </a:pPr>
            <a:r>
              <a:rPr lang="en" sz="800">
                <a:solidFill>
                  <a:schemeClr val="dk1"/>
                </a:solidFill>
                <a:latin typeface="Roboto"/>
                <a:ea typeface="Roboto"/>
                <a:cs typeface="Roboto"/>
                <a:sym typeface="Roboto"/>
              </a:rPr>
              <a:t>Slide-1</a:t>
            </a:r>
            <a:endParaRPr sz="800">
              <a:solidFill>
                <a:schemeClr val="dk1"/>
              </a:solidFill>
              <a:latin typeface="Roboto"/>
              <a:ea typeface="Roboto"/>
              <a:cs typeface="Roboto"/>
              <a:sym typeface="Roboto"/>
            </a:endParaRPr>
          </a:p>
          <a:p>
            <a:pPr marL="0" lvl="0" indent="0" algn="l" rtl="0">
              <a:lnSpc>
                <a:spcPct val="100000"/>
              </a:lnSpc>
              <a:spcBef>
                <a:spcPts val="1200"/>
              </a:spcBef>
              <a:spcAft>
                <a:spcPts val="0"/>
              </a:spcAft>
              <a:buNone/>
            </a:pPr>
            <a:r>
              <a:rPr lang="en" sz="800">
                <a:solidFill>
                  <a:schemeClr val="dk1"/>
                </a:solidFill>
                <a:latin typeface="Roboto"/>
                <a:ea typeface="Roboto"/>
                <a:cs typeface="Roboto"/>
                <a:sym typeface="Roboto"/>
              </a:rPr>
              <a:t>A different vision of Aspiration for AI from Scientific Literature and Published Material </a:t>
            </a:r>
            <a:endParaRPr sz="800">
              <a:solidFill>
                <a:schemeClr val="dk1"/>
              </a:solidFill>
              <a:latin typeface="Roboto"/>
              <a:ea typeface="Roboto"/>
              <a:cs typeface="Roboto"/>
              <a:sym typeface="Roboto"/>
            </a:endParaRPr>
          </a:p>
          <a:p>
            <a:pPr marL="0" lvl="0" indent="0" algn="l" rtl="0">
              <a:lnSpc>
                <a:spcPct val="100000"/>
              </a:lnSpc>
              <a:spcBef>
                <a:spcPts val="1200"/>
              </a:spcBef>
              <a:spcAft>
                <a:spcPts val="0"/>
              </a:spcAft>
              <a:buNone/>
            </a:pPr>
            <a:r>
              <a:rPr lang="en" sz="800">
                <a:solidFill>
                  <a:schemeClr val="dk1"/>
                </a:solidFill>
                <a:latin typeface="Roboto"/>
                <a:ea typeface="Roboto"/>
                <a:cs typeface="Roboto"/>
                <a:sym typeface="Roboto"/>
              </a:rPr>
              <a:t>Slide-2</a:t>
            </a:r>
            <a:endParaRPr sz="800">
              <a:solidFill>
                <a:schemeClr val="dk1"/>
              </a:solidFill>
              <a:latin typeface="Roboto"/>
              <a:ea typeface="Roboto"/>
              <a:cs typeface="Roboto"/>
              <a:sym typeface="Roboto"/>
            </a:endParaRPr>
          </a:p>
          <a:p>
            <a:pPr marL="0" lvl="0" indent="0" algn="l" rtl="0">
              <a:lnSpc>
                <a:spcPct val="100000"/>
              </a:lnSpc>
              <a:spcBef>
                <a:spcPts val="1200"/>
              </a:spcBef>
              <a:spcAft>
                <a:spcPts val="0"/>
              </a:spcAft>
              <a:buNone/>
            </a:pPr>
            <a:r>
              <a:rPr lang="en" sz="800">
                <a:solidFill>
                  <a:schemeClr val="dk1"/>
                </a:solidFill>
                <a:latin typeface="Roboto"/>
                <a:ea typeface="Roboto"/>
                <a:cs typeface="Roboto"/>
                <a:sym typeface="Roboto"/>
              </a:rPr>
              <a:t>Chart the historical context of the topic and explain significant events in its Development.  </a:t>
            </a:r>
            <a:endParaRPr sz="800">
              <a:solidFill>
                <a:schemeClr val="dk1"/>
              </a:solidFill>
              <a:latin typeface="Roboto"/>
              <a:ea typeface="Roboto"/>
              <a:cs typeface="Roboto"/>
              <a:sym typeface="Roboto"/>
            </a:endParaRPr>
          </a:p>
          <a:p>
            <a:pPr marL="0" lvl="0" indent="0" algn="l" rtl="0">
              <a:lnSpc>
                <a:spcPct val="100000"/>
              </a:lnSpc>
              <a:spcBef>
                <a:spcPts val="1200"/>
              </a:spcBef>
              <a:spcAft>
                <a:spcPts val="0"/>
              </a:spcAft>
              <a:buNone/>
            </a:pPr>
            <a:r>
              <a:rPr lang="en" sz="800">
                <a:solidFill>
                  <a:schemeClr val="dk1"/>
                </a:solidFill>
                <a:latin typeface="Roboto"/>
                <a:ea typeface="Roboto"/>
                <a:cs typeface="Roboto"/>
                <a:sym typeface="Roboto"/>
              </a:rPr>
              <a:t>Slide-3.  </a:t>
            </a:r>
            <a:endParaRPr sz="800">
              <a:solidFill>
                <a:schemeClr val="dk1"/>
              </a:solidFill>
              <a:latin typeface="Roboto"/>
              <a:ea typeface="Roboto"/>
              <a:cs typeface="Roboto"/>
              <a:sym typeface="Roboto"/>
            </a:endParaRPr>
          </a:p>
          <a:p>
            <a:pPr marL="0" lvl="0" indent="0" algn="l" rtl="0">
              <a:lnSpc>
                <a:spcPct val="100000"/>
              </a:lnSpc>
              <a:spcBef>
                <a:spcPts val="1200"/>
              </a:spcBef>
              <a:spcAft>
                <a:spcPts val="0"/>
              </a:spcAft>
              <a:buNone/>
            </a:pPr>
            <a:r>
              <a:rPr lang="en" sz="800">
                <a:solidFill>
                  <a:schemeClr val="dk1"/>
                </a:solidFill>
                <a:latin typeface="Roboto"/>
                <a:ea typeface="Roboto"/>
                <a:cs typeface="Roboto"/>
                <a:sym typeface="Roboto"/>
              </a:rPr>
              <a:t>The social impact and ethical aspects of the IoT, including comparatively from different ethical perspectives. </a:t>
            </a:r>
            <a:endParaRPr sz="800">
              <a:solidFill>
                <a:schemeClr val="dk1"/>
              </a:solidFill>
              <a:latin typeface="Roboto"/>
              <a:ea typeface="Roboto"/>
              <a:cs typeface="Roboto"/>
              <a:sym typeface="Roboto"/>
            </a:endParaRPr>
          </a:p>
          <a:p>
            <a:pPr marL="0" lvl="0" indent="0" algn="l" rtl="0">
              <a:lnSpc>
                <a:spcPct val="100000"/>
              </a:lnSpc>
              <a:spcBef>
                <a:spcPts val="1200"/>
              </a:spcBef>
              <a:spcAft>
                <a:spcPts val="0"/>
              </a:spcAft>
              <a:buNone/>
            </a:pPr>
            <a:r>
              <a:rPr lang="en" sz="800">
                <a:solidFill>
                  <a:schemeClr val="dk1"/>
                </a:solidFill>
                <a:latin typeface="Roboto"/>
                <a:ea typeface="Roboto"/>
                <a:cs typeface="Roboto"/>
                <a:sym typeface="Roboto"/>
              </a:rPr>
              <a:t>Slide-4. </a:t>
            </a:r>
            <a:endParaRPr sz="800">
              <a:solidFill>
                <a:schemeClr val="dk1"/>
              </a:solidFill>
              <a:latin typeface="Roboto"/>
              <a:ea typeface="Roboto"/>
              <a:cs typeface="Roboto"/>
              <a:sym typeface="Roboto"/>
            </a:endParaRPr>
          </a:p>
          <a:p>
            <a:pPr marL="0" lvl="0" indent="0" algn="l" rtl="0">
              <a:lnSpc>
                <a:spcPct val="100000"/>
              </a:lnSpc>
              <a:spcBef>
                <a:spcPts val="1200"/>
              </a:spcBef>
              <a:spcAft>
                <a:spcPts val="0"/>
              </a:spcAft>
              <a:buNone/>
            </a:pPr>
            <a:r>
              <a:rPr lang="en" sz="800">
                <a:solidFill>
                  <a:schemeClr val="dk1"/>
                </a:solidFill>
                <a:latin typeface="Roboto"/>
                <a:ea typeface="Roboto"/>
                <a:cs typeface="Roboto"/>
                <a:sym typeface="Roboto"/>
              </a:rPr>
              <a:t>Identify and examine key challenges or barriers to further developing current knowledge and practice in the topic.  </a:t>
            </a:r>
            <a:endParaRPr sz="800">
              <a:solidFill>
                <a:schemeClr val="dk1"/>
              </a:solidFill>
              <a:latin typeface="Roboto"/>
              <a:ea typeface="Roboto"/>
              <a:cs typeface="Roboto"/>
              <a:sym typeface="Roboto"/>
            </a:endParaRPr>
          </a:p>
          <a:p>
            <a:pPr marL="0" lvl="0" indent="0" algn="l" rtl="0">
              <a:lnSpc>
                <a:spcPct val="100000"/>
              </a:lnSpc>
              <a:spcBef>
                <a:spcPts val="1200"/>
              </a:spcBef>
              <a:spcAft>
                <a:spcPts val="0"/>
              </a:spcAft>
              <a:buNone/>
            </a:pPr>
            <a:r>
              <a:rPr lang="en" sz="800">
                <a:solidFill>
                  <a:schemeClr val="dk1"/>
                </a:solidFill>
                <a:latin typeface="Roboto"/>
                <a:ea typeface="Roboto"/>
                <a:cs typeface="Roboto"/>
                <a:sym typeface="Roboto"/>
              </a:rPr>
              <a:t>Slide-5.   </a:t>
            </a:r>
            <a:endParaRPr sz="800">
              <a:solidFill>
                <a:schemeClr val="dk1"/>
              </a:solidFill>
              <a:latin typeface="Roboto"/>
              <a:ea typeface="Roboto"/>
              <a:cs typeface="Roboto"/>
              <a:sym typeface="Roboto"/>
            </a:endParaRPr>
          </a:p>
          <a:p>
            <a:pPr marL="0" lvl="0" indent="0" algn="l" rtl="0">
              <a:lnSpc>
                <a:spcPct val="100000"/>
              </a:lnSpc>
              <a:spcBef>
                <a:spcPts val="1200"/>
              </a:spcBef>
              <a:spcAft>
                <a:spcPts val="0"/>
              </a:spcAft>
              <a:buNone/>
            </a:pPr>
            <a:r>
              <a:rPr lang="en" sz="800">
                <a:solidFill>
                  <a:schemeClr val="dk1"/>
                </a:solidFill>
                <a:latin typeface="Roboto"/>
                <a:ea typeface="Roboto"/>
                <a:cs typeface="Roboto"/>
                <a:sym typeface="Roboto"/>
              </a:rPr>
              <a:t>Establish and justify a position, grounded in the above context and discussions, on how research in this area should proceed.  </a:t>
            </a:r>
            <a:endParaRPr sz="800">
              <a:solidFill>
                <a:schemeClr val="dk1"/>
              </a:solidFill>
              <a:latin typeface="Roboto"/>
              <a:ea typeface="Roboto"/>
              <a:cs typeface="Roboto"/>
              <a:sym typeface="Roboto"/>
            </a:endParaRPr>
          </a:p>
          <a:p>
            <a:pPr marL="0" lvl="0" indent="0" algn="l" rtl="0">
              <a:lnSpc>
                <a:spcPct val="100000"/>
              </a:lnSpc>
              <a:spcBef>
                <a:spcPts val="1200"/>
              </a:spcBef>
              <a:spcAft>
                <a:spcPts val="0"/>
              </a:spcAft>
              <a:buNone/>
            </a:pPr>
            <a:r>
              <a:rPr lang="en" sz="800">
                <a:solidFill>
                  <a:schemeClr val="dk1"/>
                </a:solidFill>
                <a:latin typeface="Roboto"/>
                <a:ea typeface="Roboto"/>
                <a:cs typeface="Roboto"/>
                <a:sym typeface="Roboto"/>
              </a:rPr>
              <a:t>Slide-6 </a:t>
            </a:r>
            <a:endParaRPr sz="800">
              <a:solidFill>
                <a:schemeClr val="dk1"/>
              </a:solidFill>
              <a:latin typeface="Roboto"/>
              <a:ea typeface="Roboto"/>
              <a:cs typeface="Roboto"/>
              <a:sym typeface="Roboto"/>
            </a:endParaRPr>
          </a:p>
          <a:p>
            <a:pPr marL="0" lvl="0" indent="0" algn="l" rtl="0">
              <a:lnSpc>
                <a:spcPct val="100000"/>
              </a:lnSpc>
              <a:spcBef>
                <a:spcPts val="1200"/>
              </a:spcBef>
              <a:spcAft>
                <a:spcPts val="0"/>
              </a:spcAft>
              <a:buNone/>
            </a:pPr>
            <a:r>
              <a:rPr lang="en" sz="800">
                <a:solidFill>
                  <a:schemeClr val="dk1"/>
                </a:solidFill>
                <a:latin typeface="Roboto"/>
                <a:ea typeface="Roboto"/>
                <a:cs typeface="Roboto"/>
                <a:sym typeface="Roboto"/>
              </a:rPr>
              <a:t>Recommendation.  </a:t>
            </a:r>
            <a:endParaRPr sz="800">
              <a:solidFill>
                <a:schemeClr val="dk1"/>
              </a:solidFill>
              <a:latin typeface="Roboto"/>
              <a:ea typeface="Roboto"/>
              <a:cs typeface="Roboto"/>
              <a:sym typeface="Roboto"/>
            </a:endParaRPr>
          </a:p>
          <a:p>
            <a:pPr marL="0" lvl="0" indent="0" algn="l" rtl="0">
              <a:lnSpc>
                <a:spcPct val="100000"/>
              </a:lnSpc>
              <a:spcBef>
                <a:spcPts val="1200"/>
              </a:spcBef>
              <a:spcAft>
                <a:spcPts val="0"/>
              </a:spcAft>
              <a:buNone/>
            </a:pPr>
            <a:r>
              <a:rPr lang="en" sz="800">
                <a:solidFill>
                  <a:schemeClr val="dk1"/>
                </a:solidFill>
                <a:latin typeface="Roboto"/>
                <a:ea typeface="Roboto"/>
                <a:cs typeface="Roboto"/>
                <a:sym typeface="Roboto"/>
              </a:rPr>
              <a:t>Slide-7.  </a:t>
            </a:r>
            <a:endParaRPr sz="800">
              <a:solidFill>
                <a:schemeClr val="dk1"/>
              </a:solidFill>
              <a:latin typeface="Roboto"/>
              <a:ea typeface="Roboto"/>
              <a:cs typeface="Roboto"/>
              <a:sym typeface="Roboto"/>
            </a:endParaRPr>
          </a:p>
          <a:p>
            <a:pPr marL="0" lvl="0" indent="0" algn="l" rtl="0">
              <a:lnSpc>
                <a:spcPct val="100000"/>
              </a:lnSpc>
              <a:spcBef>
                <a:spcPts val="1200"/>
              </a:spcBef>
              <a:spcAft>
                <a:spcPts val="0"/>
              </a:spcAft>
              <a:buNone/>
            </a:pPr>
            <a:r>
              <a:rPr lang="en" sz="800">
                <a:solidFill>
                  <a:schemeClr val="dk1"/>
                </a:solidFill>
                <a:latin typeface="Roboto"/>
                <a:ea typeface="Roboto"/>
                <a:cs typeface="Roboto"/>
                <a:sym typeface="Roboto"/>
              </a:rPr>
              <a:t>Conclusion   </a:t>
            </a:r>
            <a:endParaRPr sz="800">
              <a:solidFill>
                <a:schemeClr val="dk1"/>
              </a:solidFill>
              <a:latin typeface="Roboto"/>
              <a:ea typeface="Roboto"/>
              <a:cs typeface="Roboto"/>
              <a:sym typeface="Roboto"/>
            </a:endParaRPr>
          </a:p>
          <a:p>
            <a:pPr marL="0" lvl="0" indent="0" algn="l" rtl="0">
              <a:lnSpc>
                <a:spcPct val="100000"/>
              </a:lnSpc>
              <a:spcBef>
                <a:spcPts val="1200"/>
              </a:spcBef>
              <a:spcAft>
                <a:spcPts val="0"/>
              </a:spcAft>
              <a:buNone/>
            </a:pPr>
            <a:r>
              <a:rPr lang="en" sz="800">
                <a:solidFill>
                  <a:schemeClr val="dk1"/>
                </a:solidFill>
                <a:latin typeface="Roboto"/>
                <a:ea typeface="Roboto"/>
                <a:cs typeface="Roboto"/>
                <a:sym typeface="Roboto"/>
              </a:rPr>
              <a:t>Slide-8.  </a:t>
            </a:r>
            <a:endParaRPr sz="800">
              <a:solidFill>
                <a:schemeClr val="dk1"/>
              </a:solidFill>
              <a:latin typeface="Roboto"/>
              <a:ea typeface="Roboto"/>
              <a:cs typeface="Roboto"/>
              <a:sym typeface="Roboto"/>
            </a:endParaRPr>
          </a:p>
          <a:p>
            <a:pPr marL="0" lvl="0" indent="0" algn="l" rtl="0">
              <a:lnSpc>
                <a:spcPct val="100000"/>
              </a:lnSpc>
              <a:spcBef>
                <a:spcPts val="1200"/>
              </a:spcBef>
              <a:spcAft>
                <a:spcPts val="1200"/>
              </a:spcAft>
              <a:buNone/>
            </a:pPr>
            <a:r>
              <a:rPr lang="en" sz="800" b="1">
                <a:solidFill>
                  <a:schemeClr val="dk1"/>
                </a:solidFill>
                <a:latin typeface="Roboto"/>
                <a:ea typeface="Roboto"/>
                <a:cs typeface="Roboto"/>
                <a:sym typeface="Roboto"/>
              </a:rPr>
              <a:t> </a:t>
            </a:r>
            <a:endParaRPr sz="800" b="1">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Roboto"/>
                <a:ea typeface="Roboto"/>
                <a:cs typeface="Roboto"/>
                <a:sym typeface="Roboto"/>
              </a:rPr>
              <a:t>Introduction </a:t>
            </a:r>
            <a:endParaRPr>
              <a:latin typeface="Roboto"/>
              <a:ea typeface="Roboto"/>
              <a:cs typeface="Roboto"/>
              <a:sym typeface="Roboto"/>
            </a:endParaRPr>
          </a:p>
        </p:txBody>
      </p:sp>
      <p:sp>
        <p:nvSpPr>
          <p:cNvPr id="65" name="Google Shape;65;p1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304800" algn="just" rtl="0">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This presentation aims to explain the historical context of the IoT</a:t>
            </a:r>
            <a:endParaRPr sz="1200">
              <a:solidFill>
                <a:schemeClr val="dk1"/>
              </a:solidFill>
              <a:latin typeface="Roboto"/>
              <a:ea typeface="Roboto"/>
              <a:cs typeface="Roboto"/>
              <a:sym typeface="Roboto"/>
            </a:endParaRPr>
          </a:p>
          <a:p>
            <a:pPr marL="457200" lvl="0" indent="-304800" algn="just" rtl="0">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How various schools of thought on AI( Artificial Intelligence) have helped to approach this IoT</a:t>
            </a:r>
            <a:endParaRPr sz="1200">
              <a:solidFill>
                <a:schemeClr val="dk1"/>
              </a:solidFill>
              <a:latin typeface="Roboto"/>
              <a:ea typeface="Roboto"/>
              <a:cs typeface="Roboto"/>
              <a:sym typeface="Roboto"/>
            </a:endParaRPr>
          </a:p>
          <a:p>
            <a:pPr marL="457200" lvl="0" indent="-304800" algn="just" rtl="0">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Ethical issues related to IoT</a:t>
            </a:r>
            <a:endParaRPr sz="1200">
              <a:solidFill>
                <a:schemeClr val="dk1"/>
              </a:solidFill>
              <a:latin typeface="Roboto"/>
              <a:ea typeface="Roboto"/>
              <a:cs typeface="Roboto"/>
              <a:sym typeface="Roboto"/>
            </a:endParaRPr>
          </a:p>
          <a:p>
            <a:pPr marL="457200" lvl="0" indent="-304800" algn="just" rtl="0">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It will also identify the current state of the art related to IoT and will examine the key challenges in developing current practices in IoT.</a:t>
            </a:r>
            <a:endParaRPr sz="1200">
              <a:solidFill>
                <a:schemeClr val="dk1"/>
              </a:solidFill>
              <a:latin typeface="Roboto"/>
              <a:ea typeface="Roboto"/>
              <a:cs typeface="Roboto"/>
              <a:sym typeface="Roboto"/>
            </a:endParaRPr>
          </a:p>
          <a:p>
            <a:pPr marL="0" lvl="0" indent="0" algn="l" rtl="0">
              <a:spcBef>
                <a:spcPts val="0"/>
              </a:spcBef>
              <a:spcAft>
                <a:spcPts val="1200"/>
              </a:spcAft>
              <a:buNone/>
            </a:pPr>
            <a:endParaRPr/>
          </a:p>
        </p:txBody>
      </p:sp>
      <p:pic>
        <p:nvPicPr>
          <p:cNvPr id="66" name="Google Shape;66;p15"/>
          <p:cNvPicPr preferRelativeResize="0"/>
          <p:nvPr/>
        </p:nvPicPr>
        <p:blipFill>
          <a:blip r:embed="rId3">
            <a:alphaModFix/>
          </a:blip>
          <a:stretch>
            <a:fillRect/>
          </a:stretch>
        </p:blipFill>
        <p:spPr>
          <a:xfrm>
            <a:off x="4572006" y="1489813"/>
            <a:ext cx="4167825" cy="2341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just" rtl="0">
              <a:lnSpc>
                <a:spcPct val="150000"/>
              </a:lnSpc>
              <a:spcBef>
                <a:spcPts val="0"/>
              </a:spcBef>
              <a:spcAft>
                <a:spcPts val="0"/>
              </a:spcAft>
              <a:buClr>
                <a:schemeClr val="dk1"/>
              </a:buClr>
              <a:buSzPct val="64705"/>
              <a:buFont typeface="Arial"/>
              <a:buNone/>
            </a:pPr>
            <a:r>
              <a:rPr lang="en" sz="1700" b="1">
                <a:latin typeface="Roboto"/>
                <a:ea typeface="Roboto"/>
                <a:cs typeface="Roboto"/>
                <a:sym typeface="Roboto"/>
              </a:rPr>
              <a:t>A different vision of Aspiration for AI from Scientific Literature and Published Material</a:t>
            </a:r>
            <a:endParaRPr sz="3300" b="1">
              <a:latin typeface="Roboto"/>
              <a:ea typeface="Roboto"/>
              <a:cs typeface="Roboto"/>
              <a:sym typeface="Roboto"/>
            </a:endParaRPr>
          </a:p>
        </p:txBody>
      </p:sp>
      <p:sp>
        <p:nvSpPr>
          <p:cNvPr id="72" name="Google Shape;72;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92500" lnSpcReduction="20000"/>
          </a:bodyPr>
          <a:lstStyle/>
          <a:p>
            <a:pPr marL="457200" lvl="0" indent="-299085" algn="just" rtl="0">
              <a:lnSpc>
                <a:spcPct val="150000"/>
              </a:lnSpc>
              <a:spcBef>
                <a:spcPts val="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Kumar et al.,(2021) show that AI can be used in order to estimate the level of comfort of the users in terms of their living standards such as smart remote control, optimal utilization of resources, and the level of security in the home appliances</a:t>
            </a:r>
            <a:endParaRPr sz="1200">
              <a:solidFill>
                <a:schemeClr val="dk1"/>
              </a:solidFill>
              <a:latin typeface="Roboto"/>
              <a:ea typeface="Roboto"/>
              <a:cs typeface="Roboto"/>
              <a:sym typeface="Roboto"/>
            </a:endParaRPr>
          </a:p>
          <a:p>
            <a:pPr marL="457200" lvl="0" indent="-299085" algn="just" rtl="0">
              <a:lnSpc>
                <a:spcPct val="150000"/>
              </a:lnSpc>
              <a:spcBef>
                <a:spcPts val="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Rio et al., (2019) show there are mainly six major components by which the AI can monitor the overall operation and they are recognition of the activity, processing of data, voice recognition, image processing, phase of decision making, and predictive analysis of the operation. </a:t>
            </a:r>
            <a:endParaRPr sz="1200">
              <a:solidFill>
                <a:schemeClr val="dk1"/>
              </a:solidFill>
              <a:latin typeface="Roboto"/>
              <a:ea typeface="Roboto"/>
              <a:cs typeface="Roboto"/>
              <a:sym typeface="Roboto"/>
            </a:endParaRPr>
          </a:p>
          <a:p>
            <a:pPr marL="457200" lvl="0" indent="-299085" algn="just" rtl="0">
              <a:lnSpc>
                <a:spcPct val="150000"/>
              </a:lnSpc>
              <a:spcBef>
                <a:spcPts val="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The smart program (like Google Family link) can send an SOS message automatically if any unnatural behaviour is detected from their end. </a:t>
            </a:r>
            <a:endParaRPr>
              <a:latin typeface="Roboto"/>
              <a:ea typeface="Roboto"/>
              <a:cs typeface="Roboto"/>
              <a:sym typeface="Roboto"/>
            </a:endParaRPr>
          </a:p>
        </p:txBody>
      </p:sp>
      <p:pic>
        <p:nvPicPr>
          <p:cNvPr id="73" name="Google Shape;73;p16"/>
          <p:cNvPicPr preferRelativeResize="0"/>
          <p:nvPr/>
        </p:nvPicPr>
        <p:blipFill>
          <a:blip r:embed="rId3">
            <a:alphaModFix/>
          </a:blip>
          <a:stretch>
            <a:fillRect/>
          </a:stretch>
        </p:blipFill>
        <p:spPr>
          <a:xfrm>
            <a:off x="4635000" y="1591546"/>
            <a:ext cx="4074950" cy="2323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just" rtl="0">
              <a:lnSpc>
                <a:spcPct val="150000"/>
              </a:lnSpc>
              <a:spcBef>
                <a:spcPts val="0"/>
              </a:spcBef>
              <a:spcAft>
                <a:spcPts val="0"/>
              </a:spcAft>
              <a:buNone/>
            </a:pPr>
            <a:r>
              <a:rPr lang="en" sz="1811" b="1">
                <a:solidFill>
                  <a:srgbClr val="000000"/>
                </a:solidFill>
                <a:latin typeface="Roboto"/>
                <a:ea typeface="Roboto"/>
                <a:cs typeface="Roboto"/>
                <a:sym typeface="Roboto"/>
              </a:rPr>
              <a:t>Chart the historical context of the topic and explain significant events in its Development.</a:t>
            </a:r>
            <a:endParaRPr sz="3411">
              <a:latin typeface="Roboto"/>
              <a:ea typeface="Roboto"/>
              <a:cs typeface="Roboto"/>
              <a:sym typeface="Roboto"/>
            </a:endParaRPr>
          </a:p>
        </p:txBody>
      </p:sp>
      <p:sp>
        <p:nvSpPr>
          <p:cNvPr id="79" name="Google Shape;79;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85000" lnSpcReduction="10000"/>
          </a:bodyPr>
          <a:lstStyle/>
          <a:p>
            <a:pPr marL="457200" lvl="0" indent="-293370" algn="just" rtl="0">
              <a:lnSpc>
                <a:spcPct val="150000"/>
              </a:lnSpc>
              <a:spcBef>
                <a:spcPts val="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In the year 2008, the European Technology Platform on Smart Systems Integration (ETA EPoSS) formulates the word ‘Internet of Things (IoT)’ which is based on smart communication among people</a:t>
            </a:r>
            <a:endParaRPr sz="1200">
              <a:solidFill>
                <a:schemeClr val="dk1"/>
              </a:solidFill>
              <a:latin typeface="Roboto"/>
              <a:ea typeface="Roboto"/>
              <a:cs typeface="Roboto"/>
              <a:sym typeface="Roboto"/>
            </a:endParaRPr>
          </a:p>
          <a:p>
            <a:pPr marL="457200" lvl="0" indent="-293370" algn="just" rtl="0">
              <a:lnSpc>
                <a:spcPct val="150000"/>
              </a:lnSpc>
              <a:spcBef>
                <a:spcPts val="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 In the year of 2009, CASAGRASS suggests a proposal for integration between physical and virtual objects. It offers identification, sensing of the object, and connectivity between different parameters of AI (Chin </a:t>
            </a:r>
            <a:r>
              <a:rPr lang="en" sz="1200" i="1">
                <a:solidFill>
                  <a:schemeClr val="dk1"/>
                </a:solidFill>
                <a:latin typeface="Roboto"/>
                <a:ea typeface="Roboto"/>
                <a:cs typeface="Roboto"/>
                <a:sym typeface="Roboto"/>
              </a:rPr>
              <a:t>et al.</a:t>
            </a:r>
            <a:r>
              <a:rPr lang="en" sz="1200">
                <a:solidFill>
                  <a:schemeClr val="dk1"/>
                </a:solidFill>
                <a:latin typeface="Roboto"/>
                <a:ea typeface="Roboto"/>
                <a:cs typeface="Roboto"/>
                <a:sym typeface="Roboto"/>
              </a:rPr>
              <a:t>, 2019)</a:t>
            </a:r>
            <a:endParaRPr sz="1200">
              <a:solidFill>
                <a:schemeClr val="dk1"/>
              </a:solidFill>
              <a:latin typeface="Roboto"/>
              <a:ea typeface="Roboto"/>
              <a:cs typeface="Roboto"/>
              <a:sym typeface="Roboto"/>
            </a:endParaRPr>
          </a:p>
          <a:p>
            <a:pPr marL="457200" lvl="0" indent="-293370" algn="just" rtl="0">
              <a:lnSpc>
                <a:spcPct val="150000"/>
              </a:lnSpc>
              <a:spcBef>
                <a:spcPts val="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.In the year of 2010, The Internet Engineering Task Force (IETF) formulates the very concept of seamless communication between the different sections of AI</a:t>
            </a:r>
            <a:endParaRPr sz="1200">
              <a:solidFill>
                <a:schemeClr val="dk1"/>
              </a:solidFill>
              <a:latin typeface="Roboto"/>
              <a:ea typeface="Roboto"/>
              <a:cs typeface="Roboto"/>
              <a:sym typeface="Roboto"/>
            </a:endParaRPr>
          </a:p>
          <a:p>
            <a:pPr marL="457200" lvl="0" indent="-293370" algn="just" rtl="0">
              <a:lnSpc>
                <a:spcPct val="150000"/>
              </a:lnSpc>
              <a:spcBef>
                <a:spcPts val="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The INTEL in the year 2017 creates a robust design in the electronic processor that is embedded with the internal core system</a:t>
            </a:r>
            <a:endParaRPr sz="1200">
              <a:solidFill>
                <a:schemeClr val="dk1"/>
              </a:solidFill>
              <a:latin typeface="Roboto"/>
              <a:ea typeface="Roboto"/>
              <a:cs typeface="Roboto"/>
              <a:sym typeface="Roboto"/>
            </a:endParaRPr>
          </a:p>
          <a:p>
            <a:pPr marL="0" lvl="0" indent="0" algn="l" rtl="0">
              <a:spcBef>
                <a:spcPts val="0"/>
              </a:spcBef>
              <a:spcAft>
                <a:spcPts val="1200"/>
              </a:spcAft>
              <a:buNone/>
            </a:pPr>
            <a:endParaRPr/>
          </a:p>
        </p:txBody>
      </p:sp>
      <p:pic>
        <p:nvPicPr>
          <p:cNvPr id="80" name="Google Shape;80;p17"/>
          <p:cNvPicPr preferRelativeResize="0"/>
          <p:nvPr/>
        </p:nvPicPr>
        <p:blipFill>
          <a:blip r:embed="rId3">
            <a:alphaModFix/>
          </a:blip>
          <a:stretch>
            <a:fillRect/>
          </a:stretch>
        </p:blipFill>
        <p:spPr>
          <a:xfrm>
            <a:off x="4644498" y="1080425"/>
            <a:ext cx="4293503" cy="341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400" b="1">
                <a:latin typeface="Roboto"/>
                <a:ea typeface="Roboto"/>
                <a:cs typeface="Roboto"/>
                <a:sym typeface="Roboto"/>
              </a:rPr>
              <a:t>The social impact and ethical aspects of the IoT, including comparatively from different ethical perspectives</a:t>
            </a:r>
            <a:r>
              <a:rPr lang="en" sz="1400">
                <a:latin typeface="Roboto"/>
                <a:ea typeface="Roboto"/>
                <a:cs typeface="Roboto"/>
                <a:sym typeface="Roboto"/>
              </a:rPr>
              <a:t>.</a:t>
            </a:r>
            <a:r>
              <a:rPr lang="en" sz="1400" b="1">
                <a:latin typeface="Roboto"/>
                <a:ea typeface="Roboto"/>
                <a:cs typeface="Roboto"/>
                <a:sym typeface="Roboto"/>
              </a:rPr>
              <a:t> </a:t>
            </a:r>
            <a:endParaRPr sz="3000">
              <a:latin typeface="Roboto"/>
              <a:ea typeface="Roboto"/>
              <a:cs typeface="Roboto"/>
              <a:sym typeface="Roboto"/>
            </a:endParaRPr>
          </a:p>
        </p:txBody>
      </p:sp>
      <p:sp>
        <p:nvSpPr>
          <p:cNvPr id="86" name="Google Shape;86;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304800" algn="just" rtl="0">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 number of devices that are connected today is about 31 billion which is estimated to rise to 75 billion by 2025.</a:t>
            </a:r>
            <a:endParaRPr sz="1200">
              <a:solidFill>
                <a:schemeClr val="dk1"/>
              </a:solidFill>
              <a:latin typeface="Roboto"/>
              <a:ea typeface="Roboto"/>
              <a:cs typeface="Roboto"/>
              <a:sym typeface="Roboto"/>
            </a:endParaRPr>
          </a:p>
          <a:p>
            <a:pPr marL="457200" lvl="0" indent="-304800" algn="just" rtl="0">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Authentication is required to control such devices so that the information cannot easily tamper so it should be encrypted and protected by a password.</a:t>
            </a:r>
            <a:endParaRPr sz="1200">
              <a:solidFill>
                <a:schemeClr val="dk1"/>
              </a:solidFill>
              <a:latin typeface="Roboto"/>
              <a:ea typeface="Roboto"/>
              <a:cs typeface="Roboto"/>
              <a:sym typeface="Roboto"/>
            </a:endParaRPr>
          </a:p>
          <a:p>
            <a:pPr marL="457200" lvl="0" indent="-304800" algn="just" rtl="0">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It has been observed that cybercriminals often hack Security locks and other systems by easily getting access with the help of IoT devices that are connected.</a:t>
            </a:r>
            <a:endParaRPr sz="1200">
              <a:solidFill>
                <a:schemeClr val="dk1"/>
              </a:solidFill>
              <a:latin typeface="Roboto"/>
              <a:ea typeface="Roboto"/>
              <a:cs typeface="Roboto"/>
              <a:sym typeface="Roboto"/>
            </a:endParaRPr>
          </a:p>
          <a:p>
            <a:pPr marL="0" lvl="0" indent="0" algn="l" rtl="0">
              <a:spcBef>
                <a:spcPts val="0"/>
              </a:spcBef>
              <a:spcAft>
                <a:spcPts val="1200"/>
              </a:spcAft>
              <a:buNone/>
            </a:pPr>
            <a:endParaRPr>
              <a:latin typeface="Roboto"/>
              <a:ea typeface="Roboto"/>
              <a:cs typeface="Roboto"/>
              <a:sym typeface="Roboto"/>
            </a:endParaRPr>
          </a:p>
        </p:txBody>
      </p:sp>
      <p:pic>
        <p:nvPicPr>
          <p:cNvPr id="87" name="Google Shape;87;p18"/>
          <p:cNvPicPr preferRelativeResize="0"/>
          <p:nvPr/>
        </p:nvPicPr>
        <p:blipFill>
          <a:blip r:embed="rId3">
            <a:alphaModFix/>
          </a:blip>
          <a:stretch>
            <a:fillRect/>
          </a:stretch>
        </p:blipFill>
        <p:spPr>
          <a:xfrm>
            <a:off x="4428009" y="1423375"/>
            <a:ext cx="4571990" cy="229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990"/>
              <a:buFont typeface="Arial"/>
              <a:buNone/>
            </a:pPr>
            <a:r>
              <a:rPr lang="en" sz="1360" b="1">
                <a:latin typeface="Roboto"/>
                <a:ea typeface="Roboto"/>
                <a:cs typeface="Roboto"/>
                <a:sym typeface="Roboto"/>
              </a:rPr>
              <a:t>Identify and examine key challenges or barriers to further developing current knowledge and practice in the topic. </a:t>
            </a:r>
            <a:endParaRPr sz="1360" b="1">
              <a:latin typeface="Roboto"/>
              <a:ea typeface="Roboto"/>
              <a:cs typeface="Roboto"/>
              <a:sym typeface="Roboto"/>
            </a:endParaRPr>
          </a:p>
          <a:p>
            <a:pPr marL="0" lvl="0" indent="0" algn="l" rtl="0">
              <a:spcBef>
                <a:spcPts val="0"/>
              </a:spcBef>
              <a:spcAft>
                <a:spcPts val="0"/>
              </a:spcAft>
              <a:buSzPts val="990"/>
              <a:buNone/>
            </a:pPr>
            <a:endParaRPr sz="2520"/>
          </a:p>
        </p:txBody>
      </p:sp>
      <p:sp>
        <p:nvSpPr>
          <p:cNvPr id="93" name="Google Shape;93;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03847" algn="just" rtl="0">
              <a:lnSpc>
                <a:spcPct val="140000"/>
              </a:lnSpc>
              <a:spcBef>
                <a:spcPts val="0"/>
              </a:spcBef>
              <a:spcAft>
                <a:spcPts val="0"/>
              </a:spcAft>
              <a:buClr>
                <a:schemeClr val="dk1"/>
              </a:buClr>
              <a:buSzPts val="1185"/>
              <a:buFont typeface="Roboto"/>
              <a:buChar char="●"/>
            </a:pPr>
            <a:r>
              <a:rPr lang="en" sz="1030">
                <a:solidFill>
                  <a:schemeClr val="dk1"/>
                </a:solidFill>
                <a:latin typeface="Roboto"/>
                <a:ea typeface="Roboto"/>
                <a:cs typeface="Roboto"/>
                <a:sym typeface="Roboto"/>
              </a:rPr>
              <a:t>Integration-For the proper working of the IoT, it is necessary to integrate it with various devices and with various security platforms and data storage platforms like OS. Reliability-For the effectiveness of the IoT in smart homes it is necessary to be reliable and should be working efficiently few sensors that are easily available are in expensive but not reliable.</a:t>
            </a:r>
            <a:endParaRPr sz="1030">
              <a:solidFill>
                <a:schemeClr val="dk1"/>
              </a:solidFill>
              <a:latin typeface="Roboto"/>
              <a:ea typeface="Roboto"/>
              <a:cs typeface="Roboto"/>
              <a:sym typeface="Roboto"/>
            </a:endParaRPr>
          </a:p>
          <a:p>
            <a:pPr marL="457200" lvl="0" indent="-303847" algn="just" rtl="0">
              <a:lnSpc>
                <a:spcPct val="140000"/>
              </a:lnSpc>
              <a:spcBef>
                <a:spcPts val="0"/>
              </a:spcBef>
              <a:spcAft>
                <a:spcPts val="0"/>
              </a:spcAft>
              <a:buClr>
                <a:schemeClr val="dk1"/>
              </a:buClr>
              <a:buSzPts val="1185"/>
              <a:buFont typeface="Roboto"/>
              <a:buChar char="●"/>
            </a:pPr>
            <a:r>
              <a:rPr lang="en" sz="1030">
                <a:solidFill>
                  <a:schemeClr val="dk1"/>
                </a:solidFill>
                <a:latin typeface="Roboto"/>
                <a:ea typeface="Roboto"/>
                <a:cs typeface="Roboto"/>
                <a:sym typeface="Roboto"/>
              </a:rPr>
              <a:t>Strong Connectivity- Before implementing the IoT in smart homes it is necessary that the connectivity.</a:t>
            </a:r>
            <a:endParaRPr sz="1030">
              <a:solidFill>
                <a:schemeClr val="dk1"/>
              </a:solidFill>
              <a:latin typeface="Roboto"/>
              <a:ea typeface="Roboto"/>
              <a:cs typeface="Roboto"/>
              <a:sym typeface="Roboto"/>
            </a:endParaRPr>
          </a:p>
          <a:p>
            <a:pPr marL="457200" lvl="0" indent="-303847" algn="just" rtl="0">
              <a:lnSpc>
                <a:spcPct val="140000"/>
              </a:lnSpc>
              <a:spcBef>
                <a:spcPts val="0"/>
              </a:spcBef>
              <a:spcAft>
                <a:spcPts val="0"/>
              </a:spcAft>
              <a:buClr>
                <a:schemeClr val="dk1"/>
              </a:buClr>
              <a:buSzPts val="1185"/>
              <a:buFont typeface="Roboto"/>
              <a:buChar char="●"/>
            </a:pPr>
            <a:r>
              <a:rPr lang="en" sz="1030">
                <a:solidFill>
                  <a:schemeClr val="dk1"/>
                </a:solidFill>
                <a:latin typeface="Roboto"/>
                <a:ea typeface="Roboto"/>
                <a:cs typeface="Roboto"/>
                <a:sym typeface="Roboto"/>
              </a:rPr>
              <a:t>Quality check-It is important to check the quality of the devices connected with the IoT from time to time so that the security does not get open to threats.</a:t>
            </a:r>
            <a:endParaRPr sz="1030">
              <a:solidFill>
                <a:schemeClr val="dk1"/>
              </a:solidFill>
              <a:latin typeface="Roboto"/>
              <a:ea typeface="Roboto"/>
              <a:cs typeface="Roboto"/>
              <a:sym typeface="Roboto"/>
            </a:endParaRPr>
          </a:p>
          <a:p>
            <a:pPr marL="457200" lvl="0" indent="-303847" algn="just" rtl="0">
              <a:lnSpc>
                <a:spcPct val="140000"/>
              </a:lnSpc>
              <a:spcBef>
                <a:spcPts val="0"/>
              </a:spcBef>
              <a:spcAft>
                <a:spcPts val="0"/>
              </a:spcAft>
              <a:buClr>
                <a:schemeClr val="dk1"/>
              </a:buClr>
              <a:buSzPts val="1185"/>
              <a:buFont typeface="Roboto"/>
              <a:buChar char="●"/>
            </a:pPr>
            <a:r>
              <a:rPr lang="en" sz="1030">
                <a:solidFill>
                  <a:schemeClr val="dk1"/>
                </a:solidFill>
                <a:latin typeface="Roboto"/>
                <a:ea typeface="Roboto"/>
                <a:cs typeface="Roboto"/>
                <a:sym typeface="Roboto"/>
              </a:rPr>
              <a:t>Design of the device-IoT becomes an important thing across the world as the interface allows to use of multiple devices at a time </a:t>
            </a:r>
            <a:endParaRPr sz="1030">
              <a:solidFill>
                <a:schemeClr val="dk1"/>
              </a:solidFill>
              <a:latin typeface="Roboto"/>
              <a:ea typeface="Roboto"/>
              <a:cs typeface="Roboto"/>
              <a:sym typeface="Roboto"/>
            </a:endParaRPr>
          </a:p>
          <a:p>
            <a:pPr marL="0" lvl="0" indent="0" algn="l" rtl="0">
              <a:lnSpc>
                <a:spcPct val="105000"/>
              </a:lnSpc>
              <a:spcBef>
                <a:spcPts val="0"/>
              </a:spcBef>
              <a:spcAft>
                <a:spcPts val="1200"/>
              </a:spcAft>
              <a:buSzPts val="852"/>
              <a:buNone/>
            </a:pPr>
            <a:endParaRPr sz="1185">
              <a:latin typeface="Roboto"/>
              <a:ea typeface="Roboto"/>
              <a:cs typeface="Roboto"/>
              <a:sym typeface="Roboto"/>
            </a:endParaRPr>
          </a:p>
        </p:txBody>
      </p:sp>
      <p:pic>
        <p:nvPicPr>
          <p:cNvPr id="94" name="Google Shape;94;p19"/>
          <p:cNvPicPr preferRelativeResize="0"/>
          <p:nvPr/>
        </p:nvPicPr>
        <p:blipFill rotWithShape="1">
          <a:blip r:embed="rId3">
            <a:alphaModFix/>
          </a:blip>
          <a:srcRect t="5954" b="3963"/>
          <a:stretch/>
        </p:blipFill>
        <p:spPr>
          <a:xfrm>
            <a:off x="4968600" y="819425"/>
            <a:ext cx="3999900" cy="3869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just" rtl="0">
              <a:lnSpc>
                <a:spcPct val="150000"/>
              </a:lnSpc>
              <a:spcBef>
                <a:spcPts val="0"/>
              </a:spcBef>
              <a:spcAft>
                <a:spcPts val="0"/>
              </a:spcAft>
              <a:buClr>
                <a:schemeClr val="dk1"/>
              </a:buClr>
              <a:buSzPct val="77343"/>
              <a:buFont typeface="Arial"/>
              <a:buNone/>
            </a:pPr>
            <a:r>
              <a:rPr lang="en" sz="1422" b="1">
                <a:latin typeface="Roboto"/>
                <a:ea typeface="Roboto"/>
                <a:cs typeface="Roboto"/>
                <a:sym typeface="Roboto"/>
              </a:rPr>
              <a:t>Establish and justify a position, grounded in the above context and discussions, on how research in this area should proceed. </a:t>
            </a:r>
            <a:endParaRPr sz="1422" b="1">
              <a:latin typeface="Roboto"/>
              <a:ea typeface="Roboto"/>
              <a:cs typeface="Roboto"/>
              <a:sym typeface="Roboto"/>
            </a:endParaRPr>
          </a:p>
          <a:p>
            <a:pPr marL="0" lvl="0" indent="0" algn="l" rtl="0">
              <a:spcBef>
                <a:spcPts val="0"/>
              </a:spcBef>
              <a:spcAft>
                <a:spcPts val="0"/>
              </a:spcAft>
              <a:buNone/>
            </a:pPr>
            <a:endParaRPr/>
          </a:p>
        </p:txBody>
      </p:sp>
      <p:sp>
        <p:nvSpPr>
          <p:cNvPr id="100" name="Google Shape;100;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457200" lvl="0" indent="-304800" algn="just" rtl="0">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In the case of security and surveillance, there are 60% of the data processing and 40% of the image recognition are done by AI.</a:t>
            </a:r>
            <a:endParaRPr sz="1200">
              <a:solidFill>
                <a:schemeClr val="dk1"/>
              </a:solidFill>
              <a:latin typeface="Roboto"/>
              <a:ea typeface="Roboto"/>
              <a:cs typeface="Roboto"/>
              <a:sym typeface="Roboto"/>
            </a:endParaRPr>
          </a:p>
          <a:p>
            <a:pPr marL="457200" lvl="0" indent="-304800" algn="just" rtl="0">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In the overall data, it is seen that there is extensive work in the field of decision-making, voice-over control, and image recognition by AI is needed</a:t>
            </a:r>
            <a:endParaRPr sz="1200">
              <a:solidFill>
                <a:schemeClr val="dk1"/>
              </a:solidFill>
              <a:latin typeface="Roboto"/>
              <a:ea typeface="Roboto"/>
              <a:cs typeface="Roboto"/>
              <a:sym typeface="Roboto"/>
            </a:endParaRPr>
          </a:p>
          <a:p>
            <a:pPr marL="457200" lvl="0" indent="-304800" algn="just" rtl="0">
              <a:lnSpc>
                <a:spcPct val="150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AI can monitor body gestures and movements with a body temperature of the unknown and can trigger the alarm to generate consciousness.</a:t>
            </a:r>
            <a:endParaRPr>
              <a:latin typeface="Roboto"/>
              <a:ea typeface="Roboto"/>
              <a:cs typeface="Roboto"/>
              <a:sym typeface="Roboto"/>
            </a:endParaRPr>
          </a:p>
        </p:txBody>
      </p:sp>
      <p:pic>
        <p:nvPicPr>
          <p:cNvPr id="101" name="Google Shape;101;p20"/>
          <p:cNvPicPr preferRelativeResize="0"/>
          <p:nvPr/>
        </p:nvPicPr>
        <p:blipFill>
          <a:blip r:embed="rId3">
            <a:alphaModFix/>
          </a:blip>
          <a:stretch>
            <a:fillRect/>
          </a:stretch>
        </p:blipFill>
        <p:spPr>
          <a:xfrm>
            <a:off x="5184375" y="881500"/>
            <a:ext cx="3703951" cy="3825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just" rtl="0">
              <a:lnSpc>
                <a:spcPct val="150000"/>
              </a:lnSpc>
              <a:spcBef>
                <a:spcPts val="2000"/>
              </a:spcBef>
              <a:spcAft>
                <a:spcPts val="0"/>
              </a:spcAft>
              <a:buClr>
                <a:schemeClr val="dk1"/>
              </a:buClr>
              <a:buSzPct val="56249"/>
              <a:buFont typeface="Arial"/>
              <a:buNone/>
            </a:pPr>
            <a:r>
              <a:rPr lang="en" sz="1955" b="1">
                <a:latin typeface="Roboto"/>
                <a:ea typeface="Roboto"/>
                <a:cs typeface="Roboto"/>
                <a:sym typeface="Roboto"/>
              </a:rPr>
              <a:t>Recommendation </a:t>
            </a:r>
            <a:endParaRPr sz="1955" b="1">
              <a:latin typeface="Roboto"/>
              <a:ea typeface="Roboto"/>
              <a:cs typeface="Roboto"/>
              <a:sym typeface="Roboto"/>
            </a:endParaRPr>
          </a:p>
          <a:p>
            <a:pPr marL="0" lvl="0" indent="0" algn="l" rtl="0">
              <a:spcBef>
                <a:spcPts val="600"/>
              </a:spcBef>
              <a:spcAft>
                <a:spcPts val="0"/>
              </a:spcAft>
              <a:buNone/>
            </a:pPr>
            <a:endParaRPr/>
          </a:p>
        </p:txBody>
      </p:sp>
      <p:sp>
        <p:nvSpPr>
          <p:cNvPr id="107" name="Google Shape;107;p2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11150" algn="just" rtl="0">
              <a:lnSpc>
                <a:spcPct val="15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The most concerning fact, in this case, is the data privacy and data security of the people (Park </a:t>
            </a:r>
            <a:r>
              <a:rPr lang="en" sz="1300" i="1">
                <a:solidFill>
                  <a:schemeClr val="dk1"/>
                </a:solidFill>
                <a:latin typeface="Roboto"/>
                <a:ea typeface="Roboto"/>
                <a:cs typeface="Roboto"/>
                <a:sym typeface="Roboto"/>
              </a:rPr>
              <a:t>et al</a:t>
            </a:r>
            <a:r>
              <a:rPr lang="en" sz="1300">
                <a:solidFill>
                  <a:schemeClr val="dk1"/>
                </a:solidFill>
                <a:latin typeface="Roboto"/>
                <a:ea typeface="Roboto"/>
                <a:cs typeface="Roboto"/>
                <a:sym typeface="Roboto"/>
              </a:rPr>
              <a:t>., 2019).</a:t>
            </a:r>
            <a:endParaRPr sz="1300">
              <a:solidFill>
                <a:schemeClr val="dk1"/>
              </a:solidFill>
              <a:latin typeface="Roboto"/>
              <a:ea typeface="Roboto"/>
              <a:cs typeface="Roboto"/>
              <a:sym typeface="Roboto"/>
            </a:endParaRPr>
          </a:p>
          <a:p>
            <a:pPr marL="457200" lvl="0" indent="-311150" algn="just" rtl="0">
              <a:lnSpc>
                <a:spcPct val="15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The data may be affected by malware attacks and leakage of the data is always associated with people’s privacy and other important information.</a:t>
            </a:r>
            <a:endParaRPr sz="1300">
              <a:solidFill>
                <a:schemeClr val="dk1"/>
              </a:solidFill>
              <a:latin typeface="Roboto"/>
              <a:ea typeface="Roboto"/>
              <a:cs typeface="Roboto"/>
              <a:sym typeface="Roboto"/>
            </a:endParaRPr>
          </a:p>
          <a:p>
            <a:pPr marL="457200" lvl="0" indent="-311150" algn="just" rtl="0">
              <a:lnSpc>
                <a:spcPct val="150000"/>
              </a:lnSpc>
              <a:spcBef>
                <a:spcPts val="0"/>
              </a:spcBef>
              <a:spcAft>
                <a:spcPts val="0"/>
              </a:spcAft>
              <a:buClr>
                <a:schemeClr val="dk1"/>
              </a:buClr>
              <a:buSzPts val="1300"/>
              <a:buFont typeface="Roboto"/>
              <a:buChar char="●"/>
            </a:pPr>
            <a:r>
              <a:rPr lang="en" sz="1300">
                <a:solidFill>
                  <a:schemeClr val="dk1"/>
                </a:solidFill>
                <a:latin typeface="Roboto"/>
                <a:ea typeface="Roboto"/>
                <a:cs typeface="Roboto"/>
                <a:sym typeface="Roboto"/>
              </a:rPr>
              <a:t>There are visually impaired people and voice-over control can be a good medium for them (Abdi </a:t>
            </a:r>
            <a:r>
              <a:rPr lang="en" sz="1300" i="1">
                <a:solidFill>
                  <a:schemeClr val="dk1"/>
                </a:solidFill>
                <a:latin typeface="Roboto"/>
                <a:ea typeface="Roboto"/>
                <a:cs typeface="Roboto"/>
                <a:sym typeface="Roboto"/>
              </a:rPr>
              <a:t>et al</a:t>
            </a:r>
            <a:r>
              <a:rPr lang="en" sz="1300">
                <a:solidFill>
                  <a:schemeClr val="dk1"/>
                </a:solidFill>
                <a:latin typeface="Roboto"/>
                <a:ea typeface="Roboto"/>
                <a:cs typeface="Roboto"/>
                <a:sym typeface="Roboto"/>
              </a:rPr>
              <a:t>., 2019). The smart transcription and translation integrated with AI can be useful in this case.</a:t>
            </a:r>
            <a:endParaRPr sz="1300">
              <a:solidFill>
                <a:schemeClr val="dk1"/>
              </a:solidFill>
              <a:latin typeface="Roboto"/>
              <a:ea typeface="Roboto"/>
              <a:cs typeface="Roboto"/>
              <a:sym typeface="Roboto"/>
            </a:endParaRPr>
          </a:p>
          <a:p>
            <a:pPr marL="0" lvl="0" indent="0" algn="l" rtl="0">
              <a:spcBef>
                <a:spcPts val="0"/>
              </a:spcBef>
              <a:spcAft>
                <a:spcPts val="1200"/>
              </a:spcAft>
              <a:buNone/>
            </a:pPr>
            <a:endParaRPr/>
          </a:p>
        </p:txBody>
      </p:sp>
      <p:pic>
        <p:nvPicPr>
          <p:cNvPr id="108" name="Google Shape;108;p21"/>
          <p:cNvPicPr preferRelativeResize="0"/>
          <p:nvPr/>
        </p:nvPicPr>
        <p:blipFill>
          <a:blip r:embed="rId3">
            <a:alphaModFix/>
          </a:blip>
          <a:stretch>
            <a:fillRect/>
          </a:stretch>
        </p:blipFill>
        <p:spPr>
          <a:xfrm>
            <a:off x="4431274" y="1359725"/>
            <a:ext cx="4477500" cy="28887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2165</Words>
  <Application>Microsoft Office PowerPoint</Application>
  <PresentationFormat>On-screen Show (16:9)</PresentationFormat>
  <Paragraphs>80</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Roboto</vt:lpstr>
      <vt:lpstr>Times New Roman</vt:lpstr>
      <vt:lpstr>Simple Light</vt:lpstr>
      <vt:lpstr>ROLE OF IOT IN THE SECURITY OF SMART HOME</vt:lpstr>
      <vt:lpstr>PowerPoint Presentation</vt:lpstr>
      <vt:lpstr>Introduction </vt:lpstr>
      <vt:lpstr>A different vision of Aspiration for AI from Scientific Literature and Published Material</vt:lpstr>
      <vt:lpstr>Chart the historical context of the topic and explain significant events in its Development.</vt:lpstr>
      <vt:lpstr>The social impact and ethical aspects of the IoT, including comparatively from different ethical perspectives. </vt:lpstr>
      <vt:lpstr>Identify and examine key challenges or barriers to further developing current knowledge and practice in the topic.  </vt:lpstr>
      <vt:lpstr>Establish and justify a position, grounded in the above context and discussions, on how research in this area should proceed.  </vt:lpstr>
      <vt:lpstr>Recommendation  </vt:lpstr>
      <vt:lpstr>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 OF IOT IN THE SECURITY OF SMART HOME</dc:title>
  <cp:lastModifiedBy>user</cp:lastModifiedBy>
  <cp:revision>1</cp:revision>
  <dcterms:modified xsi:type="dcterms:W3CDTF">2023-04-24T11:29:56Z</dcterms:modified>
</cp:coreProperties>
</file>