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85" autoAdjust="0"/>
    <p:restoredTop sz="94068" autoAdjust="0"/>
  </p:normalViewPr>
  <p:slideViewPr>
    <p:cSldViewPr>
      <p:cViewPr varScale="1">
        <p:scale>
          <a:sx n="69" d="100"/>
          <a:sy n="69" d="100"/>
        </p:scale>
        <p:origin x="-142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imes New Roman" pitchFamily="18"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imes New Roman" pitchFamily="18" charset="0"/>
              </a:defRPr>
            </a:lvl1pPr>
          </a:lstStyle>
          <a:p>
            <a:fld id="{09FE0290-14C1-4C60-8C03-E3372EB9F58B}" type="datetimeFigureOut">
              <a:rPr lang="en-US" smtClean="0"/>
              <a:pPr/>
              <a:t>4/24/2023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Times New Roman" pitchFamily="18"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Times New Roman" pitchFamily="18" charset="0"/>
              </a:defRPr>
            </a:lvl1pPr>
          </a:lstStyle>
          <a:p>
            <a:fld id="{0EDC24FF-0C6C-42C7-8DFE-A7FDD584199F}"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itchFamily="18" charset="0"/>
        <a:ea typeface="+mn-ea"/>
        <a:cs typeface="+mn-cs"/>
      </a:defRPr>
    </a:lvl1pPr>
    <a:lvl2pPr marL="457200" algn="l" defTabSz="914400" rtl="0" eaLnBrk="1" latinLnBrk="0" hangingPunct="1">
      <a:defRPr sz="1200" kern="1200">
        <a:solidFill>
          <a:schemeClr val="tx1"/>
        </a:solidFill>
        <a:latin typeface="Times New Roman" pitchFamily="18" charset="0"/>
        <a:ea typeface="+mn-ea"/>
        <a:cs typeface="+mn-cs"/>
      </a:defRPr>
    </a:lvl2pPr>
    <a:lvl3pPr marL="914400" algn="l" defTabSz="914400" rtl="0" eaLnBrk="1" latinLnBrk="0" hangingPunct="1">
      <a:defRPr sz="1200" kern="1200">
        <a:solidFill>
          <a:schemeClr val="tx1"/>
        </a:solidFill>
        <a:latin typeface="Times New Roman" pitchFamily="18" charset="0"/>
        <a:ea typeface="+mn-ea"/>
        <a:cs typeface="+mn-cs"/>
      </a:defRPr>
    </a:lvl3pPr>
    <a:lvl4pPr marL="1371600" algn="l" defTabSz="914400" rtl="0" eaLnBrk="1" latinLnBrk="0" hangingPunct="1">
      <a:defRPr sz="1200" kern="1200">
        <a:solidFill>
          <a:schemeClr val="tx1"/>
        </a:solidFill>
        <a:latin typeface="Times New Roman" pitchFamily="18" charset="0"/>
        <a:ea typeface="+mn-ea"/>
        <a:cs typeface="+mn-cs"/>
      </a:defRPr>
    </a:lvl4pPr>
    <a:lvl5pPr marL="1828800" algn="l" defTabSz="914400" rtl="0" eaLnBrk="1" latinLnBrk="0" hangingPunct="1">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8" charset="0"/>
                <a:ea typeface="+mn-ea"/>
                <a:cs typeface="+mn-cs"/>
              </a:rPr>
              <a:t>The implementation of digital marketing and social media aspects in an organisation can help in the growth of the consumer reach of a company. The current study has analysed the online and offline marketing concepts, along with key consumer trends, social media marketing (SMM), digital marketing platforms, digital marketing mix and the limitations of digital marketing.</a:t>
            </a:r>
            <a:endParaRPr lang="en-US" dirty="0"/>
          </a:p>
        </p:txBody>
      </p:sp>
      <p:sp>
        <p:nvSpPr>
          <p:cNvPr id="4" name="Slide Number Placeholder 3"/>
          <p:cNvSpPr>
            <a:spLocks noGrp="1"/>
          </p:cNvSpPr>
          <p:nvPr>
            <p:ph type="sldNum" sz="quarter" idx="10"/>
          </p:nvPr>
        </p:nvSpPr>
        <p:spPr/>
        <p:txBody>
          <a:bodyPr/>
          <a:lstStyle/>
          <a:p>
            <a:fld id="{0EDC24FF-0C6C-42C7-8DFE-A7FDD584199F}" type="slidenum">
              <a:rPr lang="en-US" smtClean="0"/>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8" charset="0"/>
                <a:ea typeface="+mn-ea"/>
                <a:cs typeface="+mn-cs"/>
              </a:rPr>
              <a:t>The implementation of a digital marketing campaign for McDonald’s for its Chicken Big Mac product in the UK has enhanced the company’s approach to engaging with a high rate of consumers in the UK food and beverage market. Moreover, it has also enhanced the company’s approaches to gaining a high market value as one of the leading fast-food companies in the UK market sector.</a:t>
            </a:r>
            <a:endParaRPr lang="en-US" dirty="0"/>
          </a:p>
        </p:txBody>
      </p:sp>
      <p:sp>
        <p:nvSpPr>
          <p:cNvPr id="4" name="Slide Number Placeholder 3"/>
          <p:cNvSpPr>
            <a:spLocks noGrp="1"/>
          </p:cNvSpPr>
          <p:nvPr>
            <p:ph type="sldNum" sz="quarter" idx="10"/>
          </p:nvPr>
        </p:nvSpPr>
        <p:spPr/>
        <p:txBody>
          <a:bodyPr/>
          <a:lstStyle/>
          <a:p>
            <a:fld id="{0EDC24FF-0C6C-42C7-8DFE-A7FDD584199F}" type="slidenum">
              <a:rPr lang="en-US" smtClean="0"/>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a typeface="+mn-ea"/>
                <a:cs typeface="+mn-cs"/>
              </a:rPr>
              <a:t>There are various limitations of digital marketing. Some of the digital marketing limitations are a lack of skilled employees, high competition, security threats and more. According to Lee and Lee (2020), the digital marketing of a business needs to be handled by a professional employee who knows how to publish advertising in a good manner and can increase customer engagement and also who can provide information and manage the demands of the customers. Therefore lack of skilled employees who know about digital marketing can create a problem for a business while implementing digital marketing in their business and hence it is a limitation faced by digital marketing. According to </a:t>
            </a:r>
            <a:r>
              <a:rPr lang="en-GB" sz="1200" kern="1200" dirty="0" err="1" smtClean="0">
                <a:solidFill>
                  <a:schemeClr val="tx1"/>
                </a:solidFill>
                <a:ea typeface="+mn-ea"/>
                <a:cs typeface="+mn-cs"/>
              </a:rPr>
              <a:t>Dumitriu</a:t>
            </a:r>
            <a:r>
              <a:rPr lang="en-GB" sz="1200" kern="1200" dirty="0" smtClean="0">
                <a:solidFill>
                  <a:schemeClr val="tx1"/>
                </a:solidFill>
                <a:ea typeface="+mn-ea"/>
                <a:cs typeface="+mn-cs"/>
              </a:rPr>
              <a:t> </a:t>
            </a:r>
            <a:r>
              <a:rPr lang="en-GB" sz="1200" i="1" kern="1200" dirty="0" smtClean="0">
                <a:solidFill>
                  <a:schemeClr val="tx1"/>
                </a:solidFill>
                <a:ea typeface="+mn-ea"/>
                <a:cs typeface="+mn-cs"/>
              </a:rPr>
              <a:t>et al</a:t>
            </a:r>
            <a:r>
              <a:rPr lang="en-GB" sz="1200" kern="1200" dirty="0" smtClean="0">
                <a:solidFill>
                  <a:schemeClr val="tx1"/>
                </a:solidFill>
                <a:ea typeface="+mn-ea"/>
                <a:cs typeface="+mn-cs"/>
              </a:rPr>
              <a:t>. (2019), another limitation is high competition as all businesses nowadays use digital marketing therefore it is a big competition for businesses to adapt in a better way digital marketing than their rivals and hence it is also a limitation of digital marketing as it is used by several businesses. Another limitation is security threats as digital marketing platforms consist of all information about a company. Therefore the security threats of digital marketing threaten the businesses to use it. Hence it is also a limitation of digital marketing due to the insecurity of a company’s private data.</a:t>
            </a:r>
            <a:endParaRPr lang="en-US" sz="1200" kern="1200" dirty="0" smtClean="0">
              <a:solidFill>
                <a:schemeClr val="tx1"/>
              </a:solidFill>
              <a:ea typeface="+mn-ea"/>
              <a:cs typeface="+mn-cs"/>
            </a:endParaRPr>
          </a:p>
          <a:p>
            <a:endParaRPr lang="en-US" dirty="0"/>
          </a:p>
        </p:txBody>
      </p:sp>
      <p:sp>
        <p:nvSpPr>
          <p:cNvPr id="4" name="Slide Number Placeholder 3"/>
          <p:cNvSpPr>
            <a:spLocks noGrp="1"/>
          </p:cNvSpPr>
          <p:nvPr>
            <p:ph type="sldNum" sz="quarter" idx="10"/>
          </p:nvPr>
        </p:nvSpPr>
        <p:spPr/>
        <p:txBody>
          <a:bodyPr/>
          <a:lstStyle/>
          <a:p>
            <a:fld id="{0EDC24FF-0C6C-42C7-8DFE-A7FDD584199F}"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a typeface="+mn-ea"/>
                <a:cs typeface="+mn-cs"/>
              </a:rPr>
              <a:t>It is concluded this presentation consists of the concept of digital marketing and social media digital marketing includes increasing brand awareness, increasing sales and net profit, spreading the products worldwide and more whereas social media includes communication with each other, which helps digital marketing to advertise with SM apps and more. It also focuses on the differences between online and offline marketing as online marketing includes continuous interaction, more customer engagement and more whereas offline marketing includes loyalty schemes and physical visits to the products, key consumer trends which include high satisfaction and fast delivery, discussion of tools, evidence of digital marketing from different companies and the limitations of digital marketing which includes the absence of skilled employees, high competition, security threats and more.</a:t>
            </a:r>
            <a:endParaRPr lang="en-US" sz="1200" kern="1200" dirty="0" smtClean="0">
              <a:solidFill>
                <a:schemeClr val="tx1"/>
              </a:solidFill>
              <a:ea typeface="+mn-ea"/>
              <a:cs typeface="+mn-cs"/>
            </a:endParaRPr>
          </a:p>
          <a:p>
            <a:endParaRPr lang="en-US" dirty="0"/>
          </a:p>
        </p:txBody>
      </p:sp>
      <p:sp>
        <p:nvSpPr>
          <p:cNvPr id="4" name="Slide Number Placeholder 3"/>
          <p:cNvSpPr>
            <a:spLocks noGrp="1"/>
          </p:cNvSpPr>
          <p:nvPr>
            <p:ph type="sldNum" sz="quarter" idx="10"/>
          </p:nvPr>
        </p:nvSpPr>
        <p:spPr/>
        <p:txBody>
          <a:bodyPr/>
          <a:lstStyle/>
          <a:p>
            <a:fld id="{0EDC24FF-0C6C-42C7-8DFE-A7FDD584199F}"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ea typeface="+mn-ea"/>
                <a:cs typeface="+mn-cs"/>
              </a:rPr>
              <a:t>In addition, the review of the consumer towards the products increases the satisfaction level which can be explored through the time spending percentage within social media. It also indicates the strategic orientation to increase sales and profitability of the businesses with the help of digital marketing. </a:t>
            </a:r>
            <a:endParaRPr lang="en-US" b="0" dirty="0" smtClean="0"/>
          </a:p>
          <a:p>
            <a:r>
              <a:rPr lang="en-US" dirty="0" smtClean="0"/>
              <a:t/>
            </a:r>
            <a:br>
              <a:rPr lang="en-US" dirty="0" smtClean="0"/>
            </a:br>
            <a:endParaRPr lang="en-US" sz="1200" u="none" strike="noStrike" kern="1200" dirty="0" smtClean="0">
              <a:solidFill>
                <a:schemeClr val="tx1"/>
              </a:solidFill>
              <a:ea typeface="+mn-ea"/>
              <a:cs typeface="+mn-cs"/>
            </a:endParaRPr>
          </a:p>
          <a:p>
            <a:endParaRPr lang="en-US" dirty="0"/>
          </a:p>
        </p:txBody>
      </p:sp>
      <p:sp>
        <p:nvSpPr>
          <p:cNvPr id="4" name="Slide Number Placeholder 3"/>
          <p:cNvSpPr>
            <a:spLocks noGrp="1"/>
          </p:cNvSpPr>
          <p:nvPr>
            <p:ph type="sldNum" sz="quarter" idx="10"/>
          </p:nvPr>
        </p:nvSpPr>
        <p:spPr/>
        <p:txBody>
          <a:bodyPr/>
          <a:lstStyle/>
          <a:p>
            <a:fld id="{0EDC24FF-0C6C-42C7-8DFE-A7FDD584199F}"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8" charset="0"/>
                <a:ea typeface="+mn-ea"/>
                <a:cs typeface="+mn-cs"/>
              </a:rPr>
              <a:t>The implementation of digital platforms such as YouTube and Instagram has enhanced the market value of companies through attractive and engaging content. The application of SEO can enhance the prospects of consumers to analyse options for a product through an online search of products.</a:t>
            </a:r>
            <a:endParaRPr lang="en-US" dirty="0"/>
          </a:p>
        </p:txBody>
      </p:sp>
      <p:sp>
        <p:nvSpPr>
          <p:cNvPr id="4" name="Slide Number Placeholder 3"/>
          <p:cNvSpPr>
            <a:spLocks noGrp="1"/>
          </p:cNvSpPr>
          <p:nvPr>
            <p:ph type="sldNum" sz="quarter" idx="10"/>
          </p:nvPr>
        </p:nvSpPr>
        <p:spPr/>
        <p:txBody>
          <a:bodyPr/>
          <a:lstStyle/>
          <a:p>
            <a:fld id="{0EDC24FF-0C6C-42C7-8DFE-A7FDD584199F}" type="slidenum">
              <a:rPr lang="en-US" smtClean="0"/>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ea typeface="+mn-ea"/>
                <a:cs typeface="+mn-cs"/>
              </a:rPr>
              <a:t>Promotion in digital marketing helps marketers to reach and attract more customers which also enhances the sales and profitability of the business. Digital marketing affects traditional marketing as it cannot promote its products online through banners and other techniques which digital marketing can.</a:t>
            </a:r>
            <a:endParaRPr lang="en-US" b="0" dirty="0" smtClean="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0EDC24FF-0C6C-42C7-8DFE-A7FDD584199F}"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ea typeface="+mn-ea"/>
                <a:cs typeface="+mn-cs"/>
              </a:rPr>
              <a:t>Digital marketing helps to know the demand and insights of the targeted consumers (</a:t>
            </a:r>
            <a:r>
              <a:rPr lang="en-US" sz="1200" b="0" i="0" u="none" strike="noStrike" kern="1200" dirty="0" err="1" smtClean="0">
                <a:solidFill>
                  <a:schemeClr val="tx1"/>
                </a:solidFill>
                <a:ea typeface="+mn-ea"/>
                <a:cs typeface="+mn-cs"/>
              </a:rPr>
              <a:t>Martínez</a:t>
            </a:r>
            <a:r>
              <a:rPr lang="en-US" sz="1200" b="0" i="0" u="none" strike="noStrike" kern="1200" dirty="0" smtClean="0">
                <a:solidFill>
                  <a:schemeClr val="tx1"/>
                </a:solidFill>
                <a:ea typeface="+mn-ea"/>
                <a:cs typeface="+mn-cs"/>
              </a:rPr>
              <a:t>-Plumed </a:t>
            </a:r>
            <a:r>
              <a:rPr lang="en-US" sz="1200" b="0" i="1" u="none" strike="noStrike" kern="1200" dirty="0" smtClean="0">
                <a:solidFill>
                  <a:schemeClr val="tx1"/>
                </a:solidFill>
                <a:ea typeface="+mn-ea"/>
                <a:cs typeface="+mn-cs"/>
              </a:rPr>
              <a:t>et al.</a:t>
            </a:r>
            <a:r>
              <a:rPr lang="en-US" sz="1200" b="0" i="0" u="none" strike="noStrike" kern="1200" dirty="0" smtClean="0">
                <a:solidFill>
                  <a:schemeClr val="tx1"/>
                </a:solidFill>
                <a:ea typeface="+mn-ea"/>
                <a:cs typeface="+mn-cs"/>
              </a:rPr>
              <a:t> 2019). Therefore it is oriented toward several people to achieve its goals which include the marketers, the social media app creator, the customers using digital marketing through social media apps and more.</a:t>
            </a:r>
            <a:endParaRPr lang="en-US" b="0" dirty="0" smtClean="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0EDC24FF-0C6C-42C7-8DFE-A7FDD584199F}"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Times New Roman" pitchFamily="18" charset="0"/>
                <a:ea typeface="+mn-ea"/>
                <a:cs typeface="+mn-cs"/>
              </a:rPr>
              <a:t>Digital video and image ads in global market sectors have enhanced the branding aspects of the companies in SMM aspects. The content of SM ads by companies has enhanced the management of the overall aspects of gaining a high consumer base. Moreover, it has also improved the maintenance of consumer loyalty and engagement aspects. Consumer engagement and loyalty of companies have been imposed by their effective and attractive marketing content on SM platforms as a tool and technique for digital marketing. Digital marketing through SM has been beneficial for raising the market feasibility of the company.</a:t>
            </a:r>
          </a:p>
        </p:txBody>
      </p:sp>
      <p:sp>
        <p:nvSpPr>
          <p:cNvPr id="4" name="Slide Number Placeholder 3"/>
          <p:cNvSpPr>
            <a:spLocks noGrp="1"/>
          </p:cNvSpPr>
          <p:nvPr>
            <p:ph type="sldNum" sz="quarter" idx="10"/>
          </p:nvPr>
        </p:nvSpPr>
        <p:spPr/>
        <p:txBody>
          <a:bodyPr/>
          <a:lstStyle/>
          <a:p>
            <a:fld id="{0EDC24FF-0C6C-42C7-8DFE-A7FDD584199F}" type="slidenum">
              <a:rPr lang="en-US" smtClean="0"/>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Times New Roman" pitchFamily="18" charset="0"/>
                <a:ea typeface="+mn-ea"/>
                <a:cs typeface="+mn-cs"/>
              </a:rPr>
              <a:t>McDonald’s digital marketing campaign for Chicken Big Mac has enhanced the company’s brand value and growth as one of the leading fast-food brands in the UK market sector. The implementation of YouTube ads in the initial launch campaign of the firm in the fast-food sector of the United Kingdom was a great success as the products were out of stock in ten days (The Sun, 2023). The reach of the company through the YouTube ad has helped the firm to increase its approaches to gain a high market value from the Chicken Big Mac.</a:t>
            </a:r>
          </a:p>
        </p:txBody>
      </p:sp>
      <p:sp>
        <p:nvSpPr>
          <p:cNvPr id="4" name="Slide Number Placeholder 3"/>
          <p:cNvSpPr>
            <a:spLocks noGrp="1"/>
          </p:cNvSpPr>
          <p:nvPr>
            <p:ph type="sldNum" sz="quarter" idx="10"/>
          </p:nvPr>
        </p:nvSpPr>
        <p:spPr/>
        <p:txBody>
          <a:bodyPr/>
          <a:lstStyle/>
          <a:p>
            <a:fld id="{0EDC24FF-0C6C-42C7-8DFE-A7FDD584199F}"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a typeface="+mn-ea"/>
                <a:cs typeface="+mn-cs"/>
              </a:rPr>
              <a:t>Digital marketing refers to the promotion of products with the help of social media platforms worldwide as it helps to connect and interact with potential consumers by using the internet and other digital communication platforms. As per Nair and Gupta (2021), digital marketing helps marketers to achieve their goals of selling and engaging with more customers more easily. The concept of digital marketing in modern days plays a vital role as it helps businesses and marketers to increase their brand awareness with the help of digital advertising. It also increases the sales of the businesses as it increases customer engagement and attracts customers more through digital marketing platforms.</a:t>
            </a:r>
            <a:endParaRPr lang="en-US" sz="1200" kern="1200" dirty="0" smtClean="0">
              <a:solidFill>
                <a:schemeClr val="tx1"/>
              </a:solidFill>
              <a:ea typeface="+mn-ea"/>
              <a:cs typeface="+mn-cs"/>
            </a:endParaRPr>
          </a:p>
        </p:txBody>
      </p:sp>
      <p:sp>
        <p:nvSpPr>
          <p:cNvPr id="4" name="Slide Number Placeholder 3"/>
          <p:cNvSpPr>
            <a:spLocks noGrp="1"/>
          </p:cNvSpPr>
          <p:nvPr>
            <p:ph type="sldNum" sz="quarter" idx="10"/>
          </p:nvPr>
        </p:nvSpPr>
        <p:spPr/>
        <p:txBody>
          <a:bodyPr/>
          <a:lstStyle/>
          <a:p>
            <a:fld id="{0EDC24FF-0C6C-42C7-8DFE-A7FDD584199F}"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a typeface="+mn-ea"/>
                <a:cs typeface="+mn-cs"/>
              </a:rPr>
              <a:t>The difference between online and offline marketing is that online marketing helps businesses by promoting their products through online platforms whereas offline marketing is a process which needs the physical attention of the marketers for working.  According to Jiang </a:t>
            </a:r>
            <a:r>
              <a:rPr lang="en-GB" sz="1200" i="1" kern="1200" dirty="0" smtClean="0">
                <a:solidFill>
                  <a:schemeClr val="tx1"/>
                </a:solidFill>
                <a:ea typeface="+mn-ea"/>
                <a:cs typeface="+mn-cs"/>
              </a:rPr>
              <a:t>et al</a:t>
            </a:r>
            <a:r>
              <a:rPr lang="en-GB" sz="1200" kern="1200" dirty="0" smtClean="0">
                <a:solidFill>
                  <a:schemeClr val="tx1"/>
                </a:solidFill>
                <a:ea typeface="+mn-ea"/>
                <a:cs typeface="+mn-cs"/>
              </a:rPr>
              <a:t>. (2019), another difference between online and offline marketing is that online marketing can engage worldwide and attract more customers which helps to develop the company's growth whereas offline marketing faces limitations in customers. However, according to Suleiman </a:t>
            </a:r>
            <a:r>
              <a:rPr lang="en-GB" sz="1200" i="1" kern="1200" dirty="0" smtClean="0">
                <a:solidFill>
                  <a:schemeClr val="tx1"/>
                </a:solidFill>
                <a:ea typeface="+mn-ea"/>
                <a:cs typeface="+mn-cs"/>
              </a:rPr>
              <a:t>et al</a:t>
            </a:r>
            <a:r>
              <a:rPr lang="en-GB" sz="1200" kern="1200" dirty="0" smtClean="0">
                <a:solidFill>
                  <a:schemeClr val="tx1"/>
                </a:solidFill>
                <a:ea typeface="+mn-ea"/>
                <a:cs typeface="+mn-cs"/>
              </a:rPr>
              <a:t>. (2020), offline marketing gains more trust from the customers than online marketing as the customers can visit stores and check the product quality which helps to satisfy their needs. Offline marketing takes more time to engage with target customers whereas online marketing helps to reach customers all over the world with the help of online advertising.</a:t>
            </a:r>
            <a:endParaRPr lang="en-US" sz="1200" kern="1200" dirty="0" smtClean="0">
              <a:solidFill>
                <a:schemeClr val="tx1"/>
              </a:solidFill>
              <a:ea typeface="+mn-ea"/>
              <a:cs typeface="+mn-cs"/>
            </a:endParaRPr>
          </a:p>
          <a:p>
            <a:endParaRPr lang="en-US" dirty="0"/>
          </a:p>
        </p:txBody>
      </p:sp>
      <p:sp>
        <p:nvSpPr>
          <p:cNvPr id="4" name="Slide Number Placeholder 3"/>
          <p:cNvSpPr>
            <a:spLocks noGrp="1"/>
          </p:cNvSpPr>
          <p:nvPr>
            <p:ph type="sldNum" sz="quarter" idx="10"/>
          </p:nvPr>
        </p:nvSpPr>
        <p:spPr/>
        <p:txBody>
          <a:bodyPr/>
          <a:lstStyle/>
          <a:p>
            <a:fld id="{0EDC24FF-0C6C-42C7-8DFE-A7FDD584199F}"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a typeface="+mn-ea"/>
                <a:cs typeface="+mn-cs"/>
              </a:rPr>
              <a:t>In modern days consumers are more advanced and adopt new technologies for online marketing. The consumer key trends which help in the development and growth of digital marketing are consumer time engagement with mobile devices, fast delivery process, feedback-taking system and more. Therefore marketers attract more consumers by providing digital advertising to their mobile devices which they always use which helps in attracting and interacting with customers. The growth of digital advertising has shown above the graph. The average time spent by the users is US $58.99 in 2023. Another consumer key trend is the fast delivery process as the delay in product delivery creates trust issues and dissatisfies the customer needs. Thus the speedy delivery of the products enhances and influences the trust of the customer towards the company and helps in increasing the sales as well as the profitability of a company with the help of digital marketing. According to </a:t>
            </a:r>
            <a:r>
              <a:rPr lang="en-GB" sz="1200" kern="1200" dirty="0" err="1" smtClean="0">
                <a:solidFill>
                  <a:schemeClr val="tx1"/>
                </a:solidFill>
                <a:ea typeface="+mn-ea"/>
                <a:cs typeface="+mn-cs"/>
              </a:rPr>
              <a:t>Morewedge</a:t>
            </a:r>
            <a:r>
              <a:rPr lang="en-GB" sz="1200" kern="1200" dirty="0" smtClean="0">
                <a:solidFill>
                  <a:schemeClr val="tx1"/>
                </a:solidFill>
                <a:ea typeface="+mn-ea"/>
                <a:cs typeface="+mn-cs"/>
              </a:rPr>
              <a:t> </a:t>
            </a:r>
            <a:r>
              <a:rPr lang="en-GB" sz="1200" i="1" kern="1200" dirty="0" smtClean="0">
                <a:solidFill>
                  <a:schemeClr val="tx1"/>
                </a:solidFill>
                <a:ea typeface="+mn-ea"/>
                <a:cs typeface="+mn-cs"/>
              </a:rPr>
              <a:t>et al.</a:t>
            </a:r>
            <a:r>
              <a:rPr lang="en-GB" sz="1200" kern="1200" dirty="0" smtClean="0">
                <a:solidFill>
                  <a:schemeClr val="tx1"/>
                </a:solidFill>
                <a:ea typeface="+mn-ea"/>
                <a:cs typeface="+mn-cs"/>
              </a:rPr>
              <a:t> (2021), another consumer key trend is the feedback system as the feedback-taking system with the help of digital marketing help marketers to know the needs and demand of the consumers as well as the view of the consumers and the review of the consumer towards the products which increases the satisfaction level of the customers and also the sales and profitability of the businesses with the help of digital marketing. </a:t>
            </a:r>
            <a:endParaRPr lang="en-US" sz="1200" kern="1200" dirty="0" smtClean="0">
              <a:solidFill>
                <a:schemeClr val="tx1"/>
              </a:solidFill>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a typeface="+mn-ea"/>
              <a:cs typeface="+mn-cs"/>
            </a:endParaRPr>
          </a:p>
          <a:p>
            <a:endParaRPr lang="en-US" dirty="0"/>
          </a:p>
        </p:txBody>
      </p:sp>
      <p:sp>
        <p:nvSpPr>
          <p:cNvPr id="4" name="Slide Number Placeholder 3"/>
          <p:cNvSpPr>
            <a:spLocks noGrp="1"/>
          </p:cNvSpPr>
          <p:nvPr>
            <p:ph type="sldNum" sz="quarter" idx="10"/>
          </p:nvPr>
        </p:nvSpPr>
        <p:spPr/>
        <p:txBody>
          <a:bodyPr/>
          <a:lstStyle/>
          <a:p>
            <a:fld id="{0EDC24FF-0C6C-42C7-8DFE-A7FDD584199F}"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a typeface="+mn-ea"/>
                <a:cs typeface="+mn-cs"/>
              </a:rPr>
              <a:t>Social media refers to the platforms which help in communicating with each other. Social media also refers to internet marketing which uses several SM apps to advertise the products of the businesses to reach a wide range of people as it increases the sales and profitability of the company. According to </a:t>
            </a:r>
            <a:r>
              <a:rPr lang="en-GB" sz="1200" kern="1200" dirty="0" err="1" smtClean="0">
                <a:solidFill>
                  <a:schemeClr val="tx1"/>
                </a:solidFill>
                <a:ea typeface="+mn-ea"/>
                <a:cs typeface="+mn-cs"/>
              </a:rPr>
              <a:t>Ansari</a:t>
            </a:r>
            <a:r>
              <a:rPr lang="en-GB" sz="1200" kern="1200" dirty="0" smtClean="0">
                <a:solidFill>
                  <a:schemeClr val="tx1"/>
                </a:solidFill>
                <a:ea typeface="+mn-ea"/>
                <a:cs typeface="+mn-cs"/>
              </a:rPr>
              <a:t> </a:t>
            </a:r>
            <a:r>
              <a:rPr lang="en-GB" sz="1200" i="1" kern="1200" dirty="0" smtClean="0">
                <a:solidFill>
                  <a:schemeClr val="tx1"/>
                </a:solidFill>
                <a:ea typeface="+mn-ea"/>
                <a:cs typeface="+mn-cs"/>
              </a:rPr>
              <a:t>et al.</a:t>
            </a:r>
            <a:r>
              <a:rPr lang="en-GB" sz="1200" kern="1200" dirty="0" smtClean="0">
                <a:solidFill>
                  <a:schemeClr val="tx1"/>
                </a:solidFill>
                <a:ea typeface="+mn-ea"/>
                <a:cs typeface="+mn-cs"/>
              </a:rPr>
              <a:t> (2019), social media is a communication system which helps to create and share information and ideas with different SM platforms such as </a:t>
            </a:r>
            <a:r>
              <a:rPr lang="en-GB" sz="1200" kern="1200" dirty="0" err="1" smtClean="0">
                <a:solidFill>
                  <a:schemeClr val="tx1"/>
                </a:solidFill>
                <a:ea typeface="+mn-ea"/>
                <a:cs typeface="+mn-cs"/>
              </a:rPr>
              <a:t>Instagram</a:t>
            </a:r>
            <a:r>
              <a:rPr lang="en-GB" sz="1200" kern="1200" dirty="0" smtClean="0">
                <a:solidFill>
                  <a:schemeClr val="tx1"/>
                </a:solidFill>
                <a:ea typeface="+mn-ea"/>
                <a:cs typeface="+mn-cs"/>
              </a:rPr>
              <a:t>, Twitter, Facebook and more. In modern days the use of social media is vast as it helps businesses to establish their digital marketing strategy with the help of social media and its various platforms.  		</a:t>
            </a:r>
            <a:endParaRPr lang="en-US" sz="1200" kern="1200" dirty="0" smtClean="0">
              <a:solidFill>
                <a:schemeClr val="tx1"/>
              </a:solidFill>
              <a:ea typeface="+mn-ea"/>
              <a:cs typeface="+mn-cs"/>
            </a:endParaRPr>
          </a:p>
          <a:p>
            <a:endParaRPr lang="en-US" dirty="0"/>
          </a:p>
        </p:txBody>
      </p:sp>
      <p:sp>
        <p:nvSpPr>
          <p:cNvPr id="4" name="Slide Number Placeholder 3"/>
          <p:cNvSpPr>
            <a:spLocks noGrp="1"/>
          </p:cNvSpPr>
          <p:nvPr>
            <p:ph type="sldNum" sz="quarter" idx="10"/>
          </p:nvPr>
        </p:nvSpPr>
        <p:spPr/>
        <p:txBody>
          <a:bodyPr/>
          <a:lstStyle/>
          <a:p>
            <a:fld id="{0EDC24FF-0C6C-42C7-8DFE-A7FDD584199F}"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8" charset="0"/>
                <a:ea typeface="+mn-ea"/>
                <a:cs typeface="+mn-cs"/>
              </a:rPr>
              <a:t>Digital marketing approaches through direct marketing, social media marketing (SMM) and many others have enhanced global firms’ approaches to increasing the prospects of gaining a high consumer and market value in order to raise market prospects. The implementation of digital tools and platforms for marketing aspects can enhance the prospects of enhancing the approaches of the firm to increase the management of consumer and brand value in the international and local markets through an increased consumer reach.</a:t>
            </a:r>
            <a:endParaRPr lang="en-US" dirty="0"/>
          </a:p>
        </p:txBody>
      </p:sp>
      <p:sp>
        <p:nvSpPr>
          <p:cNvPr id="4" name="Slide Number Placeholder 3"/>
          <p:cNvSpPr>
            <a:spLocks noGrp="1"/>
          </p:cNvSpPr>
          <p:nvPr>
            <p:ph type="sldNum" sz="quarter" idx="10"/>
          </p:nvPr>
        </p:nvSpPr>
        <p:spPr/>
        <p:txBody>
          <a:bodyPr/>
          <a:lstStyle/>
          <a:p>
            <a:fld id="{0EDC24FF-0C6C-42C7-8DFE-A7FDD584199F}"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a typeface="+mn-ea"/>
                <a:cs typeface="+mn-cs"/>
              </a:rPr>
              <a:t>The 7P’s analysis of the digital marketing mix is products, pricing, place, promotion, personal evidence, people and process. According to Desai and </a:t>
            </a:r>
            <a:r>
              <a:rPr lang="en-GB" sz="1200" kern="1200" dirty="0" err="1" smtClean="0">
                <a:solidFill>
                  <a:schemeClr val="tx1"/>
                </a:solidFill>
                <a:ea typeface="+mn-ea"/>
                <a:cs typeface="+mn-cs"/>
              </a:rPr>
              <a:t>Vidyapeeth</a:t>
            </a:r>
            <a:r>
              <a:rPr lang="en-GB" sz="1200" kern="1200" dirty="0" smtClean="0">
                <a:solidFill>
                  <a:schemeClr val="tx1"/>
                </a:solidFill>
                <a:ea typeface="+mn-ea"/>
                <a:cs typeface="+mn-cs"/>
              </a:rPr>
              <a:t> (2019), digital marketing helps their targeted audiences by the use of social media apps to know about the products and the stock of new products online without wasting time. Hence it affects traditional marketing as it gives facilities for customers to know about the products without visiting stores which attracts the customer more than traditional marketing visiting and purchasing. According to </a:t>
            </a:r>
            <a:r>
              <a:rPr lang="en-GB" sz="1200" kern="1200" dirty="0" err="1" smtClean="0">
                <a:solidFill>
                  <a:schemeClr val="tx1"/>
                </a:solidFill>
                <a:ea typeface="+mn-ea"/>
                <a:cs typeface="+mn-cs"/>
              </a:rPr>
              <a:t>Badawi</a:t>
            </a:r>
            <a:r>
              <a:rPr lang="en-GB" sz="1200" kern="1200" dirty="0" smtClean="0">
                <a:solidFill>
                  <a:schemeClr val="tx1"/>
                </a:solidFill>
                <a:ea typeface="+mn-ea"/>
                <a:cs typeface="+mn-cs"/>
              </a:rPr>
              <a:t> </a:t>
            </a:r>
            <a:r>
              <a:rPr lang="en-GB" sz="1200" i="1" kern="1200" dirty="0" smtClean="0">
                <a:solidFill>
                  <a:schemeClr val="tx1"/>
                </a:solidFill>
                <a:ea typeface="+mn-ea"/>
                <a:cs typeface="+mn-cs"/>
              </a:rPr>
              <a:t>et al</a:t>
            </a:r>
            <a:r>
              <a:rPr lang="en-GB" sz="1200" kern="1200" dirty="0" smtClean="0">
                <a:solidFill>
                  <a:schemeClr val="tx1"/>
                </a:solidFill>
                <a:ea typeface="+mn-ea"/>
                <a:cs typeface="+mn-cs"/>
              </a:rPr>
              <a:t>. (2019), the second P is pricing with the help of digital marketing the marketers provide information about their prices and also give exciting discounts to the customers which attracts the attention of the customers and also help the customers to compare the prices with other companies or traditional market prices. Hence it also affects traditional marketing as it facilitates the consumers by providing them with prices and various exciting discounts than the traditional market which catches the attention of the consumers. According to Holmes (2020), the third p refers to the place as digital marketing helps marketers to reach their products to different places in the world or worldwide which increases the demand for the products and also helps to know the customers about the products worldwide. Hence it also affects traditional marketing as traditional marketing has limitations and cannot reach high customer engagement as they are not digitized and they have limited customers and parties. </a:t>
            </a:r>
            <a:endParaRPr lang="en-US" sz="1200" kern="1200" dirty="0" smtClean="0">
              <a:solidFill>
                <a:schemeClr val="tx1"/>
              </a:solidFill>
              <a:ea typeface="+mn-ea"/>
              <a:cs typeface="+mn-cs"/>
            </a:endParaRPr>
          </a:p>
          <a:p>
            <a:endParaRPr lang="en-US" dirty="0"/>
          </a:p>
        </p:txBody>
      </p:sp>
      <p:sp>
        <p:nvSpPr>
          <p:cNvPr id="4" name="Slide Number Placeholder 3"/>
          <p:cNvSpPr>
            <a:spLocks noGrp="1"/>
          </p:cNvSpPr>
          <p:nvPr>
            <p:ph type="sldNum" sz="quarter" idx="10"/>
          </p:nvPr>
        </p:nvSpPr>
        <p:spPr/>
        <p:txBody>
          <a:bodyPr/>
          <a:lstStyle/>
          <a:p>
            <a:fld id="{0EDC24FF-0C6C-42C7-8DFE-A7FDD584199F}"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a typeface="+mn-ea"/>
                <a:cs typeface="+mn-cs"/>
              </a:rPr>
              <a:t>The fifth p refers to the physical evidence where digital marketing helps the marketers to know about the customer problems and queries with physical evidence such as screenshots of any problems regarding purchasing products and more. According to Vieira </a:t>
            </a:r>
            <a:r>
              <a:rPr lang="en-GB" sz="1200" i="1" kern="1200" dirty="0" smtClean="0">
                <a:solidFill>
                  <a:schemeClr val="tx1"/>
                </a:solidFill>
                <a:ea typeface="+mn-ea"/>
                <a:cs typeface="+mn-cs"/>
              </a:rPr>
              <a:t>et al</a:t>
            </a:r>
            <a:r>
              <a:rPr lang="en-GB" sz="1200" kern="1200" dirty="0" smtClean="0">
                <a:solidFill>
                  <a:schemeClr val="tx1"/>
                </a:solidFill>
                <a:ea typeface="+mn-ea"/>
                <a:cs typeface="+mn-cs"/>
              </a:rPr>
              <a:t>. (2019), digital marketing increases the power of the evidence with the help of physical evidence tools which facilitate the customers to share their problems to the company websites with proof and evidence. Hence it also affected traditional marketing as they do not have any evidence facility for the customer which sometimes raises problems for the customers in returning the products to the traditional marketers. According to </a:t>
            </a:r>
            <a:r>
              <a:rPr lang="en-GB" sz="1200" kern="1200" dirty="0" err="1" smtClean="0">
                <a:solidFill>
                  <a:schemeClr val="tx1"/>
                </a:solidFill>
                <a:ea typeface="+mn-ea"/>
                <a:cs typeface="+mn-cs"/>
              </a:rPr>
              <a:t>López</a:t>
            </a:r>
            <a:r>
              <a:rPr lang="en-GB" sz="1200" kern="1200" dirty="0" smtClean="0">
                <a:solidFill>
                  <a:schemeClr val="tx1"/>
                </a:solidFill>
                <a:ea typeface="+mn-ea"/>
                <a:cs typeface="+mn-cs"/>
              </a:rPr>
              <a:t> </a:t>
            </a:r>
            <a:r>
              <a:rPr lang="en-GB" sz="1200" kern="1200" dirty="0" err="1" smtClean="0">
                <a:solidFill>
                  <a:schemeClr val="tx1"/>
                </a:solidFill>
                <a:ea typeface="+mn-ea"/>
                <a:cs typeface="+mn-cs"/>
              </a:rPr>
              <a:t>García</a:t>
            </a:r>
            <a:r>
              <a:rPr lang="en-GB" sz="1200" kern="1200" dirty="0" smtClean="0">
                <a:solidFill>
                  <a:schemeClr val="tx1"/>
                </a:solidFill>
                <a:ea typeface="+mn-ea"/>
                <a:cs typeface="+mn-cs"/>
              </a:rPr>
              <a:t> </a:t>
            </a:r>
            <a:r>
              <a:rPr lang="en-GB" sz="1200" i="1" kern="1200" dirty="0" smtClean="0">
                <a:solidFill>
                  <a:schemeClr val="tx1"/>
                </a:solidFill>
                <a:ea typeface="+mn-ea"/>
                <a:cs typeface="+mn-cs"/>
              </a:rPr>
              <a:t>et al</a:t>
            </a:r>
            <a:r>
              <a:rPr lang="en-GB" sz="1200" kern="1200" dirty="0" smtClean="0">
                <a:solidFill>
                  <a:schemeClr val="tx1"/>
                </a:solidFill>
                <a:ea typeface="+mn-ea"/>
                <a:cs typeface="+mn-cs"/>
              </a:rPr>
              <a:t>. (2019), the sixth p refers to the people for whom digital marketing is a communication platform that is used by marketers to promote their products by advertising with the help of social media platforms. Therefore it is oriented toward several people to achieve its goals which include the marketers, the social media app creator, the customers using digital marketing through social media apps and more. Hence it also affects traditional marketing as it is a time-consuming process which helps to know about the demand of the customer and also fulfil their requirements. </a:t>
            </a:r>
            <a:endParaRPr lang="en-US" sz="1200" kern="1200" dirty="0" smtClean="0">
              <a:solidFill>
                <a:schemeClr val="tx1"/>
              </a:solidFill>
              <a:ea typeface="+mn-ea"/>
              <a:cs typeface="+mn-cs"/>
            </a:endParaRPr>
          </a:p>
          <a:p>
            <a:endParaRPr lang="en-US" dirty="0"/>
          </a:p>
        </p:txBody>
      </p:sp>
      <p:sp>
        <p:nvSpPr>
          <p:cNvPr id="4" name="Slide Number Placeholder 3"/>
          <p:cNvSpPr>
            <a:spLocks noGrp="1"/>
          </p:cNvSpPr>
          <p:nvPr>
            <p:ph type="sldNum" sz="quarter" idx="10"/>
          </p:nvPr>
        </p:nvSpPr>
        <p:spPr/>
        <p:txBody>
          <a:bodyPr/>
          <a:lstStyle/>
          <a:p>
            <a:fld id="{0EDC24FF-0C6C-42C7-8DFE-A7FDD584199F}"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8" charset="0"/>
                <a:ea typeface="+mn-ea"/>
                <a:cs typeface="+mn-cs"/>
              </a:rPr>
              <a:t>Social media marketing (SMM) of a company implements various engaging tools and content to increase the consumer reach of the firm in the local and international markets. The implementation of video and image content in SM platforms for marketing has enhanced the company’s branding aspects and promotional elements to increase the brand value of the firm. The implementation of video and image content by companies in SMM aspects can enhance the approaches of the companies for gaining a high consumer base.</a:t>
            </a:r>
            <a:endParaRPr lang="en-US" dirty="0"/>
          </a:p>
        </p:txBody>
      </p:sp>
      <p:sp>
        <p:nvSpPr>
          <p:cNvPr id="4" name="Slide Number Placeholder 3"/>
          <p:cNvSpPr>
            <a:spLocks noGrp="1"/>
          </p:cNvSpPr>
          <p:nvPr>
            <p:ph type="sldNum" sz="quarter" idx="10"/>
          </p:nvPr>
        </p:nvSpPr>
        <p:spPr/>
        <p:txBody>
          <a:bodyPr/>
          <a:lstStyle/>
          <a:p>
            <a:fld id="{0EDC24FF-0C6C-42C7-8DFE-A7FDD584199F}"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Times New Roman" pitchFamily="18" charset="0"/>
                <a:ea typeface="+mj-ea"/>
                <a:cs typeface="+mj-cs"/>
              </a:defRPr>
            </a:lvl1pPr>
          </a:lstStyle>
          <a:p>
            <a:r>
              <a:rPr kumimoji="0" lang="en-US" dirty="0" smtClean="0"/>
              <a:t>Click to edit Master title style</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466F76F-8F19-405C-ACEF-FD4FD966CA4A}" type="datetimeFigureOut">
              <a:rPr lang="en-US" smtClean="0"/>
              <a:pPr/>
              <a:t>4/24/2023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BDC239F-A4F7-4821-930B-3AAA6222F5F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466F76F-8F19-405C-ACEF-FD4FD966CA4A}" type="datetimeFigureOut">
              <a:rPr lang="en-US" smtClean="0"/>
              <a:pPr/>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DC239F-A4F7-4821-930B-3AAA6222F5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466F76F-8F19-405C-ACEF-FD4FD966CA4A}" type="datetimeFigureOut">
              <a:rPr lang="en-US" smtClean="0"/>
              <a:pPr/>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DC239F-A4F7-4821-930B-3AAA6222F5F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466F76F-8F19-405C-ACEF-FD4FD966CA4A}" type="datetimeFigureOut">
              <a:rPr lang="en-US" smtClean="0"/>
              <a:pPr/>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DC239F-A4F7-4821-930B-3AAA6222F5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Times New Roman" pitchFamily="18" charset="0"/>
                <a:ea typeface="+mj-ea"/>
                <a:cs typeface="+mj-cs"/>
              </a:defRPr>
            </a:lvl1pPr>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466F76F-8F19-405C-ACEF-FD4FD966CA4A}" type="datetimeFigureOut">
              <a:rPr lang="en-US" smtClean="0"/>
              <a:pPr/>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DC239F-A4F7-4821-930B-3AAA6222F5F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466F76F-8F19-405C-ACEF-FD4FD966CA4A}" type="datetimeFigureOut">
              <a:rPr lang="en-US" smtClean="0"/>
              <a:pPr/>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DC239F-A4F7-4821-930B-3AAA6222F5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466F76F-8F19-405C-ACEF-FD4FD966CA4A}" type="datetimeFigureOut">
              <a:rPr lang="en-US" smtClean="0"/>
              <a:pPr/>
              <a:t>4/24/2023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DC239F-A4F7-4821-930B-3AAA6222F5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Times New Roman" pitchFamily="18" charset="0"/>
                <a:ea typeface="+mj-ea"/>
                <a:cs typeface="+mj-cs"/>
              </a:defRPr>
            </a:lvl1pPr>
          </a:lstStyle>
          <a:p>
            <a:r>
              <a:rPr kumimoji="0" lang="en-US" dirty="0" smtClean="0"/>
              <a:t>Click to edit Master title style</a:t>
            </a:r>
            <a:endParaRPr kumimoji="0" lang="en-US" dirty="0"/>
          </a:p>
        </p:txBody>
      </p:sp>
      <p:sp>
        <p:nvSpPr>
          <p:cNvPr id="3" name="Date Placeholder 2"/>
          <p:cNvSpPr>
            <a:spLocks noGrp="1"/>
          </p:cNvSpPr>
          <p:nvPr>
            <p:ph type="dt" sz="half" idx="10"/>
          </p:nvPr>
        </p:nvSpPr>
        <p:spPr/>
        <p:txBody>
          <a:bodyPr/>
          <a:lstStyle/>
          <a:p>
            <a:fld id="{D466F76F-8F19-405C-ACEF-FD4FD966CA4A}" type="datetimeFigureOut">
              <a:rPr lang="en-US" smtClean="0"/>
              <a:pPr/>
              <a:t>4/24/2023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DC239F-A4F7-4821-930B-3AAA6222F5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66F76F-8F19-405C-ACEF-FD4FD966CA4A}" type="datetimeFigureOut">
              <a:rPr lang="en-US" smtClean="0"/>
              <a:pPr/>
              <a:t>4/24/2023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DC239F-A4F7-4821-930B-3AAA6222F5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Times New Roman" pitchFamily="18" charset="0"/>
                <a:ea typeface="+mj-ea"/>
                <a:cs typeface="+mj-cs"/>
              </a:defRPr>
            </a:lvl1pPr>
          </a:lstStyle>
          <a:p>
            <a:r>
              <a:rPr kumimoji="0" lang="en-US" dirty="0" smtClean="0"/>
              <a:t>Click to edit Master title style</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466F76F-8F19-405C-ACEF-FD4FD966CA4A}" type="datetimeFigureOut">
              <a:rPr lang="en-US" smtClean="0"/>
              <a:pPr/>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DC239F-A4F7-4821-930B-3AAA6222F5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latin typeface="Times New Roman" pitchFamily="18" charset="0"/>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latin typeface="Times New Roman" pitchFamily="18" charset="0"/>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466F76F-8F19-405C-ACEF-FD4FD966CA4A}" type="datetimeFigureOut">
              <a:rPr lang="en-US" smtClean="0"/>
              <a:pPr/>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BDC239F-A4F7-4821-930B-3AAA6222F5F6}"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Times New Roman" pitchFamily="18" charset="0"/>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Times New Roman" pitchFamily="18" charset="0"/>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5000"/>
            <a:lum/>
          </a:blip>
          <a:srcRect/>
          <a:stretch>
            <a:fillRect l="-25000" r="-25000"/>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Times New Roman" pitchFamily="18" charset="0"/>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Times New Roman" pitchFamily="18" charset="0"/>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dirty="0" smtClean="0"/>
              <a:t>Click to edit Master title style</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Times New Roman" pitchFamily="18" charset="0"/>
              </a:defRPr>
            </a:lvl1pPr>
          </a:lstStyle>
          <a:p>
            <a:fld id="{D466F76F-8F19-405C-ACEF-FD4FD966CA4A}" type="datetimeFigureOut">
              <a:rPr lang="en-US" smtClean="0"/>
              <a:pPr/>
              <a:t>4/24/2023</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Times New Roman" pitchFamily="18" charset="0"/>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latin typeface="Times New Roman" pitchFamily="18" charset="0"/>
              </a:defRPr>
            </a:lvl1pPr>
          </a:lstStyle>
          <a:p>
            <a:fld id="{BBDC239F-A4F7-4821-930B-3AAA6222F5F6}"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latin typeface="Times New Roman" pitchFamily="18" charset="0"/>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latin typeface="Times New Roman" pitchFamily="18" charset="0"/>
              </a:endParaRPr>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Times New Roman" pitchFamily="18" charset="0"/>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Times New Roman" pitchFamily="18" charset="0"/>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Times New Roman" pitchFamily="18" charset="0"/>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Times New Roman" pitchFamily="18" charset="0"/>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Times New Roman" pitchFamily="18" charset="0"/>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Times New Roman" pitchFamily="18" charset="0"/>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twitter.com/Unilever" TargetMode="External"/><Relationship Id="rId3" Type="http://schemas.openxmlformats.org/officeDocument/2006/relationships/hyperlink" Target="https://www.statista.com/statistics/433871/daily-social-media-usage-worldwide/" TargetMode="External"/><Relationship Id="rId7" Type="http://schemas.openxmlformats.org/officeDocument/2006/relationships/hyperlink" Target="https://www.thesun.co.uk/money/17432442/mcdonalds-chicken-big-mac-release-date/" TargetMode="External"/><Relationship Id="rId2" Type="http://schemas.openxmlformats.org/officeDocument/2006/relationships/hyperlink" Target="https://www.marketingcharts.com/digital/social-media-117464" TargetMode="External"/><Relationship Id="rId1" Type="http://schemas.openxmlformats.org/officeDocument/2006/relationships/slideLayout" Target="../slideLayouts/slideLayout2.xml"/><Relationship Id="rId6" Type="http://schemas.openxmlformats.org/officeDocument/2006/relationships/hyperlink" Target="https://www.statista.com/statistics/246567/global-online-advertising-revenue/" TargetMode="External"/><Relationship Id="rId5" Type="http://schemas.openxmlformats.org/officeDocument/2006/relationships/hyperlink" Target="https://www.statista.com/statistics/1274488/seo-threats/" TargetMode="External"/><Relationship Id="rId10" Type="http://schemas.openxmlformats.org/officeDocument/2006/relationships/hyperlink" Target="https://www.youtube.com/watch?v=8DR1CMqyA8Q" TargetMode="External"/><Relationship Id="rId4" Type="http://schemas.openxmlformats.org/officeDocument/2006/relationships/hyperlink" Target="https://www.statista.com/outlook/dmo/digital-advertising/worldwide" TargetMode="External"/><Relationship Id="rId9" Type="http://schemas.openxmlformats.org/officeDocument/2006/relationships/hyperlink" Target="https://www.youtube.com/watch?v=RsbUYmK-Oh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90600"/>
            <a:ext cx="7851648" cy="2819400"/>
          </a:xfrm>
        </p:spPr>
        <p:txBody>
          <a:bodyPr>
            <a:normAutofit/>
          </a:bodyPr>
          <a:lstStyle/>
          <a:p>
            <a:pPr algn="ctr"/>
            <a:r>
              <a:rPr lang="en-GB" sz="4800" i="1" dirty="0" smtClean="0">
                <a:solidFill>
                  <a:schemeClr val="bg1"/>
                </a:solidFill>
              </a:rPr>
              <a:t>INTRODUCTION TO DIGITAL MARKETING AND SOCIAL MEDIA</a:t>
            </a:r>
            <a:endParaRPr lang="en-US" sz="4800" i="1" dirty="0">
              <a:solidFill>
                <a:schemeClr val="bg1"/>
              </a:solidFill>
            </a:endParaRPr>
          </a:p>
        </p:txBody>
      </p:sp>
      <p:sp>
        <p:nvSpPr>
          <p:cNvPr id="3" name="Subtitle 2"/>
          <p:cNvSpPr>
            <a:spLocks noGrp="1"/>
          </p:cNvSpPr>
          <p:nvPr>
            <p:ph type="subTitle" idx="1"/>
          </p:nvPr>
        </p:nvSpPr>
        <p:spPr>
          <a:xfrm>
            <a:off x="533400" y="3962400"/>
            <a:ext cx="7854696" cy="1018736"/>
          </a:xfrm>
        </p:spPr>
        <p:txBody>
          <a:bodyPr/>
          <a:lstStyle/>
          <a:p>
            <a:r>
              <a:rPr lang="en-US" dirty="0" smtClean="0">
                <a:solidFill>
                  <a:schemeClr val="bg1"/>
                </a:solidFill>
              </a:rPr>
              <a:t>Student ID:</a:t>
            </a:r>
            <a:endParaRPr 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t>Explanation of social media content with two examples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935480"/>
            <a:ext cx="4191000" cy="4389120"/>
          </a:xfrm>
        </p:spPr>
        <p:txBody>
          <a:bodyPr>
            <a:normAutofit/>
          </a:bodyPr>
          <a:lstStyle/>
          <a:p>
            <a:pPr lvl="0"/>
            <a:r>
              <a:rPr lang="en-US" sz="1800" dirty="0" smtClean="0"/>
              <a:t>Sainsbury’s has used video content for promoting its Christmas 2022 offers on YouTube for British consumers (YouTube, 2022a).</a:t>
            </a:r>
          </a:p>
          <a:p>
            <a:pPr lvl="0"/>
            <a:r>
              <a:rPr lang="en-US" sz="1800" dirty="0" smtClean="0"/>
              <a:t>Unilever has used Twitter to promote its services and products using images in the UK and global market sectors for FMCG organisations (Twitter, 2023).</a:t>
            </a:r>
          </a:p>
          <a:p>
            <a:r>
              <a:rPr lang="en-US" sz="1800" dirty="0" smtClean="0"/>
              <a:t>The video and image content of Sainsbury’s and Unilever in the UK on social media platforms have enhanced the company’s market reach and consumer loyalty and engagement.</a:t>
            </a:r>
            <a:endParaRPr lang="en-US" sz="1800" dirty="0"/>
          </a:p>
        </p:txBody>
      </p:sp>
      <p:pic>
        <p:nvPicPr>
          <p:cNvPr id="4" name="image1.png"/>
          <p:cNvPicPr/>
          <p:nvPr/>
        </p:nvPicPr>
        <p:blipFill>
          <a:blip r:embed="rId3"/>
          <a:stretch>
            <a:fillRect/>
          </a:stretch>
        </p:blipFill>
        <p:spPr>
          <a:xfrm>
            <a:off x="4876800" y="2209800"/>
            <a:ext cx="3886200" cy="2286000"/>
          </a:xfrm>
          <a:prstGeom prst="rect">
            <a:avLst/>
          </a:prstGeom>
        </p:spPr>
      </p:pic>
      <p:sp>
        <p:nvSpPr>
          <p:cNvPr id="5" name="TextBox 4"/>
          <p:cNvSpPr txBox="1"/>
          <p:nvPr/>
        </p:nvSpPr>
        <p:spPr>
          <a:xfrm>
            <a:off x="4876800" y="4953000"/>
            <a:ext cx="3886200" cy="646331"/>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Sainsbury’s YouTube ad</a:t>
            </a:r>
          </a:p>
          <a:p>
            <a:pPr algn="ctr"/>
            <a:r>
              <a:rPr lang="en-US" dirty="0" smtClean="0">
                <a:latin typeface="Times New Roman" pitchFamily="18" charset="0"/>
                <a:cs typeface="Times New Roman" pitchFamily="18" charset="0"/>
              </a:rPr>
              <a:t>(Source: YouTube, 2022a)</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t>Evidence from effective companies for the standard of digital marketing</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r>
              <a:rPr lang="en-US" sz="1800" dirty="0" smtClean="0"/>
              <a:t>McDonald's in the UK implemented video content for the digital marketing of Chicken Big Mac (YouTube, 2022b</a:t>
            </a:r>
            <a:r>
              <a:rPr lang="en-US" sz="1800" dirty="0" smtClean="0"/>
              <a:t>).</a:t>
            </a:r>
            <a:endParaRPr lang="en-US" sz="1800" dirty="0" smtClean="0"/>
          </a:p>
        </p:txBody>
      </p:sp>
      <p:graphicFrame>
        <p:nvGraphicFramePr>
          <p:cNvPr id="4" name="Table 3"/>
          <p:cNvGraphicFramePr>
            <a:graphicFrameLocks noGrp="1"/>
          </p:cNvGraphicFramePr>
          <p:nvPr/>
        </p:nvGraphicFramePr>
        <p:xfrm>
          <a:off x="685800" y="2590800"/>
          <a:ext cx="7772400" cy="3842357"/>
        </p:xfrm>
        <a:graphic>
          <a:graphicData uri="http://schemas.openxmlformats.org/drawingml/2006/table">
            <a:tbl>
              <a:tblPr/>
              <a:tblGrid>
                <a:gridCol w="1081480"/>
                <a:gridCol w="772487"/>
                <a:gridCol w="1438012"/>
                <a:gridCol w="1010175"/>
                <a:gridCol w="1140903"/>
                <a:gridCol w="1129019"/>
                <a:gridCol w="1200324"/>
              </a:tblGrid>
              <a:tr h="835810">
                <a:tc>
                  <a:txBody>
                    <a:bodyPr/>
                    <a:lstStyle/>
                    <a:p>
                      <a:pPr marL="0" marR="0" algn="ctr">
                        <a:lnSpc>
                          <a:spcPct val="150000"/>
                        </a:lnSpc>
                        <a:spcBef>
                          <a:spcPts val="0"/>
                        </a:spcBef>
                        <a:spcAft>
                          <a:spcPts val="0"/>
                        </a:spcAft>
                      </a:pPr>
                      <a:r>
                        <a:rPr lang="en-US" sz="1600" b="1" i="1" dirty="0">
                          <a:latin typeface="Times New Roman"/>
                          <a:ea typeface="Times New Roman"/>
                        </a:rPr>
                        <a:t>Product</a:t>
                      </a:r>
                      <a:endParaRPr lang="en-US" sz="1600" dirty="0">
                        <a:latin typeface="Times New Roman"/>
                        <a:ea typeface="Times New Roman"/>
                      </a:endParaRPr>
                    </a:p>
                  </a:txBody>
                  <a:tcPr marL="62141" marR="62141" marT="62141" marB="621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b="1" i="1">
                          <a:latin typeface="Times New Roman"/>
                          <a:ea typeface="Times New Roman"/>
                        </a:rPr>
                        <a:t>Price</a:t>
                      </a:r>
                      <a:endParaRPr lang="en-US" sz="1600">
                        <a:latin typeface="Times New Roman"/>
                        <a:ea typeface="Times New Roman"/>
                      </a:endParaRPr>
                    </a:p>
                  </a:txBody>
                  <a:tcPr marL="62141" marR="62141" marT="62141" marB="621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b="1" i="1">
                          <a:latin typeface="Times New Roman"/>
                          <a:ea typeface="Times New Roman"/>
                        </a:rPr>
                        <a:t>Place</a:t>
                      </a:r>
                      <a:endParaRPr lang="en-US" sz="1600">
                        <a:latin typeface="Times New Roman"/>
                        <a:ea typeface="Times New Roman"/>
                      </a:endParaRPr>
                    </a:p>
                  </a:txBody>
                  <a:tcPr marL="62141" marR="62141" marT="62141" marB="621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b="1" i="1">
                          <a:latin typeface="Times New Roman"/>
                          <a:ea typeface="Times New Roman"/>
                        </a:rPr>
                        <a:t>Promotion</a:t>
                      </a:r>
                      <a:endParaRPr lang="en-US" sz="1600">
                        <a:latin typeface="Times New Roman"/>
                        <a:ea typeface="Times New Roman"/>
                      </a:endParaRPr>
                    </a:p>
                  </a:txBody>
                  <a:tcPr marL="62141" marR="62141" marT="62141" marB="621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b="1" i="1">
                          <a:latin typeface="Times New Roman"/>
                          <a:ea typeface="Times New Roman"/>
                        </a:rPr>
                        <a:t>People</a:t>
                      </a:r>
                      <a:endParaRPr lang="en-US" sz="1600">
                        <a:latin typeface="Times New Roman"/>
                        <a:ea typeface="Times New Roman"/>
                      </a:endParaRPr>
                    </a:p>
                  </a:txBody>
                  <a:tcPr marL="62141" marR="62141" marT="62141" marB="621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b="1" i="1">
                          <a:latin typeface="Times New Roman"/>
                          <a:ea typeface="Times New Roman"/>
                        </a:rPr>
                        <a:t>Physical evidence</a:t>
                      </a:r>
                      <a:endParaRPr lang="en-US" sz="1600">
                        <a:latin typeface="Times New Roman"/>
                        <a:ea typeface="Times New Roman"/>
                      </a:endParaRPr>
                    </a:p>
                  </a:txBody>
                  <a:tcPr marL="62141" marR="62141" marT="62141" marB="621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b="1" i="1">
                          <a:latin typeface="Times New Roman"/>
                          <a:ea typeface="Times New Roman"/>
                        </a:rPr>
                        <a:t>Processes</a:t>
                      </a:r>
                      <a:endParaRPr lang="en-US" sz="1600">
                        <a:latin typeface="Times New Roman"/>
                        <a:ea typeface="Times New Roman"/>
                      </a:endParaRPr>
                    </a:p>
                  </a:txBody>
                  <a:tcPr marL="62141" marR="62141" marT="62141" marB="621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1790">
                <a:tc>
                  <a:txBody>
                    <a:bodyPr/>
                    <a:lstStyle/>
                    <a:p>
                      <a:pPr marL="0" marR="0" algn="l">
                        <a:lnSpc>
                          <a:spcPct val="150000"/>
                        </a:lnSpc>
                        <a:spcBef>
                          <a:spcPts val="0"/>
                        </a:spcBef>
                        <a:spcAft>
                          <a:spcPts val="0"/>
                        </a:spcAft>
                      </a:pPr>
                      <a:r>
                        <a:rPr lang="en-US" sz="1600">
                          <a:latin typeface="Times New Roman"/>
                          <a:ea typeface="Times New Roman"/>
                        </a:rPr>
                        <a:t>Chicken Big Mac</a:t>
                      </a:r>
                    </a:p>
                  </a:txBody>
                  <a:tcPr marL="62141" marR="62141" marT="62141" marB="621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600" dirty="0">
                          <a:latin typeface="Times New Roman"/>
                          <a:ea typeface="Times New Roman"/>
                        </a:rPr>
                        <a:t>£4.49</a:t>
                      </a:r>
                    </a:p>
                  </a:txBody>
                  <a:tcPr marL="62141" marR="62141" marT="62141" marB="621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600" dirty="0">
                          <a:latin typeface="Times New Roman"/>
                          <a:ea typeface="Times New Roman"/>
                        </a:rPr>
                        <a:t>Franchise stores of McDonald’s and online food applications in the UK</a:t>
                      </a:r>
                    </a:p>
                  </a:txBody>
                  <a:tcPr marL="62141" marR="62141" marT="62141" marB="621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600" dirty="0">
                          <a:latin typeface="Times New Roman"/>
                          <a:ea typeface="Times New Roman"/>
                        </a:rPr>
                        <a:t>YouTube and Instagram</a:t>
                      </a:r>
                    </a:p>
                  </a:txBody>
                  <a:tcPr marL="62141" marR="62141" marT="62141" marB="621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600" dirty="0">
                          <a:latin typeface="Times New Roman"/>
                          <a:ea typeface="Times New Roman"/>
                        </a:rPr>
                        <a:t>Marketing teams of McDonald’s UK</a:t>
                      </a:r>
                    </a:p>
                    <a:p>
                      <a:pPr marL="0" marR="0" algn="l">
                        <a:lnSpc>
                          <a:spcPct val="150000"/>
                        </a:lnSpc>
                        <a:spcBef>
                          <a:spcPts val="0"/>
                        </a:spcBef>
                        <a:spcAft>
                          <a:spcPts val="0"/>
                        </a:spcAft>
                      </a:pPr>
                      <a:r>
                        <a:rPr lang="en-US" sz="1600" dirty="0">
                          <a:latin typeface="Times New Roman"/>
                          <a:ea typeface="Times New Roman"/>
                        </a:rPr>
                        <a:t>Consumers who prefer Chicken over Beef</a:t>
                      </a:r>
                    </a:p>
                  </a:txBody>
                  <a:tcPr marL="62141" marR="62141" marT="62141" marB="621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600" dirty="0">
                          <a:latin typeface="Times New Roman"/>
                          <a:ea typeface="Times New Roman"/>
                        </a:rPr>
                        <a:t>Logo and branding of McDonald’s</a:t>
                      </a:r>
                    </a:p>
                    <a:p>
                      <a:pPr marL="0" marR="0" algn="l">
                        <a:lnSpc>
                          <a:spcPct val="150000"/>
                        </a:lnSpc>
                        <a:spcBef>
                          <a:spcPts val="0"/>
                        </a:spcBef>
                        <a:spcAft>
                          <a:spcPts val="0"/>
                        </a:spcAft>
                      </a:pPr>
                      <a:r>
                        <a:rPr lang="en-US" sz="1600" dirty="0">
                          <a:latin typeface="Times New Roman"/>
                          <a:ea typeface="Times New Roman"/>
                        </a:rPr>
                        <a:t>Official YouTube channel</a:t>
                      </a:r>
                    </a:p>
                  </a:txBody>
                  <a:tcPr marL="62141" marR="62141" marT="62141" marB="621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600" dirty="0">
                          <a:latin typeface="Times New Roman"/>
                          <a:ea typeface="Times New Roman"/>
                        </a:rPr>
                        <a:t>Customer focus and design-led</a:t>
                      </a:r>
                    </a:p>
                  </a:txBody>
                  <a:tcPr marL="62141" marR="62141" marT="62141" marB="621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200" b="1" dirty="0" smtClean="0"/>
              <a:t>Limitations faced by digital marketing </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2133600"/>
            <a:ext cx="3581400" cy="4465320"/>
          </a:xfrm>
        </p:spPr>
        <p:txBody>
          <a:bodyPr>
            <a:normAutofit/>
          </a:bodyPr>
          <a:lstStyle/>
          <a:p>
            <a:pPr lvl="0"/>
            <a:r>
              <a:rPr lang="en-GB" sz="1800" dirty="0" smtClean="0"/>
              <a:t>Absence of skilled employees who know about digital marketing.</a:t>
            </a:r>
            <a:endParaRPr lang="en-US" sz="1800" dirty="0" smtClean="0"/>
          </a:p>
          <a:p>
            <a:pPr lvl="0"/>
            <a:r>
              <a:rPr lang="en-GB" sz="1800" dirty="0" smtClean="0"/>
              <a:t>The usage of digital marketing in several businesses creates high competition (</a:t>
            </a:r>
            <a:r>
              <a:rPr lang="en-GB" sz="1800" dirty="0" err="1" smtClean="0"/>
              <a:t>Redjeki</a:t>
            </a:r>
            <a:r>
              <a:rPr lang="en-GB" sz="1800" dirty="0" smtClean="0"/>
              <a:t> and </a:t>
            </a:r>
            <a:r>
              <a:rPr lang="en-GB" sz="1800" dirty="0" err="1" smtClean="0"/>
              <a:t>Affandi</a:t>
            </a:r>
            <a:r>
              <a:rPr lang="en-GB" sz="1800" dirty="0" smtClean="0"/>
              <a:t>, 2021).</a:t>
            </a:r>
            <a:endParaRPr lang="en-US" sz="1800" dirty="0" smtClean="0"/>
          </a:p>
          <a:p>
            <a:pPr lvl="0"/>
            <a:r>
              <a:rPr lang="en-GB" sz="1800" dirty="0" smtClean="0"/>
              <a:t>Security threats threaten businesses which arise limitations of digital marketing.</a:t>
            </a:r>
            <a:endParaRPr lang="en-US" sz="1800" dirty="0" smtClean="0"/>
          </a:p>
          <a:p>
            <a:pPr lvl="0"/>
            <a:r>
              <a:rPr lang="en-GB" sz="1800" dirty="0" smtClean="0"/>
              <a:t>Negative feedback and complaints decrease the brand awareness of a company which also arises limitations of digital marketing</a:t>
            </a:r>
            <a:endParaRPr lang="en-US" sz="1800" dirty="0" smtClean="0"/>
          </a:p>
          <a:p>
            <a:endParaRPr lang="en-US" sz="1800" dirty="0"/>
          </a:p>
        </p:txBody>
      </p:sp>
      <p:sp>
        <p:nvSpPr>
          <p:cNvPr id="19458" name="AutoShape 2" descr="Challenges faced by Digital Marketing Agenci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Times New Roman" pitchFamily="18" charset="0"/>
            </a:endParaRPr>
          </a:p>
        </p:txBody>
      </p:sp>
      <p:pic>
        <p:nvPicPr>
          <p:cNvPr id="19459" name="Picture 3"/>
          <p:cNvPicPr>
            <a:picLocks noChangeAspect="1" noChangeArrowheads="1"/>
          </p:cNvPicPr>
          <p:nvPr/>
        </p:nvPicPr>
        <p:blipFill>
          <a:blip r:embed="rId3"/>
          <a:srcRect/>
          <a:stretch>
            <a:fillRect/>
          </a:stretch>
        </p:blipFill>
        <p:spPr bwMode="auto">
          <a:xfrm>
            <a:off x="3962400" y="2057400"/>
            <a:ext cx="4876800" cy="375285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200" b="1" dirty="0" smtClean="0"/>
              <a:t>Conclusion</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981200"/>
            <a:ext cx="8001000" cy="4389120"/>
          </a:xfrm>
        </p:spPr>
        <p:txBody>
          <a:bodyPr>
            <a:normAutofit/>
          </a:bodyPr>
          <a:lstStyle/>
          <a:p>
            <a:pPr lvl="0"/>
            <a:r>
              <a:rPr lang="en-GB" sz="1800" dirty="0" smtClean="0"/>
              <a:t>It is concluded that digital marketing helps in increasing the profitability of businesses.</a:t>
            </a:r>
            <a:endParaRPr lang="en-US" sz="1800" dirty="0" smtClean="0"/>
          </a:p>
          <a:p>
            <a:pPr lvl="0"/>
            <a:r>
              <a:rPr lang="en-GB" sz="1800" dirty="0" smtClean="0"/>
              <a:t>Online marketing engages more customers than offline marketing</a:t>
            </a:r>
            <a:endParaRPr lang="en-US" sz="1800" dirty="0" smtClean="0"/>
          </a:p>
          <a:p>
            <a:pPr lvl="0"/>
            <a:r>
              <a:rPr lang="en-GB" sz="1800" dirty="0" smtClean="0"/>
              <a:t>Online marketing consists of the 7 Ps tools such as product price, place, promotion and more.</a:t>
            </a:r>
            <a:endParaRPr lang="en-US" sz="1800" dirty="0" smtClean="0"/>
          </a:p>
          <a:p>
            <a:pPr lvl="0"/>
            <a:r>
              <a:rPr lang="en-GB" sz="1800" dirty="0" smtClean="0"/>
              <a:t>Relevant evidence for the standard of digital marketing has been represented in the presentation.</a:t>
            </a:r>
            <a:endParaRPr lang="en-US" sz="1800" dirty="0" smtClean="0"/>
          </a:p>
          <a:p>
            <a:pPr lvl="0"/>
            <a:r>
              <a:rPr lang="en-GB" sz="1800" dirty="0" smtClean="0"/>
              <a:t>It also faces limitations which include security threats, high competition and more.</a:t>
            </a:r>
            <a:endParaRPr lang="en-US" sz="1800" dirty="0" smtClean="0"/>
          </a:p>
          <a:p>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GB" sz="3200" b="1" dirty="0" smtClean="0"/>
              <a:t>Appendix 1: Discussion on the key consumer trends for driving the development and growth of digital marketing</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935480"/>
            <a:ext cx="3581400" cy="4389120"/>
          </a:xfrm>
        </p:spPr>
        <p:txBody>
          <a:bodyPr>
            <a:normAutofit/>
          </a:bodyPr>
          <a:lstStyle/>
          <a:p>
            <a:pPr lvl="0"/>
            <a:r>
              <a:rPr lang="en-GB" sz="1800" dirty="0" smtClean="0"/>
              <a:t>The average time spent on social media worldwide is 147 minutes daily and was 145 minutes a year ago (</a:t>
            </a:r>
            <a:r>
              <a:rPr lang="en-GB" sz="1800" dirty="0" err="1" smtClean="0"/>
              <a:t>Statista</a:t>
            </a:r>
            <a:r>
              <a:rPr lang="en-GB" sz="1800" dirty="0" smtClean="0"/>
              <a:t>, 2022). </a:t>
            </a:r>
            <a:endParaRPr lang="en-US" sz="1800" dirty="0" smtClean="0"/>
          </a:p>
          <a:p>
            <a:pPr lvl="0"/>
            <a:r>
              <a:rPr lang="en-GB" sz="1800" dirty="0" smtClean="0"/>
              <a:t>It is more flexible and affordable than stores and also saves time for the consumer.</a:t>
            </a:r>
            <a:endParaRPr lang="en-US" sz="1800" dirty="0" smtClean="0"/>
          </a:p>
          <a:p>
            <a:pPr lvl="0"/>
            <a:r>
              <a:rPr lang="en-GB" sz="1800" dirty="0" smtClean="0"/>
              <a:t>Consumers nowadays spend more time on their mobile devices and prefer online marketing (</a:t>
            </a:r>
            <a:r>
              <a:rPr lang="en-GB" sz="1800" dirty="0" err="1" smtClean="0"/>
              <a:t>Kayumovich</a:t>
            </a:r>
            <a:r>
              <a:rPr lang="en-GB" sz="1800" dirty="0" smtClean="0"/>
              <a:t> 2020).</a:t>
            </a:r>
            <a:endParaRPr lang="en-US" sz="1800" dirty="0" smtClean="0"/>
          </a:p>
          <a:p>
            <a:endParaRPr lang="en-US" sz="1800" dirty="0"/>
          </a:p>
        </p:txBody>
      </p:sp>
      <p:pic>
        <p:nvPicPr>
          <p:cNvPr id="4" name="image2.png"/>
          <p:cNvPicPr/>
          <p:nvPr/>
        </p:nvPicPr>
        <p:blipFill>
          <a:blip r:embed="rId3"/>
          <a:stretch>
            <a:fillRect/>
          </a:stretch>
        </p:blipFill>
        <p:spPr>
          <a:xfrm>
            <a:off x="4114800" y="1828800"/>
            <a:ext cx="4800600" cy="3886200"/>
          </a:xfrm>
          <a:prstGeom prst="rect">
            <a:avLst/>
          </a:prstGeom>
        </p:spPr>
      </p:pic>
      <p:sp>
        <p:nvSpPr>
          <p:cNvPr id="8" name="TextBox 7"/>
          <p:cNvSpPr txBox="1"/>
          <p:nvPr/>
        </p:nvSpPr>
        <p:spPr>
          <a:xfrm>
            <a:off x="4724400" y="5867401"/>
            <a:ext cx="4038600" cy="1200329"/>
          </a:xfrm>
          <a:prstGeom prst="rect">
            <a:avLst/>
          </a:prstGeom>
          <a:noFill/>
        </p:spPr>
        <p:txBody>
          <a:bodyPr wrap="square" rtlCol="0">
            <a:spAutoFit/>
          </a:bodyPr>
          <a:lstStyle/>
          <a:p>
            <a:pPr algn="ctr"/>
            <a:r>
              <a:rPr lang="en-GB" b="1" dirty="0">
                <a:latin typeface="Times New Roman" pitchFamily="18" charset="0"/>
                <a:cs typeface="Times New Roman" pitchFamily="18" charset="0"/>
              </a:rPr>
              <a:t>Figure: Daily time spent global in social media</a:t>
            </a:r>
            <a:endParaRPr lang="en-US" dirty="0">
              <a:latin typeface="Times New Roman" pitchFamily="18" charset="0"/>
              <a:cs typeface="Times New Roman" pitchFamily="18" charset="0"/>
            </a:endParaRPr>
          </a:p>
          <a:p>
            <a:pPr algn="ctr"/>
            <a:r>
              <a:rPr lang="en-GB" dirty="0">
                <a:latin typeface="Times New Roman" pitchFamily="18" charset="0"/>
                <a:cs typeface="Times New Roman" pitchFamily="18" charset="0"/>
              </a:rPr>
              <a:t>(Source: </a:t>
            </a:r>
            <a:r>
              <a:rPr lang="en-GB" dirty="0" err="1">
                <a:latin typeface="Times New Roman" pitchFamily="18" charset="0"/>
                <a:cs typeface="Times New Roman" pitchFamily="18" charset="0"/>
              </a:rPr>
              <a:t>Statista</a:t>
            </a:r>
            <a:r>
              <a:rPr lang="en-GB" dirty="0">
                <a:latin typeface="Times New Roman" pitchFamily="18" charset="0"/>
                <a:cs typeface="Times New Roman" pitchFamily="18" charset="0"/>
              </a:rPr>
              <a:t>, 2022)</a:t>
            </a:r>
            <a:endParaRPr lang="en-US" dirty="0">
              <a:latin typeface="Times New Roman" pitchFamily="18" charset="0"/>
              <a:cs typeface="Times New Roman" pitchFamily="18" charset="0"/>
            </a:endParaRPr>
          </a:p>
          <a:p>
            <a:endParaRPr lang="en-US" dirty="0">
              <a:latin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t>Appendix 2: Digital marketing tools and </a:t>
            </a:r>
            <a:r>
              <a:rPr lang="en-US" sz="3200" b="1" dirty="0" smtClean="0"/>
              <a:t>platforms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935480"/>
            <a:ext cx="3886200" cy="4389120"/>
          </a:xfrm>
        </p:spPr>
        <p:txBody>
          <a:bodyPr>
            <a:normAutofit fontScale="92500" lnSpcReduction="20000"/>
          </a:bodyPr>
          <a:lstStyle/>
          <a:p>
            <a:pPr lvl="0"/>
            <a:r>
              <a:rPr lang="en-US" sz="1800" dirty="0" smtClean="0"/>
              <a:t>A recent study demonstrated that YouTube and Instagram have been the most used marketing platforms worldwide (Marketing Charts, 2021).</a:t>
            </a:r>
          </a:p>
          <a:p>
            <a:pPr lvl="0"/>
            <a:r>
              <a:rPr lang="en-US" sz="1800" dirty="0" smtClean="0"/>
              <a:t>Digital marketing platforms of YouTube and Instagram have further helped companies to increase the both local and global reach of the selected firms in the chosen market.</a:t>
            </a:r>
          </a:p>
          <a:p>
            <a:pPr lvl="0"/>
            <a:r>
              <a:rPr lang="en-US" sz="1800" dirty="0" smtClean="0"/>
              <a:t>Another study demonstrated that the implementation of SEO can potentially face changes in third-party cookies and machine learning aspects (Statista, 2023a).</a:t>
            </a:r>
          </a:p>
          <a:p>
            <a:r>
              <a:rPr lang="en-US" sz="1800" dirty="0" smtClean="0"/>
              <a:t>This aspect can help in the evaluation of consumer reach and KPI aspects for performance analysis of the company in digital marketing.</a:t>
            </a:r>
            <a:endParaRPr lang="en-US" sz="1800" dirty="0"/>
          </a:p>
        </p:txBody>
      </p:sp>
      <p:pic>
        <p:nvPicPr>
          <p:cNvPr id="4" name="image2.png"/>
          <p:cNvPicPr/>
          <p:nvPr/>
        </p:nvPicPr>
        <p:blipFill>
          <a:blip r:embed="rId3"/>
          <a:stretch>
            <a:fillRect/>
          </a:stretch>
        </p:blipFill>
        <p:spPr>
          <a:xfrm>
            <a:off x="4648200" y="2590800"/>
            <a:ext cx="4038600" cy="2171700"/>
          </a:xfrm>
          <a:prstGeom prst="rect">
            <a:avLst/>
          </a:prstGeom>
        </p:spPr>
      </p:pic>
      <p:sp>
        <p:nvSpPr>
          <p:cNvPr id="5" name="TextBox 4"/>
          <p:cNvSpPr txBox="1"/>
          <p:nvPr/>
        </p:nvSpPr>
        <p:spPr>
          <a:xfrm>
            <a:off x="4876800" y="4953000"/>
            <a:ext cx="3886200" cy="923330"/>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Most used marketing platforms</a:t>
            </a:r>
          </a:p>
          <a:p>
            <a:pPr algn="ctr"/>
            <a:r>
              <a:rPr lang="en-US" dirty="0" smtClean="0">
                <a:latin typeface="Times New Roman" pitchFamily="18" charset="0"/>
                <a:cs typeface="Times New Roman" pitchFamily="18" charset="0"/>
              </a:rPr>
              <a:t>(Source: Marketing Charts, 2021)</a:t>
            </a:r>
            <a:endParaRPr lang="en-US"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GB" sz="3200" b="1" dirty="0" smtClean="0"/>
              <a:t>Appendix 3: Digital marketing Mix-7ps analysis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935480"/>
            <a:ext cx="3810000" cy="4693920"/>
          </a:xfrm>
        </p:spPr>
        <p:txBody>
          <a:bodyPr>
            <a:normAutofit lnSpcReduction="10000"/>
          </a:bodyPr>
          <a:lstStyle/>
          <a:p>
            <a:pPr lvl="0"/>
            <a:r>
              <a:rPr lang="en-GB" sz="1800" dirty="0" smtClean="0"/>
              <a:t>The fourth p is promotion as digital marketing helps businesses to promote their products through advertising by a social media influencer, paid promotions online and more. </a:t>
            </a:r>
            <a:endParaRPr lang="en-US" sz="1800" dirty="0" smtClean="0"/>
          </a:p>
          <a:p>
            <a:pPr lvl="0"/>
            <a:r>
              <a:rPr lang="en-GB" sz="1800" dirty="0" smtClean="0"/>
              <a:t>Promotion in digital marketing helps marketers to reach and attract more customers which also enhance the sales and profitability of the business. </a:t>
            </a:r>
            <a:endParaRPr lang="en-US" sz="1800" dirty="0" smtClean="0"/>
          </a:p>
          <a:p>
            <a:pPr lvl="0"/>
            <a:r>
              <a:rPr lang="en-GB" sz="1800" dirty="0" smtClean="0"/>
              <a:t>It also affects traditional marketing as traditional marketing cannot promote their products offline through banners and other techniques which digital marketing can.</a:t>
            </a:r>
            <a:endParaRPr lang="en-US" sz="1800" dirty="0" smtClean="0"/>
          </a:p>
          <a:p>
            <a:endParaRPr lang="en-US" sz="1800" dirty="0"/>
          </a:p>
        </p:txBody>
      </p:sp>
      <p:pic>
        <p:nvPicPr>
          <p:cNvPr id="15361" name="Picture 1"/>
          <p:cNvPicPr>
            <a:picLocks noChangeAspect="1" noChangeArrowheads="1"/>
          </p:cNvPicPr>
          <p:nvPr/>
        </p:nvPicPr>
        <p:blipFill>
          <a:blip r:embed="rId3"/>
          <a:srcRect/>
          <a:stretch>
            <a:fillRect/>
          </a:stretch>
        </p:blipFill>
        <p:spPr bwMode="auto">
          <a:xfrm>
            <a:off x="4306368" y="2133600"/>
            <a:ext cx="4837632" cy="29337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200" b="1" dirty="0" smtClean="0"/>
              <a:t>Appendix 4: </a:t>
            </a:r>
            <a:r>
              <a:rPr lang="en-GB" sz="3200" b="1" dirty="0" err="1" smtClean="0"/>
              <a:t>Contd</a:t>
            </a:r>
            <a:r>
              <a:rPr lang="en-GB" sz="3200" b="1" dirty="0" smtClean="0"/>
              <a:t>… </a:t>
            </a:r>
            <a:r>
              <a:rPr lang="en-US" sz="3200" b="1" dirty="0" smtClean="0"/>
              <a:t/>
            </a:r>
            <a:br>
              <a:rPr lang="en-US" sz="3200" b="1" dirty="0" smtClean="0"/>
            </a:b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935480"/>
            <a:ext cx="3581400" cy="4389120"/>
          </a:xfrm>
        </p:spPr>
        <p:txBody>
          <a:bodyPr>
            <a:normAutofit/>
          </a:bodyPr>
          <a:lstStyle/>
          <a:p>
            <a:pPr lvl="0"/>
            <a:r>
              <a:rPr lang="en-GB" sz="1800" dirty="0" smtClean="0"/>
              <a:t>The seventh p is a process where digital marketing is a platform which helps to know the demand and insights of the targeted consumers (</a:t>
            </a:r>
            <a:r>
              <a:rPr lang="en-GB" sz="1800" dirty="0" err="1" smtClean="0"/>
              <a:t>Martínez</a:t>
            </a:r>
            <a:r>
              <a:rPr lang="en-GB" sz="1800" dirty="0" smtClean="0"/>
              <a:t>-Plumed </a:t>
            </a:r>
            <a:r>
              <a:rPr lang="en-GB" sz="1800" i="1" dirty="0" smtClean="0"/>
              <a:t>et al</a:t>
            </a:r>
            <a:r>
              <a:rPr lang="en-GB" sz="1800" dirty="0" smtClean="0"/>
              <a:t>. 2019). </a:t>
            </a:r>
            <a:endParaRPr lang="en-US" sz="1800" dirty="0" smtClean="0"/>
          </a:p>
          <a:p>
            <a:pPr lvl="0"/>
            <a:r>
              <a:rPr lang="en-GB" sz="1800" dirty="0" smtClean="0"/>
              <a:t>It also fulfils the requirements of the customers which increases the satisfaction level of the customers. </a:t>
            </a:r>
            <a:endParaRPr lang="en-US" sz="1800" dirty="0" smtClean="0"/>
          </a:p>
          <a:p>
            <a:pPr lvl="0"/>
            <a:r>
              <a:rPr lang="en-GB" sz="1800" dirty="0" smtClean="0"/>
              <a:t>It helps marketers to promote and sell their products with a well-mannered process.</a:t>
            </a:r>
            <a:endParaRPr lang="en-US" sz="1800" dirty="0" smtClean="0"/>
          </a:p>
          <a:p>
            <a:endParaRPr lang="en-US" sz="1800" dirty="0"/>
          </a:p>
        </p:txBody>
      </p:sp>
      <p:pic>
        <p:nvPicPr>
          <p:cNvPr id="14337" name="Picture 1"/>
          <p:cNvPicPr>
            <a:picLocks noChangeAspect="1" noChangeArrowheads="1"/>
          </p:cNvPicPr>
          <p:nvPr/>
        </p:nvPicPr>
        <p:blipFill>
          <a:blip r:embed="rId3"/>
          <a:srcRect/>
          <a:stretch>
            <a:fillRect/>
          </a:stretch>
        </p:blipFill>
        <p:spPr bwMode="auto">
          <a:xfrm>
            <a:off x="4648200" y="1752600"/>
            <a:ext cx="3867150" cy="38862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t>Appendix 5: Contents of SM </a:t>
            </a:r>
            <a:r>
              <a:rPr lang="en-US" sz="3200" b="1" dirty="0" smtClean="0"/>
              <a:t>ads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495800" y="1935480"/>
            <a:ext cx="4191000" cy="4389120"/>
          </a:xfrm>
        </p:spPr>
        <p:txBody>
          <a:bodyPr>
            <a:normAutofit/>
          </a:bodyPr>
          <a:lstStyle/>
          <a:p>
            <a:pPr lvl="0"/>
            <a:r>
              <a:rPr lang="en-US" sz="1800" dirty="0" smtClean="0"/>
              <a:t>As of 2023, online video ad spending amounted to nearly $105 billion worldwide (Statista, 2023b).</a:t>
            </a:r>
          </a:p>
          <a:p>
            <a:pPr lvl="0"/>
            <a:r>
              <a:rPr lang="en-US" sz="1800" dirty="0" smtClean="0"/>
              <a:t>The high usage of online video ads has enhanced the management of online ads of companies on SM platforms.</a:t>
            </a:r>
          </a:p>
          <a:p>
            <a:r>
              <a:rPr lang="en-US" sz="1800" dirty="0" smtClean="0"/>
              <a:t>The implementation of video and image content in SM platforms by companies has enhanced the prospects of gaining high market value in the local and global market sectors.</a:t>
            </a:r>
            <a:endParaRPr lang="en-US" sz="1800" dirty="0"/>
          </a:p>
        </p:txBody>
      </p:sp>
      <p:pic>
        <p:nvPicPr>
          <p:cNvPr id="4" name="image4.png"/>
          <p:cNvPicPr/>
          <p:nvPr/>
        </p:nvPicPr>
        <p:blipFill>
          <a:blip r:embed="rId3"/>
          <a:stretch>
            <a:fillRect/>
          </a:stretch>
        </p:blipFill>
        <p:spPr>
          <a:xfrm>
            <a:off x="304800" y="2133600"/>
            <a:ext cx="4114800" cy="2819400"/>
          </a:xfrm>
          <a:prstGeom prst="rect">
            <a:avLst/>
          </a:prstGeom>
        </p:spPr>
      </p:pic>
      <p:sp>
        <p:nvSpPr>
          <p:cNvPr id="5" name="TextBox 4"/>
          <p:cNvSpPr txBox="1"/>
          <p:nvPr/>
        </p:nvSpPr>
        <p:spPr>
          <a:xfrm>
            <a:off x="533400" y="5105400"/>
            <a:ext cx="3886200" cy="646331"/>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Online video ad spending</a:t>
            </a:r>
          </a:p>
          <a:p>
            <a:pPr algn="ctr"/>
            <a:r>
              <a:rPr lang="en-US" dirty="0" smtClean="0">
                <a:latin typeface="Times New Roman" pitchFamily="18" charset="0"/>
                <a:cs typeface="Times New Roman" pitchFamily="18" charset="0"/>
              </a:rPr>
              <a:t>(Source: Statista, 2023b)</a:t>
            </a:r>
            <a:endParaRPr lang="en-US"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t>Appendix 6: The </a:t>
            </a:r>
            <a:r>
              <a:rPr lang="en-US" sz="3200" b="1" dirty="0" smtClean="0"/>
              <a:t>Chicken Big Mac campaign</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935480"/>
            <a:ext cx="3886200" cy="4389120"/>
          </a:xfrm>
        </p:spPr>
        <p:txBody>
          <a:bodyPr>
            <a:normAutofit/>
          </a:bodyPr>
          <a:lstStyle/>
          <a:p>
            <a:pPr lvl="0"/>
            <a:r>
              <a:rPr lang="en-US" sz="1800" dirty="0" smtClean="0"/>
              <a:t>McDonald’s in the UK conducted extensive consumer research to promote Chicken Big Mac.</a:t>
            </a:r>
          </a:p>
          <a:p>
            <a:pPr lvl="0"/>
            <a:r>
              <a:rPr lang="en-US" sz="1800" dirty="0" smtClean="0"/>
              <a:t>The product was </a:t>
            </a:r>
            <a:r>
              <a:rPr lang="en-US" sz="1800" dirty="0" err="1" smtClean="0"/>
              <a:t>relaunched</a:t>
            </a:r>
            <a:r>
              <a:rPr lang="en-US" sz="1800" dirty="0" smtClean="0"/>
              <a:t> in the UK market in March 2023 after its initial launch in 2022 (The Sun, 2023).</a:t>
            </a:r>
          </a:p>
          <a:p>
            <a:pPr lvl="0"/>
            <a:r>
              <a:rPr lang="en-US" sz="1800" dirty="0" smtClean="0"/>
              <a:t>The reasonable price of the product has enhanced the buying intention of consumers for raising consumption of Chicken Big Mac in the fast-food market sector of the UK</a:t>
            </a:r>
            <a:r>
              <a:rPr lang="en-US" sz="1800" dirty="0" smtClean="0"/>
              <a:t>.</a:t>
            </a:r>
            <a:endParaRPr lang="en-US" sz="1800" dirty="0" smtClean="0"/>
          </a:p>
        </p:txBody>
      </p:sp>
      <p:pic>
        <p:nvPicPr>
          <p:cNvPr id="4" name="image3.png"/>
          <p:cNvPicPr/>
          <p:nvPr/>
        </p:nvPicPr>
        <p:blipFill>
          <a:blip r:embed="rId3"/>
          <a:stretch>
            <a:fillRect/>
          </a:stretch>
        </p:blipFill>
        <p:spPr>
          <a:xfrm>
            <a:off x="4800600" y="2209800"/>
            <a:ext cx="3886200" cy="2413000"/>
          </a:xfrm>
          <a:prstGeom prst="rect">
            <a:avLst/>
          </a:prstGeom>
        </p:spPr>
      </p:pic>
      <p:sp>
        <p:nvSpPr>
          <p:cNvPr id="5" name="TextBox 4"/>
          <p:cNvSpPr txBox="1"/>
          <p:nvPr/>
        </p:nvSpPr>
        <p:spPr>
          <a:xfrm>
            <a:off x="4800600" y="4800600"/>
            <a:ext cx="3886200" cy="923330"/>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Chicken Big Mac ad campaign</a:t>
            </a:r>
          </a:p>
          <a:p>
            <a:pPr algn="ctr"/>
            <a:r>
              <a:rPr lang="en-US" dirty="0" smtClean="0">
                <a:latin typeface="Times New Roman" pitchFamily="18" charset="0"/>
                <a:cs typeface="Times New Roman" pitchFamily="18" charset="0"/>
              </a:rPr>
              <a:t>(Source: YouTube, 2022b)</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latin typeface="Times New Roman" pitchFamily="18" charset="0"/>
                <a:cs typeface="Times New Roman" pitchFamily="18" charset="0"/>
              </a:rPr>
              <a:t>Introduction</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r>
              <a:rPr lang="en-US" sz="1800" dirty="0" smtClean="0"/>
              <a:t>Digital marketing aspects in a company can assist in the acquisition of a high number of consumers.</a:t>
            </a:r>
          </a:p>
          <a:p>
            <a:pPr lvl="0"/>
            <a:r>
              <a:rPr lang="en-US" sz="1800" dirty="0" smtClean="0"/>
              <a:t>Social media marketing (SMM) can help in raising the online marketing aspects through the rate of consumer reach.</a:t>
            </a:r>
          </a:p>
          <a:p>
            <a:r>
              <a:rPr lang="en-US" sz="1800" dirty="0" smtClean="0"/>
              <a:t>The current study has analysed the feasibility of digital marketing through different concepts.</a:t>
            </a:r>
            <a:endParaRPr 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cs typeface="Times New Roman" pitchFamily="18" charset="0"/>
              </a:rPr>
              <a:t>References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r>
              <a:rPr lang="en-GB" sz="1000" dirty="0" err="1" smtClean="0"/>
              <a:t>Ansari</a:t>
            </a:r>
            <a:r>
              <a:rPr lang="en-GB" sz="1000" dirty="0" smtClean="0"/>
              <a:t>, S., </a:t>
            </a:r>
            <a:r>
              <a:rPr lang="en-GB" sz="1000" dirty="0" err="1" smtClean="0"/>
              <a:t>Ansari</a:t>
            </a:r>
            <a:r>
              <a:rPr lang="en-GB" sz="1000" dirty="0" smtClean="0"/>
              <a:t>, G., </a:t>
            </a:r>
            <a:r>
              <a:rPr lang="en-GB" sz="1000" dirty="0" err="1" smtClean="0"/>
              <a:t>Ghori</a:t>
            </a:r>
            <a:r>
              <a:rPr lang="en-GB" sz="1000" dirty="0" smtClean="0"/>
              <a:t>, M.U. and </a:t>
            </a:r>
            <a:r>
              <a:rPr lang="en-GB" sz="1000" dirty="0" err="1" smtClean="0"/>
              <a:t>Kazi</a:t>
            </a:r>
            <a:r>
              <a:rPr lang="en-GB" sz="1000" dirty="0" smtClean="0"/>
              <a:t>, A.G. (2019). Impact of brand awareness and social media content marketing on the consumer purchase decision. </a:t>
            </a:r>
            <a:r>
              <a:rPr lang="en-GB" sz="1000" i="1" dirty="0" smtClean="0"/>
              <a:t>Journal of Public Value and Administrative Insight, 2</a:t>
            </a:r>
            <a:r>
              <a:rPr lang="en-GB" sz="1000" dirty="0" smtClean="0"/>
              <a:t>(2), pp.5-10.</a:t>
            </a:r>
            <a:endParaRPr lang="en-US" sz="1000" dirty="0" smtClean="0"/>
          </a:p>
          <a:p>
            <a:r>
              <a:rPr lang="en-GB" sz="1000" dirty="0" err="1" smtClean="0"/>
              <a:t>Badawi</a:t>
            </a:r>
            <a:r>
              <a:rPr lang="en-GB" sz="1000" dirty="0" smtClean="0"/>
              <a:t>, R.D., Shi, H., </a:t>
            </a:r>
            <a:r>
              <a:rPr lang="en-GB" sz="1000" dirty="0" err="1" smtClean="0"/>
              <a:t>Hu</a:t>
            </a:r>
            <a:r>
              <a:rPr lang="en-GB" sz="1000" dirty="0" smtClean="0"/>
              <a:t>, P., Chen, S., </a:t>
            </a:r>
            <a:r>
              <a:rPr lang="en-GB" sz="1000" dirty="0" err="1" smtClean="0"/>
              <a:t>Xu</a:t>
            </a:r>
            <a:r>
              <a:rPr lang="en-GB" sz="1000" dirty="0" smtClean="0"/>
              <a:t>, T., Price, P.M., Ding, Y., Spencer, B.A., </a:t>
            </a:r>
            <a:r>
              <a:rPr lang="en-GB" sz="1000" dirty="0" err="1" smtClean="0"/>
              <a:t>Nardo</a:t>
            </a:r>
            <a:r>
              <a:rPr lang="en-GB" sz="1000" dirty="0" smtClean="0"/>
              <a:t>, L., Liu, W. and </a:t>
            </a:r>
            <a:r>
              <a:rPr lang="en-GB" sz="1000" dirty="0" err="1" smtClean="0"/>
              <a:t>Bao</a:t>
            </a:r>
            <a:r>
              <a:rPr lang="en-GB" sz="1000" dirty="0" smtClean="0"/>
              <a:t>, J. (2019). First human imaging studies with the EXPLORER total-body PET scanner. </a:t>
            </a:r>
            <a:r>
              <a:rPr lang="en-GB" sz="1000" i="1" dirty="0" smtClean="0"/>
              <a:t>Journal of Nuclear Medicine, 60</a:t>
            </a:r>
            <a:r>
              <a:rPr lang="en-GB" sz="1000" dirty="0" smtClean="0"/>
              <a:t>(3), pp.299-303.</a:t>
            </a:r>
            <a:endParaRPr lang="en-US" sz="1000" dirty="0" smtClean="0"/>
          </a:p>
          <a:p>
            <a:r>
              <a:rPr lang="en-GB" sz="1000" dirty="0" err="1" smtClean="0"/>
              <a:t>Chana</a:t>
            </a:r>
            <a:r>
              <a:rPr lang="en-GB" sz="1000" dirty="0" smtClean="0"/>
              <a:t>, P., </a:t>
            </a:r>
            <a:r>
              <a:rPr lang="en-GB" sz="1000" dirty="0" err="1" smtClean="0"/>
              <a:t>Siripipatthanakul</a:t>
            </a:r>
            <a:r>
              <a:rPr lang="en-GB" sz="1000" dirty="0" smtClean="0"/>
              <a:t>, S., </a:t>
            </a:r>
            <a:r>
              <a:rPr lang="en-GB" sz="1000" dirty="0" err="1" smtClean="0"/>
              <a:t>Nurittamont</a:t>
            </a:r>
            <a:r>
              <a:rPr lang="en-GB" sz="1000" dirty="0" smtClean="0"/>
              <a:t>, W. and </a:t>
            </a:r>
            <a:r>
              <a:rPr lang="en-GB" sz="1000" dirty="0" err="1" smtClean="0"/>
              <a:t>Phayaphrom</a:t>
            </a:r>
            <a:r>
              <a:rPr lang="en-GB" sz="1000" dirty="0" smtClean="0"/>
              <a:t>, B. (2021). Effect of the service marketing mix (7Ps) on patient satisfaction for clinic services in Thailand. </a:t>
            </a:r>
            <a:r>
              <a:rPr lang="en-GB" sz="1000" i="1" dirty="0" smtClean="0"/>
              <a:t>International Journal of Business, Marketing and Communication, 1</a:t>
            </a:r>
            <a:r>
              <a:rPr lang="en-GB" sz="1000" dirty="0" smtClean="0"/>
              <a:t>(2), pp.1-12.</a:t>
            </a:r>
            <a:endParaRPr lang="en-US" sz="1000" dirty="0" smtClean="0"/>
          </a:p>
          <a:p>
            <a:r>
              <a:rPr lang="en-GB" sz="1000" dirty="0" smtClean="0"/>
              <a:t>Desai, V. and </a:t>
            </a:r>
            <a:r>
              <a:rPr lang="en-GB" sz="1000" dirty="0" err="1" smtClean="0"/>
              <a:t>Vidyapeeth</a:t>
            </a:r>
            <a:r>
              <a:rPr lang="en-GB" sz="1000" dirty="0" smtClean="0"/>
              <a:t>, B. (2019). Digital marketing: A review. </a:t>
            </a:r>
            <a:r>
              <a:rPr lang="en-GB" sz="1000" i="1" dirty="0" smtClean="0"/>
              <a:t>International Journal of Trend in Scientific Research and Development, 5</a:t>
            </a:r>
            <a:r>
              <a:rPr lang="en-GB" sz="1000" dirty="0" smtClean="0"/>
              <a:t>(5), pp.196-200.</a:t>
            </a:r>
            <a:endParaRPr lang="en-US" sz="1000" dirty="0" smtClean="0"/>
          </a:p>
          <a:p>
            <a:r>
              <a:rPr lang="en-US" sz="1000" dirty="0" smtClean="0"/>
              <a:t>Desai, V. and </a:t>
            </a:r>
            <a:r>
              <a:rPr lang="en-US" sz="1000" dirty="0" err="1" smtClean="0"/>
              <a:t>Vidyapeeth</a:t>
            </a:r>
            <a:r>
              <a:rPr lang="en-US" sz="1000" dirty="0" smtClean="0"/>
              <a:t>, B. (2019). Digital marketing: A review. </a:t>
            </a:r>
            <a:r>
              <a:rPr lang="en-US" sz="1000" i="1" dirty="0" smtClean="0"/>
              <a:t>International Journal of Trend in Scientific Research and Development, 5</a:t>
            </a:r>
            <a:r>
              <a:rPr lang="en-US" sz="1000" dirty="0" smtClean="0"/>
              <a:t>(5), pp.196-200.</a:t>
            </a:r>
          </a:p>
          <a:p>
            <a:r>
              <a:rPr lang="en-GB" sz="1000" dirty="0" err="1" smtClean="0"/>
              <a:t>Dumitriu</a:t>
            </a:r>
            <a:r>
              <a:rPr lang="en-GB" sz="1000" dirty="0" smtClean="0"/>
              <a:t>, D., </a:t>
            </a:r>
            <a:r>
              <a:rPr lang="en-GB" sz="1000" dirty="0" err="1" smtClean="0"/>
              <a:t>Militaru</a:t>
            </a:r>
            <a:r>
              <a:rPr lang="en-GB" sz="1000" dirty="0" smtClean="0"/>
              <a:t>, G., </a:t>
            </a:r>
            <a:r>
              <a:rPr lang="en-GB" sz="1000" dirty="0" err="1" smtClean="0"/>
              <a:t>Deselnicu</a:t>
            </a:r>
            <a:r>
              <a:rPr lang="en-GB" sz="1000" dirty="0" smtClean="0"/>
              <a:t>, D.C., </a:t>
            </a:r>
            <a:r>
              <a:rPr lang="en-GB" sz="1000" dirty="0" err="1" smtClean="0"/>
              <a:t>Niculescu</a:t>
            </a:r>
            <a:r>
              <a:rPr lang="en-GB" sz="1000" dirty="0" smtClean="0"/>
              <a:t>, A. and </a:t>
            </a:r>
            <a:r>
              <a:rPr lang="en-GB" sz="1000" dirty="0" err="1" smtClean="0"/>
              <a:t>Popescu</a:t>
            </a:r>
            <a:r>
              <a:rPr lang="en-GB" sz="1000" dirty="0" smtClean="0"/>
              <a:t>, M.A.M. (2019). A perspective over modern SMEs: Managing brand equity, growth and sustainability through digital marketing tools and techniques. </a:t>
            </a:r>
            <a:r>
              <a:rPr lang="en-GB" sz="1000" i="1" dirty="0" smtClean="0"/>
              <a:t>Sustainability</a:t>
            </a:r>
            <a:r>
              <a:rPr lang="en-GB" sz="1000" dirty="0" smtClean="0"/>
              <a:t>, 11(7), p.2111.</a:t>
            </a:r>
            <a:endParaRPr lang="en-US" sz="1000" dirty="0" smtClean="0"/>
          </a:p>
          <a:p>
            <a:r>
              <a:rPr lang="en-GB" sz="1000" dirty="0" smtClean="0"/>
              <a:t>Holmes, A.G.D. (2020). Researcher </a:t>
            </a:r>
            <a:r>
              <a:rPr lang="en-GB" sz="1000" dirty="0" err="1" smtClean="0"/>
              <a:t>Positionality</a:t>
            </a:r>
            <a:r>
              <a:rPr lang="en-GB" sz="1000" dirty="0" smtClean="0"/>
              <a:t>--A Consideration of Its Influence and Place in Qualitative Research--A New Researcher Guide. </a:t>
            </a:r>
            <a:r>
              <a:rPr lang="en-GB" sz="1000" i="1" dirty="0" err="1" smtClean="0"/>
              <a:t>Shanlax</a:t>
            </a:r>
            <a:r>
              <a:rPr lang="en-GB" sz="1000" i="1" dirty="0" smtClean="0"/>
              <a:t> International Journal of Education, 8</a:t>
            </a:r>
            <a:r>
              <a:rPr lang="en-GB" sz="1000" dirty="0" smtClean="0"/>
              <a:t>(4), pp.1-10.</a:t>
            </a:r>
            <a:endParaRPr lang="en-US" sz="1000" dirty="0" smtClean="0"/>
          </a:p>
          <a:p>
            <a:r>
              <a:rPr lang="en-GB" sz="1000" dirty="0" smtClean="0"/>
              <a:t>Jiang, Y., Wang, H.H., Jin, S. and Delgado, M.S. (2019). The promising effect of a green food label in the new online market. </a:t>
            </a:r>
            <a:r>
              <a:rPr lang="en-GB" sz="1000" i="1" dirty="0" smtClean="0"/>
              <a:t>Sustainability, 11</a:t>
            </a:r>
            <a:r>
              <a:rPr lang="en-GB" sz="1000" dirty="0" smtClean="0"/>
              <a:t>(3), p.796.</a:t>
            </a:r>
            <a:endParaRPr lang="en-US" sz="1000" dirty="0" smtClean="0"/>
          </a:p>
          <a:p>
            <a:r>
              <a:rPr lang="en-GB" sz="1000" dirty="0" smtClean="0"/>
              <a:t> </a:t>
            </a:r>
            <a:r>
              <a:rPr lang="en-GB" sz="1000" dirty="0" err="1" smtClean="0"/>
              <a:t>Kayumovich</a:t>
            </a:r>
            <a:r>
              <a:rPr lang="en-GB" sz="1000" dirty="0" smtClean="0"/>
              <a:t>, K.O. (2020). Particular qualities use of social media in digital tourism. </a:t>
            </a:r>
            <a:r>
              <a:rPr lang="en-GB" sz="1000" i="1" dirty="0" smtClean="0"/>
              <a:t>Gwalior Management Academy, 28</a:t>
            </a:r>
            <a:r>
              <a:rPr lang="en-GB" sz="1000" dirty="0" smtClean="0"/>
              <a:t>(1), pp.21-28.</a:t>
            </a:r>
            <a:endParaRPr lang="en-US" sz="1000" dirty="0" smtClean="0"/>
          </a:p>
          <a:p>
            <a:r>
              <a:rPr lang="en-GB" sz="1000" dirty="0" smtClean="0"/>
              <a:t>King, A.C., Whitt-Glover, M.C., Marquez, D.X., </a:t>
            </a:r>
            <a:r>
              <a:rPr lang="en-GB" sz="1000" dirty="0" err="1" smtClean="0"/>
              <a:t>Buman</a:t>
            </a:r>
            <a:r>
              <a:rPr lang="en-GB" sz="1000" dirty="0" smtClean="0"/>
              <a:t>, M.P., Napolitano, M.A., </a:t>
            </a:r>
            <a:r>
              <a:rPr lang="en-GB" sz="1000" dirty="0" err="1" smtClean="0"/>
              <a:t>Jakicic</a:t>
            </a:r>
            <a:r>
              <a:rPr lang="en-GB" sz="1000" dirty="0" smtClean="0"/>
              <a:t>, J., Fulton, J.E. and Tennant, B.L. (2019). Physical activity promotion: highlights from the 2018 physical activity guidelines advisory committee systematic review. </a:t>
            </a:r>
            <a:r>
              <a:rPr lang="en-GB" sz="1000" i="1" dirty="0" smtClean="0"/>
              <a:t>Medicine &amp; Science in Sports &amp; Exercise, 51</a:t>
            </a:r>
            <a:r>
              <a:rPr lang="en-GB" sz="1000" dirty="0" smtClean="0"/>
              <a:t>(6), pp.1340-1353.</a:t>
            </a:r>
            <a:endParaRPr lang="en-US" sz="1000" dirty="0" smtClean="0"/>
          </a:p>
          <a:p>
            <a:r>
              <a:rPr lang="en-GB" sz="1000" dirty="0" err="1" smtClean="0"/>
              <a:t>Kurdi</a:t>
            </a:r>
            <a:r>
              <a:rPr lang="en-GB" sz="1000" dirty="0" smtClean="0"/>
              <a:t>, B., </a:t>
            </a:r>
            <a:r>
              <a:rPr lang="en-GB" sz="1000" dirty="0" err="1" smtClean="0"/>
              <a:t>Alshurideh</a:t>
            </a:r>
            <a:r>
              <a:rPr lang="en-GB" sz="1000" dirty="0" smtClean="0"/>
              <a:t>, M., </a:t>
            </a:r>
            <a:r>
              <a:rPr lang="en-GB" sz="1000" dirty="0" err="1" smtClean="0"/>
              <a:t>Akour</a:t>
            </a:r>
            <a:r>
              <a:rPr lang="en-GB" sz="1000" dirty="0" smtClean="0"/>
              <a:t>, I., </a:t>
            </a:r>
            <a:r>
              <a:rPr lang="en-GB" sz="1000" dirty="0" err="1" smtClean="0"/>
              <a:t>Alzoubi</a:t>
            </a:r>
            <a:r>
              <a:rPr lang="en-GB" sz="1000" dirty="0" smtClean="0"/>
              <a:t>, H., </a:t>
            </a:r>
            <a:r>
              <a:rPr lang="en-GB" sz="1000" dirty="0" err="1" smtClean="0"/>
              <a:t>Obeidat</a:t>
            </a:r>
            <a:r>
              <a:rPr lang="en-GB" sz="1000" dirty="0" smtClean="0"/>
              <a:t>, B. and </a:t>
            </a:r>
            <a:r>
              <a:rPr lang="en-GB" sz="1000" dirty="0" err="1" smtClean="0"/>
              <a:t>Alhamad</a:t>
            </a:r>
            <a:r>
              <a:rPr lang="en-GB" sz="1000" dirty="0" smtClean="0"/>
              <a:t>, A. (2022). The role of digital marketing channels on consumer buying decisions through </a:t>
            </a:r>
            <a:r>
              <a:rPr lang="en-GB" sz="1000" dirty="0" err="1" smtClean="0"/>
              <a:t>eWOM</a:t>
            </a:r>
            <a:r>
              <a:rPr lang="en-GB" sz="1000" dirty="0" smtClean="0"/>
              <a:t> in the Jordanian markets. </a:t>
            </a:r>
            <a:r>
              <a:rPr lang="en-GB" sz="1000" i="1" dirty="0" smtClean="0"/>
              <a:t>International Journal of Data and Network Science, 6</a:t>
            </a:r>
            <a:r>
              <a:rPr lang="en-GB" sz="1000" dirty="0" smtClean="0"/>
              <a:t>(4), pp.1175-1186.</a:t>
            </a:r>
            <a:endParaRPr lang="en-US" sz="1000" dirty="0" smtClean="0"/>
          </a:p>
          <a:p>
            <a:r>
              <a:rPr lang="en-GB" sz="1000" dirty="0" smtClean="0"/>
              <a:t>Lee, S.M. and Lee, D. (2020). “</a:t>
            </a:r>
            <a:r>
              <a:rPr lang="en-GB" sz="1000" dirty="0" err="1" smtClean="0"/>
              <a:t>Untact</a:t>
            </a:r>
            <a:r>
              <a:rPr lang="en-GB" sz="1000" dirty="0" smtClean="0"/>
              <a:t>”: a new customer service strategy in the digital age. </a:t>
            </a:r>
            <a:r>
              <a:rPr lang="en-GB" sz="1000" i="1" dirty="0" smtClean="0"/>
              <a:t>Service Business, 14</a:t>
            </a:r>
            <a:r>
              <a:rPr lang="en-GB" sz="1000" dirty="0" smtClean="0"/>
              <a:t>(1), pp.1-22.</a:t>
            </a:r>
            <a:endParaRPr lang="en-US" sz="1000" dirty="0" smtClean="0"/>
          </a:p>
          <a:p>
            <a:r>
              <a:rPr lang="en-GB" sz="1000" dirty="0" err="1" smtClean="0"/>
              <a:t>López</a:t>
            </a:r>
            <a:r>
              <a:rPr lang="en-GB" sz="1000" dirty="0" smtClean="0"/>
              <a:t> </a:t>
            </a:r>
            <a:r>
              <a:rPr lang="en-GB" sz="1000" dirty="0" err="1" smtClean="0"/>
              <a:t>García</a:t>
            </a:r>
            <a:r>
              <a:rPr lang="en-GB" sz="1000" dirty="0" smtClean="0"/>
              <a:t>, J.J., </a:t>
            </a:r>
            <a:r>
              <a:rPr lang="en-GB" sz="1000" dirty="0" err="1" smtClean="0"/>
              <a:t>Lizcano</a:t>
            </a:r>
            <a:r>
              <a:rPr lang="en-GB" sz="1000" dirty="0" smtClean="0"/>
              <a:t>, D., Ramos, C.M. and Matos, N. (2019). Digital marketing actions that achieve a better attraction and loyalty of users: An analytical study. </a:t>
            </a:r>
            <a:r>
              <a:rPr lang="en-GB" sz="1000" i="1" dirty="0" smtClean="0"/>
              <a:t>Future Internet, 11</a:t>
            </a:r>
            <a:r>
              <a:rPr lang="en-GB" sz="1000" dirty="0" smtClean="0"/>
              <a:t>(6), p.130.</a:t>
            </a:r>
            <a:endParaRPr lang="en-US" sz="1000" dirty="0" smtClean="0"/>
          </a:p>
          <a:p>
            <a:r>
              <a:rPr lang="en-US" sz="1000" dirty="0" smtClean="0"/>
              <a:t>Marketing Charts (2021). </a:t>
            </a:r>
            <a:r>
              <a:rPr lang="en-US" sz="1000" i="1" dirty="0" smtClean="0"/>
              <a:t>Social Media Marketing Update: Preferred Platforms and Content Types in 2021</a:t>
            </a:r>
            <a:r>
              <a:rPr lang="en-US" sz="1000" dirty="0" smtClean="0"/>
              <a:t> [Online]. Available at: </a:t>
            </a:r>
            <a:r>
              <a:rPr lang="en-US" sz="1000" dirty="0" smtClean="0">
                <a:hlinkClick r:id="rId2"/>
              </a:rPr>
              <a:t>https://www.marketingcharts.com/digital/social-media-117464</a:t>
            </a:r>
            <a:r>
              <a:rPr lang="en-US" sz="1000" dirty="0" smtClean="0"/>
              <a:t> [Accessed on: 22 April 2023].</a:t>
            </a:r>
          </a:p>
          <a:p>
            <a:r>
              <a:rPr lang="en-GB" sz="1000" dirty="0" err="1" smtClean="0"/>
              <a:t>Martínez</a:t>
            </a:r>
            <a:r>
              <a:rPr lang="en-GB" sz="1000" dirty="0" smtClean="0"/>
              <a:t>-Plumed, F., Contreras-</a:t>
            </a:r>
            <a:r>
              <a:rPr lang="en-GB" sz="1000" dirty="0" err="1" smtClean="0"/>
              <a:t>Ochando</a:t>
            </a:r>
            <a:r>
              <a:rPr lang="en-GB" sz="1000" dirty="0" smtClean="0"/>
              <a:t>, L., </a:t>
            </a:r>
            <a:r>
              <a:rPr lang="en-GB" sz="1000" dirty="0" err="1" smtClean="0"/>
              <a:t>Ferri</a:t>
            </a:r>
            <a:r>
              <a:rPr lang="en-GB" sz="1000" dirty="0" smtClean="0"/>
              <a:t>, C., </a:t>
            </a:r>
            <a:r>
              <a:rPr lang="en-GB" sz="1000" dirty="0" err="1" smtClean="0"/>
              <a:t>Hernández-Orallo</a:t>
            </a:r>
            <a:r>
              <a:rPr lang="en-GB" sz="1000" dirty="0" smtClean="0"/>
              <a:t>, J., Kull, M., </a:t>
            </a:r>
            <a:r>
              <a:rPr lang="en-GB" sz="1000" dirty="0" err="1" smtClean="0"/>
              <a:t>Lachiche</a:t>
            </a:r>
            <a:r>
              <a:rPr lang="en-GB" sz="1000" dirty="0" smtClean="0"/>
              <a:t>, N., Ramirez-Quintana, M.J. and </a:t>
            </a:r>
            <a:r>
              <a:rPr lang="en-GB" sz="1000" dirty="0" err="1" smtClean="0"/>
              <a:t>Flach</a:t>
            </a:r>
            <a:r>
              <a:rPr lang="en-GB" sz="1000" dirty="0" smtClean="0"/>
              <a:t>, P. (2019). CRISP-DM twenty years later: From data mining processes to data science trajectories. </a:t>
            </a:r>
            <a:r>
              <a:rPr lang="en-GB" sz="1000" i="1" dirty="0" smtClean="0"/>
              <a:t>IEEE Transactions on Knowledge and Data Engineering, 33</a:t>
            </a:r>
            <a:r>
              <a:rPr lang="en-GB" sz="1000" dirty="0" smtClean="0"/>
              <a:t>(8), pp.3048-3061.</a:t>
            </a:r>
            <a:endParaRPr lang="en-US" sz="1000" dirty="0" smtClean="0"/>
          </a:p>
          <a:p>
            <a:r>
              <a:rPr lang="en-GB" sz="1000" dirty="0" err="1" smtClean="0"/>
              <a:t>Morewedge</a:t>
            </a:r>
            <a:r>
              <a:rPr lang="en-GB" sz="1000" dirty="0" smtClean="0"/>
              <a:t>, C.K., </a:t>
            </a:r>
            <a:r>
              <a:rPr lang="en-GB" sz="1000" dirty="0" err="1" smtClean="0"/>
              <a:t>Monga</a:t>
            </a:r>
            <a:r>
              <a:rPr lang="en-GB" sz="1000" dirty="0" smtClean="0"/>
              <a:t>, A., </a:t>
            </a:r>
            <a:r>
              <a:rPr lang="en-GB" sz="1000" dirty="0" err="1" smtClean="0"/>
              <a:t>Palmatier</a:t>
            </a:r>
            <a:r>
              <a:rPr lang="en-GB" sz="1000" dirty="0" smtClean="0"/>
              <a:t>, R.W., </a:t>
            </a:r>
            <a:r>
              <a:rPr lang="en-GB" sz="1000" dirty="0" err="1" smtClean="0"/>
              <a:t>Shu</a:t>
            </a:r>
            <a:r>
              <a:rPr lang="en-GB" sz="1000" dirty="0" smtClean="0"/>
              <a:t>, S.B. and Small, D.A. (2021). Evolution of consumption: A psychological ownership framework. </a:t>
            </a:r>
            <a:r>
              <a:rPr lang="en-GB" sz="1000" i="1" dirty="0" smtClean="0"/>
              <a:t>Journal of Marketing, 85</a:t>
            </a:r>
            <a:r>
              <a:rPr lang="en-GB" sz="1000" dirty="0" smtClean="0"/>
              <a:t>(1), pp.196-218.</a:t>
            </a:r>
            <a:endParaRPr lang="en-US" sz="1000" dirty="0" smtClean="0"/>
          </a:p>
          <a:p>
            <a:r>
              <a:rPr lang="en-GB" sz="1000" dirty="0" smtClean="0"/>
              <a:t>Nair, K. and Gupta, R. (2021). Application of AI technology in modern digital marketing environment. </a:t>
            </a:r>
            <a:r>
              <a:rPr lang="en-GB" sz="1000" i="1" dirty="0" smtClean="0"/>
              <a:t>World Journal of Entrepreneurship, Management and Sustainable Development, 17</a:t>
            </a:r>
            <a:r>
              <a:rPr lang="en-GB" sz="1000" dirty="0" smtClean="0"/>
              <a:t>(3), pp.318-328.</a:t>
            </a:r>
            <a:endParaRPr lang="en-US" sz="1000" dirty="0" smtClean="0"/>
          </a:p>
          <a:p>
            <a:r>
              <a:rPr lang="en-US" sz="1000" dirty="0" smtClean="0"/>
              <a:t>Peter, M.K. and </a:t>
            </a:r>
            <a:r>
              <a:rPr lang="en-US" sz="1000" dirty="0" err="1" smtClean="0"/>
              <a:t>Dalla</a:t>
            </a:r>
            <a:r>
              <a:rPr lang="en-US" sz="1000" dirty="0" smtClean="0"/>
              <a:t> </a:t>
            </a:r>
            <a:r>
              <a:rPr lang="en-US" sz="1000" dirty="0" err="1" smtClean="0"/>
              <a:t>Vecchia</a:t>
            </a:r>
            <a:r>
              <a:rPr lang="en-US" sz="1000" dirty="0" smtClean="0"/>
              <a:t>, M. (2021). The digital marketing toolkit: a literature review for the identification of digital marketing channels and platforms. </a:t>
            </a:r>
            <a:r>
              <a:rPr lang="en-US" sz="1000" i="1" dirty="0" smtClean="0"/>
              <a:t>New trends in business information systems and technology: Digital innovation and digital business transformation</a:t>
            </a:r>
            <a:r>
              <a:rPr lang="en-US" sz="1000" dirty="0" smtClean="0"/>
              <a:t>, pp.251-265.</a:t>
            </a:r>
          </a:p>
          <a:p>
            <a:r>
              <a:rPr lang="en-GB" sz="1000" dirty="0" err="1" smtClean="0"/>
              <a:t>Redjeki</a:t>
            </a:r>
            <a:r>
              <a:rPr lang="en-GB" sz="1000" dirty="0" smtClean="0"/>
              <a:t>, F. and </a:t>
            </a:r>
            <a:r>
              <a:rPr lang="en-GB" sz="1000" dirty="0" err="1" smtClean="0"/>
              <a:t>Affandi</a:t>
            </a:r>
            <a:r>
              <a:rPr lang="en-GB" sz="1000" dirty="0" smtClean="0"/>
              <a:t>, A. (2021). Utilization of Digital Marketing for MSME Players as Value Creation for Customers during the COVID-19 Pandemic. </a:t>
            </a:r>
            <a:r>
              <a:rPr lang="en-GB" sz="1000" i="1" dirty="0" smtClean="0"/>
              <a:t>International Journal of Science and Society, 3</a:t>
            </a:r>
            <a:r>
              <a:rPr lang="en-GB" sz="1000" dirty="0" smtClean="0"/>
              <a:t>(1), pp.40-55.</a:t>
            </a:r>
            <a:endParaRPr lang="en-US" sz="1000" dirty="0" smtClean="0"/>
          </a:p>
          <a:p>
            <a:r>
              <a:rPr lang="en-GB" sz="1000" dirty="0" smtClean="0"/>
              <a:t>Statista (2022).  </a:t>
            </a:r>
            <a:r>
              <a:rPr lang="en-GB" sz="1000" i="1" dirty="0" smtClean="0"/>
              <a:t>Daily time spent on social networking by internet users worldwide from 2012 to 2022.</a:t>
            </a:r>
            <a:r>
              <a:rPr lang="en-GB" sz="1000" dirty="0" smtClean="0"/>
              <a:t> Available at: </a:t>
            </a:r>
            <a:r>
              <a:rPr lang="en-GB" sz="1000" dirty="0" smtClean="0">
                <a:hlinkClick r:id="rId3"/>
              </a:rPr>
              <a:t>https://www.statista.com/statistics/433871/daily-social-media-usage-worldwide/</a:t>
            </a:r>
            <a:r>
              <a:rPr lang="en-GB" sz="1000" dirty="0" smtClean="0"/>
              <a:t> [Accessed on: 21th April, 2023]</a:t>
            </a:r>
            <a:endParaRPr lang="en-US" sz="1000" dirty="0" smtClean="0"/>
          </a:p>
          <a:p>
            <a:r>
              <a:rPr lang="en-GB" sz="1000" dirty="0" smtClean="0"/>
              <a:t>Statista (2023). </a:t>
            </a:r>
            <a:r>
              <a:rPr lang="en-GB" sz="1000" i="1" dirty="0" smtClean="0"/>
              <a:t>Digital Advertising - Worldwide.</a:t>
            </a:r>
            <a:r>
              <a:rPr lang="en-GB" sz="1000" dirty="0" smtClean="0"/>
              <a:t> Available at: </a:t>
            </a:r>
            <a:r>
              <a:rPr lang="en-GB" sz="1000" dirty="0" smtClean="0">
                <a:hlinkClick r:id="rId4"/>
              </a:rPr>
              <a:t>https://www.statista.com/outlook/dmo/digital-advertising/worldwide</a:t>
            </a:r>
            <a:r>
              <a:rPr lang="en-GB" sz="1000" dirty="0" smtClean="0"/>
              <a:t> [Accessed on: 21th April, 2023] </a:t>
            </a:r>
            <a:br>
              <a:rPr lang="en-GB" sz="1000" dirty="0" smtClean="0"/>
            </a:br>
            <a:endParaRPr lang="en-US" sz="1000" dirty="0" smtClean="0"/>
          </a:p>
          <a:p>
            <a:r>
              <a:rPr lang="en-US" sz="1000" dirty="0" smtClean="0"/>
              <a:t>Statista (2023a). </a:t>
            </a:r>
            <a:r>
              <a:rPr lang="en-US" sz="1000" i="1" dirty="0" smtClean="0"/>
              <a:t>Leading shifts in search engine optimization (SEO) worldwide in 2022</a:t>
            </a:r>
            <a:r>
              <a:rPr lang="en-US" sz="1000" dirty="0" smtClean="0"/>
              <a:t> [Online]. Available at: </a:t>
            </a:r>
            <a:r>
              <a:rPr lang="en-US" sz="1000" dirty="0" smtClean="0">
                <a:hlinkClick r:id="rId5"/>
              </a:rPr>
              <a:t>https://www.statista.com/statistics/1274488/seo-threats/</a:t>
            </a:r>
            <a:r>
              <a:rPr lang="en-US" sz="1000" dirty="0" smtClean="0"/>
              <a:t> [Accessed on: 22 April 2023].</a:t>
            </a:r>
          </a:p>
          <a:p>
            <a:r>
              <a:rPr lang="en-US" sz="1000" dirty="0" smtClean="0"/>
              <a:t>Statista (2023b). </a:t>
            </a:r>
            <a:r>
              <a:rPr lang="en-US" sz="1000" i="1" dirty="0" smtClean="0"/>
              <a:t>Online video advertising spending worldwide from 2020 to 2024</a:t>
            </a:r>
            <a:r>
              <a:rPr lang="en-US" sz="1000" dirty="0" smtClean="0"/>
              <a:t> [Online]. Available at: </a:t>
            </a:r>
            <a:r>
              <a:rPr lang="en-US" sz="1000" dirty="0" smtClean="0">
                <a:hlinkClick r:id="rId6"/>
              </a:rPr>
              <a:t>https://www.statista.com/statistics/246567/global-online-advertising-revenue/</a:t>
            </a:r>
            <a:r>
              <a:rPr lang="en-US" sz="1000" dirty="0" smtClean="0"/>
              <a:t> [Accessed on: 22 April 2023].</a:t>
            </a:r>
          </a:p>
          <a:p>
            <a:r>
              <a:rPr lang="en-GB" sz="1000" dirty="0" smtClean="0"/>
              <a:t>Suleiman, M.I., Muhammad, N.B., </a:t>
            </a:r>
            <a:r>
              <a:rPr lang="en-GB" sz="1000" dirty="0" err="1" smtClean="0"/>
              <a:t>Yahaya</a:t>
            </a:r>
            <a:r>
              <a:rPr lang="en-GB" sz="1000" dirty="0" smtClean="0"/>
              <a:t>, I.S., </a:t>
            </a:r>
            <a:r>
              <a:rPr lang="en-GB" sz="1000" dirty="0" err="1" smtClean="0"/>
              <a:t>Adamu</a:t>
            </a:r>
            <a:r>
              <a:rPr lang="en-GB" sz="1000" dirty="0" smtClean="0"/>
              <a:t>, M.A. and Sabo, A.U. (2020). Benefits and challenges: for marketing strategies online. </a:t>
            </a:r>
            <a:r>
              <a:rPr lang="en-GB" sz="1000" i="1" dirty="0" smtClean="0"/>
              <a:t>European Journal of Molecular &amp; Clinical Medicine, 7</a:t>
            </a:r>
            <a:r>
              <a:rPr lang="en-GB" sz="1000" dirty="0" smtClean="0"/>
              <a:t>(3), pp.164-179.</a:t>
            </a:r>
            <a:endParaRPr lang="en-US" sz="1000" dirty="0" smtClean="0"/>
          </a:p>
          <a:p>
            <a:r>
              <a:rPr lang="en-US" sz="1000" dirty="0" smtClean="0"/>
              <a:t>The Sun (2023). </a:t>
            </a:r>
            <a:r>
              <a:rPr lang="en-US" sz="1000" i="1" dirty="0" smtClean="0"/>
              <a:t>When is McDonald’s planning to bring the Chicken Big Mac back? </a:t>
            </a:r>
            <a:r>
              <a:rPr lang="en-US" sz="1000" dirty="0" smtClean="0"/>
              <a:t>[Online]. Available at: </a:t>
            </a:r>
            <a:r>
              <a:rPr lang="en-US" sz="1000" dirty="0" smtClean="0">
                <a:hlinkClick r:id="rId7"/>
              </a:rPr>
              <a:t>https://www.thesun.co.uk/money/17432442/mcdonalds-chicken-big-mac-release-date/</a:t>
            </a:r>
            <a:r>
              <a:rPr lang="en-US" sz="1000" dirty="0" smtClean="0"/>
              <a:t>  [Accessed on: 22 April 2023].</a:t>
            </a:r>
          </a:p>
          <a:p>
            <a:r>
              <a:rPr lang="en-US" sz="1000" dirty="0" smtClean="0"/>
              <a:t>Twitter (2023). </a:t>
            </a:r>
            <a:r>
              <a:rPr lang="en-US" sz="1000" i="1" dirty="0" smtClean="0"/>
              <a:t>Unilever </a:t>
            </a:r>
            <a:r>
              <a:rPr lang="en-US" sz="1000" dirty="0" smtClean="0"/>
              <a:t>[Online]. Available at: </a:t>
            </a:r>
            <a:r>
              <a:rPr lang="en-US" sz="1000" dirty="0" smtClean="0">
                <a:hlinkClick r:id="rId8"/>
              </a:rPr>
              <a:t>https://twitter.com/Unilever</a:t>
            </a:r>
            <a:r>
              <a:rPr lang="en-US" sz="1000" dirty="0" smtClean="0"/>
              <a:t> [Accessed on: 22 April 2023].</a:t>
            </a:r>
          </a:p>
          <a:p>
            <a:r>
              <a:rPr lang="en-GB" sz="1000" dirty="0" err="1" smtClean="0"/>
              <a:t>Ugolkov</a:t>
            </a:r>
            <a:r>
              <a:rPr lang="en-GB" sz="1000" dirty="0" smtClean="0"/>
              <a:t>, I., </a:t>
            </a:r>
            <a:r>
              <a:rPr lang="en-GB" sz="1000" dirty="0" err="1" smtClean="0"/>
              <a:t>Karyy</a:t>
            </a:r>
            <a:r>
              <a:rPr lang="en-GB" sz="1000" dirty="0" smtClean="0"/>
              <a:t>, O., </a:t>
            </a:r>
            <a:r>
              <a:rPr lang="en-GB" sz="1000" dirty="0" err="1" smtClean="0"/>
              <a:t>Skybinskyi</a:t>
            </a:r>
            <a:r>
              <a:rPr lang="en-GB" sz="1000" dirty="0" smtClean="0"/>
              <a:t>, O., </a:t>
            </a:r>
            <a:r>
              <a:rPr lang="en-GB" sz="1000" dirty="0" err="1" smtClean="0"/>
              <a:t>Ugolkova</a:t>
            </a:r>
            <a:r>
              <a:rPr lang="en-GB" sz="1000" dirty="0" smtClean="0"/>
              <a:t>, O. and </a:t>
            </a:r>
            <a:r>
              <a:rPr lang="en-GB" sz="1000" dirty="0" err="1" smtClean="0"/>
              <a:t>Zhezhukha</a:t>
            </a:r>
            <a:r>
              <a:rPr lang="en-GB" sz="1000" dirty="0" smtClean="0"/>
              <a:t>, V. (2020). The evaluation of content effectiveness within online and offline marketing communications of an enterprise. </a:t>
            </a:r>
            <a:r>
              <a:rPr lang="en-GB" sz="1000" i="1" dirty="0" smtClean="0"/>
              <a:t>Innovative Marketing, 16</a:t>
            </a:r>
            <a:r>
              <a:rPr lang="en-GB" sz="1000" dirty="0" smtClean="0"/>
              <a:t>(3), pp.26-36.</a:t>
            </a:r>
            <a:endParaRPr lang="en-US" sz="1000" dirty="0" smtClean="0"/>
          </a:p>
          <a:p>
            <a:r>
              <a:rPr lang="en-GB" sz="1000" dirty="0" smtClean="0"/>
              <a:t>Vieira, V.A., de Almeida, M.I.S., </a:t>
            </a:r>
            <a:r>
              <a:rPr lang="en-GB" sz="1000" dirty="0" err="1" smtClean="0"/>
              <a:t>Agnihotri</a:t>
            </a:r>
            <a:r>
              <a:rPr lang="en-GB" sz="1000" dirty="0" smtClean="0"/>
              <a:t>, R., </a:t>
            </a:r>
            <a:r>
              <a:rPr lang="en-GB" sz="1000" dirty="0" err="1" smtClean="0"/>
              <a:t>da</a:t>
            </a:r>
            <a:r>
              <a:rPr lang="en-GB" sz="1000" dirty="0" smtClean="0"/>
              <a:t> Silva, N.S.D.A.C. and </a:t>
            </a:r>
            <a:r>
              <a:rPr lang="en-GB" sz="1000" dirty="0" err="1" smtClean="0"/>
              <a:t>Arunachalam</a:t>
            </a:r>
            <a:r>
              <a:rPr lang="en-GB" sz="1000" dirty="0" smtClean="0"/>
              <a:t>, S. (2019). In pursuit of an effective B2B digital marketing strategy in an emerging market. </a:t>
            </a:r>
            <a:r>
              <a:rPr lang="en-GB" sz="1000" i="1" dirty="0" smtClean="0"/>
              <a:t>Journal of the Academy of Marketing Science, 47</a:t>
            </a:r>
            <a:r>
              <a:rPr lang="en-GB" sz="1000" dirty="0" smtClean="0"/>
              <a:t>, pp.1085-1108.</a:t>
            </a:r>
            <a:endParaRPr lang="en-US" sz="1000" dirty="0" smtClean="0"/>
          </a:p>
          <a:p>
            <a:r>
              <a:rPr lang="en-GB" sz="1000" dirty="0" err="1" smtClean="0"/>
              <a:t>Voorveld</a:t>
            </a:r>
            <a:r>
              <a:rPr lang="en-GB" sz="1000" dirty="0" smtClean="0"/>
              <a:t>, H.A., 2019. Brand communication in social media: A research agenda. </a:t>
            </a:r>
            <a:r>
              <a:rPr lang="en-GB" sz="1000" i="1" dirty="0" smtClean="0"/>
              <a:t>Journal of Advertising, 48</a:t>
            </a:r>
            <a:r>
              <a:rPr lang="en-GB" sz="1000" dirty="0" smtClean="0"/>
              <a:t>(1), pp.14-26.</a:t>
            </a:r>
            <a:endParaRPr lang="en-US" sz="1000" dirty="0" smtClean="0"/>
          </a:p>
          <a:p>
            <a:r>
              <a:rPr lang="en-GB" sz="1000" dirty="0" smtClean="0"/>
              <a:t>Wang, Z., Li, M., Lu, J. and Cheng, X. (2022). Business Innovation based on artificial intelligence and Blockchain technology. </a:t>
            </a:r>
            <a:r>
              <a:rPr lang="en-GB" sz="1000" i="1" dirty="0" smtClean="0"/>
              <a:t>Information Processing &amp; Management, 59</a:t>
            </a:r>
            <a:r>
              <a:rPr lang="en-GB" sz="1000" dirty="0" smtClean="0"/>
              <a:t>(1), p.102759.</a:t>
            </a:r>
            <a:endParaRPr lang="en-US" sz="1000" dirty="0" smtClean="0"/>
          </a:p>
          <a:p>
            <a:r>
              <a:rPr lang="en-US" sz="1000" dirty="0" smtClean="0"/>
              <a:t>YouTube (2022a). </a:t>
            </a:r>
            <a:r>
              <a:rPr lang="en-US" sz="1000" i="1" dirty="0" smtClean="0"/>
              <a:t>Once Upon a </a:t>
            </a:r>
            <a:r>
              <a:rPr lang="en-US" sz="1000" i="1" dirty="0" err="1" smtClean="0"/>
              <a:t>Pud</a:t>
            </a:r>
            <a:r>
              <a:rPr lang="en-US" sz="1000" i="1" dirty="0" smtClean="0"/>
              <a:t> | Sainsbury's | Christmas 2022 </a:t>
            </a:r>
            <a:r>
              <a:rPr lang="en-US" sz="1000" dirty="0" smtClean="0"/>
              <a:t>[Online]. Available at: </a:t>
            </a:r>
            <a:r>
              <a:rPr lang="en-US" sz="1000" dirty="0" smtClean="0">
                <a:hlinkClick r:id="rId9"/>
              </a:rPr>
              <a:t>https://www.youtube.com/watch?v=RsbUYmK-Ohg</a:t>
            </a:r>
            <a:r>
              <a:rPr lang="en-US" sz="1000" dirty="0" smtClean="0"/>
              <a:t> [Accessed on: 22 April 2023].</a:t>
            </a:r>
          </a:p>
          <a:p>
            <a:r>
              <a:rPr lang="en-US" sz="1000" dirty="0" smtClean="0"/>
              <a:t>YouTube (2022b). </a:t>
            </a:r>
            <a:r>
              <a:rPr lang="en-US" sz="1000" i="1" dirty="0" smtClean="0"/>
              <a:t>The Chicken Big Mac has landed | McDonald's UK </a:t>
            </a:r>
            <a:r>
              <a:rPr lang="en-US" sz="1000" dirty="0" smtClean="0"/>
              <a:t>[Online]. Available at: </a:t>
            </a:r>
            <a:r>
              <a:rPr lang="en-US" sz="1000" dirty="0" smtClean="0">
                <a:hlinkClick r:id="rId10"/>
              </a:rPr>
              <a:t>https://www.youtube.com/watch?v=8DR1CMqyA8Q</a:t>
            </a:r>
            <a:r>
              <a:rPr lang="en-US" sz="1000" dirty="0" smtClean="0"/>
              <a:t> [Accessed on: 22 April 2023].</a:t>
            </a:r>
            <a:endParaRPr lang="en-US" sz="1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819400"/>
            <a:ext cx="8305800" cy="1143000"/>
          </a:xfrm>
        </p:spPr>
        <p:txBody>
          <a:bodyPr>
            <a:noAutofit/>
          </a:bodyPr>
          <a:lstStyle/>
          <a:p>
            <a:pPr algn="ctr"/>
            <a:r>
              <a:rPr lang="en-US" sz="9600" b="1" i="1" dirty="0" smtClean="0"/>
              <a:t>THANK YOU</a:t>
            </a:r>
            <a:endParaRPr lang="en-US" sz="9600" b="1"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200" b="1" dirty="0" smtClean="0"/>
              <a:t>Concept of digital marketing</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935480"/>
            <a:ext cx="4343400" cy="4389120"/>
          </a:xfrm>
        </p:spPr>
        <p:txBody>
          <a:bodyPr>
            <a:normAutofit/>
          </a:bodyPr>
          <a:lstStyle/>
          <a:p>
            <a:pPr lvl="0"/>
            <a:r>
              <a:rPr lang="en-GB" sz="1800" dirty="0" smtClean="0"/>
              <a:t>Digital marketing is a process of selling products through online advertising.</a:t>
            </a:r>
            <a:endParaRPr lang="en-US" sz="1800" dirty="0" smtClean="0"/>
          </a:p>
          <a:p>
            <a:pPr lvl="0"/>
            <a:r>
              <a:rPr lang="en-GB" sz="1800" dirty="0" smtClean="0"/>
              <a:t>Digital marketing attracts and creates interest in consumer buying behaviour (</a:t>
            </a:r>
            <a:r>
              <a:rPr lang="en-GB" sz="1800" dirty="0" err="1" smtClean="0"/>
              <a:t>Kurdi</a:t>
            </a:r>
            <a:r>
              <a:rPr lang="en-GB" sz="1800" dirty="0" smtClean="0"/>
              <a:t> </a:t>
            </a:r>
            <a:r>
              <a:rPr lang="en-GB" sz="1800" i="1" dirty="0" smtClean="0"/>
              <a:t>et al</a:t>
            </a:r>
            <a:r>
              <a:rPr lang="en-GB" sz="1800" dirty="0" smtClean="0"/>
              <a:t>. 2022).</a:t>
            </a:r>
            <a:endParaRPr lang="en-US" sz="1800" dirty="0" smtClean="0"/>
          </a:p>
          <a:p>
            <a:pPr lvl="0"/>
            <a:r>
              <a:rPr lang="en-GB" sz="1800" dirty="0" smtClean="0"/>
              <a:t>It helps to increase the customer engagement of a business and the brand awareness of a company.</a:t>
            </a:r>
            <a:endParaRPr lang="en-US" sz="1800" dirty="0" smtClean="0"/>
          </a:p>
          <a:p>
            <a:pPr lvl="0"/>
            <a:r>
              <a:rPr lang="en-GB" sz="1800" dirty="0" smtClean="0"/>
              <a:t>It also helped to increase the net sales and develop the company's profitability.</a:t>
            </a:r>
            <a:endParaRPr lang="en-US" sz="1800" dirty="0" smtClean="0"/>
          </a:p>
          <a:p>
            <a:pPr lvl="0"/>
            <a:r>
              <a:rPr lang="en-GB" sz="1800" dirty="0" smtClean="0"/>
              <a:t>It helps to spread the products all over the world. </a:t>
            </a:r>
            <a:endParaRPr lang="en-US" sz="1800" dirty="0" smtClean="0"/>
          </a:p>
          <a:p>
            <a:endParaRPr lang="en-US" sz="1800" dirty="0"/>
          </a:p>
        </p:txBody>
      </p:sp>
      <p:pic>
        <p:nvPicPr>
          <p:cNvPr id="28673" name="Picture 1"/>
          <p:cNvPicPr>
            <a:picLocks noChangeAspect="1" noChangeArrowheads="1"/>
          </p:cNvPicPr>
          <p:nvPr/>
        </p:nvPicPr>
        <p:blipFill>
          <a:blip r:embed="rId3"/>
          <a:srcRect/>
          <a:stretch>
            <a:fillRect/>
          </a:stretch>
        </p:blipFill>
        <p:spPr bwMode="auto">
          <a:xfrm>
            <a:off x="4876800" y="2133600"/>
            <a:ext cx="4114800" cy="385762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normAutofit/>
          </a:bodyPr>
          <a:lstStyle/>
          <a:p>
            <a:pPr algn="ctr"/>
            <a:r>
              <a:rPr lang="en-GB" sz="3200" b="1" dirty="0" smtClean="0"/>
              <a:t>Differences between online and offline marketing</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905000"/>
            <a:ext cx="3962400" cy="4389120"/>
          </a:xfrm>
        </p:spPr>
        <p:txBody>
          <a:bodyPr>
            <a:normAutofit lnSpcReduction="10000"/>
          </a:bodyPr>
          <a:lstStyle/>
          <a:p>
            <a:pPr lvl="0"/>
            <a:r>
              <a:rPr lang="en-GB" sz="1800" dirty="0" smtClean="0"/>
              <a:t>Online marketing is a way to continuously interact with more customers.</a:t>
            </a:r>
            <a:endParaRPr lang="en-US" sz="1800" dirty="0" smtClean="0"/>
          </a:p>
          <a:p>
            <a:pPr lvl="0"/>
            <a:r>
              <a:rPr lang="en-GB" sz="1800" dirty="0" smtClean="0"/>
              <a:t>Offline marketing refers to marketing which needs the physical efforts of the marketers.</a:t>
            </a:r>
            <a:endParaRPr lang="en-US" sz="1800" dirty="0" smtClean="0"/>
          </a:p>
          <a:p>
            <a:pPr lvl="0"/>
            <a:r>
              <a:rPr lang="en-GB" sz="1800" dirty="0" smtClean="0"/>
              <a:t>Online marketing engages more customers than offline (</a:t>
            </a:r>
            <a:r>
              <a:rPr lang="en-GB" sz="1800" dirty="0" err="1" smtClean="0"/>
              <a:t>Ugolkov</a:t>
            </a:r>
            <a:r>
              <a:rPr lang="en-GB" sz="1800" dirty="0" smtClean="0"/>
              <a:t> </a:t>
            </a:r>
            <a:r>
              <a:rPr lang="en-GB" sz="1800" i="1" dirty="0" smtClean="0"/>
              <a:t>et al</a:t>
            </a:r>
            <a:r>
              <a:rPr lang="en-GB" sz="1800" dirty="0" smtClean="0"/>
              <a:t>. 2020).</a:t>
            </a:r>
            <a:endParaRPr lang="en-US" sz="1800" dirty="0" smtClean="0"/>
          </a:p>
          <a:p>
            <a:pPr lvl="0"/>
            <a:r>
              <a:rPr lang="en-GB" sz="1800" dirty="0" smtClean="0"/>
              <a:t>Online Marketing has less risk of product losses than offline marketing.</a:t>
            </a:r>
            <a:endParaRPr lang="en-US" sz="1800" dirty="0" smtClean="0"/>
          </a:p>
          <a:p>
            <a:pPr lvl="0"/>
            <a:r>
              <a:rPr lang="en-GB" sz="1800" dirty="0" smtClean="0"/>
              <a:t>Offline marketing helps to physically visit the products as online cannot.</a:t>
            </a:r>
            <a:endParaRPr lang="en-US" sz="1800" dirty="0" smtClean="0"/>
          </a:p>
          <a:p>
            <a:pPr lvl="0"/>
            <a:r>
              <a:rPr lang="en-GB" sz="1800" dirty="0" smtClean="0"/>
              <a:t>Offline marketing increases loyalty schemes more than online marketing.</a:t>
            </a:r>
            <a:endParaRPr lang="en-US" sz="1800" dirty="0" smtClean="0"/>
          </a:p>
          <a:p>
            <a:endParaRPr lang="en-US" sz="1800" dirty="0"/>
          </a:p>
        </p:txBody>
      </p:sp>
      <p:pic>
        <p:nvPicPr>
          <p:cNvPr id="27649" name="Picture 1"/>
          <p:cNvPicPr>
            <a:picLocks noChangeAspect="1" noChangeArrowheads="1"/>
          </p:cNvPicPr>
          <p:nvPr/>
        </p:nvPicPr>
        <p:blipFill>
          <a:blip r:embed="rId3"/>
          <a:srcRect/>
          <a:stretch>
            <a:fillRect/>
          </a:stretch>
        </p:blipFill>
        <p:spPr bwMode="auto">
          <a:xfrm>
            <a:off x="4495800" y="2209800"/>
            <a:ext cx="4419600" cy="366712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313688"/>
          </a:xfrm>
        </p:spPr>
        <p:txBody>
          <a:bodyPr>
            <a:normAutofit fontScale="90000"/>
          </a:bodyPr>
          <a:lstStyle/>
          <a:p>
            <a:pPr algn="ctr"/>
            <a:r>
              <a:rPr lang="en-GB" sz="3200" b="1" dirty="0" smtClean="0"/>
              <a:t>Discussion on the key consumer trends for driving the development and growth of digital marketing</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0" y="1676400"/>
            <a:ext cx="3962400" cy="4876800"/>
          </a:xfrm>
        </p:spPr>
        <p:txBody>
          <a:bodyPr>
            <a:normAutofit lnSpcReduction="10000"/>
          </a:bodyPr>
          <a:lstStyle/>
          <a:p>
            <a:pPr lvl="0"/>
            <a:r>
              <a:rPr lang="en-GB" sz="1800" dirty="0" smtClean="0"/>
              <a:t>The increasing time of consumers on mobile devices attracts them towards digital marketing.</a:t>
            </a:r>
            <a:endParaRPr lang="en-US" sz="1800" dirty="0" smtClean="0"/>
          </a:p>
          <a:p>
            <a:pPr lvl="0"/>
            <a:r>
              <a:rPr lang="en-GB" sz="1800" dirty="0" smtClean="0"/>
              <a:t>The average ads spend in digital advertising by the users is US$58.99 (</a:t>
            </a:r>
            <a:r>
              <a:rPr lang="en-GB" sz="1800" dirty="0" err="1" smtClean="0"/>
              <a:t>Statista</a:t>
            </a:r>
            <a:r>
              <a:rPr lang="en-GB" sz="1800" dirty="0" smtClean="0"/>
              <a:t>, 2023).</a:t>
            </a:r>
            <a:endParaRPr lang="en-US" sz="1800" dirty="0" smtClean="0"/>
          </a:p>
          <a:p>
            <a:pPr lvl="0"/>
            <a:r>
              <a:rPr lang="en-GB" sz="1800" dirty="0" smtClean="0"/>
              <a:t>The worldwide time spent on social media influences marketers for establishing digital marketing.</a:t>
            </a:r>
            <a:endParaRPr lang="en-US" sz="1800" dirty="0" smtClean="0"/>
          </a:p>
          <a:p>
            <a:pPr lvl="0"/>
            <a:r>
              <a:rPr lang="en-GB" sz="1800" dirty="0" smtClean="0"/>
              <a:t>Fast delivery of the products helps in the development of digital marketing.</a:t>
            </a:r>
            <a:endParaRPr lang="en-US" sz="1800" dirty="0" smtClean="0"/>
          </a:p>
          <a:p>
            <a:pPr lvl="0"/>
            <a:r>
              <a:rPr lang="en-GB" sz="1800" dirty="0" smtClean="0"/>
              <a:t>High satisfaction is provided to consumers with the help of a digital marketing feedback system.</a:t>
            </a:r>
            <a:endParaRPr lang="en-US" sz="1800" dirty="0" smtClean="0"/>
          </a:p>
          <a:p>
            <a:pPr lvl="0"/>
            <a:r>
              <a:rPr lang="en-GB" sz="1800" dirty="0" smtClean="0"/>
              <a:t>It helps to get success with more engagement of customers which helps in the growth of digital marketing. </a:t>
            </a:r>
            <a:endParaRPr lang="en-US" sz="1800" dirty="0" smtClean="0"/>
          </a:p>
          <a:p>
            <a:endParaRPr lang="en-US" sz="1800" dirty="0"/>
          </a:p>
        </p:txBody>
      </p:sp>
      <p:pic>
        <p:nvPicPr>
          <p:cNvPr id="4" name="image1.png"/>
          <p:cNvPicPr/>
          <p:nvPr/>
        </p:nvPicPr>
        <p:blipFill>
          <a:blip r:embed="rId3"/>
          <a:stretch>
            <a:fillRect/>
          </a:stretch>
        </p:blipFill>
        <p:spPr>
          <a:xfrm>
            <a:off x="3962400" y="1828800"/>
            <a:ext cx="4724400" cy="3505200"/>
          </a:xfrm>
          <a:prstGeom prst="rect">
            <a:avLst/>
          </a:prstGeom>
        </p:spPr>
      </p:pic>
      <p:sp>
        <p:nvSpPr>
          <p:cNvPr id="5" name="TextBox 4"/>
          <p:cNvSpPr txBox="1"/>
          <p:nvPr/>
        </p:nvSpPr>
        <p:spPr>
          <a:xfrm>
            <a:off x="4648200" y="5562600"/>
            <a:ext cx="3657600" cy="923330"/>
          </a:xfrm>
          <a:prstGeom prst="rect">
            <a:avLst/>
          </a:prstGeom>
          <a:noFill/>
        </p:spPr>
        <p:txBody>
          <a:bodyPr wrap="square" rtlCol="0">
            <a:spAutoFit/>
          </a:bodyPr>
          <a:lstStyle/>
          <a:p>
            <a:pPr algn="ctr"/>
            <a:r>
              <a:rPr lang="en-GB" b="1" dirty="0" smtClean="0">
                <a:latin typeface="Times New Roman" pitchFamily="18" charset="0"/>
                <a:cs typeface="Times New Roman" pitchFamily="18" charset="0"/>
              </a:rPr>
              <a:t>Figure: Growth of digital advertising worldwide</a:t>
            </a:r>
            <a:endParaRPr lang="en-US" dirty="0" smtClean="0">
              <a:latin typeface="Times New Roman" pitchFamily="18" charset="0"/>
              <a:cs typeface="Times New Roman" pitchFamily="18" charset="0"/>
            </a:endParaRPr>
          </a:p>
          <a:p>
            <a:pPr algn="ctr"/>
            <a:r>
              <a:rPr lang="en-GB" dirty="0" smtClean="0">
                <a:latin typeface="Times New Roman" pitchFamily="18" charset="0"/>
                <a:cs typeface="Times New Roman" pitchFamily="18" charset="0"/>
              </a:rPr>
              <a:t>(Source: Statista, 2023</a:t>
            </a:r>
            <a:r>
              <a:rPr lang="en-GB"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200" b="1" dirty="0" smtClean="0"/>
              <a:t>Concept of Social Media</a:t>
            </a:r>
            <a:r>
              <a:rPr lang="en-US" sz="3200" b="1" dirty="0" smtClean="0"/>
              <a:t/>
            </a:r>
            <a:br>
              <a:rPr lang="en-US" sz="3200" b="1" dirty="0" smtClean="0"/>
            </a:b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447800"/>
            <a:ext cx="3657600" cy="4922520"/>
          </a:xfrm>
        </p:spPr>
        <p:txBody>
          <a:bodyPr>
            <a:normAutofit/>
          </a:bodyPr>
          <a:lstStyle/>
          <a:p>
            <a:pPr lvl="0"/>
            <a:r>
              <a:rPr lang="en-GB" sz="1800" dirty="0" smtClean="0"/>
              <a:t>Social media is a platform which helps in communicating with each other (</a:t>
            </a:r>
            <a:r>
              <a:rPr lang="en-GB" sz="1800" dirty="0" err="1" smtClean="0"/>
              <a:t>Voorveld</a:t>
            </a:r>
            <a:r>
              <a:rPr lang="en-GB" sz="1800" dirty="0" smtClean="0"/>
              <a:t>, 2019).</a:t>
            </a:r>
            <a:endParaRPr lang="en-US" sz="1800" dirty="0" smtClean="0"/>
          </a:p>
          <a:p>
            <a:pPr lvl="0"/>
            <a:r>
              <a:rPr lang="en-GB" sz="1800" dirty="0" smtClean="0"/>
              <a:t>It is used as a form of Internet marketing by businesses and marketers.</a:t>
            </a:r>
            <a:endParaRPr lang="en-US" sz="1800" dirty="0" smtClean="0"/>
          </a:p>
          <a:p>
            <a:pPr lvl="0"/>
            <a:r>
              <a:rPr lang="en-GB" sz="1800" dirty="0" smtClean="0"/>
              <a:t>It helps digital marketing to advertise the products of businesses by using social media apps.</a:t>
            </a:r>
            <a:endParaRPr lang="en-US" sz="1800" dirty="0" smtClean="0"/>
          </a:p>
          <a:p>
            <a:pPr lvl="0"/>
            <a:r>
              <a:rPr lang="en-GB" sz="1800" dirty="0" smtClean="0"/>
              <a:t> It consists of several platforms such as </a:t>
            </a:r>
            <a:r>
              <a:rPr lang="en-GB" sz="1800" dirty="0" err="1" smtClean="0"/>
              <a:t>Instagram</a:t>
            </a:r>
            <a:r>
              <a:rPr lang="en-GB" sz="1800" dirty="0" smtClean="0"/>
              <a:t>, Facebook, Twitter and more.</a:t>
            </a:r>
            <a:endParaRPr lang="en-US" sz="1800" dirty="0" smtClean="0"/>
          </a:p>
          <a:p>
            <a:endParaRPr lang="en-US" sz="1800" dirty="0"/>
          </a:p>
        </p:txBody>
      </p:sp>
      <p:pic>
        <p:nvPicPr>
          <p:cNvPr id="25601" name="Picture 1"/>
          <p:cNvPicPr>
            <a:picLocks noChangeAspect="1" noChangeArrowheads="1"/>
          </p:cNvPicPr>
          <p:nvPr/>
        </p:nvPicPr>
        <p:blipFill>
          <a:blip r:embed="rId3"/>
          <a:srcRect/>
          <a:stretch>
            <a:fillRect/>
          </a:stretch>
        </p:blipFill>
        <p:spPr bwMode="auto">
          <a:xfrm>
            <a:off x="3927151" y="1752600"/>
            <a:ext cx="5216849" cy="36576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t>Critical discussion of digital tools and digital marketing platforms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r>
              <a:rPr lang="en-US" sz="1800" dirty="0" smtClean="0"/>
              <a:t>Digital tools in marketing can help companies to increase their consumer reach through performance and KPI evaluation in international market sectors (Peter and </a:t>
            </a:r>
            <a:r>
              <a:rPr lang="en-US" sz="1800" dirty="0" err="1" smtClean="0"/>
              <a:t>Dalla</a:t>
            </a:r>
            <a:r>
              <a:rPr lang="en-US" sz="1800" dirty="0" smtClean="0"/>
              <a:t> </a:t>
            </a:r>
            <a:r>
              <a:rPr lang="en-US" sz="1800" dirty="0" err="1" smtClean="0"/>
              <a:t>Vecchia</a:t>
            </a:r>
            <a:r>
              <a:rPr lang="en-US" sz="1800" dirty="0" smtClean="0"/>
              <a:t>, 2021).</a:t>
            </a:r>
          </a:p>
          <a:p>
            <a:r>
              <a:rPr lang="en-US" sz="1800" dirty="0" smtClean="0"/>
              <a:t>Platforms for digital marketing, such as Instagram, YouTube and </a:t>
            </a:r>
            <a:r>
              <a:rPr lang="en-US" sz="1800" dirty="0" err="1" smtClean="0"/>
              <a:t>Reddit</a:t>
            </a:r>
            <a:r>
              <a:rPr lang="en-US" sz="1800" dirty="0" smtClean="0"/>
              <a:t> can enhance the approaches to global market reach through engaging content (Desai and </a:t>
            </a:r>
            <a:r>
              <a:rPr lang="en-US" sz="1800" dirty="0" err="1" smtClean="0"/>
              <a:t>Vidyapeeth</a:t>
            </a:r>
            <a:r>
              <a:rPr lang="en-US" sz="1800" dirty="0" smtClean="0"/>
              <a:t>, 2019).</a:t>
            </a:r>
            <a:endParaRPr lang="en-US" sz="1800" dirty="0"/>
          </a:p>
        </p:txBody>
      </p:sp>
      <p:pic>
        <p:nvPicPr>
          <p:cNvPr id="25601" name="Picture 1"/>
          <p:cNvPicPr>
            <a:picLocks noChangeAspect="1" noChangeArrowheads="1"/>
          </p:cNvPicPr>
          <p:nvPr/>
        </p:nvPicPr>
        <p:blipFill>
          <a:blip r:embed="rId3"/>
          <a:srcRect/>
          <a:stretch>
            <a:fillRect/>
          </a:stretch>
        </p:blipFill>
        <p:spPr bwMode="auto">
          <a:xfrm>
            <a:off x="2819400" y="3657600"/>
            <a:ext cx="3983935" cy="28194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200" b="1" dirty="0" smtClean="0"/>
              <a:t>Digital marketing Mix-7ps analysis</a:t>
            </a:r>
            <a:r>
              <a:rPr lang="en-US" sz="3200" b="1" dirty="0" smtClean="0"/>
              <a:t/>
            </a:r>
            <a:br>
              <a:rPr lang="en-US" sz="3200" b="1" dirty="0" smtClean="0"/>
            </a:b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0" y="1524000"/>
            <a:ext cx="4572000" cy="5334000"/>
          </a:xfrm>
        </p:spPr>
        <p:txBody>
          <a:bodyPr>
            <a:normAutofit lnSpcReduction="10000"/>
          </a:bodyPr>
          <a:lstStyle/>
          <a:p>
            <a:pPr lvl="0"/>
            <a:r>
              <a:rPr lang="en-GB" sz="1800" dirty="0" smtClean="0"/>
              <a:t>7ps analysis refers to the necessary marketing mix which is used by businesses for advertising their products.</a:t>
            </a:r>
            <a:endParaRPr lang="en-US" sz="1800" dirty="0" smtClean="0"/>
          </a:p>
          <a:p>
            <a:pPr lvl="0"/>
            <a:r>
              <a:rPr lang="en-GB" sz="1800" dirty="0" smtClean="0"/>
              <a:t>7ps includes products, price, place, promotion, personal evidence, people and process (</a:t>
            </a:r>
            <a:r>
              <a:rPr lang="en-GB" sz="1800" dirty="0" err="1" smtClean="0"/>
              <a:t>Chana</a:t>
            </a:r>
            <a:r>
              <a:rPr lang="en-GB" sz="1800" dirty="0" smtClean="0"/>
              <a:t> </a:t>
            </a:r>
            <a:r>
              <a:rPr lang="en-GB" sz="1800" i="1" dirty="0" smtClean="0"/>
              <a:t>et al</a:t>
            </a:r>
            <a:r>
              <a:rPr lang="en-GB" sz="1800" dirty="0" smtClean="0"/>
              <a:t>. 2021).</a:t>
            </a:r>
            <a:endParaRPr lang="en-US" sz="1800" dirty="0" smtClean="0"/>
          </a:p>
          <a:p>
            <a:pPr lvl="0"/>
            <a:r>
              <a:rPr lang="en-GB" sz="1800" dirty="0" smtClean="0"/>
              <a:t>Digital marketing has influenced the strategic approach to promote the product of the organisations to the targeted customers.</a:t>
            </a:r>
            <a:endParaRPr lang="en-US" sz="1800" dirty="0" smtClean="0"/>
          </a:p>
          <a:p>
            <a:pPr lvl="0"/>
            <a:r>
              <a:rPr lang="en-GB" sz="1800" dirty="0" smtClean="0"/>
              <a:t>Conversely, digital marketing has influenced the prices of the products which facilitates the consumer to compare the prices.</a:t>
            </a:r>
            <a:endParaRPr lang="en-US" sz="1800" dirty="0" smtClean="0"/>
          </a:p>
          <a:p>
            <a:pPr lvl="0"/>
            <a:r>
              <a:rPr lang="en-GB" sz="1800" dirty="0" smtClean="0"/>
              <a:t>Consider the third P digital marketing has influenced the products to reach worldwide through advertising.</a:t>
            </a:r>
            <a:endParaRPr lang="en-US" sz="1800" dirty="0" smtClean="0"/>
          </a:p>
          <a:p>
            <a:pPr lvl="0"/>
            <a:r>
              <a:rPr lang="en-GB" sz="1800" dirty="0" smtClean="0"/>
              <a:t>Fourth P denotes promotion where digital marketing has influenced the promotion of the products through social media apps worldwide.</a:t>
            </a:r>
            <a:endParaRPr lang="en-US" sz="1800" dirty="0" smtClean="0"/>
          </a:p>
          <a:p>
            <a:endParaRPr lang="en-US" sz="1800" dirty="0"/>
          </a:p>
        </p:txBody>
      </p:sp>
      <p:pic>
        <p:nvPicPr>
          <p:cNvPr id="23553" name="Picture 1"/>
          <p:cNvPicPr>
            <a:picLocks noChangeAspect="1" noChangeArrowheads="1"/>
          </p:cNvPicPr>
          <p:nvPr/>
        </p:nvPicPr>
        <p:blipFill>
          <a:blip r:embed="rId3"/>
          <a:srcRect/>
          <a:stretch>
            <a:fillRect/>
          </a:stretch>
        </p:blipFill>
        <p:spPr bwMode="auto">
          <a:xfrm>
            <a:off x="4876800" y="1981200"/>
            <a:ext cx="4267200" cy="366712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200" b="1" dirty="0" smtClean="0"/>
              <a:t>Contd...</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828800"/>
            <a:ext cx="8229600" cy="4846320"/>
          </a:xfrm>
        </p:spPr>
        <p:txBody>
          <a:bodyPr>
            <a:normAutofit/>
          </a:bodyPr>
          <a:lstStyle/>
          <a:p>
            <a:pPr lvl="0"/>
            <a:r>
              <a:rPr lang="en-GB" sz="1800" dirty="0" smtClean="0"/>
              <a:t>Digital marketing has also influenced customer satisfaction by facilitating physical evidence (Wang </a:t>
            </a:r>
            <a:r>
              <a:rPr lang="en-GB" sz="1800" i="1" dirty="0" smtClean="0"/>
              <a:t>et al</a:t>
            </a:r>
            <a:r>
              <a:rPr lang="en-GB" sz="1800" dirty="0" smtClean="0"/>
              <a:t>. 2022).</a:t>
            </a:r>
            <a:endParaRPr lang="en-US" sz="1800" dirty="0" smtClean="0"/>
          </a:p>
          <a:p>
            <a:pPr lvl="0"/>
            <a:r>
              <a:rPr lang="en-GB" sz="1800" dirty="0" smtClean="0"/>
              <a:t>It has also influenced the orientation power with others through which the process of evaluating customer insights can be achieved through digital marketing.</a:t>
            </a:r>
            <a:endParaRPr lang="en-US" sz="1800" dirty="0" smtClean="0"/>
          </a:p>
          <a:p>
            <a:pPr lvl="0"/>
            <a:r>
              <a:rPr lang="en-GB" sz="1800" dirty="0" smtClean="0"/>
              <a:t>Digital marketing has also influenced the power of the customers' demand and fulfilling it.</a:t>
            </a:r>
            <a:endParaRPr lang="en-US" sz="1800" dirty="0" smtClean="0"/>
          </a:p>
          <a:p>
            <a:endParaRPr lang="en-US" sz="1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109</TotalTime>
  <Words>4574</Words>
  <Application>Microsoft Office PowerPoint</Application>
  <PresentationFormat>On-screen Show (4:3)</PresentationFormat>
  <Paragraphs>188</Paragraphs>
  <Slides>21</Slides>
  <Notes>18</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Flow</vt:lpstr>
      <vt:lpstr>INTRODUCTION TO DIGITAL MARKETING AND SOCIAL MEDIA</vt:lpstr>
      <vt:lpstr>Introduction</vt:lpstr>
      <vt:lpstr>Concept of digital marketing</vt:lpstr>
      <vt:lpstr>Differences between online and offline marketing</vt:lpstr>
      <vt:lpstr>Discussion on the key consumer trends for driving the development and growth of digital marketing</vt:lpstr>
      <vt:lpstr>Concept of Social Media </vt:lpstr>
      <vt:lpstr>Critical discussion of digital tools and digital marketing platforms</vt:lpstr>
      <vt:lpstr>Digital marketing Mix-7ps analysis </vt:lpstr>
      <vt:lpstr>Contd...</vt:lpstr>
      <vt:lpstr>Explanation of social media content with two examples</vt:lpstr>
      <vt:lpstr>Evidence from effective companies for the standard of digital marketing</vt:lpstr>
      <vt:lpstr>Limitations faced by digital marketing </vt:lpstr>
      <vt:lpstr>Conclusion</vt:lpstr>
      <vt:lpstr>Appendix 1: Discussion on the key consumer trends for driving the development and growth of digital marketing</vt:lpstr>
      <vt:lpstr>Appendix 2: Digital marketing tools and platforms</vt:lpstr>
      <vt:lpstr>Appendix 3: Digital marketing Mix-7ps analysis</vt:lpstr>
      <vt:lpstr>Appendix 4: Contd…  </vt:lpstr>
      <vt:lpstr>Appendix 5: Contents of SM ads</vt:lpstr>
      <vt:lpstr>Appendix 6: The Chicken Big Mac campaign</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revision>36</cp:revision>
  <dcterms:created xsi:type="dcterms:W3CDTF">2023-04-23T11:57:09Z</dcterms:created>
  <dcterms:modified xsi:type="dcterms:W3CDTF">2023-04-24T14:02:17Z</dcterms:modified>
</cp:coreProperties>
</file>