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3" r:id="rId8"/>
    <p:sldId id="266" r:id="rId9"/>
    <p:sldId id="267" r:id="rId10"/>
    <p:sldId id="265" r:id="rId11"/>
    <p:sldId id="264" r:id="rId12"/>
    <p:sldId id="26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2796" autoAdjust="0"/>
  </p:normalViewPr>
  <p:slideViewPr>
    <p:cSldViewPr>
      <p:cViewPr varScale="1">
        <p:scale>
          <a:sx n="60" d="100"/>
          <a:sy n="60" d="100"/>
        </p:scale>
        <p:origin x="-1656"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94C3CA-B771-4AD1-8974-B22EEB4C4A1A}" type="datetimeFigureOut">
              <a:rPr lang="en-US" smtClean="0"/>
              <a:pPr/>
              <a:t>4/17/2023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05EE7D-F2E5-483C-8C89-BFA9D0EE047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latin typeface="+mn-lt"/>
                <a:ea typeface="+mn-ea"/>
                <a:cs typeface="+mn-cs"/>
              </a:rPr>
              <a:t>Economic instability has generated an unstable society with a lot of issues. Poverty is a factor, which has increased inequality in society and insecurity in the individual’s daily lifestyle. The global economy has depended on the income rate of the global population. In decreasing issues of poverty, United Nations (UN) has proposed some sustainable development solutions. Food, clothes, shelter, health safety and education are the basic needs of a human being. </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F05EE7D-F2E5-483C-8C89-BFA9D0EE047F}"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It can be concluded that SDG goals are effectively helping to manage the poverty level, food insecurity and health inequality issues. At this point, the UK poverty level has also increased due to low-income issues; however, economic growth needs to be developed to avoid these crises. Leadership policies, government intervention, food donation, food waste and other relevant strategies have been recommended in terms of creating facilities for all underprivileged individuals who are facing health issues, hunger problems and economic problems.  </a:t>
            </a:r>
          </a:p>
          <a:p>
            <a:endParaRPr lang="en-US" dirty="0"/>
          </a:p>
        </p:txBody>
      </p:sp>
      <p:sp>
        <p:nvSpPr>
          <p:cNvPr id="4" name="Slide Number Placeholder 3"/>
          <p:cNvSpPr>
            <a:spLocks noGrp="1"/>
          </p:cNvSpPr>
          <p:nvPr>
            <p:ph type="sldNum" sz="quarter" idx="10"/>
          </p:nvPr>
        </p:nvSpPr>
        <p:spPr/>
        <p:txBody>
          <a:bodyPr/>
          <a:lstStyle/>
          <a:p>
            <a:fld id="{DF05EE7D-F2E5-483C-8C89-BFA9D0EE047F}" type="slidenum">
              <a:rPr lang="en-US" smtClean="0"/>
              <a:pPr/>
              <a:t>11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kern="1200" dirty="0" smtClean="0">
                <a:solidFill>
                  <a:schemeClr val="tx1"/>
                </a:solidFill>
                <a:latin typeface="+mn-lt"/>
                <a:ea typeface="+mn-ea"/>
                <a:cs typeface="+mn-cs"/>
              </a:rPr>
              <a:t>The sustainable development strategies of the UN have assisted to minimise the issues in the public domain by applying innovative solutions. Poverty has increased barriers to leading a healthy lifestyle, which has increased social vulnerability. Based on the opinion of </a:t>
            </a:r>
            <a:r>
              <a:rPr lang="en-GB" sz="1200" kern="1200" dirty="0" err="1" smtClean="0">
                <a:solidFill>
                  <a:schemeClr val="tx1"/>
                </a:solidFill>
                <a:latin typeface="+mn-lt"/>
                <a:ea typeface="+mn-ea"/>
                <a:cs typeface="+mn-cs"/>
              </a:rPr>
              <a:t>Asare</a:t>
            </a:r>
            <a:r>
              <a:rPr lang="en-GB" sz="1200" kern="1200" dirty="0" smtClean="0">
                <a:solidFill>
                  <a:schemeClr val="tx1"/>
                </a:solidFill>
                <a:latin typeface="+mn-lt"/>
                <a:ea typeface="+mn-ea"/>
                <a:cs typeface="+mn-cs"/>
              </a:rPr>
              <a:t> and </a:t>
            </a:r>
            <a:r>
              <a:rPr lang="en-GB" sz="1200" kern="1200" dirty="0" err="1" smtClean="0">
                <a:solidFill>
                  <a:schemeClr val="tx1"/>
                </a:solidFill>
                <a:latin typeface="+mn-lt"/>
                <a:ea typeface="+mn-ea"/>
                <a:cs typeface="+mn-cs"/>
              </a:rPr>
              <a:t>Barfi</a:t>
            </a:r>
            <a:r>
              <a:rPr lang="en-GB" sz="1200" kern="1200" dirty="0" smtClean="0">
                <a:solidFill>
                  <a:schemeClr val="tx1"/>
                </a:solidFill>
                <a:latin typeface="+mn-lt"/>
                <a:ea typeface="+mn-ea"/>
                <a:cs typeface="+mn-cs"/>
              </a:rPr>
              <a:t> (2021), poor individuals cannot afford education and sufficient health security, which has restricted them to get a good job in future and live a healthy lifestyle. In addition, the lack of financial security has influenced the poor population to live a life with minimum expenses. The individuals cannot maintain a hygienic lifestyle by washing clothes every day, using poor sanitation and taking unhygienic foods. According to the opinion of Rowley </a:t>
            </a:r>
            <a:r>
              <a:rPr lang="en-GB" sz="1200" i="1" kern="1200" dirty="0" smtClean="0">
                <a:solidFill>
                  <a:schemeClr val="tx1"/>
                </a:solidFill>
                <a:latin typeface="+mn-lt"/>
                <a:ea typeface="+mn-ea"/>
                <a:cs typeface="+mn-cs"/>
              </a:rPr>
              <a:t>et al. </a:t>
            </a:r>
            <a:r>
              <a:rPr lang="en-GB" sz="1200" kern="1200" dirty="0" smtClean="0">
                <a:solidFill>
                  <a:schemeClr val="tx1"/>
                </a:solidFill>
                <a:latin typeface="+mn-lt"/>
                <a:ea typeface="+mn-ea"/>
                <a:cs typeface="+mn-cs"/>
              </a:rPr>
              <a:t>(2021), the death rate of the population is another consequence of extreme poverty. Inequality in society has also been generated by different economic stability of the population. Different financial stability has influenced the individual’s lifestyle and social discrimination has been initiated. </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F05EE7D-F2E5-483C-8C89-BFA9D0EE047F}"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latin typeface="+mn-lt"/>
                <a:ea typeface="+mn-ea"/>
                <a:cs typeface="+mn-cs"/>
              </a:rPr>
              <a:t>The poverty rate has also affected the country’s economic development process as poor people cannot afford higher education and deliver efficient services to an organisation. For instance, </a:t>
            </a:r>
            <a:r>
              <a:rPr lang="en-GB" sz="1200" b="1" i="1" kern="1200" dirty="0" smtClean="0">
                <a:solidFill>
                  <a:schemeClr val="tx1"/>
                </a:solidFill>
                <a:latin typeface="+mn-lt"/>
                <a:ea typeface="+mn-ea"/>
                <a:cs typeface="+mn-cs"/>
              </a:rPr>
              <a:t>11.01 million</a:t>
            </a:r>
            <a:r>
              <a:rPr lang="en-GB" sz="1200" kern="1200" dirty="0" smtClean="0">
                <a:solidFill>
                  <a:schemeClr val="tx1"/>
                </a:solidFill>
                <a:latin typeface="+mn-lt"/>
                <a:ea typeface="+mn-ea"/>
                <a:cs typeface="+mn-cs"/>
              </a:rPr>
              <a:t> individuals stayed below the poverty rate </a:t>
            </a:r>
            <a:r>
              <a:rPr lang="en-GB" sz="1200" b="1" i="1" kern="1200" dirty="0" smtClean="0">
                <a:solidFill>
                  <a:schemeClr val="tx1"/>
                </a:solidFill>
                <a:latin typeface="+mn-lt"/>
                <a:ea typeface="+mn-ea"/>
                <a:cs typeface="+mn-cs"/>
              </a:rPr>
              <a:t>in the UK in 2022</a:t>
            </a:r>
            <a:r>
              <a:rPr lang="en-GB" sz="1200" kern="1200" dirty="0" smtClean="0">
                <a:solidFill>
                  <a:schemeClr val="tx1"/>
                </a:solidFill>
                <a:latin typeface="+mn-lt"/>
                <a:ea typeface="+mn-ea"/>
                <a:cs typeface="+mn-cs"/>
              </a:rPr>
              <a:t> (Statista.com, 2023). The global economy has been affected by this position as the UK cannot improve its present economic condition for this poor population. In addition, the educated population can decrease social risk and improve the economic quality of the country. As per the view of </a:t>
            </a:r>
            <a:r>
              <a:rPr lang="en-GB" sz="1200" kern="1200" dirty="0" err="1" smtClean="0">
                <a:solidFill>
                  <a:schemeClr val="tx1"/>
                </a:solidFill>
                <a:latin typeface="+mn-lt"/>
                <a:ea typeface="+mn-ea"/>
                <a:cs typeface="+mn-cs"/>
              </a:rPr>
              <a:t>Laborde</a:t>
            </a:r>
            <a:r>
              <a:rPr lang="en-GB" sz="1200" kern="1200" dirty="0" smtClean="0">
                <a:solidFill>
                  <a:schemeClr val="tx1"/>
                </a:solidFill>
                <a:latin typeface="+mn-lt"/>
                <a:ea typeface="+mn-ea"/>
                <a:cs typeface="+mn-cs"/>
              </a:rPr>
              <a:t> </a:t>
            </a:r>
            <a:r>
              <a:rPr lang="en-GB" sz="1200" i="1" kern="1200" dirty="0" smtClean="0">
                <a:solidFill>
                  <a:schemeClr val="tx1"/>
                </a:solidFill>
                <a:latin typeface="+mn-lt"/>
                <a:ea typeface="+mn-ea"/>
                <a:cs typeface="+mn-cs"/>
              </a:rPr>
              <a:t>et al. </a:t>
            </a:r>
            <a:r>
              <a:rPr lang="en-GB" sz="1200" kern="1200" dirty="0" smtClean="0">
                <a:solidFill>
                  <a:schemeClr val="tx1"/>
                </a:solidFill>
                <a:latin typeface="+mn-lt"/>
                <a:ea typeface="+mn-ea"/>
                <a:cs typeface="+mn-cs"/>
              </a:rPr>
              <a:t>(2021), insecurity in lifestyle has been developed for the low-income rate. The main drivers of poverty are social inequality, lack of jobs with good wages, social infrastructural issues and others. These factors have increased social discrimination, which has separated a specific community from society. </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F05EE7D-F2E5-483C-8C89-BFA9D0EE047F}"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latin typeface="+mn-lt"/>
                <a:ea typeface="+mn-ea"/>
                <a:cs typeface="+mn-cs"/>
              </a:rPr>
              <a:t>Poverty and insecurity have developed social inequality, for which, the low-income level is a big reason. Poor economic stability has influenced individuals to use a minimum quality lifestyle with no households, insufficient foods and clean water, no sanitary solutions and no education. Among all OECD countries,</a:t>
            </a:r>
            <a:r>
              <a:rPr lang="en-GB" sz="1200" b="1" i="1" kern="1200" dirty="0" smtClean="0">
                <a:solidFill>
                  <a:schemeClr val="tx1"/>
                </a:solidFill>
                <a:latin typeface="+mn-lt"/>
                <a:ea typeface="+mn-ea"/>
                <a:cs typeface="+mn-cs"/>
              </a:rPr>
              <a:t> Costa Rica</a:t>
            </a:r>
            <a:r>
              <a:rPr lang="en-GB" sz="1200" kern="1200" dirty="0" smtClean="0">
                <a:solidFill>
                  <a:schemeClr val="tx1"/>
                </a:solidFill>
                <a:latin typeface="+mn-lt"/>
                <a:ea typeface="+mn-ea"/>
                <a:cs typeface="+mn-cs"/>
              </a:rPr>
              <a:t> has the highest poverty rate with </a:t>
            </a:r>
            <a:r>
              <a:rPr lang="en-GB" sz="1200" b="1" i="1" kern="1200" dirty="0" smtClean="0">
                <a:solidFill>
                  <a:schemeClr val="tx1"/>
                </a:solidFill>
                <a:latin typeface="+mn-lt"/>
                <a:ea typeface="+mn-ea"/>
                <a:cs typeface="+mn-cs"/>
              </a:rPr>
              <a:t>20.3%</a:t>
            </a:r>
            <a:r>
              <a:rPr lang="en-GB" sz="1200" kern="1200" dirty="0" smtClean="0">
                <a:solidFill>
                  <a:schemeClr val="tx1"/>
                </a:solidFill>
                <a:latin typeface="+mn-lt"/>
                <a:ea typeface="+mn-ea"/>
                <a:cs typeface="+mn-cs"/>
              </a:rPr>
              <a:t> (</a:t>
            </a:r>
            <a:r>
              <a:rPr lang="en-GB" sz="1200" kern="1200" dirty="0" err="1" smtClean="0">
                <a:solidFill>
                  <a:schemeClr val="tx1"/>
                </a:solidFill>
                <a:latin typeface="+mn-lt"/>
                <a:ea typeface="+mn-ea"/>
                <a:cs typeface="+mn-cs"/>
              </a:rPr>
              <a:t>Statista</a:t>
            </a:r>
            <a:r>
              <a:rPr lang="en-GB" sz="1200" kern="1200" dirty="0" smtClean="0">
                <a:solidFill>
                  <a:schemeClr val="tx1"/>
                </a:solidFill>
                <a:latin typeface="+mn-lt"/>
                <a:ea typeface="+mn-ea"/>
                <a:cs typeface="+mn-cs"/>
              </a:rPr>
              <a:t>. com, 2023). Following the world population, South Sudan has the highest poverty rate with </a:t>
            </a:r>
            <a:r>
              <a:rPr lang="en-GB" sz="1200" b="1" i="1" kern="1200" dirty="0" smtClean="0">
                <a:solidFill>
                  <a:schemeClr val="tx1"/>
                </a:solidFill>
                <a:latin typeface="+mn-lt"/>
                <a:ea typeface="+mn-ea"/>
                <a:cs typeface="+mn-cs"/>
              </a:rPr>
              <a:t>82.30% poor population</a:t>
            </a:r>
            <a:r>
              <a:rPr lang="en-GB" sz="1200" kern="1200" dirty="0" smtClean="0">
                <a:solidFill>
                  <a:schemeClr val="tx1"/>
                </a:solidFill>
                <a:latin typeface="+mn-lt"/>
                <a:ea typeface="+mn-ea"/>
                <a:cs typeface="+mn-cs"/>
              </a:rPr>
              <a:t> (Worldpopulationreview.com, 2023). The individuals cannot afford a good and healthy lifestyle for their unemployment issues and illiteracy problems. Countries with low economic stability have faced the poverty issues of high-level poverty. It is noted that awareness of illiterate individuals is low, which has developed social discrimination issues and social inequalities. Poor individuals cannot manage their basic needs, such as food, household, health security and education. These populations are not the resources of the country; however, the government has provided them with household facilities, which has decreased the country’s assets.</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F05EE7D-F2E5-483C-8C89-BFA9D0EE047F}"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latin typeface="+mn-lt"/>
                <a:ea typeface="+mn-ea"/>
                <a:cs typeface="+mn-cs"/>
              </a:rPr>
              <a:t>The public domains have faced the issue of poverty, illiteracy and unemployment. Global industries try to recruit educated and efficient workers, but the countries with a below-poverty rate cannot deliver efficient services for high levels of illiteracy. Focusing on the global poverty rate, </a:t>
            </a:r>
            <a:r>
              <a:rPr lang="en-GB" sz="1200" b="1" i="1" kern="1200" dirty="0" smtClean="0">
                <a:solidFill>
                  <a:schemeClr val="tx1"/>
                </a:solidFill>
                <a:latin typeface="+mn-lt"/>
                <a:ea typeface="+mn-ea"/>
                <a:cs typeface="+mn-cs"/>
              </a:rPr>
              <a:t>Bulgaria </a:t>
            </a:r>
            <a:r>
              <a:rPr lang="en-GB" sz="1200" kern="1200" dirty="0" smtClean="0">
                <a:solidFill>
                  <a:schemeClr val="tx1"/>
                </a:solidFill>
                <a:latin typeface="+mn-lt"/>
                <a:ea typeface="+mn-ea"/>
                <a:cs typeface="+mn-cs"/>
              </a:rPr>
              <a:t>has faced poverty issues with </a:t>
            </a:r>
            <a:r>
              <a:rPr lang="en-GB" sz="1200" b="1" i="1" kern="1200" dirty="0" smtClean="0">
                <a:solidFill>
                  <a:schemeClr val="tx1"/>
                </a:solidFill>
                <a:latin typeface="+mn-lt"/>
                <a:ea typeface="+mn-ea"/>
                <a:cs typeface="+mn-cs"/>
              </a:rPr>
              <a:t>17.6% </a:t>
            </a:r>
            <a:r>
              <a:rPr lang="en-GB" sz="1200" kern="1200" dirty="0" smtClean="0">
                <a:solidFill>
                  <a:schemeClr val="tx1"/>
                </a:solidFill>
                <a:latin typeface="+mn-lt"/>
                <a:ea typeface="+mn-ea"/>
                <a:cs typeface="+mn-cs"/>
              </a:rPr>
              <a:t>of poor individuals (statista.com, 2023). Developed countries have also faced poverty issues for migration. For instance, in the USA, </a:t>
            </a:r>
            <a:r>
              <a:rPr lang="en-GB" sz="1200" b="1" i="1" kern="1200" dirty="0" smtClean="0">
                <a:solidFill>
                  <a:schemeClr val="tx1"/>
                </a:solidFill>
                <a:latin typeface="+mn-lt"/>
                <a:ea typeface="+mn-ea"/>
                <a:cs typeface="+mn-cs"/>
              </a:rPr>
              <a:t>24% of the African American population</a:t>
            </a:r>
            <a:r>
              <a:rPr lang="en-GB" sz="1200" kern="1200" dirty="0" smtClean="0">
                <a:solidFill>
                  <a:schemeClr val="tx1"/>
                </a:solidFill>
                <a:latin typeface="+mn-lt"/>
                <a:ea typeface="+mn-ea"/>
                <a:cs typeface="+mn-cs"/>
              </a:rPr>
              <a:t> lived below the poverty level in 2021 (Statista.com, 2023). The global poverty rate has generated barriers to economic development, for which, the work process of the public sector has been hampered by uneducated and inefficient workers. Poor individuals do not have proper health security, which has increased the unhygienic rate in society and discrimination has been generated between the poor population and upper-class individuals. </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F05EE7D-F2E5-483C-8C89-BFA9D0EE047F}"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poverty level has increased during the Covid-19 pandemic situation projected 70 million individuals are facing extreme poverty levels globally. Evidently, </a:t>
            </a:r>
            <a:r>
              <a:rPr lang="en-US" sz="1200" b="1" i="1" kern="1200" dirty="0" smtClean="0">
                <a:solidFill>
                  <a:schemeClr val="tx1"/>
                </a:solidFill>
                <a:latin typeface="+mn-lt"/>
                <a:ea typeface="+mn-ea"/>
                <a:cs typeface="+mn-cs"/>
              </a:rPr>
              <a:t>3% of the world's population is living on $1.90 in 2023 </a:t>
            </a:r>
            <a:r>
              <a:rPr lang="en-US" sz="1200" kern="1200" dirty="0" smtClean="0">
                <a:solidFill>
                  <a:schemeClr val="tx1"/>
                </a:solidFill>
                <a:latin typeface="+mn-lt"/>
                <a:ea typeface="+mn-ea"/>
                <a:cs typeface="+mn-cs"/>
              </a:rPr>
              <a:t>(Un.org, 2022). This strategy indicates the rapid economic changes in all nations in terms of increasing economic valuation and income rates in terms of addressing poverty levels. For instance, </a:t>
            </a:r>
            <a:r>
              <a:rPr lang="en-US" sz="1200" b="1" i="1" kern="1200" dirty="0" smtClean="0">
                <a:solidFill>
                  <a:schemeClr val="tx1"/>
                </a:solidFill>
                <a:latin typeface="+mn-lt"/>
                <a:ea typeface="+mn-ea"/>
                <a:cs typeface="+mn-cs"/>
              </a:rPr>
              <a:t>17.2% of the poverty level </a:t>
            </a:r>
            <a:r>
              <a:rPr lang="en-US" sz="1200" kern="1200" dirty="0" smtClean="0">
                <a:solidFill>
                  <a:schemeClr val="tx1"/>
                </a:solidFill>
                <a:latin typeface="+mn-lt"/>
                <a:ea typeface="+mn-ea"/>
                <a:cs typeface="+mn-cs"/>
              </a:rPr>
              <a:t>has been observed in the UK in 2021-2022 and it </a:t>
            </a:r>
            <a:r>
              <a:rPr lang="en-US" sz="1200" b="1" i="1" kern="1200" dirty="0" smtClean="0">
                <a:solidFill>
                  <a:schemeClr val="tx1"/>
                </a:solidFill>
                <a:latin typeface="+mn-lt"/>
                <a:ea typeface="+mn-ea"/>
                <a:cs typeface="+mn-cs"/>
              </a:rPr>
              <a:t>increased by 18.3% in 2023 where 800,000 individuals</a:t>
            </a:r>
            <a:r>
              <a:rPr lang="en-US" sz="1200" kern="1200" dirty="0" smtClean="0">
                <a:solidFill>
                  <a:schemeClr val="tx1"/>
                </a:solidFill>
                <a:latin typeface="+mn-lt"/>
                <a:ea typeface="+mn-ea"/>
                <a:cs typeface="+mn-cs"/>
              </a:rPr>
              <a:t> have low income (Parliament.uk, 2022). On the other hand, </a:t>
            </a:r>
            <a:r>
              <a:rPr lang="en-US" sz="1200" b="1" i="1" kern="1200" dirty="0" smtClean="0">
                <a:solidFill>
                  <a:schemeClr val="tx1"/>
                </a:solidFill>
                <a:latin typeface="+mn-lt"/>
                <a:ea typeface="+mn-ea"/>
                <a:cs typeface="+mn-cs"/>
              </a:rPr>
              <a:t>46% of individuals </a:t>
            </a:r>
            <a:r>
              <a:rPr lang="en-US" sz="1200" kern="1200" dirty="0" smtClean="0">
                <a:solidFill>
                  <a:schemeClr val="tx1"/>
                </a:solidFill>
                <a:latin typeface="+mn-lt"/>
                <a:ea typeface="+mn-ea"/>
                <a:cs typeface="+mn-cs"/>
              </a:rPr>
              <a:t>have not yet adopted digital health technology which brings health inequality issues. Besides, </a:t>
            </a:r>
            <a:r>
              <a:rPr lang="en-US" sz="1200" b="1" i="1" kern="1200" dirty="0" smtClean="0">
                <a:solidFill>
                  <a:schemeClr val="tx1"/>
                </a:solidFill>
                <a:latin typeface="+mn-lt"/>
                <a:ea typeface="+mn-ea"/>
                <a:cs typeface="+mn-cs"/>
              </a:rPr>
              <a:t>31% of individuals adopted this technology earlier </a:t>
            </a:r>
            <a:r>
              <a:rPr lang="en-US" sz="1200" kern="1200" dirty="0" smtClean="0">
                <a:solidFill>
                  <a:schemeClr val="tx1"/>
                </a:solidFill>
                <a:latin typeface="+mn-lt"/>
                <a:ea typeface="+mn-ea"/>
                <a:cs typeface="+mn-cs"/>
              </a:rPr>
              <a:t>(Statista.com, 2022). According to Peres </a:t>
            </a:r>
            <a:r>
              <a:rPr lang="en-US" sz="1200" i="1" kern="1200" dirty="0" smtClean="0">
                <a:solidFill>
                  <a:schemeClr val="tx1"/>
                </a:solidFill>
                <a:latin typeface="+mn-lt"/>
                <a:ea typeface="+mn-ea"/>
                <a:cs typeface="+mn-cs"/>
              </a:rPr>
              <a:t>et al. </a:t>
            </a:r>
            <a:r>
              <a:rPr lang="en-US" sz="1200" kern="1200" dirty="0" smtClean="0">
                <a:solidFill>
                  <a:schemeClr val="tx1"/>
                </a:solidFill>
                <a:latin typeface="+mn-lt"/>
                <a:ea typeface="+mn-ea"/>
                <a:cs typeface="+mn-cs"/>
              </a:rPr>
              <a:t>(2019), the poverty level created an inequality scenario in the sector that shows socio-economic inequality. In that case, the UN SDGs strategies have been implemented in this poverty reduction program.    </a:t>
            </a:r>
          </a:p>
          <a:p>
            <a:endParaRPr lang="en-US" dirty="0"/>
          </a:p>
        </p:txBody>
      </p:sp>
      <p:sp>
        <p:nvSpPr>
          <p:cNvPr id="4" name="Slide Number Placeholder 3"/>
          <p:cNvSpPr>
            <a:spLocks noGrp="1"/>
          </p:cNvSpPr>
          <p:nvPr>
            <p:ph type="sldNum" sz="quarter" idx="10"/>
          </p:nvPr>
        </p:nvSpPr>
        <p:spPr/>
        <p:txBody>
          <a:bodyPr/>
          <a:lstStyle/>
          <a:p>
            <a:fld id="{DF05EE7D-F2E5-483C-8C89-BFA9D0EE047F}"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food insecurity level has also been investigated across the world where 11.7% of the global population faces massive food insecurity in 2021 (Statista.com, 2022). For instance, UK householders face </a:t>
            </a:r>
            <a:r>
              <a:rPr lang="en-US" sz="1200" b="1" i="1" kern="1200" dirty="0" smtClean="0">
                <a:solidFill>
                  <a:schemeClr val="tx1"/>
                </a:solidFill>
                <a:latin typeface="+mn-lt"/>
                <a:ea typeface="+mn-ea"/>
                <a:cs typeface="+mn-cs"/>
              </a:rPr>
              <a:t>22% of food insecurity</a:t>
            </a:r>
            <a:r>
              <a:rPr lang="en-US" sz="1200" kern="1200" dirty="0" smtClean="0">
                <a:solidFill>
                  <a:schemeClr val="tx1"/>
                </a:solidFill>
                <a:latin typeface="+mn-lt"/>
                <a:ea typeface="+mn-ea"/>
                <a:cs typeface="+mn-cs"/>
              </a:rPr>
              <a:t> and they skip their meals due to huge poverty levels (Theguardian.com, 2023). The UN </a:t>
            </a:r>
            <a:r>
              <a:rPr lang="en-US" sz="1200" kern="1200" dirty="0" err="1" smtClean="0">
                <a:solidFill>
                  <a:schemeClr val="tx1"/>
                </a:solidFill>
                <a:latin typeface="+mn-lt"/>
                <a:ea typeface="+mn-ea"/>
                <a:cs typeface="+mn-cs"/>
              </a:rPr>
              <a:t>organisation</a:t>
            </a:r>
            <a:r>
              <a:rPr lang="en-US" sz="1200" kern="1200" dirty="0" smtClean="0">
                <a:solidFill>
                  <a:schemeClr val="tx1"/>
                </a:solidFill>
                <a:latin typeface="+mn-lt"/>
                <a:ea typeface="+mn-ea"/>
                <a:cs typeface="+mn-cs"/>
              </a:rPr>
              <a:t> focused on zero hunger goals as per SDG 2 in terms of securing hungry issues because “</a:t>
            </a:r>
            <a:r>
              <a:rPr lang="en-US" sz="1200" b="1" i="1" kern="1200" dirty="0" smtClean="0">
                <a:solidFill>
                  <a:schemeClr val="tx1"/>
                </a:solidFill>
                <a:latin typeface="+mn-lt"/>
                <a:ea typeface="+mn-ea"/>
                <a:cs typeface="+mn-cs"/>
              </a:rPr>
              <a:t>720 million and 811 million</a:t>
            </a:r>
            <a:r>
              <a:rPr lang="en-US" sz="1200" kern="1200" dirty="0" smtClean="0">
                <a:solidFill>
                  <a:schemeClr val="tx1"/>
                </a:solidFill>
                <a:latin typeface="+mn-lt"/>
                <a:ea typeface="+mn-ea"/>
                <a:cs typeface="+mn-cs"/>
              </a:rPr>
              <a:t>” individuals have been suffering from hunger issues for the poverty issues during the pandemic (Un.org, 2023). As opined by </a:t>
            </a:r>
            <a:r>
              <a:rPr lang="en-US" sz="1200" kern="1200" dirty="0" err="1" smtClean="0">
                <a:solidFill>
                  <a:schemeClr val="tx1"/>
                </a:solidFill>
                <a:latin typeface="+mn-lt"/>
                <a:ea typeface="+mn-ea"/>
                <a:cs typeface="+mn-cs"/>
              </a:rPr>
              <a:t>Yaya</a:t>
            </a:r>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Ghose</a:t>
            </a:r>
            <a:r>
              <a:rPr lang="en-US" sz="1200" kern="1200" dirty="0" smtClean="0">
                <a:solidFill>
                  <a:schemeClr val="tx1"/>
                </a:solidFill>
                <a:latin typeface="+mn-lt"/>
                <a:ea typeface="+mn-ea"/>
                <a:cs typeface="+mn-cs"/>
              </a:rPr>
              <a:t> (2019) global countries have focused on the SDGs in terms of promoting material and childcare inequality issues in the healthcare sector. On the contrary, Pollard and Booth (2019) argued that food insecurity issues occurred due to the massive poverty level where inadequate social security has been found. In that case, SDGs 1, 2, 3, 5, and 12 goals are required to mitigate poverty, insecurity and inequality issues.   </a:t>
            </a:r>
          </a:p>
          <a:p>
            <a:endParaRPr lang="en-US" dirty="0"/>
          </a:p>
        </p:txBody>
      </p:sp>
      <p:sp>
        <p:nvSpPr>
          <p:cNvPr id="4" name="Slide Number Placeholder 3"/>
          <p:cNvSpPr>
            <a:spLocks noGrp="1"/>
          </p:cNvSpPr>
          <p:nvPr>
            <p:ph type="sldNum" sz="quarter" idx="10"/>
          </p:nvPr>
        </p:nvSpPr>
        <p:spPr/>
        <p:txBody>
          <a:bodyPr/>
          <a:lstStyle/>
          <a:p>
            <a:fld id="{DF05EE7D-F2E5-483C-8C89-BFA9D0EE047F}"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1" kern="1200" dirty="0" smtClean="0">
                <a:solidFill>
                  <a:schemeClr val="tx1"/>
                </a:solidFill>
                <a:latin typeface="+mn-lt"/>
                <a:ea typeface="+mn-ea"/>
                <a:cs typeface="+mn-cs"/>
              </a:rPr>
              <a:t>Recommendation for poverty issues </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poverty level can be addressed by adopting the </a:t>
            </a:r>
            <a:r>
              <a:rPr lang="en-US" sz="1200" b="1" i="1" kern="1200" dirty="0" smtClean="0">
                <a:solidFill>
                  <a:schemeClr val="tx1"/>
                </a:solidFill>
                <a:latin typeface="+mn-lt"/>
                <a:ea typeface="+mn-ea"/>
                <a:cs typeface="+mn-cs"/>
              </a:rPr>
              <a:t>empowerment rate, economic growth promotions and fighting against hunger issues</a:t>
            </a:r>
            <a:r>
              <a:rPr lang="en-US" sz="1200" kern="1200" dirty="0" smtClean="0">
                <a:solidFill>
                  <a:schemeClr val="tx1"/>
                </a:solidFill>
                <a:latin typeface="+mn-lt"/>
                <a:ea typeface="+mn-ea"/>
                <a:cs typeface="+mn-cs"/>
              </a:rPr>
              <a:t>. According to von Braun </a:t>
            </a:r>
            <a:r>
              <a:rPr lang="en-US" sz="1200" i="1" kern="1200" dirty="0" smtClean="0">
                <a:solidFill>
                  <a:schemeClr val="tx1"/>
                </a:solidFill>
                <a:latin typeface="+mn-lt"/>
                <a:ea typeface="+mn-ea"/>
                <a:cs typeface="+mn-cs"/>
              </a:rPr>
              <a:t>et al. </a:t>
            </a:r>
            <a:r>
              <a:rPr lang="en-US" sz="1200" kern="1200" dirty="0" smtClean="0">
                <a:solidFill>
                  <a:schemeClr val="tx1"/>
                </a:solidFill>
                <a:latin typeface="+mn-lt"/>
                <a:ea typeface="+mn-ea"/>
                <a:cs typeface="+mn-cs"/>
              </a:rPr>
              <a:t>(2021), increasing income rates and food production operations can help to provide food and sufficient income to mitigate food insecurity issues and poverty levels. In that case, higher economic growth and empowerment activities are highly recommended for poverty reduction programs with SDG strategies. With the help of the strategies of SDGs, global crises can be addressed and the UK region can also improve poverty levels, insecurity and inequality issues.  </a:t>
            </a:r>
          </a:p>
          <a:p>
            <a:r>
              <a:rPr lang="en-US" sz="1200" b="1" i="1" kern="1200" dirty="0" smtClean="0">
                <a:solidFill>
                  <a:schemeClr val="tx1"/>
                </a:solidFill>
                <a:latin typeface="+mn-lt"/>
                <a:ea typeface="+mn-ea"/>
                <a:cs typeface="+mn-cs"/>
              </a:rPr>
              <a:t>Recommendation for food insecurity </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On the other hand, </a:t>
            </a:r>
            <a:r>
              <a:rPr lang="en-US" sz="1200" b="1" i="1" kern="1200" dirty="0" smtClean="0">
                <a:solidFill>
                  <a:schemeClr val="tx1"/>
                </a:solidFill>
                <a:latin typeface="+mn-lt"/>
                <a:ea typeface="+mn-ea"/>
                <a:cs typeface="+mn-cs"/>
              </a:rPr>
              <a:t>food donation, and sustainable food consumption </a:t>
            </a:r>
            <a:r>
              <a:rPr lang="en-US" sz="1200" kern="1200" dirty="0" smtClean="0">
                <a:solidFill>
                  <a:schemeClr val="tx1"/>
                </a:solidFill>
                <a:latin typeface="+mn-lt"/>
                <a:ea typeface="+mn-ea"/>
                <a:cs typeface="+mn-cs"/>
              </a:rPr>
              <a:t>aspects are needed to include in food insecurity issues so that low-income individuals can improve their health. Food donation and sustainable food consumption strategies are needed to be involved with UN SDGs. As per the suggestion of </a:t>
            </a:r>
            <a:r>
              <a:rPr lang="en-US" sz="1200" kern="1200" dirty="0" err="1" smtClean="0">
                <a:solidFill>
                  <a:schemeClr val="tx1"/>
                </a:solidFill>
                <a:latin typeface="+mn-lt"/>
                <a:ea typeface="+mn-ea"/>
                <a:cs typeface="+mn-cs"/>
              </a:rPr>
              <a:t>Fattibene</a:t>
            </a:r>
            <a:r>
              <a:rPr lang="en-US" sz="1200" kern="120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et al. </a:t>
            </a:r>
            <a:r>
              <a:rPr lang="en-US" sz="1200" kern="1200" dirty="0" smtClean="0">
                <a:solidFill>
                  <a:schemeClr val="tx1"/>
                </a:solidFill>
                <a:latin typeface="+mn-lt"/>
                <a:ea typeface="+mn-ea"/>
                <a:cs typeface="+mn-cs"/>
              </a:rPr>
              <a:t>(2020), food waste issues need to be addressed in urban regions across the world by following SDG 2 in order to support the zero hunger goal. However, food waste management is recommended for food insecurity issues. </a:t>
            </a:r>
            <a:endParaRPr lang="en-US" dirty="0"/>
          </a:p>
        </p:txBody>
      </p:sp>
      <p:sp>
        <p:nvSpPr>
          <p:cNvPr id="4" name="Slide Number Placeholder 3"/>
          <p:cNvSpPr>
            <a:spLocks noGrp="1"/>
          </p:cNvSpPr>
          <p:nvPr>
            <p:ph type="sldNum" sz="quarter" idx="10"/>
          </p:nvPr>
        </p:nvSpPr>
        <p:spPr/>
        <p:txBody>
          <a:bodyPr/>
          <a:lstStyle/>
          <a:p>
            <a:fld id="{DF05EE7D-F2E5-483C-8C89-BFA9D0EE047F}"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1" kern="1200" dirty="0" smtClean="0">
                <a:solidFill>
                  <a:schemeClr val="tx1"/>
                </a:solidFill>
                <a:latin typeface="+mn-lt"/>
                <a:ea typeface="+mn-ea"/>
                <a:cs typeface="+mn-cs"/>
              </a:rPr>
              <a:t>Recommendation for health inequality </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Inequality issues have also been found globally, where </a:t>
            </a:r>
            <a:r>
              <a:rPr lang="en-US" sz="1200" b="1" i="1" kern="1200" dirty="0" smtClean="0">
                <a:solidFill>
                  <a:schemeClr val="tx1"/>
                </a:solidFill>
                <a:latin typeface="+mn-lt"/>
                <a:ea typeface="+mn-ea"/>
                <a:cs typeface="+mn-cs"/>
              </a:rPr>
              <a:t>46% of individuals are </a:t>
            </a:r>
            <a:r>
              <a:rPr lang="en-US" sz="1200" kern="1200" dirty="0" smtClean="0">
                <a:solidFill>
                  <a:schemeClr val="tx1"/>
                </a:solidFill>
                <a:latin typeface="+mn-lt"/>
                <a:ea typeface="+mn-ea"/>
                <a:cs typeface="+mn-cs"/>
              </a:rPr>
              <a:t>deprived of digital healthcare facilities. At this point, government intervention, and physical and mental health developmental promotions are required to manage the healthcare inequality issues. As suggested by World Health Organization, (2020), </a:t>
            </a:r>
            <a:r>
              <a:rPr lang="en-US" sz="1200" b="1" i="1" kern="1200" dirty="0" smtClean="0">
                <a:solidFill>
                  <a:schemeClr val="tx1"/>
                </a:solidFill>
                <a:latin typeface="+mn-lt"/>
                <a:ea typeface="+mn-ea"/>
                <a:cs typeface="+mn-cs"/>
              </a:rPr>
              <a:t>leadership policy development, community engagement and physical healthcare promotions </a:t>
            </a:r>
            <a:r>
              <a:rPr lang="en-US" sz="1200" kern="1200" dirty="0" smtClean="0">
                <a:solidFill>
                  <a:schemeClr val="tx1"/>
                </a:solidFill>
                <a:latin typeface="+mn-lt"/>
                <a:ea typeface="+mn-ea"/>
                <a:cs typeface="+mn-cs"/>
              </a:rPr>
              <a:t>can enhance the security level of healthcare of individuals. However, leadership policies and community engagement are highly recommended for healthcare inequality issues based on SDG 3. The WHO </a:t>
            </a:r>
            <a:r>
              <a:rPr lang="en-US" sz="1200" kern="1200" dirty="0" err="1" smtClean="0">
                <a:solidFill>
                  <a:schemeClr val="tx1"/>
                </a:solidFill>
                <a:latin typeface="+mn-lt"/>
                <a:ea typeface="+mn-ea"/>
                <a:cs typeface="+mn-cs"/>
              </a:rPr>
              <a:t>organisation</a:t>
            </a:r>
            <a:r>
              <a:rPr lang="en-US" sz="1200" kern="1200" dirty="0" smtClean="0">
                <a:solidFill>
                  <a:schemeClr val="tx1"/>
                </a:solidFill>
                <a:latin typeface="+mn-lt"/>
                <a:ea typeface="+mn-ea"/>
                <a:cs typeface="+mn-cs"/>
              </a:rPr>
              <a:t> has been focused on SDG 3 and other relevant strategies in terms of considering the physical and mental health growth of all individuals without considering income levels. In that case, governance structure and </a:t>
            </a:r>
            <a:r>
              <a:rPr lang="en-US" sz="1200" kern="1200" dirty="0" err="1" smtClean="0">
                <a:solidFill>
                  <a:schemeClr val="tx1"/>
                </a:solidFill>
                <a:latin typeface="+mn-lt"/>
                <a:ea typeface="+mn-ea"/>
                <a:cs typeface="+mn-cs"/>
              </a:rPr>
              <a:t>multisectoral</a:t>
            </a:r>
            <a:r>
              <a:rPr lang="en-US" sz="1200" kern="1200" dirty="0" smtClean="0">
                <a:solidFill>
                  <a:schemeClr val="tx1"/>
                </a:solidFill>
                <a:latin typeface="+mn-lt"/>
                <a:ea typeface="+mn-ea"/>
                <a:cs typeface="+mn-cs"/>
              </a:rPr>
              <a:t> policies are needed to be focused on improving the health of underprivileged individuals. Along with that, poverty and food insecurity issues are also highlighted to balance the global crisis. </a:t>
            </a:r>
          </a:p>
          <a:p>
            <a:endParaRPr lang="en-US" dirty="0"/>
          </a:p>
        </p:txBody>
      </p:sp>
      <p:sp>
        <p:nvSpPr>
          <p:cNvPr id="4" name="Slide Number Placeholder 3"/>
          <p:cNvSpPr>
            <a:spLocks noGrp="1"/>
          </p:cNvSpPr>
          <p:nvPr>
            <p:ph type="sldNum" sz="quarter" idx="10"/>
          </p:nvPr>
        </p:nvSpPr>
        <p:spPr/>
        <p:txBody>
          <a:bodyPr/>
          <a:lstStyle/>
          <a:p>
            <a:fld id="{DF05EE7D-F2E5-483C-8C89-BFA9D0EE047F}"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DA4804-A6DF-4F38-B239-757141EDEC37}" type="datetimeFigureOut">
              <a:rPr lang="en-US" smtClean="0"/>
              <a:pPr/>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3E6B26-0BFD-44AB-A2F3-332ED609C20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DA4804-A6DF-4F38-B239-757141EDEC37}" type="datetimeFigureOut">
              <a:rPr lang="en-US" smtClean="0"/>
              <a:pPr/>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3E6B26-0BFD-44AB-A2F3-332ED609C20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DA4804-A6DF-4F38-B239-757141EDEC37}" type="datetimeFigureOut">
              <a:rPr lang="en-US" smtClean="0"/>
              <a:pPr/>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3E6B26-0BFD-44AB-A2F3-332ED609C20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DA4804-A6DF-4F38-B239-757141EDEC37}" type="datetimeFigureOut">
              <a:rPr lang="en-US" smtClean="0"/>
              <a:pPr/>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3E6B26-0BFD-44AB-A2F3-332ED609C20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DA4804-A6DF-4F38-B239-757141EDEC37}" type="datetimeFigureOut">
              <a:rPr lang="en-US" smtClean="0"/>
              <a:pPr/>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3E6B26-0BFD-44AB-A2F3-332ED609C20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DA4804-A6DF-4F38-B239-757141EDEC37}" type="datetimeFigureOut">
              <a:rPr lang="en-US" smtClean="0"/>
              <a:pPr/>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3E6B26-0BFD-44AB-A2F3-332ED609C20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DA4804-A6DF-4F38-B239-757141EDEC37}" type="datetimeFigureOut">
              <a:rPr lang="en-US" smtClean="0"/>
              <a:pPr/>
              <a:t>4/17/2023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3E6B26-0BFD-44AB-A2F3-332ED609C20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DA4804-A6DF-4F38-B239-757141EDEC37}" type="datetimeFigureOut">
              <a:rPr lang="en-US" smtClean="0"/>
              <a:pPr/>
              <a:t>4/17/2023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3E6B26-0BFD-44AB-A2F3-332ED609C20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DA4804-A6DF-4F38-B239-757141EDEC37}" type="datetimeFigureOut">
              <a:rPr lang="en-US" smtClean="0"/>
              <a:pPr/>
              <a:t>4/17/2023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3E6B26-0BFD-44AB-A2F3-332ED609C20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DA4804-A6DF-4F38-B239-757141EDEC37}" type="datetimeFigureOut">
              <a:rPr lang="en-US" smtClean="0"/>
              <a:pPr/>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3E6B26-0BFD-44AB-A2F3-332ED609C20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DA4804-A6DF-4F38-B239-757141EDEC37}" type="datetimeFigureOut">
              <a:rPr lang="en-US" smtClean="0"/>
              <a:pPr/>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3E6B26-0BFD-44AB-A2F3-332ED609C20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3000"/>
            <a:lum/>
          </a:blip>
          <a:srcRect/>
          <a:stretch>
            <a:fillRect l="-25000" r="-2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DA4804-A6DF-4F38-B239-757141EDEC37}" type="datetimeFigureOut">
              <a:rPr lang="en-US" smtClean="0"/>
              <a:pPr/>
              <a:t>4/17/2023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3E6B26-0BFD-44AB-A2F3-332ED609C20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www.statista.com/statistics/233910/poverty-rates-in-oecd-countries/" TargetMode="External"/><Relationship Id="rId2" Type="http://schemas.openxmlformats.org/officeDocument/2006/relationships/hyperlink" Target="https://www.statista.com/statistics/282365/relative-poverty-figures-uk/" TargetMode="External"/><Relationship Id="rId1" Type="http://schemas.openxmlformats.org/officeDocument/2006/relationships/slideLayout" Target="../slideLayouts/slideLayout2.xml"/><Relationship Id="rId4" Type="http://schemas.openxmlformats.org/officeDocument/2006/relationships/hyperlink" Target="https://worldpopulationreview.com/country-rankings/poverty-rate-by-country"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365375"/>
          </a:xfrm>
        </p:spPr>
        <p:txBody>
          <a:bodyPr>
            <a:noAutofit/>
          </a:bodyPr>
          <a:lstStyle/>
          <a:p>
            <a:r>
              <a:rPr lang="en-GB" sz="4800" b="1" dirty="0">
                <a:latin typeface="Times New Roman" pitchFamily="18" charset="0"/>
                <a:cs typeface="Times New Roman" pitchFamily="18" charset="0"/>
              </a:rPr>
              <a:t>POVERTY, INEQUALITY AND INSECURITY</a:t>
            </a:r>
            <a:r>
              <a:rPr lang="en-US" sz="4800" dirty="0">
                <a:latin typeface="Times New Roman" pitchFamily="18" charset="0"/>
                <a:cs typeface="Times New Roman" pitchFamily="18" charset="0"/>
              </a:rPr>
              <a:t/>
            </a:r>
            <a:br>
              <a:rPr lang="en-US" sz="4800" dirty="0">
                <a:latin typeface="Times New Roman" pitchFamily="18" charset="0"/>
                <a:cs typeface="Times New Roman" pitchFamily="18" charset="0"/>
              </a:rPr>
            </a:br>
            <a:endParaRPr lang="en-US" sz="4800"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US" dirty="0" smtClean="0"/>
              <a:t> </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600200"/>
          </a:xfrm>
        </p:spPr>
        <p:txBody>
          <a:bodyPr>
            <a:noAutofit/>
          </a:bodyPr>
          <a:lstStyle/>
          <a:p>
            <a:r>
              <a:rPr lang="en-US" sz="3000" b="1" dirty="0" smtClean="0"/>
              <a:t>DEVELOPING APPROPRIATE AND INNOVATIVE RESPONSES REGARDING POVERTY, INEQUALITY AND INSECURITY IN THE PUBLIC DOMAIN CONTD… </a:t>
            </a:r>
            <a:br>
              <a:rPr lang="en-US" sz="3000" b="1" dirty="0" smtClean="0"/>
            </a:br>
            <a:endParaRPr lang="en-US" sz="3000" dirty="0"/>
          </a:p>
        </p:txBody>
      </p:sp>
      <p:sp>
        <p:nvSpPr>
          <p:cNvPr id="3" name="Content Placeholder 2"/>
          <p:cNvSpPr>
            <a:spLocks noGrp="1"/>
          </p:cNvSpPr>
          <p:nvPr>
            <p:ph sz="half" idx="1"/>
          </p:nvPr>
        </p:nvSpPr>
        <p:spPr>
          <a:xfrm>
            <a:off x="457200" y="2057400"/>
            <a:ext cx="4648200" cy="4068763"/>
          </a:xfrm>
        </p:spPr>
        <p:txBody>
          <a:bodyPr>
            <a:normAutofit/>
          </a:bodyPr>
          <a:lstStyle/>
          <a:p>
            <a:pPr algn="just">
              <a:lnSpc>
                <a:spcPct val="150000"/>
              </a:lnSpc>
            </a:pPr>
            <a:r>
              <a:rPr lang="en-US" sz="1500" b="1" i="1" dirty="0" smtClean="0"/>
              <a:t>46% of individuals are </a:t>
            </a:r>
            <a:r>
              <a:rPr lang="en-US" sz="1500" dirty="0" smtClean="0"/>
              <a:t>deprived of digital healthcare facilities</a:t>
            </a:r>
          </a:p>
          <a:p>
            <a:pPr algn="just">
              <a:lnSpc>
                <a:spcPct val="150000"/>
              </a:lnSpc>
            </a:pPr>
            <a:r>
              <a:rPr lang="en-US" sz="1500" dirty="0" smtClean="0"/>
              <a:t>As suggested by World Health Organization, (2020), </a:t>
            </a:r>
            <a:r>
              <a:rPr lang="en-US" sz="1500" b="1" i="1" dirty="0" smtClean="0"/>
              <a:t>leadership policy development, community engagement and physical healthcare promotions </a:t>
            </a:r>
            <a:r>
              <a:rPr lang="en-US" sz="1500" dirty="0" smtClean="0"/>
              <a:t>can enhance the security level of healthcare of individuals</a:t>
            </a:r>
          </a:p>
          <a:p>
            <a:pPr algn="just">
              <a:lnSpc>
                <a:spcPct val="150000"/>
              </a:lnSpc>
            </a:pPr>
            <a:r>
              <a:rPr lang="en-US" sz="1500" dirty="0" smtClean="0"/>
              <a:t>The WHO </a:t>
            </a:r>
            <a:r>
              <a:rPr lang="en-US" sz="1500" dirty="0" err="1" smtClean="0"/>
              <a:t>organisation</a:t>
            </a:r>
            <a:r>
              <a:rPr lang="en-US" sz="1500" dirty="0" smtClean="0"/>
              <a:t> has been focused on SDG 3</a:t>
            </a:r>
          </a:p>
          <a:p>
            <a:pPr algn="just">
              <a:lnSpc>
                <a:spcPct val="150000"/>
              </a:lnSpc>
            </a:pPr>
            <a:r>
              <a:rPr lang="en-US" sz="1500" dirty="0" smtClean="0"/>
              <a:t>Governance structure and </a:t>
            </a:r>
            <a:r>
              <a:rPr lang="en-US" sz="1500" dirty="0" err="1" smtClean="0"/>
              <a:t>multisectoral</a:t>
            </a:r>
            <a:r>
              <a:rPr lang="en-US" sz="1500" dirty="0" smtClean="0"/>
              <a:t> policies are needed to be focused on improving the health of underprivileged individuals</a:t>
            </a:r>
            <a:endParaRPr lang="en-US" sz="1500" dirty="0"/>
          </a:p>
        </p:txBody>
      </p:sp>
      <p:pic>
        <p:nvPicPr>
          <p:cNvPr id="5" name="image3.png"/>
          <p:cNvPicPr>
            <a:picLocks noGrp="1"/>
          </p:cNvPicPr>
          <p:nvPr>
            <p:ph sz="half" idx="2"/>
          </p:nvPr>
        </p:nvPicPr>
        <p:blipFill>
          <a:blip r:embed="rId3"/>
          <a:srcRect/>
          <a:stretch>
            <a:fillRect/>
          </a:stretch>
        </p:blipFill>
        <p:spPr>
          <a:xfrm>
            <a:off x="5257800" y="2438400"/>
            <a:ext cx="3657600" cy="3276600"/>
          </a:xfrm>
          <a:prstGeom prst="rect">
            <a:avLst/>
          </a:prstGeo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smtClean="0"/>
              <a:t>CONCLUSION  </a:t>
            </a:r>
            <a:endParaRPr lang="en-US" sz="3000" dirty="0"/>
          </a:p>
        </p:txBody>
      </p:sp>
      <p:sp>
        <p:nvSpPr>
          <p:cNvPr id="3" name="Content Placeholder 2"/>
          <p:cNvSpPr>
            <a:spLocks noGrp="1"/>
          </p:cNvSpPr>
          <p:nvPr>
            <p:ph sz="half" idx="1"/>
          </p:nvPr>
        </p:nvSpPr>
        <p:spPr>
          <a:xfrm>
            <a:off x="457200" y="1600200"/>
            <a:ext cx="7620000" cy="4525963"/>
          </a:xfrm>
        </p:spPr>
        <p:txBody>
          <a:bodyPr>
            <a:normAutofit/>
          </a:bodyPr>
          <a:lstStyle/>
          <a:p>
            <a:pPr algn="just">
              <a:lnSpc>
                <a:spcPct val="150000"/>
              </a:lnSpc>
            </a:pPr>
            <a:r>
              <a:rPr lang="en-US" sz="1500" dirty="0" smtClean="0"/>
              <a:t>SDG goals are effectively helping to manage the poverty level, food insecurity and health inequality issues</a:t>
            </a:r>
          </a:p>
          <a:p>
            <a:pPr algn="just">
              <a:lnSpc>
                <a:spcPct val="150000"/>
              </a:lnSpc>
            </a:pPr>
            <a:r>
              <a:rPr lang="en-US" sz="1500" dirty="0" smtClean="0"/>
              <a:t>UK poverty level has also increased due to low-income issues</a:t>
            </a:r>
          </a:p>
          <a:p>
            <a:pPr algn="just">
              <a:lnSpc>
                <a:spcPct val="150000"/>
              </a:lnSpc>
            </a:pPr>
            <a:r>
              <a:rPr lang="en-US" sz="1500" dirty="0" smtClean="0"/>
              <a:t>Leadership policies, government intervention, food donation, food waste and other relevant strategies have been recommended</a:t>
            </a:r>
          </a:p>
          <a:p>
            <a:pPr algn="just">
              <a:lnSpc>
                <a:spcPct val="150000"/>
              </a:lnSpc>
            </a:pPr>
            <a:r>
              <a:rPr lang="en-US" sz="1500" dirty="0" smtClean="0"/>
              <a:t>Economic growth needs to be developed to avoid these crises</a:t>
            </a:r>
            <a:endParaRPr lang="en-US" sz="15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REFERENCE LIST</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lgn="just"/>
            <a:r>
              <a:rPr lang="en-GB" sz="800" dirty="0" err="1" smtClean="0"/>
              <a:t>Asare</a:t>
            </a:r>
            <a:r>
              <a:rPr lang="en-GB" sz="800" dirty="0" smtClean="0"/>
              <a:t>, P. and </a:t>
            </a:r>
            <a:r>
              <a:rPr lang="en-GB" sz="800" dirty="0" err="1" smtClean="0"/>
              <a:t>Barfi</a:t>
            </a:r>
            <a:r>
              <a:rPr lang="en-GB" sz="800" dirty="0" smtClean="0"/>
              <a:t>, R., (2021). The impact of Covid-19 pandemic on the Global economy: emphasis on poverty alleviation and economic growth. </a:t>
            </a:r>
            <a:r>
              <a:rPr lang="en-GB" sz="800" i="1" dirty="0" smtClean="0"/>
              <a:t>Economics</a:t>
            </a:r>
            <a:r>
              <a:rPr lang="en-GB" sz="800" dirty="0" smtClean="0"/>
              <a:t>, </a:t>
            </a:r>
            <a:r>
              <a:rPr lang="en-GB" sz="800" i="1" dirty="0" smtClean="0"/>
              <a:t>8</a:t>
            </a:r>
            <a:r>
              <a:rPr lang="en-GB" sz="800" dirty="0" smtClean="0"/>
              <a:t>(1), pp.32-43.</a:t>
            </a:r>
            <a:endParaRPr lang="en-US" sz="800" dirty="0" smtClean="0"/>
          </a:p>
          <a:p>
            <a:pPr algn="just"/>
            <a:r>
              <a:rPr lang="en-US" sz="800" dirty="0" err="1" smtClean="0"/>
              <a:t>Fattibene</a:t>
            </a:r>
            <a:r>
              <a:rPr lang="en-US" sz="800" dirty="0" smtClean="0"/>
              <a:t>, D., </a:t>
            </a:r>
            <a:r>
              <a:rPr lang="en-US" sz="800" dirty="0" err="1" smtClean="0"/>
              <a:t>Recanati</a:t>
            </a:r>
            <a:r>
              <a:rPr lang="en-US" sz="800" dirty="0" smtClean="0"/>
              <a:t>, F., </a:t>
            </a:r>
            <a:r>
              <a:rPr lang="en-US" sz="800" dirty="0" err="1" smtClean="0"/>
              <a:t>Dembska</a:t>
            </a:r>
            <a:r>
              <a:rPr lang="en-US" sz="800" dirty="0" smtClean="0"/>
              <a:t>, K. and </a:t>
            </a:r>
            <a:r>
              <a:rPr lang="en-US" sz="800" dirty="0" err="1" smtClean="0"/>
              <a:t>Antonelli</a:t>
            </a:r>
            <a:r>
              <a:rPr lang="en-US" sz="800" dirty="0" smtClean="0"/>
              <a:t>, M., (2020). Urban food waste: A framework to </a:t>
            </a:r>
            <a:r>
              <a:rPr lang="en-US" sz="800" dirty="0" err="1" smtClean="0"/>
              <a:t>analyse</a:t>
            </a:r>
            <a:r>
              <a:rPr lang="en-US" sz="800" dirty="0" smtClean="0"/>
              <a:t> policies and initiatives. </a:t>
            </a:r>
            <a:r>
              <a:rPr lang="en-US" sz="800" i="1" dirty="0" smtClean="0"/>
              <a:t>Resources</a:t>
            </a:r>
            <a:r>
              <a:rPr lang="en-US" sz="800" dirty="0" smtClean="0"/>
              <a:t>, </a:t>
            </a:r>
            <a:r>
              <a:rPr lang="en-US" sz="800" i="1" dirty="0" smtClean="0"/>
              <a:t>9</a:t>
            </a:r>
            <a:r>
              <a:rPr lang="en-US" sz="800" dirty="0" smtClean="0"/>
              <a:t>(9), p.99.</a:t>
            </a:r>
          </a:p>
          <a:p>
            <a:pPr algn="just"/>
            <a:r>
              <a:rPr lang="en-GB" sz="800" dirty="0" err="1" smtClean="0"/>
              <a:t>Laborde</a:t>
            </a:r>
            <a:r>
              <a:rPr lang="en-GB" sz="800" dirty="0" smtClean="0"/>
              <a:t>, D., Martin, W. and </a:t>
            </a:r>
            <a:r>
              <a:rPr lang="en-GB" sz="800" dirty="0" err="1" smtClean="0"/>
              <a:t>Vos</a:t>
            </a:r>
            <a:r>
              <a:rPr lang="en-GB" sz="800" dirty="0" smtClean="0"/>
              <a:t>, R., (2021). Impacts of COVID‐19 on global poverty, food security, and diets: Insights from global model scenario analysis. </a:t>
            </a:r>
            <a:r>
              <a:rPr lang="en-GB" sz="800" i="1" dirty="0" smtClean="0"/>
              <a:t>Agricultural Economics</a:t>
            </a:r>
            <a:r>
              <a:rPr lang="en-GB" sz="800" dirty="0" smtClean="0"/>
              <a:t>, </a:t>
            </a:r>
            <a:r>
              <a:rPr lang="en-GB" sz="800" i="1" dirty="0" smtClean="0"/>
              <a:t>52</a:t>
            </a:r>
            <a:r>
              <a:rPr lang="en-GB" sz="800" dirty="0" smtClean="0"/>
              <a:t>(3), pp.375-390.</a:t>
            </a:r>
            <a:endParaRPr lang="en-US" sz="800" dirty="0" smtClean="0"/>
          </a:p>
          <a:p>
            <a:pPr algn="just"/>
            <a:r>
              <a:rPr lang="en-US" sz="800" dirty="0" smtClean="0"/>
              <a:t>Parliament.uk, (2022). Poverty in the UK: statistics.  Available at: https://commonslibrary.parliament.uk/research-briefings/sn07096/ [Accessed 17 April 2023].</a:t>
            </a:r>
          </a:p>
          <a:p>
            <a:pPr algn="just"/>
            <a:r>
              <a:rPr lang="en-US" sz="800" dirty="0" smtClean="0"/>
              <a:t>Peres, M.A., Macpherson, L.M., </a:t>
            </a:r>
            <a:r>
              <a:rPr lang="en-US" sz="800" dirty="0" err="1" smtClean="0"/>
              <a:t>Weyant</a:t>
            </a:r>
            <a:r>
              <a:rPr lang="en-US" sz="800" dirty="0" smtClean="0"/>
              <a:t>, R.J., Daly, B., </a:t>
            </a:r>
            <a:r>
              <a:rPr lang="en-US" sz="800" dirty="0" err="1" smtClean="0"/>
              <a:t>Venturelli</a:t>
            </a:r>
            <a:r>
              <a:rPr lang="en-US" sz="800" dirty="0" smtClean="0"/>
              <a:t>, R., </a:t>
            </a:r>
            <a:r>
              <a:rPr lang="en-US" sz="800" dirty="0" err="1" smtClean="0"/>
              <a:t>Mathur</a:t>
            </a:r>
            <a:r>
              <a:rPr lang="en-US" sz="800" dirty="0" smtClean="0"/>
              <a:t>, M.R., </a:t>
            </a:r>
            <a:r>
              <a:rPr lang="en-US" sz="800" dirty="0" err="1" smtClean="0"/>
              <a:t>Listl</a:t>
            </a:r>
            <a:r>
              <a:rPr lang="en-US" sz="800" dirty="0" smtClean="0"/>
              <a:t>, S., Celeste, R.K., </a:t>
            </a:r>
            <a:r>
              <a:rPr lang="en-US" sz="800" dirty="0" err="1" smtClean="0"/>
              <a:t>Guarnizo-Herreño</a:t>
            </a:r>
            <a:r>
              <a:rPr lang="en-US" sz="800" dirty="0" smtClean="0"/>
              <a:t>, C.C., Kearns, C. and </a:t>
            </a:r>
            <a:r>
              <a:rPr lang="en-US" sz="800" dirty="0" err="1" smtClean="0"/>
              <a:t>Benzian</a:t>
            </a:r>
            <a:r>
              <a:rPr lang="en-US" sz="800" dirty="0" smtClean="0"/>
              <a:t>, H., (2019). Oral diseases: a global public health challenge. </a:t>
            </a:r>
            <a:r>
              <a:rPr lang="en-US" sz="800" i="1" dirty="0" smtClean="0"/>
              <a:t>The Lancet</a:t>
            </a:r>
            <a:r>
              <a:rPr lang="en-US" sz="800" dirty="0" smtClean="0"/>
              <a:t>, </a:t>
            </a:r>
            <a:r>
              <a:rPr lang="en-US" sz="800" i="1" dirty="0" smtClean="0"/>
              <a:t>394</a:t>
            </a:r>
            <a:r>
              <a:rPr lang="en-US" sz="800" dirty="0" smtClean="0"/>
              <a:t>(10194), pp.249-260.</a:t>
            </a:r>
          </a:p>
          <a:p>
            <a:pPr algn="just"/>
            <a:r>
              <a:rPr lang="en-US" sz="800" dirty="0" smtClean="0"/>
              <a:t>Pollard, C.M. and Booth, S., (2019). Food insecurity and hunger in rich countries—it is time for action against inequality. </a:t>
            </a:r>
            <a:r>
              <a:rPr lang="en-US" sz="800" i="1" dirty="0" smtClean="0"/>
              <a:t>International journal of environmental research and public health</a:t>
            </a:r>
            <a:r>
              <a:rPr lang="en-US" sz="800" dirty="0" smtClean="0"/>
              <a:t>, </a:t>
            </a:r>
            <a:r>
              <a:rPr lang="en-US" sz="800" i="1" dirty="0" smtClean="0"/>
              <a:t>16</a:t>
            </a:r>
            <a:r>
              <a:rPr lang="en-US" sz="800" dirty="0" smtClean="0"/>
              <a:t>(10), p.1804.</a:t>
            </a:r>
          </a:p>
          <a:p>
            <a:pPr algn="just"/>
            <a:r>
              <a:rPr lang="en-GB" sz="800" dirty="0" smtClean="0"/>
              <a:t>Rowley, J., Richards, N., </a:t>
            </a:r>
            <a:r>
              <a:rPr lang="en-GB" sz="800" dirty="0" err="1" smtClean="0"/>
              <a:t>Carduff</a:t>
            </a:r>
            <a:r>
              <a:rPr lang="en-GB" sz="800" dirty="0" smtClean="0"/>
              <a:t>, E. and </a:t>
            </a:r>
            <a:r>
              <a:rPr lang="en-GB" sz="800" dirty="0" err="1" smtClean="0"/>
              <a:t>Gott</a:t>
            </a:r>
            <a:r>
              <a:rPr lang="en-GB" sz="800" dirty="0" smtClean="0"/>
              <a:t>, M., (2021). The impact of poverty and deprivation at the end of life: a critical review. </a:t>
            </a:r>
            <a:r>
              <a:rPr lang="en-GB" sz="800" i="1" dirty="0" smtClean="0"/>
              <a:t>Palliative Care and social practice</a:t>
            </a:r>
            <a:r>
              <a:rPr lang="en-GB" sz="800" dirty="0" smtClean="0"/>
              <a:t>, </a:t>
            </a:r>
            <a:r>
              <a:rPr lang="en-GB" sz="800" i="1" dirty="0" smtClean="0"/>
              <a:t>15</a:t>
            </a:r>
            <a:r>
              <a:rPr lang="en-GB" sz="800" dirty="0" smtClean="0"/>
              <a:t>, p.26323524211033873.</a:t>
            </a:r>
            <a:endParaRPr lang="en-US" sz="800" dirty="0" smtClean="0"/>
          </a:p>
          <a:p>
            <a:pPr algn="just"/>
            <a:r>
              <a:rPr lang="en-US" sz="800" dirty="0" smtClean="0"/>
              <a:t>Statista.com, (2022). </a:t>
            </a:r>
            <a:r>
              <a:rPr lang="en-US" sz="800" i="1" dirty="0" smtClean="0"/>
              <a:t>Digital health and health inequality initiatives worldwide in 2022</a:t>
            </a:r>
            <a:r>
              <a:rPr lang="en-US" sz="800" dirty="0" smtClean="0"/>
              <a:t>.  Available at: https://www.statista.com/statistics/1316666/digital-health-and-health-inequality-initiatives-worldwide/ [Accessed 17 April 2023].</a:t>
            </a:r>
          </a:p>
          <a:p>
            <a:pPr algn="just"/>
            <a:r>
              <a:rPr lang="en-US" sz="800" dirty="0" smtClean="0"/>
              <a:t>Statista.com, (2022). </a:t>
            </a:r>
            <a:r>
              <a:rPr lang="en-US" sz="800" i="1" dirty="0" smtClean="0"/>
              <a:t>Severe food insecurity worldwide by region 2014-2021</a:t>
            </a:r>
            <a:r>
              <a:rPr lang="en-US" sz="800" dirty="0" smtClean="0"/>
              <a:t>.  Available at: https://www.statista.com/statistics/987120/prevalence-severe-food-insecurity-worldwide-region/#:~:text=In%202021%2C%2011.7%20percent%20of [Accessed 17 April 2023].</a:t>
            </a:r>
          </a:p>
          <a:p>
            <a:pPr algn="just"/>
            <a:r>
              <a:rPr lang="en-GB" sz="800" dirty="0" smtClean="0"/>
              <a:t>Statista.com, (2023). </a:t>
            </a:r>
            <a:r>
              <a:rPr lang="en-GB" sz="800" i="1" dirty="0" smtClean="0"/>
              <a:t>Number of individuals in relative low income in the United Kingdom from 1994/95 to 2021/22, </a:t>
            </a:r>
            <a:r>
              <a:rPr lang="en-GB" sz="800" dirty="0" smtClean="0"/>
              <a:t>Available at:</a:t>
            </a:r>
            <a:r>
              <a:rPr lang="en-GB" sz="800" dirty="0" smtClean="0">
                <a:hlinkClick r:id="rId2"/>
              </a:rPr>
              <a:t> https://www.statista.com/statistics/282365/relative-poverty-figures-uk/#:~:text=As%20of%202021%2F22%20approximately,when%20housing%20costs%20are%20considered</a:t>
            </a:r>
            <a:r>
              <a:rPr lang="en-GB" sz="800" dirty="0" smtClean="0"/>
              <a:t>. [Accessed on: 17</a:t>
            </a:r>
            <a:r>
              <a:rPr lang="en-GB" sz="800" baseline="30000" dirty="0" smtClean="0"/>
              <a:t>th</a:t>
            </a:r>
            <a:r>
              <a:rPr lang="en-GB" sz="800" dirty="0" smtClean="0"/>
              <a:t> April, 2023]</a:t>
            </a:r>
            <a:endParaRPr lang="en-US" sz="800" dirty="0" smtClean="0"/>
          </a:p>
          <a:p>
            <a:pPr algn="just"/>
            <a:r>
              <a:rPr lang="en-GB" sz="800" dirty="0" smtClean="0"/>
              <a:t>Statista.com, (2023). </a:t>
            </a:r>
            <a:r>
              <a:rPr lang="en-GB" sz="800" i="1" dirty="0" smtClean="0"/>
              <a:t>Poverty rates in OECD countries</a:t>
            </a:r>
            <a:r>
              <a:rPr lang="en-GB" sz="800" dirty="0" smtClean="0"/>
              <a:t>, Available at:</a:t>
            </a:r>
            <a:r>
              <a:rPr lang="en-GB" sz="800" dirty="0" smtClean="0">
                <a:hlinkClick r:id="rId3"/>
              </a:rPr>
              <a:t> https://www.statista.com/statistics/233910/poverty-rates-in-oecd-countries/</a:t>
            </a:r>
            <a:r>
              <a:rPr lang="en-GB" sz="800" dirty="0" smtClean="0"/>
              <a:t> [Accessed on: 17</a:t>
            </a:r>
            <a:r>
              <a:rPr lang="en-GB" sz="800" baseline="30000" dirty="0" smtClean="0"/>
              <a:t>th</a:t>
            </a:r>
            <a:r>
              <a:rPr lang="en-GB" sz="800" dirty="0" smtClean="0"/>
              <a:t> April, 2023]</a:t>
            </a:r>
            <a:endParaRPr lang="en-US" sz="800" dirty="0" smtClean="0"/>
          </a:p>
          <a:p>
            <a:pPr algn="just"/>
            <a:r>
              <a:rPr lang="en-US" sz="800" dirty="0" smtClean="0"/>
              <a:t>Theguardian.com, (2023). Number of UK children in food poverty nearly doubles in a year to 4m.  1 Mar. Available at: https://www.theguardian.com/society/2023/mar/01/number-of-uk-children-in-food-poverty-nearly-doubles-in-a-year-to-4m#:~:text=According%20to%20the%20Food%20Foundation [Accessed 17 April 2023].</a:t>
            </a:r>
          </a:p>
          <a:p>
            <a:pPr algn="just"/>
            <a:r>
              <a:rPr lang="en-US" sz="800" dirty="0" smtClean="0"/>
              <a:t>Un.org, (2020). </a:t>
            </a:r>
            <a:r>
              <a:rPr lang="en-US" sz="800" i="1" dirty="0" smtClean="0"/>
              <a:t>Ending Poverty</a:t>
            </a:r>
            <a:r>
              <a:rPr lang="en-US" sz="800" dirty="0" smtClean="0"/>
              <a:t>.  Available at: https://www.un.org/en/global-issues/ending-poverty [Accessed 17 April 2023].</a:t>
            </a:r>
          </a:p>
          <a:p>
            <a:pPr algn="just"/>
            <a:r>
              <a:rPr lang="en-US" sz="800" dirty="0" smtClean="0"/>
              <a:t>Un.org, (2023). </a:t>
            </a:r>
            <a:r>
              <a:rPr lang="en-US" sz="800" i="1" dirty="0" smtClean="0"/>
              <a:t>Goal 2: Zero Hunger - United Nations Sustainable Development</a:t>
            </a:r>
            <a:r>
              <a:rPr lang="en-US" sz="800" dirty="0" smtClean="0"/>
              <a:t>.  Available at: https://www.un.org/sustainabledevelopment/hunger/ [Accessed 17 April 2023].</a:t>
            </a:r>
          </a:p>
          <a:p>
            <a:pPr algn="just"/>
            <a:r>
              <a:rPr lang="en-US" sz="800" dirty="0" smtClean="0"/>
              <a:t>von Braun, J., </a:t>
            </a:r>
            <a:r>
              <a:rPr lang="en-US" sz="800" dirty="0" err="1" smtClean="0"/>
              <a:t>Chichaibelu</a:t>
            </a:r>
            <a:r>
              <a:rPr lang="en-US" sz="800" dirty="0" smtClean="0"/>
              <a:t>, B.B., Torero Cullen, M., </a:t>
            </a:r>
            <a:r>
              <a:rPr lang="en-US" sz="800" dirty="0" err="1" smtClean="0"/>
              <a:t>Laborde</a:t>
            </a:r>
            <a:r>
              <a:rPr lang="en-US" sz="800" dirty="0" smtClean="0"/>
              <a:t>, D. and Smaller, C., (2021). Ending hunger by 2030–policy actions and costs, pp.1-8. </a:t>
            </a:r>
          </a:p>
          <a:p>
            <a:pPr algn="just"/>
            <a:r>
              <a:rPr lang="en-US" sz="800" dirty="0" smtClean="0"/>
              <a:t>World Health Organization, (2020). WHO global meeting to accelerate progress on SDG target 3.4 on </a:t>
            </a:r>
            <a:r>
              <a:rPr lang="en-US" sz="800" dirty="0" err="1" smtClean="0"/>
              <a:t>noncommunicable</a:t>
            </a:r>
            <a:r>
              <a:rPr lang="en-US" sz="800" dirty="0" smtClean="0"/>
              <a:t> diseases and mental health, 9–12 December 2019, Muscat, Oman: meeting report.</a:t>
            </a:r>
          </a:p>
          <a:p>
            <a:pPr algn="just"/>
            <a:r>
              <a:rPr lang="en-GB" sz="800" dirty="0" smtClean="0"/>
              <a:t>Worldpopulationreview.com, (2023). </a:t>
            </a:r>
            <a:r>
              <a:rPr lang="en-GB" sz="800" i="1" dirty="0" smtClean="0"/>
              <a:t>Poverty Rate by Country 2023, </a:t>
            </a:r>
            <a:r>
              <a:rPr lang="en-GB" sz="800" dirty="0" smtClean="0"/>
              <a:t>Available at:</a:t>
            </a:r>
            <a:r>
              <a:rPr lang="en-GB" sz="800" dirty="0" smtClean="0">
                <a:hlinkClick r:id="rId4"/>
              </a:rPr>
              <a:t> https://worldpopulationreview.com/country-rankings/poverty-rate-by-country</a:t>
            </a:r>
            <a:r>
              <a:rPr lang="en-GB" sz="800" dirty="0" smtClean="0"/>
              <a:t> [Accessed on: 17</a:t>
            </a:r>
            <a:r>
              <a:rPr lang="en-GB" sz="800" baseline="30000" dirty="0" smtClean="0"/>
              <a:t>th</a:t>
            </a:r>
            <a:r>
              <a:rPr lang="en-GB" sz="800" dirty="0" smtClean="0"/>
              <a:t> April, 2023]</a:t>
            </a:r>
            <a:endParaRPr lang="en-US" sz="800" dirty="0" smtClean="0"/>
          </a:p>
          <a:p>
            <a:pPr algn="just"/>
            <a:r>
              <a:rPr lang="en-US" sz="800" dirty="0" err="1" smtClean="0"/>
              <a:t>Yaya</a:t>
            </a:r>
            <a:r>
              <a:rPr lang="en-US" sz="800" dirty="0" smtClean="0"/>
              <a:t>, S. and </a:t>
            </a:r>
            <a:r>
              <a:rPr lang="en-US" sz="800" dirty="0" err="1" smtClean="0"/>
              <a:t>Ghose</a:t>
            </a:r>
            <a:r>
              <a:rPr lang="en-US" sz="800" dirty="0" smtClean="0"/>
              <a:t>, B., (2019). Global inequality in maternal health care service utilization: implications for sustainable development goals. </a:t>
            </a:r>
            <a:r>
              <a:rPr lang="en-US" sz="800" i="1" dirty="0" smtClean="0"/>
              <a:t>Health Equity</a:t>
            </a:r>
            <a:r>
              <a:rPr lang="en-US" sz="800" dirty="0" smtClean="0"/>
              <a:t>, </a:t>
            </a:r>
            <a:r>
              <a:rPr lang="en-US" sz="800" i="1" dirty="0" smtClean="0"/>
              <a:t>3</a:t>
            </a:r>
            <a:r>
              <a:rPr lang="en-US" sz="800" dirty="0" smtClean="0"/>
              <a:t>(1), pp.145-154.</a:t>
            </a:r>
            <a:endParaRPr lang="en-US" sz="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smtClean="0">
                <a:latin typeface="Times New Roman" pitchFamily="18" charset="0"/>
                <a:cs typeface="Times New Roman" pitchFamily="18" charset="0"/>
              </a:rPr>
              <a:t>INTRODUCTION</a:t>
            </a:r>
            <a:endParaRPr lang="en-US" sz="3000" b="1" dirty="0">
              <a:latin typeface="Times New Roman" pitchFamily="18" charset="0"/>
              <a:cs typeface="Times New Roman" pitchFamily="18" charset="0"/>
            </a:endParaRPr>
          </a:p>
        </p:txBody>
      </p:sp>
      <p:sp>
        <p:nvSpPr>
          <p:cNvPr id="3" name="Content Placeholder 2"/>
          <p:cNvSpPr>
            <a:spLocks noGrp="1"/>
          </p:cNvSpPr>
          <p:nvPr>
            <p:ph idx="1"/>
          </p:nvPr>
        </p:nvSpPr>
        <p:spPr>
          <a:xfrm>
            <a:off x="838200" y="1600200"/>
            <a:ext cx="7315200" cy="4525963"/>
          </a:xfrm>
        </p:spPr>
        <p:txBody>
          <a:bodyPr>
            <a:normAutofit/>
          </a:bodyPr>
          <a:lstStyle/>
          <a:p>
            <a:pPr algn="just">
              <a:lnSpc>
                <a:spcPct val="150000"/>
              </a:lnSpc>
            </a:pPr>
            <a:r>
              <a:rPr lang="en-GB" sz="1500" dirty="0">
                <a:latin typeface="Times New Roman" pitchFamily="18" charset="0"/>
                <a:cs typeface="Times New Roman" pitchFamily="18" charset="0"/>
              </a:rPr>
              <a:t>Economic instability has generated an unstable society with a lot of </a:t>
            </a:r>
            <a:r>
              <a:rPr lang="en-GB" sz="1500" dirty="0" smtClean="0">
                <a:latin typeface="Times New Roman" pitchFamily="18" charset="0"/>
                <a:cs typeface="Times New Roman" pitchFamily="18" charset="0"/>
              </a:rPr>
              <a:t>issues</a:t>
            </a:r>
          </a:p>
          <a:p>
            <a:pPr algn="just">
              <a:lnSpc>
                <a:spcPct val="150000"/>
              </a:lnSpc>
            </a:pPr>
            <a:r>
              <a:rPr lang="en-GB" sz="1500" dirty="0">
                <a:latin typeface="Times New Roman" pitchFamily="18" charset="0"/>
                <a:cs typeface="Times New Roman" pitchFamily="18" charset="0"/>
              </a:rPr>
              <a:t>Poverty is a factor, which has increased inequality in society and insecurity in the individual’s daily </a:t>
            </a:r>
            <a:r>
              <a:rPr lang="en-GB" sz="1500" dirty="0" smtClean="0">
                <a:latin typeface="Times New Roman" pitchFamily="18" charset="0"/>
                <a:cs typeface="Times New Roman" pitchFamily="18" charset="0"/>
              </a:rPr>
              <a:t>lifestyle</a:t>
            </a:r>
          </a:p>
          <a:p>
            <a:pPr algn="just">
              <a:lnSpc>
                <a:spcPct val="150000"/>
              </a:lnSpc>
            </a:pPr>
            <a:r>
              <a:rPr lang="en-GB" sz="1500" dirty="0" smtClean="0">
                <a:latin typeface="Times New Roman" pitchFamily="18" charset="0"/>
                <a:cs typeface="Times New Roman" pitchFamily="18" charset="0"/>
              </a:rPr>
              <a:t>Basic needs are food, cloth and shelter</a:t>
            </a:r>
          </a:p>
          <a:p>
            <a:pPr algn="just">
              <a:lnSpc>
                <a:spcPct val="150000"/>
              </a:lnSpc>
            </a:pPr>
            <a:r>
              <a:rPr lang="en-GB" sz="1500" dirty="0" smtClean="0">
                <a:latin typeface="Times New Roman" pitchFamily="18" charset="0"/>
                <a:cs typeface="Times New Roman" pitchFamily="18" charset="0"/>
              </a:rPr>
              <a:t>Additional needs are health security and education</a:t>
            </a:r>
          </a:p>
          <a:p>
            <a:pPr algn="just">
              <a:lnSpc>
                <a:spcPct val="150000"/>
              </a:lnSpc>
            </a:pPr>
            <a:r>
              <a:rPr lang="en-GB" sz="1500" dirty="0" smtClean="0">
                <a:latin typeface="Times New Roman" pitchFamily="18" charset="0"/>
                <a:cs typeface="Times New Roman" pitchFamily="18" charset="0"/>
              </a:rPr>
              <a:t>United Nation (UN) has aimed some sustainable development goals (SDG) to decrease poverty</a:t>
            </a:r>
          </a:p>
          <a:p>
            <a:pPr algn="just">
              <a:lnSpc>
                <a:spcPct val="150000"/>
              </a:lnSpc>
            </a:pPr>
            <a:r>
              <a:rPr lang="en-GB" sz="1500" dirty="0" smtClean="0">
                <a:latin typeface="Times New Roman" pitchFamily="18" charset="0"/>
                <a:cs typeface="Times New Roman" pitchFamily="18" charset="0"/>
              </a:rPr>
              <a:t>People, planet, prosperity, peace and partnership are the main SDG</a:t>
            </a:r>
          </a:p>
          <a:p>
            <a:pPr algn="just">
              <a:lnSpc>
                <a:spcPct val="150000"/>
              </a:lnSpc>
            </a:pPr>
            <a:endParaRPr lang="en-GB" sz="1500" dirty="0" smtClean="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163762"/>
          </a:xfrm>
        </p:spPr>
        <p:txBody>
          <a:bodyPr>
            <a:noAutofit/>
          </a:bodyPr>
          <a:lstStyle/>
          <a:p>
            <a:r>
              <a:rPr lang="en-GB" sz="3000" b="1" dirty="0" smtClean="0">
                <a:latin typeface="Times New Roman" pitchFamily="18" charset="0"/>
                <a:cs typeface="Times New Roman" pitchFamily="18" charset="0"/>
              </a:rPr>
              <a:t>DISCUSSING THE ISSUES OF POVERTY, INEQUALITY AND INSECURITY IN THE PUBLIC DOMAIN</a:t>
            </a:r>
            <a:r>
              <a:rPr lang="en-US" sz="3000" b="1" dirty="0" smtClean="0">
                <a:latin typeface="Times New Roman" pitchFamily="18" charset="0"/>
                <a:cs typeface="Times New Roman" pitchFamily="18" charset="0"/>
              </a:rPr>
              <a:t/>
            </a:r>
            <a:br>
              <a:rPr lang="en-US" sz="3000" b="1" dirty="0" smtClean="0">
                <a:latin typeface="Times New Roman" pitchFamily="18" charset="0"/>
                <a:cs typeface="Times New Roman" pitchFamily="18" charset="0"/>
              </a:rPr>
            </a:br>
            <a:endParaRPr lang="en-US" sz="3000" dirty="0">
              <a:latin typeface="Times New Roman" pitchFamily="18" charset="0"/>
              <a:cs typeface="Times New Roman" pitchFamily="18" charset="0"/>
            </a:endParaRPr>
          </a:p>
        </p:txBody>
      </p:sp>
      <p:sp>
        <p:nvSpPr>
          <p:cNvPr id="3" name="Content Placeholder 2"/>
          <p:cNvSpPr>
            <a:spLocks noGrp="1"/>
          </p:cNvSpPr>
          <p:nvPr>
            <p:ph sz="half" idx="1"/>
          </p:nvPr>
        </p:nvSpPr>
        <p:spPr>
          <a:xfrm>
            <a:off x="228600" y="2057400"/>
            <a:ext cx="5181600" cy="4495800"/>
          </a:xfrm>
        </p:spPr>
        <p:txBody>
          <a:bodyPr>
            <a:noAutofit/>
          </a:bodyPr>
          <a:lstStyle/>
          <a:p>
            <a:pPr algn="just">
              <a:lnSpc>
                <a:spcPct val="170000"/>
              </a:lnSpc>
            </a:pPr>
            <a:r>
              <a:rPr lang="en-GB" sz="1500" dirty="0" smtClean="0">
                <a:latin typeface="Times New Roman" pitchFamily="18" charset="0"/>
                <a:cs typeface="Times New Roman" pitchFamily="18" charset="0"/>
              </a:rPr>
              <a:t>Poor </a:t>
            </a:r>
            <a:r>
              <a:rPr lang="en-GB" sz="1500" dirty="0">
                <a:latin typeface="Times New Roman" pitchFamily="18" charset="0"/>
                <a:cs typeface="Times New Roman" pitchFamily="18" charset="0"/>
              </a:rPr>
              <a:t>individuals cannot afford education and sufficient health </a:t>
            </a:r>
            <a:r>
              <a:rPr lang="en-GB" sz="1500" dirty="0" smtClean="0">
                <a:latin typeface="Times New Roman" pitchFamily="18" charset="0"/>
                <a:cs typeface="Times New Roman" pitchFamily="18" charset="0"/>
              </a:rPr>
              <a:t>security</a:t>
            </a:r>
          </a:p>
          <a:p>
            <a:pPr algn="just">
              <a:lnSpc>
                <a:spcPct val="170000"/>
              </a:lnSpc>
            </a:pPr>
            <a:r>
              <a:rPr lang="en-GB" sz="1500" dirty="0">
                <a:latin typeface="Times New Roman" pitchFamily="18" charset="0"/>
                <a:cs typeface="Times New Roman" pitchFamily="18" charset="0"/>
              </a:rPr>
              <a:t>The individuals cannot maintain a hygienic lifestyle by washing clothes every day, using poor sanitation and taking unhygienic </a:t>
            </a:r>
            <a:r>
              <a:rPr lang="en-GB" sz="1500" dirty="0" smtClean="0">
                <a:latin typeface="Times New Roman" pitchFamily="18" charset="0"/>
                <a:cs typeface="Times New Roman" pitchFamily="18" charset="0"/>
              </a:rPr>
              <a:t>foods</a:t>
            </a:r>
          </a:p>
          <a:p>
            <a:pPr algn="just">
              <a:lnSpc>
                <a:spcPct val="170000"/>
              </a:lnSpc>
            </a:pPr>
            <a:r>
              <a:rPr lang="en-GB" sz="1500" dirty="0">
                <a:latin typeface="Times New Roman" pitchFamily="18" charset="0"/>
                <a:cs typeface="Times New Roman" pitchFamily="18" charset="0"/>
              </a:rPr>
              <a:t>According to the opinion of Rowley </a:t>
            </a:r>
            <a:r>
              <a:rPr lang="en-GB" sz="1500" i="1" dirty="0">
                <a:latin typeface="Times New Roman" pitchFamily="18" charset="0"/>
                <a:cs typeface="Times New Roman" pitchFamily="18" charset="0"/>
              </a:rPr>
              <a:t>et al. </a:t>
            </a:r>
            <a:r>
              <a:rPr lang="en-GB" sz="1500" dirty="0">
                <a:latin typeface="Times New Roman" pitchFamily="18" charset="0"/>
                <a:cs typeface="Times New Roman" pitchFamily="18" charset="0"/>
              </a:rPr>
              <a:t>(2021), the death rate of the population is another consequence of extreme </a:t>
            </a:r>
            <a:r>
              <a:rPr lang="en-GB" sz="1500" dirty="0" smtClean="0">
                <a:latin typeface="Times New Roman" pitchFamily="18" charset="0"/>
                <a:cs typeface="Times New Roman" pitchFamily="18" charset="0"/>
              </a:rPr>
              <a:t>poverty</a:t>
            </a:r>
          </a:p>
          <a:p>
            <a:pPr algn="just">
              <a:lnSpc>
                <a:spcPct val="170000"/>
              </a:lnSpc>
            </a:pPr>
            <a:r>
              <a:rPr lang="en-GB" sz="1500" dirty="0" smtClean="0">
                <a:latin typeface="Times New Roman" pitchFamily="18" charset="0"/>
                <a:cs typeface="Times New Roman" pitchFamily="18" charset="0"/>
              </a:rPr>
              <a:t>Financial instability increase social discrimination</a:t>
            </a:r>
          </a:p>
        </p:txBody>
      </p:sp>
      <p:pic>
        <p:nvPicPr>
          <p:cNvPr id="5" name="Content Placeholder 4" descr="2015_Charts_Poverty-690.jpg"/>
          <p:cNvPicPr>
            <a:picLocks noGrp="1" noChangeAspect="1"/>
          </p:cNvPicPr>
          <p:nvPr>
            <p:ph sz="half" idx="2"/>
          </p:nvPr>
        </p:nvPicPr>
        <p:blipFill>
          <a:blip r:embed="rId3"/>
          <a:stretch>
            <a:fillRect/>
          </a:stretch>
        </p:blipFill>
        <p:spPr>
          <a:xfrm>
            <a:off x="5562600" y="2148240"/>
            <a:ext cx="3124200" cy="3429883"/>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06562"/>
          </a:xfrm>
        </p:spPr>
        <p:txBody>
          <a:bodyPr>
            <a:noAutofit/>
          </a:bodyPr>
          <a:lstStyle/>
          <a:p>
            <a:r>
              <a:rPr lang="en-GB" sz="3000" b="1" dirty="0" smtClean="0">
                <a:latin typeface="Times New Roman" pitchFamily="18" charset="0"/>
                <a:cs typeface="Times New Roman" pitchFamily="18" charset="0"/>
              </a:rPr>
              <a:t>EXPLAINING WHY THIS IS A CRITICAL ISSUE</a:t>
            </a:r>
            <a:r>
              <a:rPr lang="en-US" sz="3000" b="1" dirty="0" smtClean="0">
                <a:latin typeface="Times New Roman" pitchFamily="18" charset="0"/>
                <a:cs typeface="Times New Roman" pitchFamily="18" charset="0"/>
              </a:rPr>
              <a:t/>
            </a:r>
            <a:br>
              <a:rPr lang="en-US" sz="3000" b="1" dirty="0" smtClean="0">
                <a:latin typeface="Times New Roman" pitchFamily="18" charset="0"/>
                <a:cs typeface="Times New Roman" pitchFamily="18" charset="0"/>
              </a:rPr>
            </a:br>
            <a:endParaRPr lang="en-US" sz="3000" dirty="0">
              <a:latin typeface="Times New Roman" pitchFamily="18" charset="0"/>
              <a:cs typeface="Times New Roman" pitchFamily="18" charset="0"/>
            </a:endParaRPr>
          </a:p>
        </p:txBody>
      </p:sp>
      <p:sp>
        <p:nvSpPr>
          <p:cNvPr id="4" name="Content Placeholder 3"/>
          <p:cNvSpPr>
            <a:spLocks noGrp="1"/>
          </p:cNvSpPr>
          <p:nvPr>
            <p:ph sz="half" idx="2"/>
          </p:nvPr>
        </p:nvSpPr>
        <p:spPr>
          <a:xfrm>
            <a:off x="3505200" y="1600200"/>
            <a:ext cx="5410200" cy="4525963"/>
          </a:xfrm>
        </p:spPr>
        <p:txBody>
          <a:bodyPr>
            <a:noAutofit/>
          </a:bodyPr>
          <a:lstStyle/>
          <a:p>
            <a:pPr algn="just">
              <a:lnSpc>
                <a:spcPct val="170000"/>
              </a:lnSpc>
            </a:pPr>
            <a:r>
              <a:rPr lang="en-GB" sz="1500" b="1" i="1" dirty="0">
                <a:latin typeface="Times New Roman" pitchFamily="18" charset="0"/>
                <a:cs typeface="Times New Roman" pitchFamily="18" charset="0"/>
              </a:rPr>
              <a:t>11.01 million</a:t>
            </a:r>
            <a:r>
              <a:rPr lang="en-GB" sz="1500" dirty="0">
                <a:latin typeface="Times New Roman" pitchFamily="18" charset="0"/>
                <a:cs typeface="Times New Roman" pitchFamily="18" charset="0"/>
              </a:rPr>
              <a:t> individuals stayed below the poverty rate </a:t>
            </a:r>
            <a:r>
              <a:rPr lang="en-GB" sz="1500" b="1" i="1" dirty="0">
                <a:latin typeface="Times New Roman" pitchFamily="18" charset="0"/>
                <a:cs typeface="Times New Roman" pitchFamily="18" charset="0"/>
              </a:rPr>
              <a:t>in the UK in 2022</a:t>
            </a:r>
            <a:r>
              <a:rPr lang="en-GB" sz="1500" dirty="0">
                <a:latin typeface="Times New Roman" pitchFamily="18" charset="0"/>
                <a:cs typeface="Times New Roman" pitchFamily="18" charset="0"/>
              </a:rPr>
              <a:t> (Statista.com, 2023</a:t>
            </a:r>
            <a:r>
              <a:rPr lang="en-GB" sz="1500" dirty="0" smtClean="0">
                <a:latin typeface="Times New Roman" pitchFamily="18" charset="0"/>
                <a:cs typeface="Times New Roman" pitchFamily="18" charset="0"/>
              </a:rPr>
              <a:t>)</a:t>
            </a:r>
          </a:p>
          <a:p>
            <a:pPr algn="just">
              <a:lnSpc>
                <a:spcPct val="170000"/>
              </a:lnSpc>
            </a:pPr>
            <a:r>
              <a:rPr lang="en-GB" sz="1500" dirty="0">
                <a:latin typeface="Times New Roman" pitchFamily="18" charset="0"/>
                <a:cs typeface="Times New Roman" pitchFamily="18" charset="0"/>
              </a:rPr>
              <a:t>the educated population can decrease social risk and improve the economic quality of the </a:t>
            </a:r>
            <a:r>
              <a:rPr lang="en-GB" sz="1500" dirty="0" smtClean="0">
                <a:latin typeface="Times New Roman" pitchFamily="18" charset="0"/>
                <a:cs typeface="Times New Roman" pitchFamily="18" charset="0"/>
              </a:rPr>
              <a:t>country</a:t>
            </a:r>
          </a:p>
          <a:p>
            <a:pPr algn="just">
              <a:lnSpc>
                <a:spcPct val="170000"/>
              </a:lnSpc>
            </a:pPr>
            <a:r>
              <a:rPr lang="en-GB" sz="1500" dirty="0">
                <a:latin typeface="Times New Roman" pitchFamily="18" charset="0"/>
                <a:cs typeface="Times New Roman" pitchFamily="18" charset="0"/>
              </a:rPr>
              <a:t>The main drivers of poverty are social inequality, lack of jobs with good wages, social infrastructural issues </a:t>
            </a:r>
            <a:endParaRPr lang="en-GB" sz="1500" dirty="0" smtClean="0">
              <a:latin typeface="Times New Roman" pitchFamily="18" charset="0"/>
              <a:cs typeface="Times New Roman" pitchFamily="18" charset="0"/>
            </a:endParaRPr>
          </a:p>
          <a:p>
            <a:pPr algn="just">
              <a:lnSpc>
                <a:spcPct val="170000"/>
              </a:lnSpc>
            </a:pPr>
            <a:r>
              <a:rPr lang="en-GB" sz="1500" dirty="0" smtClean="0">
                <a:latin typeface="Times New Roman" pitchFamily="18" charset="0"/>
                <a:cs typeface="Times New Roman" pitchFamily="18" charset="0"/>
              </a:rPr>
              <a:t>Social </a:t>
            </a:r>
            <a:r>
              <a:rPr lang="en-GB" sz="1500" dirty="0">
                <a:latin typeface="Times New Roman" pitchFamily="18" charset="0"/>
                <a:cs typeface="Times New Roman" pitchFamily="18" charset="0"/>
              </a:rPr>
              <a:t>discrimination, which has separated a specific community from society</a:t>
            </a:r>
            <a:endParaRPr lang="en-GB" sz="1500" dirty="0" smtClean="0">
              <a:latin typeface="Times New Roman" pitchFamily="18" charset="0"/>
              <a:cs typeface="Times New Roman" pitchFamily="18" charset="0"/>
            </a:endParaRPr>
          </a:p>
        </p:txBody>
      </p:sp>
      <p:pic>
        <p:nvPicPr>
          <p:cNvPr id="5" name="image3.png"/>
          <p:cNvPicPr>
            <a:picLocks noGrp="1"/>
          </p:cNvPicPr>
          <p:nvPr>
            <p:ph sz="half" idx="1"/>
          </p:nvPr>
        </p:nvPicPr>
        <p:blipFill>
          <a:blip r:embed="rId3"/>
          <a:srcRect/>
          <a:stretch>
            <a:fillRect/>
          </a:stretch>
        </p:blipFill>
        <p:spPr>
          <a:xfrm>
            <a:off x="457200" y="2476433"/>
            <a:ext cx="2895600" cy="2773496"/>
          </a:xfrm>
          <a:prstGeom prst="rect">
            <a:avLst/>
          </a:prstGeo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935162"/>
          </a:xfrm>
        </p:spPr>
        <p:txBody>
          <a:bodyPr>
            <a:noAutofit/>
          </a:bodyPr>
          <a:lstStyle/>
          <a:p>
            <a:r>
              <a:rPr lang="en-GB" sz="3000" b="1" dirty="0" smtClean="0">
                <a:latin typeface="Times New Roman" pitchFamily="18" charset="0"/>
                <a:cs typeface="Times New Roman" pitchFamily="18" charset="0"/>
              </a:rPr>
              <a:t>DIAGNOSING AND ANALYSING THE CRITICAL ISSUE OF POVERTY, INEQUALITY AND INSECURITY IN THE PUBLIC DOMAIN </a:t>
            </a:r>
            <a:r>
              <a:rPr lang="en-US" sz="3000" b="1" dirty="0" smtClean="0">
                <a:latin typeface="Times New Roman" pitchFamily="18" charset="0"/>
                <a:cs typeface="Times New Roman" pitchFamily="18" charset="0"/>
              </a:rPr>
              <a:t/>
            </a:r>
            <a:br>
              <a:rPr lang="en-US" sz="3000" b="1" dirty="0" smtClean="0">
                <a:latin typeface="Times New Roman" pitchFamily="18" charset="0"/>
                <a:cs typeface="Times New Roman" pitchFamily="18" charset="0"/>
              </a:rPr>
            </a:br>
            <a:endParaRPr lang="en-US" sz="3000" dirty="0">
              <a:latin typeface="Times New Roman" pitchFamily="18" charset="0"/>
              <a:cs typeface="Times New Roman" pitchFamily="18" charset="0"/>
            </a:endParaRPr>
          </a:p>
        </p:txBody>
      </p:sp>
      <p:sp>
        <p:nvSpPr>
          <p:cNvPr id="3" name="Content Placeholder 2"/>
          <p:cNvSpPr>
            <a:spLocks noGrp="1"/>
          </p:cNvSpPr>
          <p:nvPr>
            <p:ph sz="half" idx="1"/>
          </p:nvPr>
        </p:nvSpPr>
        <p:spPr>
          <a:xfrm>
            <a:off x="457200" y="2209800"/>
            <a:ext cx="5715000" cy="3916363"/>
          </a:xfrm>
        </p:spPr>
        <p:txBody>
          <a:bodyPr>
            <a:noAutofit/>
          </a:bodyPr>
          <a:lstStyle/>
          <a:p>
            <a:pPr algn="just">
              <a:lnSpc>
                <a:spcPct val="170000"/>
              </a:lnSpc>
            </a:pPr>
            <a:r>
              <a:rPr lang="en-GB" sz="1500" dirty="0">
                <a:latin typeface="Times New Roman" pitchFamily="18" charset="0"/>
                <a:cs typeface="Times New Roman" pitchFamily="18" charset="0"/>
              </a:rPr>
              <a:t>Among all OECD countries,</a:t>
            </a:r>
            <a:r>
              <a:rPr lang="en-GB" sz="1500" b="1" i="1" dirty="0">
                <a:latin typeface="Times New Roman" pitchFamily="18" charset="0"/>
                <a:cs typeface="Times New Roman" pitchFamily="18" charset="0"/>
              </a:rPr>
              <a:t> Costa Rica</a:t>
            </a:r>
            <a:r>
              <a:rPr lang="en-GB" sz="1500" dirty="0">
                <a:latin typeface="Times New Roman" pitchFamily="18" charset="0"/>
                <a:cs typeface="Times New Roman" pitchFamily="18" charset="0"/>
              </a:rPr>
              <a:t> has the highest poverty rate with </a:t>
            </a:r>
            <a:r>
              <a:rPr lang="en-GB" sz="1500" b="1" i="1" dirty="0">
                <a:latin typeface="Times New Roman" pitchFamily="18" charset="0"/>
                <a:cs typeface="Times New Roman" pitchFamily="18" charset="0"/>
              </a:rPr>
              <a:t>20.3%</a:t>
            </a:r>
            <a:r>
              <a:rPr lang="en-GB" sz="1500" dirty="0">
                <a:latin typeface="Times New Roman" pitchFamily="18" charset="0"/>
                <a:cs typeface="Times New Roman" pitchFamily="18" charset="0"/>
              </a:rPr>
              <a:t> (</a:t>
            </a:r>
            <a:r>
              <a:rPr lang="en-GB" sz="1500" dirty="0" err="1">
                <a:latin typeface="Times New Roman" pitchFamily="18" charset="0"/>
                <a:cs typeface="Times New Roman" pitchFamily="18" charset="0"/>
              </a:rPr>
              <a:t>Statista</a:t>
            </a:r>
            <a:r>
              <a:rPr lang="en-GB" sz="1500" dirty="0">
                <a:latin typeface="Times New Roman" pitchFamily="18" charset="0"/>
                <a:cs typeface="Times New Roman" pitchFamily="18" charset="0"/>
              </a:rPr>
              <a:t>. com, </a:t>
            </a:r>
            <a:r>
              <a:rPr lang="en-GB" sz="1500" dirty="0" smtClean="0">
                <a:latin typeface="Times New Roman" pitchFamily="18" charset="0"/>
                <a:cs typeface="Times New Roman" pitchFamily="18" charset="0"/>
              </a:rPr>
              <a:t>2023)</a:t>
            </a:r>
          </a:p>
          <a:p>
            <a:pPr algn="just">
              <a:lnSpc>
                <a:spcPct val="170000"/>
              </a:lnSpc>
            </a:pPr>
            <a:r>
              <a:rPr lang="en-GB" sz="1500" dirty="0">
                <a:latin typeface="Times New Roman" pitchFamily="18" charset="0"/>
                <a:cs typeface="Times New Roman" pitchFamily="18" charset="0"/>
              </a:rPr>
              <a:t>South Sudan has the highest poverty rate with </a:t>
            </a:r>
            <a:r>
              <a:rPr lang="en-GB" sz="1500" b="1" i="1" dirty="0">
                <a:latin typeface="Times New Roman" pitchFamily="18" charset="0"/>
                <a:cs typeface="Times New Roman" pitchFamily="18" charset="0"/>
              </a:rPr>
              <a:t>82.30% poor population</a:t>
            </a:r>
            <a:r>
              <a:rPr lang="en-GB" sz="1500" dirty="0">
                <a:latin typeface="Times New Roman" pitchFamily="18" charset="0"/>
                <a:cs typeface="Times New Roman" pitchFamily="18" charset="0"/>
              </a:rPr>
              <a:t> (Worldpopulationreview.com, 2023</a:t>
            </a:r>
            <a:r>
              <a:rPr lang="en-GB" sz="1500" dirty="0" smtClean="0">
                <a:latin typeface="Times New Roman" pitchFamily="18" charset="0"/>
                <a:cs typeface="Times New Roman" pitchFamily="18" charset="0"/>
              </a:rPr>
              <a:t>)</a:t>
            </a:r>
          </a:p>
          <a:p>
            <a:pPr algn="just">
              <a:lnSpc>
                <a:spcPct val="170000"/>
              </a:lnSpc>
            </a:pPr>
            <a:r>
              <a:rPr lang="en-GB" sz="1500" dirty="0">
                <a:latin typeface="Times New Roman" pitchFamily="18" charset="0"/>
                <a:cs typeface="Times New Roman" pitchFamily="18" charset="0"/>
              </a:rPr>
              <a:t>Poor individuals cannot manage their basic needs, such as food, household, health security and </a:t>
            </a:r>
            <a:r>
              <a:rPr lang="en-GB" sz="1500" dirty="0" smtClean="0">
                <a:latin typeface="Times New Roman" pitchFamily="18" charset="0"/>
                <a:cs typeface="Times New Roman" pitchFamily="18" charset="0"/>
              </a:rPr>
              <a:t>education</a:t>
            </a:r>
          </a:p>
          <a:p>
            <a:pPr algn="just">
              <a:lnSpc>
                <a:spcPct val="170000"/>
              </a:lnSpc>
            </a:pPr>
            <a:r>
              <a:rPr lang="en-GB" sz="1500" dirty="0" smtClean="0">
                <a:latin typeface="Times New Roman" pitchFamily="18" charset="0"/>
                <a:cs typeface="Times New Roman" pitchFamily="18" charset="0"/>
              </a:rPr>
              <a:t>Unemployment issues increased  poverty</a:t>
            </a:r>
          </a:p>
          <a:p>
            <a:pPr algn="just">
              <a:lnSpc>
                <a:spcPct val="170000"/>
              </a:lnSpc>
            </a:pPr>
            <a:r>
              <a:rPr lang="en-GB" sz="1500" dirty="0" smtClean="0">
                <a:latin typeface="Times New Roman" pitchFamily="18" charset="0"/>
                <a:cs typeface="Times New Roman" pitchFamily="18" charset="0"/>
              </a:rPr>
              <a:t>Low income is a big matter for inequality</a:t>
            </a:r>
          </a:p>
          <a:p>
            <a:pPr algn="just">
              <a:lnSpc>
                <a:spcPct val="170000"/>
              </a:lnSpc>
            </a:pPr>
            <a:endParaRPr lang="en-US" sz="1500" dirty="0">
              <a:latin typeface="Times New Roman" pitchFamily="18" charset="0"/>
              <a:cs typeface="Times New Roman" pitchFamily="18" charset="0"/>
            </a:endParaRPr>
          </a:p>
        </p:txBody>
      </p:sp>
      <p:pic>
        <p:nvPicPr>
          <p:cNvPr id="5" name="image2.png"/>
          <p:cNvPicPr>
            <a:picLocks noGrp="1"/>
          </p:cNvPicPr>
          <p:nvPr>
            <p:ph sz="half" idx="2"/>
          </p:nvPr>
        </p:nvPicPr>
        <p:blipFill>
          <a:blip r:embed="rId3"/>
          <a:srcRect/>
          <a:stretch>
            <a:fillRect/>
          </a:stretch>
        </p:blipFill>
        <p:spPr>
          <a:xfrm>
            <a:off x="6400800" y="2133600"/>
            <a:ext cx="2295525" cy="4286250"/>
          </a:xfrm>
          <a:prstGeom prst="rect">
            <a:avLst/>
          </a:prstGeo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01762"/>
          </a:xfrm>
        </p:spPr>
        <p:txBody>
          <a:bodyPr>
            <a:noAutofit/>
          </a:bodyPr>
          <a:lstStyle/>
          <a:p>
            <a:r>
              <a:rPr lang="en-GB" sz="3000" b="1" dirty="0" smtClean="0">
                <a:latin typeface="Times New Roman" pitchFamily="18" charset="0"/>
                <a:cs typeface="Times New Roman" pitchFamily="18" charset="0"/>
              </a:rPr>
              <a:t>ROLE OF A CRITICAL ISSUE IN THE PUBLIC DOMAIN AND STATING THE REASON </a:t>
            </a:r>
            <a:endParaRPr lang="en-US" sz="3000" dirty="0">
              <a:latin typeface="Times New Roman" pitchFamily="18" charset="0"/>
              <a:cs typeface="Times New Roman" pitchFamily="18" charset="0"/>
            </a:endParaRPr>
          </a:p>
        </p:txBody>
      </p:sp>
      <p:sp>
        <p:nvSpPr>
          <p:cNvPr id="4" name="Content Placeholder 3"/>
          <p:cNvSpPr>
            <a:spLocks noGrp="1"/>
          </p:cNvSpPr>
          <p:nvPr>
            <p:ph sz="half" idx="2"/>
          </p:nvPr>
        </p:nvSpPr>
        <p:spPr>
          <a:xfrm>
            <a:off x="3810000" y="1828800"/>
            <a:ext cx="4876800" cy="4297363"/>
          </a:xfrm>
        </p:spPr>
        <p:txBody>
          <a:bodyPr>
            <a:noAutofit/>
          </a:bodyPr>
          <a:lstStyle/>
          <a:p>
            <a:pPr algn="just">
              <a:lnSpc>
                <a:spcPct val="170000"/>
              </a:lnSpc>
            </a:pPr>
            <a:r>
              <a:rPr lang="en-GB" sz="1500" b="1" i="1" dirty="0">
                <a:latin typeface="Times New Roman" pitchFamily="18" charset="0"/>
                <a:cs typeface="Times New Roman" pitchFamily="18" charset="0"/>
              </a:rPr>
              <a:t>Bulgaria </a:t>
            </a:r>
            <a:r>
              <a:rPr lang="en-GB" sz="1500" dirty="0">
                <a:latin typeface="Times New Roman" pitchFamily="18" charset="0"/>
                <a:cs typeface="Times New Roman" pitchFamily="18" charset="0"/>
              </a:rPr>
              <a:t>has faced poverty issues with </a:t>
            </a:r>
            <a:r>
              <a:rPr lang="en-GB" sz="1500" b="1" i="1" dirty="0">
                <a:latin typeface="Times New Roman" pitchFamily="18" charset="0"/>
                <a:cs typeface="Times New Roman" pitchFamily="18" charset="0"/>
              </a:rPr>
              <a:t>17.6% </a:t>
            </a:r>
            <a:r>
              <a:rPr lang="en-GB" sz="1500" dirty="0">
                <a:latin typeface="Times New Roman" pitchFamily="18" charset="0"/>
                <a:cs typeface="Times New Roman" pitchFamily="18" charset="0"/>
              </a:rPr>
              <a:t>of poor individuals (statista.com, 2023</a:t>
            </a:r>
            <a:r>
              <a:rPr lang="en-GB" sz="1500" dirty="0" smtClean="0">
                <a:latin typeface="Times New Roman" pitchFamily="18" charset="0"/>
                <a:cs typeface="Times New Roman" pitchFamily="18" charset="0"/>
              </a:rPr>
              <a:t>)</a:t>
            </a:r>
          </a:p>
          <a:p>
            <a:pPr algn="just">
              <a:lnSpc>
                <a:spcPct val="170000"/>
              </a:lnSpc>
            </a:pPr>
            <a:r>
              <a:rPr lang="en-GB" sz="1500" dirty="0">
                <a:latin typeface="Times New Roman" pitchFamily="18" charset="0"/>
                <a:cs typeface="Times New Roman" pitchFamily="18" charset="0"/>
              </a:rPr>
              <a:t>I</a:t>
            </a:r>
            <a:r>
              <a:rPr lang="en-GB" sz="1500" dirty="0" smtClean="0">
                <a:latin typeface="Times New Roman" pitchFamily="18" charset="0"/>
                <a:cs typeface="Times New Roman" pitchFamily="18" charset="0"/>
              </a:rPr>
              <a:t>n </a:t>
            </a:r>
            <a:r>
              <a:rPr lang="en-GB" sz="1500" dirty="0">
                <a:latin typeface="Times New Roman" pitchFamily="18" charset="0"/>
                <a:cs typeface="Times New Roman" pitchFamily="18" charset="0"/>
              </a:rPr>
              <a:t>the USA, </a:t>
            </a:r>
            <a:r>
              <a:rPr lang="en-GB" sz="1500" b="1" i="1" dirty="0">
                <a:latin typeface="Times New Roman" pitchFamily="18" charset="0"/>
                <a:cs typeface="Times New Roman" pitchFamily="18" charset="0"/>
              </a:rPr>
              <a:t>24% of the African American population</a:t>
            </a:r>
            <a:r>
              <a:rPr lang="en-GB" sz="1500" dirty="0">
                <a:latin typeface="Times New Roman" pitchFamily="18" charset="0"/>
                <a:cs typeface="Times New Roman" pitchFamily="18" charset="0"/>
              </a:rPr>
              <a:t> lived below the poverty level in 2021 (Statista.com, 2023). </a:t>
            </a:r>
            <a:endParaRPr lang="en-GB" sz="1500" dirty="0" smtClean="0">
              <a:latin typeface="Times New Roman" pitchFamily="18" charset="0"/>
              <a:cs typeface="Times New Roman" pitchFamily="18" charset="0"/>
            </a:endParaRPr>
          </a:p>
          <a:p>
            <a:pPr algn="just">
              <a:lnSpc>
                <a:spcPct val="170000"/>
              </a:lnSpc>
            </a:pPr>
            <a:r>
              <a:rPr lang="en-GB" sz="1500" dirty="0">
                <a:latin typeface="Times New Roman" pitchFamily="18" charset="0"/>
                <a:cs typeface="Times New Roman" pitchFamily="18" charset="0"/>
              </a:rPr>
              <a:t>Developed countries have also faced poverty issues for </a:t>
            </a:r>
            <a:r>
              <a:rPr lang="en-GB" sz="1500" dirty="0" smtClean="0">
                <a:latin typeface="Times New Roman" pitchFamily="18" charset="0"/>
                <a:cs typeface="Times New Roman" pitchFamily="18" charset="0"/>
              </a:rPr>
              <a:t>migration</a:t>
            </a:r>
          </a:p>
          <a:p>
            <a:pPr algn="just">
              <a:lnSpc>
                <a:spcPct val="170000"/>
              </a:lnSpc>
            </a:pPr>
            <a:r>
              <a:rPr lang="en-GB" sz="1500" dirty="0">
                <a:latin typeface="Times New Roman" pitchFamily="18" charset="0"/>
                <a:cs typeface="Times New Roman" pitchFamily="18" charset="0"/>
              </a:rPr>
              <a:t>Poor individuals do not have proper health security</a:t>
            </a:r>
            <a:endParaRPr lang="en-US" sz="1500" dirty="0">
              <a:latin typeface="Times New Roman" pitchFamily="18" charset="0"/>
              <a:cs typeface="Times New Roman" pitchFamily="18" charset="0"/>
            </a:endParaRPr>
          </a:p>
        </p:txBody>
      </p:sp>
      <p:pic>
        <p:nvPicPr>
          <p:cNvPr id="5" name="image1.png"/>
          <p:cNvPicPr>
            <a:picLocks noGrp="1"/>
          </p:cNvPicPr>
          <p:nvPr>
            <p:ph sz="half" idx="1"/>
          </p:nvPr>
        </p:nvPicPr>
        <p:blipFill>
          <a:blip r:embed="rId3"/>
          <a:srcRect/>
          <a:stretch>
            <a:fillRect/>
          </a:stretch>
        </p:blipFill>
        <p:spPr>
          <a:xfrm>
            <a:off x="381000" y="1828800"/>
            <a:ext cx="3276600" cy="3954985"/>
          </a:xfrm>
          <a:prstGeom prst="rect">
            <a:avLst/>
          </a:prstGeo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417638"/>
          </a:xfrm>
        </p:spPr>
        <p:txBody>
          <a:bodyPr>
            <a:noAutofit/>
          </a:bodyPr>
          <a:lstStyle/>
          <a:p>
            <a:r>
              <a:rPr lang="en-US" sz="3000" b="1" dirty="0" smtClean="0">
                <a:latin typeface="Times New Roman" pitchFamily="18" charset="0"/>
                <a:cs typeface="Times New Roman" pitchFamily="18" charset="0"/>
              </a:rPr>
              <a:t>CRITICAL ANALYSIS AND EVALUATION OF THE UN’S SUSTAINABLE DEVELOPMENT GOALS AS A SOLUTION  </a:t>
            </a:r>
            <a:br>
              <a:rPr lang="en-US" sz="3000" b="1" dirty="0" smtClean="0">
                <a:latin typeface="Times New Roman" pitchFamily="18" charset="0"/>
                <a:cs typeface="Times New Roman" pitchFamily="18" charset="0"/>
              </a:rPr>
            </a:br>
            <a:endParaRPr lang="en-US" sz="3000" dirty="0">
              <a:latin typeface="Times New Roman" pitchFamily="18" charset="0"/>
              <a:cs typeface="Times New Roman" pitchFamily="18" charset="0"/>
            </a:endParaRPr>
          </a:p>
        </p:txBody>
      </p:sp>
      <p:sp>
        <p:nvSpPr>
          <p:cNvPr id="3" name="Content Placeholder 2"/>
          <p:cNvSpPr>
            <a:spLocks noGrp="1"/>
          </p:cNvSpPr>
          <p:nvPr>
            <p:ph sz="half" idx="1"/>
          </p:nvPr>
        </p:nvSpPr>
        <p:spPr>
          <a:xfrm>
            <a:off x="304800" y="1524000"/>
            <a:ext cx="4953000" cy="4876800"/>
          </a:xfrm>
        </p:spPr>
        <p:txBody>
          <a:bodyPr>
            <a:normAutofit/>
          </a:bodyPr>
          <a:lstStyle/>
          <a:p>
            <a:pPr algn="just">
              <a:lnSpc>
                <a:spcPct val="150000"/>
              </a:lnSpc>
            </a:pPr>
            <a:r>
              <a:rPr lang="en-US" sz="1500" b="1" i="1" dirty="0" smtClean="0"/>
              <a:t>3% of the world's population </a:t>
            </a:r>
            <a:r>
              <a:rPr lang="en-US" sz="1500" dirty="0" smtClean="0"/>
              <a:t>is living on $1.90 in 2023 (Un.org, 2022)</a:t>
            </a:r>
          </a:p>
          <a:p>
            <a:pPr algn="just">
              <a:lnSpc>
                <a:spcPct val="150000"/>
              </a:lnSpc>
            </a:pPr>
            <a:r>
              <a:rPr lang="en-US" sz="1500" b="1" i="1" dirty="0" smtClean="0"/>
              <a:t>17.2% of the poverty level </a:t>
            </a:r>
            <a:r>
              <a:rPr lang="en-US" sz="1500" dirty="0" smtClean="0"/>
              <a:t>has been observed in the UK in 2021-2022 and it </a:t>
            </a:r>
            <a:r>
              <a:rPr lang="en-US" sz="1500" b="1" i="1" dirty="0" smtClean="0"/>
              <a:t>increased by 18.3% in 2023 where 800,000 individuals</a:t>
            </a:r>
            <a:r>
              <a:rPr lang="en-US" sz="1500" dirty="0" smtClean="0"/>
              <a:t> have low income (Parliament.uk, 2022)</a:t>
            </a:r>
          </a:p>
          <a:p>
            <a:pPr algn="just">
              <a:lnSpc>
                <a:spcPct val="150000"/>
              </a:lnSpc>
            </a:pPr>
            <a:r>
              <a:rPr lang="en-US" sz="1500" dirty="0" smtClean="0"/>
              <a:t>According to Peres </a:t>
            </a:r>
            <a:r>
              <a:rPr lang="en-US" sz="1500" i="1" dirty="0" smtClean="0"/>
              <a:t>et al. </a:t>
            </a:r>
            <a:r>
              <a:rPr lang="en-US" sz="1500" dirty="0" smtClean="0"/>
              <a:t>(2019), the poverty level created an inequality scenario in the sector that shows socio-economic inequality</a:t>
            </a:r>
          </a:p>
          <a:p>
            <a:pPr algn="just">
              <a:lnSpc>
                <a:spcPct val="150000"/>
              </a:lnSpc>
            </a:pPr>
            <a:r>
              <a:rPr lang="en-US" sz="1500" b="1" i="1" dirty="0" smtClean="0"/>
              <a:t>31% of individuals adopted this technology earlier </a:t>
            </a:r>
            <a:r>
              <a:rPr lang="en-US" sz="1500" dirty="0" smtClean="0"/>
              <a:t>(Statista.com, 2022)</a:t>
            </a:r>
          </a:p>
          <a:p>
            <a:pPr algn="just">
              <a:lnSpc>
                <a:spcPct val="150000"/>
              </a:lnSpc>
            </a:pPr>
            <a:endParaRPr lang="en-US" sz="1500" dirty="0"/>
          </a:p>
        </p:txBody>
      </p:sp>
      <p:pic>
        <p:nvPicPr>
          <p:cNvPr id="5" name="image2.png"/>
          <p:cNvPicPr>
            <a:picLocks noGrp="1"/>
          </p:cNvPicPr>
          <p:nvPr>
            <p:ph sz="half" idx="2"/>
          </p:nvPr>
        </p:nvPicPr>
        <p:blipFill>
          <a:blip r:embed="rId3"/>
          <a:srcRect/>
          <a:stretch>
            <a:fillRect/>
          </a:stretch>
        </p:blipFill>
        <p:spPr>
          <a:xfrm>
            <a:off x="5410200" y="1905000"/>
            <a:ext cx="3505200" cy="3127908"/>
          </a:xfrm>
          <a:prstGeom prst="rect">
            <a:avLst/>
          </a:prstGeo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417638"/>
          </a:xfrm>
        </p:spPr>
        <p:txBody>
          <a:bodyPr>
            <a:noAutofit/>
          </a:bodyPr>
          <a:lstStyle/>
          <a:p>
            <a:r>
              <a:rPr lang="en-US" sz="3000" b="1" dirty="0" smtClean="0">
                <a:latin typeface="Times New Roman" pitchFamily="18" charset="0"/>
                <a:cs typeface="Times New Roman" pitchFamily="18" charset="0"/>
              </a:rPr>
              <a:t>CRITICAL ANALYSIS AND EVALUATION OF THE UN’S SUSTAINABLE DEVELOPMENT GOALS AS A SOLUTION CONTD… </a:t>
            </a:r>
            <a:br>
              <a:rPr lang="en-US" sz="3000" b="1" dirty="0" smtClean="0">
                <a:latin typeface="Times New Roman" pitchFamily="18" charset="0"/>
                <a:cs typeface="Times New Roman" pitchFamily="18" charset="0"/>
              </a:rPr>
            </a:br>
            <a:endParaRPr lang="en-US" sz="3000" dirty="0"/>
          </a:p>
        </p:txBody>
      </p:sp>
      <p:sp>
        <p:nvSpPr>
          <p:cNvPr id="4" name="Content Placeholder 3"/>
          <p:cNvSpPr>
            <a:spLocks noGrp="1"/>
          </p:cNvSpPr>
          <p:nvPr>
            <p:ph sz="half" idx="2"/>
          </p:nvPr>
        </p:nvSpPr>
        <p:spPr>
          <a:xfrm>
            <a:off x="4267200" y="1600200"/>
            <a:ext cx="4419600" cy="4525963"/>
          </a:xfrm>
        </p:spPr>
        <p:txBody>
          <a:bodyPr>
            <a:noAutofit/>
          </a:bodyPr>
          <a:lstStyle/>
          <a:p>
            <a:pPr algn="just">
              <a:lnSpc>
                <a:spcPct val="170000"/>
              </a:lnSpc>
            </a:pPr>
            <a:r>
              <a:rPr lang="en-US" sz="1500" dirty="0" smtClean="0"/>
              <a:t>11.7% of the global population faces massive food insecurity in 2021 (Statista.com, 2022)</a:t>
            </a:r>
          </a:p>
          <a:p>
            <a:pPr algn="just">
              <a:lnSpc>
                <a:spcPct val="170000"/>
              </a:lnSpc>
            </a:pPr>
            <a:r>
              <a:rPr lang="en-US" sz="1500" dirty="0" smtClean="0"/>
              <a:t>UK householders face </a:t>
            </a:r>
            <a:r>
              <a:rPr lang="en-US" sz="1500" b="1" i="1" dirty="0" smtClean="0"/>
              <a:t>22% of food insecurity</a:t>
            </a:r>
            <a:r>
              <a:rPr lang="en-US" sz="1500" dirty="0" smtClean="0"/>
              <a:t> and they skip their meals due to huge poverty levels (Theguardian.com, 2023)</a:t>
            </a:r>
          </a:p>
          <a:p>
            <a:pPr algn="just">
              <a:lnSpc>
                <a:spcPct val="170000"/>
              </a:lnSpc>
            </a:pPr>
            <a:r>
              <a:rPr lang="en-US" sz="1500" dirty="0" smtClean="0"/>
              <a:t>As opined by </a:t>
            </a:r>
            <a:r>
              <a:rPr lang="en-US" sz="1500" dirty="0" err="1" smtClean="0"/>
              <a:t>Yaya</a:t>
            </a:r>
            <a:r>
              <a:rPr lang="en-US" sz="1500" dirty="0" smtClean="0"/>
              <a:t> and </a:t>
            </a:r>
            <a:r>
              <a:rPr lang="en-US" sz="1500" dirty="0" err="1" smtClean="0"/>
              <a:t>Ghose</a:t>
            </a:r>
            <a:r>
              <a:rPr lang="en-US" sz="1500" dirty="0" smtClean="0"/>
              <a:t> (2019) global countries have focused on the SDGs in terms of promoting material and childcare inequality issues </a:t>
            </a:r>
          </a:p>
          <a:p>
            <a:pPr algn="just">
              <a:lnSpc>
                <a:spcPct val="170000"/>
              </a:lnSpc>
            </a:pPr>
            <a:r>
              <a:rPr lang="en-US" sz="1500" dirty="0" smtClean="0"/>
              <a:t>Pollard and Booth (2019) argued that food insecurity issues occurred due to the massive poverty level</a:t>
            </a:r>
            <a:endParaRPr lang="en-US" sz="1500" dirty="0"/>
          </a:p>
        </p:txBody>
      </p:sp>
      <p:pic>
        <p:nvPicPr>
          <p:cNvPr id="5" name="image1.png"/>
          <p:cNvPicPr>
            <a:picLocks noGrp="1"/>
          </p:cNvPicPr>
          <p:nvPr>
            <p:ph sz="half" idx="1"/>
          </p:nvPr>
        </p:nvPicPr>
        <p:blipFill>
          <a:blip r:embed="rId3"/>
          <a:srcRect/>
          <a:stretch>
            <a:fillRect/>
          </a:stretch>
        </p:blipFill>
        <p:spPr>
          <a:xfrm>
            <a:off x="228600" y="1905000"/>
            <a:ext cx="3810000" cy="3227677"/>
          </a:xfrm>
          <a:prstGeom prst="rect">
            <a:avLst/>
          </a:prstGeo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447800"/>
          </a:xfrm>
        </p:spPr>
        <p:txBody>
          <a:bodyPr>
            <a:noAutofit/>
          </a:bodyPr>
          <a:lstStyle/>
          <a:p>
            <a:r>
              <a:rPr lang="en-US" sz="3000" b="1" dirty="0" smtClean="0"/>
              <a:t>DEVELOPING APPROPRIATE AND INNOVATIVE RESPONSES REGARDING POVERTY, INEQUALITY AND INSECURITY IN THE PUBLIC DOMAIN  </a:t>
            </a:r>
            <a:br>
              <a:rPr lang="en-US" sz="3000" b="1" dirty="0" smtClean="0"/>
            </a:br>
            <a:endParaRPr lang="en-US" sz="3000" dirty="0"/>
          </a:p>
        </p:txBody>
      </p:sp>
      <p:sp>
        <p:nvSpPr>
          <p:cNvPr id="4" name="Content Placeholder 3"/>
          <p:cNvSpPr>
            <a:spLocks noGrp="1"/>
          </p:cNvSpPr>
          <p:nvPr>
            <p:ph sz="half" idx="2"/>
          </p:nvPr>
        </p:nvSpPr>
        <p:spPr>
          <a:xfrm>
            <a:off x="3733800" y="1981200"/>
            <a:ext cx="4953000" cy="4144963"/>
          </a:xfrm>
        </p:spPr>
        <p:txBody>
          <a:bodyPr>
            <a:normAutofit/>
          </a:bodyPr>
          <a:lstStyle/>
          <a:p>
            <a:pPr algn="just">
              <a:lnSpc>
                <a:spcPct val="150000"/>
              </a:lnSpc>
              <a:buNone/>
            </a:pPr>
            <a:r>
              <a:rPr lang="en-US" sz="1500" b="1" i="1" dirty="0" smtClean="0"/>
              <a:t>Recommendation for poverty issues </a:t>
            </a:r>
          </a:p>
          <a:p>
            <a:pPr algn="just">
              <a:lnSpc>
                <a:spcPct val="150000"/>
              </a:lnSpc>
            </a:pPr>
            <a:r>
              <a:rPr lang="en-US" sz="1500" dirty="0" smtClean="0"/>
              <a:t>According to von Braun </a:t>
            </a:r>
            <a:r>
              <a:rPr lang="en-US" sz="1500" i="1" dirty="0" smtClean="0"/>
              <a:t>et al. </a:t>
            </a:r>
            <a:r>
              <a:rPr lang="en-US" sz="1500" dirty="0" smtClean="0"/>
              <a:t>(2021), increasing income rates and food production operations can help to provide food </a:t>
            </a:r>
          </a:p>
          <a:p>
            <a:pPr algn="just">
              <a:lnSpc>
                <a:spcPct val="150000"/>
              </a:lnSpc>
            </a:pPr>
            <a:r>
              <a:rPr lang="en-US" sz="1500" b="1" i="1" dirty="0" smtClean="0"/>
              <a:t>Empowerment rate, economic growth promotions and fighting against hunger issues </a:t>
            </a:r>
            <a:r>
              <a:rPr lang="en-US" sz="1500" dirty="0" smtClean="0"/>
              <a:t>can mitigate poverty </a:t>
            </a:r>
          </a:p>
          <a:p>
            <a:pPr algn="just">
              <a:lnSpc>
                <a:spcPct val="150000"/>
              </a:lnSpc>
              <a:buNone/>
            </a:pPr>
            <a:r>
              <a:rPr lang="en-US" sz="1500" b="1" i="1" dirty="0" smtClean="0"/>
              <a:t>Recommendation for food insecurity </a:t>
            </a:r>
            <a:endParaRPr lang="en-US" sz="1500" dirty="0" smtClean="0"/>
          </a:p>
          <a:p>
            <a:pPr algn="just">
              <a:lnSpc>
                <a:spcPct val="150000"/>
              </a:lnSpc>
            </a:pPr>
            <a:r>
              <a:rPr lang="en-US" sz="1500" b="1" i="1" dirty="0" smtClean="0"/>
              <a:t>Food donation, and sustainable food consumption </a:t>
            </a:r>
            <a:r>
              <a:rPr lang="en-US" sz="1500" dirty="0" smtClean="0"/>
              <a:t>aspects are needed to include in food insecurity issues </a:t>
            </a:r>
          </a:p>
          <a:p>
            <a:pPr algn="just">
              <a:lnSpc>
                <a:spcPct val="150000"/>
              </a:lnSpc>
            </a:pPr>
            <a:r>
              <a:rPr lang="en-US" sz="1500" dirty="0" smtClean="0"/>
              <a:t>As per the suggestion of </a:t>
            </a:r>
            <a:r>
              <a:rPr lang="en-US" sz="1500" dirty="0" err="1" smtClean="0"/>
              <a:t>Fattibene</a:t>
            </a:r>
            <a:r>
              <a:rPr lang="en-US" sz="1500" dirty="0" smtClean="0"/>
              <a:t> </a:t>
            </a:r>
            <a:r>
              <a:rPr lang="en-US" sz="1500" i="1" dirty="0" smtClean="0"/>
              <a:t>et al. </a:t>
            </a:r>
            <a:r>
              <a:rPr lang="en-US" sz="1500" dirty="0" smtClean="0"/>
              <a:t>(2020), food waste issues need to be addressed in urban regions </a:t>
            </a:r>
            <a:endParaRPr lang="en-US" sz="1500" dirty="0"/>
          </a:p>
        </p:txBody>
      </p:sp>
      <p:pic>
        <p:nvPicPr>
          <p:cNvPr id="5" name="image4.png"/>
          <p:cNvPicPr>
            <a:picLocks noGrp="1"/>
          </p:cNvPicPr>
          <p:nvPr>
            <p:ph sz="half" idx="1"/>
          </p:nvPr>
        </p:nvPicPr>
        <p:blipFill>
          <a:blip r:embed="rId3"/>
          <a:srcRect/>
          <a:stretch>
            <a:fillRect/>
          </a:stretch>
        </p:blipFill>
        <p:spPr>
          <a:xfrm>
            <a:off x="228600" y="2286000"/>
            <a:ext cx="3505200" cy="3047999"/>
          </a:xfrm>
          <a:prstGeom prst="rect">
            <a:avLst/>
          </a:prstGeom>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8">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3043</Words>
  <Application>Microsoft Office PowerPoint</Application>
  <PresentationFormat>On-screen Show (4:3)</PresentationFormat>
  <Paragraphs>100</Paragraphs>
  <Slides>12</Slides>
  <Notes>10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POVERTY, INEQUALITY AND INSECURITY </vt:lpstr>
      <vt:lpstr>INTRODUCTION</vt:lpstr>
      <vt:lpstr>DISCUSSING THE ISSUES OF POVERTY, INEQUALITY AND INSECURITY IN THE PUBLIC DOMAIN </vt:lpstr>
      <vt:lpstr>EXPLAINING WHY THIS IS A CRITICAL ISSUE </vt:lpstr>
      <vt:lpstr>DIAGNOSING AND ANALYSING THE CRITICAL ISSUE OF POVERTY, INEQUALITY AND INSECURITY IN THE PUBLIC DOMAIN  </vt:lpstr>
      <vt:lpstr>ROLE OF A CRITICAL ISSUE IN THE PUBLIC DOMAIN AND STATING THE REASON </vt:lpstr>
      <vt:lpstr>CRITICAL ANALYSIS AND EVALUATION OF THE UN’S SUSTAINABLE DEVELOPMENT GOALS AS A SOLUTION   </vt:lpstr>
      <vt:lpstr>CRITICAL ANALYSIS AND EVALUATION OF THE UN’S SUSTAINABLE DEVELOPMENT GOALS AS A SOLUTION CONTD…  </vt:lpstr>
      <vt:lpstr>DEVELOPING APPROPRIATE AND INNOVATIVE RESPONSES REGARDING POVERTY, INEQUALITY AND INSECURITY IN THE PUBLIC DOMAIN   </vt:lpstr>
      <vt:lpstr>DEVELOPING APPROPRIATE AND INNOVATIVE RESPONSES REGARDING POVERTY, INEQUALITY AND INSECURITY IN THE PUBLIC DOMAIN CONTD…  </vt:lpstr>
      <vt:lpstr>CONCLUSION  </vt:lpstr>
      <vt:lpstr>REFERENCE LIST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dcterms:created xsi:type="dcterms:W3CDTF">2023-04-17T07:11:56Z</dcterms:created>
  <dcterms:modified xsi:type="dcterms:W3CDTF">2023-04-17T07:51:03Z</dcterms:modified>
</cp:coreProperties>
</file>