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72" r:id="rId4"/>
    <p:sldId id="273" r:id="rId5"/>
    <p:sldId id="275" r:id="rId6"/>
    <p:sldId id="276" r:id="rId7"/>
    <p:sldId id="277" r:id="rId8"/>
    <p:sldId id="278" r:id="rId9"/>
    <p:sldId id="279" r:id="rId10"/>
    <p:sldId id="280" r:id="rId11"/>
    <p:sldId id="281" r:id="rId12"/>
    <p:sldId id="283" r:id="rId13"/>
    <p:sldId id="284" r:id="rId14"/>
    <p:sldId id="285" r:id="rId15"/>
    <p:sldId id="286" r:id="rId16"/>
    <p:sldId id="287" r:id="rId17"/>
    <p:sldId id="288" r:id="rId18"/>
    <p:sldId id="289" r:id="rId19"/>
    <p:sldId id="290" r:id="rId20"/>
    <p:sldId id="291" r:id="rId21"/>
    <p:sldId id="282"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93" autoAdjust="0"/>
  </p:normalViewPr>
  <p:slideViewPr>
    <p:cSldViewPr>
      <p:cViewPr varScale="1">
        <p:scale>
          <a:sx n="65" d="100"/>
          <a:sy n="65" d="100"/>
        </p:scale>
        <p:origin x="195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F8CBC-E9DA-448E-96A7-865EFD3A5FB6}" type="datetimeFigureOut">
              <a:rPr lang="en-US" smtClean="0"/>
              <a:t>4/17/2023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8DF1A-B094-4B47-8359-72776F32E34C}"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Businesses face management challenges such as adapting to changing business needs in the areas of sustainability (SDG 5: gender equality) and governance.  In this context, the study provides a discussion on the governance and sustainability strategy adopted by Burberry to manage changes in the international business environment.</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UK Corporate Governance Code of 2018 mandates the establishment of a central board for businesses that manage an organisation in a manner that complies with the values of the company (Financial Reporting Council, 2018). Burberry complies with the regulation by providing the decision-making power to its board which decides its long-term business strategy.</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conducts independent audits in its business through its separate Audit committee. Furthermore, Burberry has a separate Environment, Society, and Governance (ESG) strategy that is headed by the Chief Executive Officer (CEO) (Burberry, 2023). Therefore, Burberry can achieve sustainability through its Corporate Governance strategy by using its ESG strategy.</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primary strategy of Burberry to achieve SDG 5 is to increase its number of women leaders. In this context, Burberry focuses on having more women in its MDP and EDP (Burberry, 2023). Therefore, the company encourages the training of more women leaders that it can deploy in its operations.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also improves the achievement of SDG 5 by creating an encouraging workplace environment for women. In this context, the company implements inclusive policies like non-discrimination and penalises sexual harassment of women.</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company implements a strategy to increase the support provided to women to maintain their well-being. In this context, the company provides counselling and specialist advice for women experiencing menopause (Burberry, 2023). Thus, the company achieves SDG 5 by providing support to women.</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company provides training opportunities to women to help them build their professional skills. Burberry also implements a mentorship programme that provides developmental opportunities for women to achieve professional growth (Burberry, 2023). Therefore, training and development measures are also important components of the company’s strategy to achieve SDG 5.</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collects feedback from its female employees to determine the issues that they face at the workplace. Engaging with employees helps the company improve its training programmes by utilising its mentoring framework to derive feedback (Burberry, 2023). Therefore, the strategy adopted by Burberry to achieve SDG 5 covers several areas to ensure gender equality in its workplace.</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gender pay gap is an important contemporary issue for gender equality in the business world (Blundell, 2020). Accordingly, Burberry needs to pay men and women the same amount of money for having the same job role.</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can improve inclusiveness at the workplace by dividing workload based on job roles instead of gender, to improve gender equality at its workplaces.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can provide menstrual health facilities like free pads and tampons. Further, health professionals that can treat any sustained discomfort can also improve the facilities.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Sustainable Development Goals represent the core sustainability objectives such as gender equality that can enable the achievement of sustainability in the contemporary business landscape. In this context, SDG 5 provides the objective of achieving gender equality and the empowerment of women and girls across the world (United Nations, 2023). Accordingly, Burberry needs to focus on improving gender equality in its work to achieve the objective of SDG 5.  SDGs represent business objectives that help improve sustainability (</a:t>
            </a:r>
            <a:r>
              <a:rPr lang="en-US" sz="1200" kern="1200" dirty="0">
                <a:solidFill>
                  <a:schemeClr val="tx1"/>
                </a:solidFill>
                <a:latin typeface="+mn-lt"/>
                <a:ea typeface="+mn-ea"/>
                <a:cs typeface="+mn-cs"/>
              </a:rPr>
              <a:t>Mio</a:t>
            </a:r>
            <a:r>
              <a:rPr lang="en-US" sz="1200" i="1" kern="1200" dirty="0">
                <a:solidFill>
                  <a:schemeClr val="tx1"/>
                </a:solidFill>
                <a:latin typeface="+mn-lt"/>
                <a:ea typeface="+mn-ea"/>
                <a:cs typeface="+mn-cs"/>
              </a:rPr>
              <a:t> et al.</a:t>
            </a:r>
            <a:r>
              <a:rPr lang="en-US" sz="1200" kern="1200" dirty="0">
                <a:solidFill>
                  <a:schemeClr val="tx1"/>
                </a:solidFill>
                <a:latin typeface="+mn-lt"/>
                <a:ea typeface="+mn-ea"/>
                <a:cs typeface="+mn-cs"/>
              </a:rPr>
              <a:t> 2020</a:t>
            </a:r>
            <a:r>
              <a:rPr lang="en-GB" sz="1200" kern="1200" dirty="0">
                <a:solidFill>
                  <a:schemeClr val="tx1"/>
                </a:solidFill>
                <a:latin typeface="+mn-lt"/>
                <a:ea typeface="+mn-ea"/>
                <a:cs typeface="+mn-cs"/>
              </a:rPr>
              <a:t>). Burberry commits to deploying women leaders in its business and helping in the professional development of women by providing equal opportunities to grow through a mentoring framework (Burberry, 2023). Therefore, it can be understood that the expectation of Burberry in the achievement of the SDG 5 is to enhance gender equality in its job roles and management positions by employing more women.</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It can be concluded that the current strategy of Burberry in its governance and sustainability is strong as it achieves SDG 5 by encouraging the development of women leaders. However, the company can improve its gender equality metric by adjusting workload division based on job role instead of gender.</a:t>
            </a:r>
            <a:br>
              <a:rPr lang="en-GB" sz="1200" kern="1200" dirty="0">
                <a:solidFill>
                  <a:schemeClr val="tx1"/>
                </a:solidFill>
                <a:latin typeface="+mn-lt"/>
                <a:ea typeface="+mn-ea"/>
                <a:cs typeface="+mn-cs"/>
              </a:rPr>
            </a:b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21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Furthermore, the company’s expectations include mitigating the gender pay gap in its business operations and achieving an inclusive workplace culture (Burberry, 2023). Thus, it can be said that Burberry’s prime expectation in the achievement of SDG 5 is to modify its internal practices and culture to generate gender-equal outcomes. </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international management environment is affected by external forces in the market like competitive rivalry, which encourages businesses to adopt a suitable management strategy to develop competitiveness in the market. Burberry operates across 34 countries and has been an iconic brand since 1891 that provides luxury products using the latest technological advancement (Burberry, 2023). Therefore, it can be interpreted that Burberry faces a low threat of new entrants because of the prominence of its brand reputation. Furthermore, the product line-up of Burberry includes unique offerings like the Burberry Trench Coat, which is historically important and still appealing today (Burberry, 2023). Thus, it can be said that the company faces a low threat of substitute products as Burberry products have an iconic place in the fashion industry that cannot be replaced by similar products.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Burberry faces a low Buyer power because the main appeal of the company’s product to the buyers is because of its brand and iconic products that competitors cannot provide. Burberry selects suppliers that can maintain its standard of fabric quality and sustainability (Burberry, 2023). Therefore, the company’s list of suppliers is small, which leads to a high supplier power. According to the above Figure, the most prominent luxury brands worldwide include Louis </a:t>
            </a:r>
            <a:r>
              <a:rPr lang="en-GB" sz="1200" kern="1200" dirty="0" err="1">
                <a:solidFill>
                  <a:schemeClr val="tx1"/>
                </a:solidFill>
                <a:latin typeface="+mn-lt"/>
                <a:ea typeface="+mn-ea"/>
                <a:cs typeface="+mn-cs"/>
              </a:rPr>
              <a:t>Vuitton</a:t>
            </a:r>
            <a:r>
              <a:rPr lang="en-GB" sz="1200" kern="1200" dirty="0">
                <a:solidFill>
                  <a:schemeClr val="tx1"/>
                </a:solidFill>
                <a:latin typeface="+mn-lt"/>
                <a:ea typeface="+mn-ea"/>
                <a:cs typeface="+mn-cs"/>
              </a:rPr>
              <a:t> with a brand value of over 124,000 USD and Hermes with a value of over 80,000 USD and others (Statista, 2023). Therefore, the competitive rivalry faced by Burberry is high because of the existence of strong global luxury brands.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Changes in the international business environment such as changes in consumer product preferences require businesses to adapt to the new trends to ensure that they can maintain their competitiveness. Changes in the regulatory framework like the introduction of UK Corporate Governance Regulations have been a major international business environment transformation that has affected Burberry (Burberry, 2022). The changing regulations in the international business environment in the last 5 years have resulted in increased compliance costs for Burberry and the need to change operational procedures. In this context, Burberry has adopted a strategy to move beyond simple compliance with regulations by also focusing on the happiness of its employees and the overall workplace culture (Burberry, 2022).</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Further, the recent COVID-19 pandemic has resulted in economic and social challenges for Burberry as the spread of the disease posed a great threat to the company's ability to maintain the well-being of its employees and customers. Burberry has adopted a global strategy of increasing sanitisation and minimising physical contact to mitigate the spread of the disease (Burberry, 2022). Furthermore, the global strategy utilises local inputs for addressing regional developments to maintain the health and safety of its employees and customers. Therefore, Burberry adapts to changes introduced by the COVID-19 pandemic in the last 5 years by improving its resilience to the spread of the disease by considering locally tailored strategies to increase effectiveness.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Further, technological advancements such as the introduction of Augmented Reality (AR) have the potential to change the contemporary customer experience. In this context, Burberry adapted to the change by hosting an event on </a:t>
            </a:r>
            <a:r>
              <a:rPr lang="en-GB" sz="1200" kern="1200" dirty="0" err="1">
                <a:solidFill>
                  <a:schemeClr val="tx1"/>
                </a:solidFill>
                <a:latin typeface="+mn-lt"/>
                <a:ea typeface="+mn-ea"/>
                <a:cs typeface="+mn-cs"/>
              </a:rPr>
              <a:t>Jeju</a:t>
            </a:r>
            <a:r>
              <a:rPr lang="en-GB" sz="1200" kern="1200" dirty="0">
                <a:solidFill>
                  <a:schemeClr val="tx1"/>
                </a:solidFill>
                <a:latin typeface="+mn-lt"/>
                <a:ea typeface="+mn-ea"/>
                <a:cs typeface="+mn-cs"/>
              </a:rPr>
              <a:t> Island, South Korea that utilised AR to provide an immersive experience to the audience (Burberry, 2022). Therefore, Burberry has swiftly addressed emerging business threats and utilised new opportunities to adapt to the changes in the business environment in the last 5 years.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The Corporate Governance style of Burberry emphasises the role of the Board to establish the company's purpose and values and set long-term objectives and strategic aims (Burberry, 2023). It can be interpreted that the Corporate Governance style of Burberry follows a classical approach by empowering the board, which is supported by Audit, Nomination, and Remuneration Committees to manage the business.</a:t>
            </a:r>
            <a:endParaRPr lang="en-US"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38DF1A-B094-4B47-8359-72776F32E34C}"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2FAEE13-A7A5-4EE4-9387-6C7376EE0273}" type="datetimeFigureOut">
              <a:rPr lang="en-US" smtClean="0"/>
              <a:pPr/>
              <a:t>4/17/2023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AEE13-A7A5-4EE4-9387-6C7376EE0273}" type="datetimeFigureOut">
              <a:rPr lang="en-US" smtClean="0"/>
              <a:pPr/>
              <a:t>4/17/2023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2FAEE13-A7A5-4EE4-9387-6C7376EE0273}" type="datetimeFigureOut">
              <a:rPr lang="en-US" smtClean="0"/>
              <a:pPr/>
              <a:t>4/17/2023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2FAEE13-A7A5-4EE4-9387-6C7376EE0273}" type="datetimeFigureOut">
              <a:rPr lang="en-US" smtClean="0"/>
              <a:pPr/>
              <a:t>4/17/2023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2FAEE13-A7A5-4EE4-9387-6C7376EE0273}" type="datetimeFigureOut">
              <a:rPr lang="en-US" smtClean="0"/>
              <a:pPr/>
              <a:t>4/17/2023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AEE13-A7A5-4EE4-9387-6C7376EE0273}" type="datetimeFigureOut">
              <a:rPr lang="en-US" smtClean="0"/>
              <a:pPr/>
              <a:t>4/17/2023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AEE13-A7A5-4EE4-9387-6C7376EE0273}" type="datetimeFigureOut">
              <a:rPr lang="en-US" smtClean="0"/>
              <a:pPr/>
              <a:t>4/17/2023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FAEE13-A7A5-4EE4-9387-6C7376EE0273}" type="datetimeFigureOut">
              <a:rPr lang="en-US" smtClean="0"/>
              <a:pPr/>
              <a:t>4/17/2023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57965D-49C6-4A15-907B-F724DCBD80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AEE13-A7A5-4EE4-9387-6C7376EE0273}" type="datetimeFigureOut">
              <a:rPr lang="en-US" smtClean="0"/>
              <a:pPr/>
              <a:t>4/17/2023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7965D-49C6-4A15-907B-F724DCBD80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3276600"/>
          </a:xfrm>
        </p:spPr>
        <p:txBody>
          <a:bodyPr>
            <a:noAutofit/>
          </a:bodyPr>
          <a:lstStyle/>
          <a:p>
            <a:r>
              <a:rPr lang="en-US" sz="2800" b="1" dirty="0">
                <a:latin typeface="Times New Roman" pitchFamily="18" charset="0"/>
                <a:cs typeface="Times New Roman" pitchFamily="18" charset="0"/>
              </a:rPr>
              <a:t>INTERNATIONAL MANAGEMENT GOVERNANCE AND SUSTAINABILITY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MMW226465</a:t>
            </a:r>
            <a:br>
              <a:rPr lang="en-GB" sz="2800" b="1" dirty="0">
                <a:latin typeface="Times New Roman" pitchFamily="18" charset="0"/>
                <a:cs typeface="Times New Roman" pitchFamily="18" charset="0"/>
              </a:rPr>
            </a:br>
            <a:br>
              <a:rPr lang="en-GB" sz="2800" b="1" dirty="0">
                <a:latin typeface="Times New Roman" pitchFamily="18" charset="0"/>
                <a:cs typeface="Times New Roman" pitchFamily="18" charset="0"/>
              </a:rPr>
            </a:br>
            <a:r>
              <a:rPr lang="en-GB" sz="2800" b="1" dirty="0">
                <a:latin typeface="Times New Roman" pitchFamily="18" charset="0"/>
                <a:cs typeface="Times New Roman" pitchFamily="18" charset="0"/>
              </a:rPr>
              <a:t>COURSEWORK 1 - GROUP ASSIGNMENT</a:t>
            </a:r>
          </a:p>
        </p:txBody>
      </p:sp>
      <p:sp>
        <p:nvSpPr>
          <p:cNvPr id="3" name="TextBox 2">
            <a:extLst>
              <a:ext uri="{FF2B5EF4-FFF2-40B4-BE49-F238E27FC236}">
                <a16:creationId xmlns:a16="http://schemas.microsoft.com/office/drawing/2014/main" id="{EEE2922D-7C0E-B9CE-4AEF-7EB405A60FDD}"/>
              </a:ext>
            </a:extLst>
          </p:cNvPr>
          <p:cNvSpPr txBox="1"/>
          <p:nvPr/>
        </p:nvSpPr>
        <p:spPr>
          <a:xfrm>
            <a:off x="2057400" y="3962400"/>
            <a:ext cx="527580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SELECTED SDG: SDG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3. ANALYSING THE CORPORATE GOVERNANCE STYLE OF BURBERRY</a:t>
            </a:r>
            <a:endParaRPr lang="en-GB" sz="3200"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70000" lnSpcReduction="20000"/>
          </a:bodyPr>
          <a:lstStyle/>
          <a:p>
            <a:pPr algn="just">
              <a:lnSpc>
                <a:spcPct val="170000"/>
              </a:lnSpc>
            </a:pPr>
            <a:r>
              <a:rPr lang="en-US" dirty="0">
                <a:latin typeface="Times New Roman" pitchFamily="18" charset="0"/>
                <a:cs typeface="Times New Roman" pitchFamily="18" charset="0"/>
              </a:rPr>
              <a:t>Corporate Governance represents the rules and practices that help manage a business.</a:t>
            </a:r>
          </a:p>
          <a:p>
            <a:pPr algn="just">
              <a:lnSpc>
                <a:spcPct val="170000"/>
              </a:lnSpc>
            </a:pPr>
            <a:r>
              <a:rPr lang="en-US" dirty="0">
                <a:latin typeface="Times New Roman" pitchFamily="18" charset="0"/>
                <a:cs typeface="Times New Roman" pitchFamily="18" charset="0"/>
              </a:rPr>
              <a:t>The corporate governance style of Burberry </a:t>
            </a:r>
            <a:r>
              <a:rPr lang="en-US" dirty="0" err="1">
                <a:latin typeface="Times New Roman" pitchFamily="18" charset="0"/>
                <a:cs typeface="Times New Roman" pitchFamily="18" charset="0"/>
              </a:rPr>
              <a:t>emphasises</a:t>
            </a:r>
            <a:r>
              <a:rPr lang="en-US" dirty="0">
                <a:latin typeface="Times New Roman" pitchFamily="18" charset="0"/>
                <a:cs typeface="Times New Roman" pitchFamily="18" charset="0"/>
              </a:rPr>
              <a:t> the Board managing the business.</a:t>
            </a:r>
          </a:p>
          <a:p>
            <a:pPr algn="just">
              <a:lnSpc>
                <a:spcPct val="170000"/>
              </a:lnSpc>
            </a:pPr>
            <a:r>
              <a:rPr lang="en-US" dirty="0">
                <a:latin typeface="Times New Roman" pitchFamily="18" charset="0"/>
                <a:cs typeface="Times New Roman" pitchFamily="18" charset="0"/>
              </a:rPr>
              <a:t>Further, committees like remuneration support the board in its responsibilities.</a:t>
            </a:r>
          </a:p>
          <a:p>
            <a:pPr algn="just">
              <a:lnSpc>
                <a:spcPct val="170000"/>
              </a:lnSpc>
            </a:pPr>
            <a:endParaRPr lang="en-GB" dirty="0">
              <a:latin typeface="Times New Roman" pitchFamily="18" charset="0"/>
              <a:cs typeface="Times New Roman" pitchFamily="18" charset="0"/>
            </a:endParaRPr>
          </a:p>
        </p:txBody>
      </p:sp>
      <p:pic>
        <p:nvPicPr>
          <p:cNvPr id="8194" name="Picture 2" descr="Corporate Governance - Overview, Deployment, Current Trends"/>
          <p:cNvPicPr>
            <a:picLocks noChangeAspect="1" noChangeArrowheads="1"/>
          </p:cNvPicPr>
          <p:nvPr/>
        </p:nvPicPr>
        <p:blipFill>
          <a:blip r:embed="rId3" cstate="print"/>
          <a:srcRect/>
          <a:stretch>
            <a:fillRect/>
          </a:stretch>
        </p:blipFill>
        <p:spPr bwMode="auto">
          <a:xfrm>
            <a:off x="4953000" y="2590800"/>
            <a:ext cx="3964457" cy="23751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3. ANALYSING THE CORPORATE GOVERNANCE STYLE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848600" cy="4525963"/>
          </a:xfrm>
        </p:spPr>
        <p:txBody>
          <a:bodyPr>
            <a:normAutofit fontScale="92500" lnSpcReduction="20000"/>
          </a:bodyPr>
          <a:lstStyle/>
          <a:p>
            <a:pPr algn="just">
              <a:lnSpc>
                <a:spcPct val="170000"/>
              </a:lnSpc>
            </a:pPr>
            <a:r>
              <a:rPr lang="en-US" dirty="0">
                <a:latin typeface="Times New Roman" pitchFamily="18" charset="0"/>
                <a:cs typeface="Times New Roman" pitchFamily="18" charset="0"/>
              </a:rPr>
              <a:t>The principles of Burberry's Corporate Governance strategy comply with the UK Corporate Governance Code of 2018 (Burberry, 2023).</a:t>
            </a:r>
          </a:p>
          <a:p>
            <a:pPr algn="just">
              <a:lnSpc>
                <a:spcPct val="170000"/>
              </a:lnSpc>
            </a:pPr>
            <a:r>
              <a:rPr lang="en-US" dirty="0">
                <a:latin typeface="Times New Roman" pitchFamily="18" charset="0"/>
                <a:cs typeface="Times New Roman" pitchFamily="18" charset="0"/>
              </a:rPr>
              <a:t>Burberry adheres to the regulation by empowering its board to be the central decision-making body.</a:t>
            </a:r>
          </a:p>
          <a:p>
            <a:pPr algn="just">
              <a:lnSpc>
                <a:spcPct val="170000"/>
              </a:lnSpc>
            </a:pPr>
            <a:r>
              <a:rPr lang="en-US" dirty="0">
                <a:latin typeface="Times New Roman" pitchFamily="18" charset="0"/>
                <a:cs typeface="Times New Roman" pitchFamily="18" charset="0"/>
              </a:rPr>
              <a:t>Further, the business has an independent remuneration committee in compliance with the regulation.</a:t>
            </a:r>
          </a:p>
          <a:p>
            <a:pPr algn="just">
              <a:lnSpc>
                <a:spcPct val="170000"/>
              </a:lnSpc>
            </a:pPr>
            <a:endParaRPr lang="en-GB"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3. ANALYSING THE CORPORATE GOVERNANCE STYLE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772400" cy="4525963"/>
          </a:xfrm>
        </p:spPr>
        <p:txBody>
          <a:bodyPr>
            <a:normAutofit lnSpcReduction="10000"/>
          </a:bodyPr>
          <a:lstStyle/>
          <a:p>
            <a:pPr algn="just">
              <a:lnSpc>
                <a:spcPct val="170000"/>
              </a:lnSpc>
            </a:pPr>
            <a:r>
              <a:rPr lang="en-US" dirty="0">
                <a:latin typeface="Times New Roman" pitchFamily="18" charset="0"/>
                <a:cs typeface="Times New Roman" pitchFamily="18" charset="0"/>
              </a:rPr>
              <a:t>The UK Corporate Governance Code of 2018 requires businesses to conduct independent audits.</a:t>
            </a:r>
          </a:p>
          <a:p>
            <a:pPr algn="just">
              <a:lnSpc>
                <a:spcPct val="170000"/>
              </a:lnSpc>
            </a:pPr>
            <a:r>
              <a:rPr lang="en-US" dirty="0">
                <a:latin typeface="Times New Roman" pitchFamily="18" charset="0"/>
                <a:cs typeface="Times New Roman" pitchFamily="18" charset="0"/>
              </a:rPr>
              <a:t>In compliance, Burberry has a separate committee for Audits that overlook related processes.</a:t>
            </a:r>
          </a:p>
          <a:p>
            <a:pPr algn="just">
              <a:lnSpc>
                <a:spcPct val="170000"/>
              </a:lnSpc>
            </a:pPr>
            <a:r>
              <a:rPr lang="en-US" dirty="0">
                <a:latin typeface="Times New Roman" pitchFamily="18" charset="0"/>
                <a:cs typeface="Times New Roman" pitchFamily="18" charset="0"/>
              </a:rPr>
              <a:t>The company also implements an ESG governance strategy to achieve sustainability.</a:t>
            </a:r>
          </a:p>
          <a:p>
            <a:pPr algn="just">
              <a:lnSpc>
                <a:spcPct val="170000"/>
              </a:lnSpc>
            </a:pPr>
            <a:endParaRPr lang="en-GB"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4. ANALYSING THE SDG 5 ADDRESSING STRATEGY OF BURBERRY</a:t>
            </a:r>
            <a:endParaRPr lang="en-GB" sz="32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772400" cy="4525963"/>
          </a:xfrm>
        </p:spPr>
        <p:txBody>
          <a:bodyPr>
            <a:noAutofit/>
          </a:bodyPr>
          <a:lstStyle/>
          <a:p>
            <a:pPr lvl="0" algn="just">
              <a:lnSpc>
                <a:spcPct val="150000"/>
              </a:lnSpc>
            </a:pPr>
            <a:r>
              <a:rPr lang="en-GB" sz="2400" dirty="0">
                <a:latin typeface="Times New Roman" pitchFamily="18" charset="0"/>
                <a:cs typeface="Times New Roman" pitchFamily="18" charset="0"/>
              </a:rPr>
              <a:t>Measures in the SDG 5 strategy of Burberry: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Increasing number of women in Manager Development Programmes (MDP)</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Increasing number of women in Executive Development Programmes (EDP)</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4. ANALYSING THE SDG 5 ADDRESSING STRATEGY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lvl="0" algn="just">
              <a:lnSpc>
                <a:spcPct val="150000"/>
              </a:lnSpc>
            </a:pPr>
            <a:r>
              <a:rPr lang="en-GB" sz="2400" dirty="0">
                <a:latin typeface="Times New Roman" pitchFamily="18" charset="0"/>
                <a:cs typeface="Times New Roman" pitchFamily="18" charset="0"/>
              </a:rPr>
              <a:t>Measures in the SDG 5 strategy of Burberry: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Implement inclusive policies</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Penalising sexual harassment</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pic>
        <p:nvPicPr>
          <p:cNvPr id="4" name="Picture 2" descr="Goal 5: Gender equality | Joint SDG Fund"/>
          <p:cNvPicPr>
            <a:picLocks noChangeAspect="1" noChangeArrowheads="1"/>
          </p:cNvPicPr>
          <p:nvPr/>
        </p:nvPicPr>
        <p:blipFill>
          <a:blip r:embed="rId3"/>
          <a:srcRect/>
          <a:stretch>
            <a:fillRect/>
          </a:stretch>
        </p:blipFill>
        <p:spPr bwMode="auto">
          <a:xfrm>
            <a:off x="4953000" y="1981200"/>
            <a:ext cx="3948155" cy="3200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4. ANALYSING THE SDG 5 ADDRESSING STRATEGY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lvl="0" algn="just">
              <a:lnSpc>
                <a:spcPct val="150000"/>
              </a:lnSpc>
            </a:pPr>
            <a:r>
              <a:rPr lang="en-GB" sz="2400" dirty="0">
                <a:latin typeface="Times New Roman" pitchFamily="18" charset="0"/>
                <a:cs typeface="Times New Roman" pitchFamily="18" charset="0"/>
              </a:rPr>
              <a:t>Measures in the SDG 5 strategy of Burberry: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Providing mental counselling</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Helping access menopause specialists</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sp>
        <p:nvSpPr>
          <p:cNvPr id="49154" name="AutoShape 2" descr="About Our Services | Counsel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49156" name="Picture 4" descr="About Our Services | Counselling"/>
          <p:cNvPicPr>
            <a:picLocks noChangeAspect="1" noChangeArrowheads="1"/>
          </p:cNvPicPr>
          <p:nvPr/>
        </p:nvPicPr>
        <p:blipFill>
          <a:blip r:embed="rId3"/>
          <a:srcRect/>
          <a:stretch>
            <a:fillRect/>
          </a:stretch>
        </p:blipFill>
        <p:spPr bwMode="auto">
          <a:xfrm>
            <a:off x="4876800" y="1828800"/>
            <a:ext cx="3916362" cy="39163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4. ANALYSING THE SDG 5 ADDRESSING STRATEGY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1"/>
            <a:ext cx="8077200" cy="2209800"/>
          </a:xfrm>
        </p:spPr>
        <p:txBody>
          <a:bodyPr>
            <a:normAutofit/>
          </a:bodyPr>
          <a:lstStyle/>
          <a:p>
            <a:pPr lvl="0" algn="just">
              <a:lnSpc>
                <a:spcPct val="150000"/>
              </a:lnSpc>
            </a:pPr>
            <a:r>
              <a:rPr lang="en-GB" sz="2400" dirty="0">
                <a:latin typeface="Times New Roman" pitchFamily="18" charset="0"/>
                <a:cs typeface="Times New Roman" pitchFamily="18" charset="0"/>
              </a:rPr>
              <a:t>Measures in the SDG 5 strategy of Burberry: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Providing training opportunities</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Implementing a mentorship programme for women</a:t>
            </a: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205CC781-E1C8-A274-FEB4-6A16E9E592D1}"/>
              </a:ext>
            </a:extLst>
          </p:cNvPr>
          <p:cNvPicPr>
            <a:picLocks noChangeAspect="1"/>
          </p:cNvPicPr>
          <p:nvPr/>
        </p:nvPicPr>
        <p:blipFill>
          <a:blip r:embed="rId3"/>
          <a:stretch>
            <a:fillRect/>
          </a:stretch>
        </p:blipFill>
        <p:spPr>
          <a:xfrm>
            <a:off x="457200" y="3611562"/>
            <a:ext cx="8229600" cy="297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32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ANALYSING THE SDG 5 ADDRESSING STRATEGY OF BURBERRY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848600" cy="4525963"/>
          </a:xfrm>
        </p:spPr>
        <p:txBody>
          <a:bodyPr>
            <a:normAutofit/>
          </a:bodyPr>
          <a:lstStyle/>
          <a:p>
            <a:pPr lvl="0" algn="just">
              <a:lnSpc>
                <a:spcPct val="150000"/>
              </a:lnSpc>
            </a:pPr>
            <a:r>
              <a:rPr lang="en-GB" sz="2400" dirty="0">
                <a:latin typeface="Times New Roman" pitchFamily="18" charset="0"/>
                <a:cs typeface="Times New Roman" pitchFamily="18" charset="0"/>
              </a:rPr>
              <a:t>Measures in the SDG 5 strategy of Burberry: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Engaging with women to determine the issues that they face in the workplace</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Making improvements to training programmes based on feedback from female employees</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5. ACTIONABLE RECOMMENDATIONS BASED ON THE FINDINGS AND ANALYSIS</a:t>
            </a:r>
            <a:endParaRPr lang="en-GB" sz="28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620000" cy="4525963"/>
          </a:xfrm>
        </p:spPr>
        <p:txBody>
          <a:bodyPr>
            <a:noAutofit/>
          </a:bodyPr>
          <a:lstStyle/>
          <a:p>
            <a:pPr lvl="0" algn="just">
              <a:lnSpc>
                <a:spcPct val="150000"/>
              </a:lnSpc>
            </a:pPr>
            <a:r>
              <a:rPr lang="en-GB" sz="2400" dirty="0">
                <a:latin typeface="Times New Roman" pitchFamily="18" charset="0"/>
                <a:cs typeface="Times New Roman" pitchFamily="18" charset="0"/>
              </a:rPr>
              <a:t>Re-evaluate the gender pay gap and offer new remunerations based on equality</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It can help Burberry reduce its gender pay gap and increase inclusiveness.</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It can motivate women to work at the company and achieve professional growth.</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2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5. ACTIONABLE RECOMMENDATIONS BASED ON THE FINDINGS AND ANALYSIS</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92500" lnSpcReduction="10000"/>
          </a:bodyPr>
          <a:lstStyle/>
          <a:p>
            <a:pPr lvl="0" algn="just">
              <a:lnSpc>
                <a:spcPct val="150000"/>
              </a:lnSpc>
            </a:pPr>
            <a:r>
              <a:rPr lang="en-GB" sz="2400" dirty="0">
                <a:latin typeface="Times New Roman" pitchFamily="18" charset="0"/>
                <a:cs typeface="Times New Roman" pitchFamily="18" charset="0"/>
              </a:rPr>
              <a:t>Readjust workload based on the job roles</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Burberry can implement the recommendations by dividing workload based on job role and not gender.</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It can create a gender-equal workplace culture at the offices of Burberry.</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pic>
        <p:nvPicPr>
          <p:cNvPr id="45058" name="Picture 2" descr="What is Workload Management? Best Tips, Benefits and Process"/>
          <p:cNvPicPr>
            <a:picLocks noChangeAspect="1" noChangeArrowheads="1"/>
          </p:cNvPicPr>
          <p:nvPr/>
        </p:nvPicPr>
        <p:blipFill>
          <a:blip r:embed="rId3"/>
          <a:srcRect b="8108"/>
          <a:stretch>
            <a:fillRect/>
          </a:stretch>
        </p:blipFill>
        <p:spPr bwMode="auto">
          <a:xfrm>
            <a:off x="4724400" y="2362200"/>
            <a:ext cx="4205605" cy="2590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INTRODUCTION</a:t>
            </a:r>
          </a:p>
        </p:txBody>
      </p:sp>
      <p:sp>
        <p:nvSpPr>
          <p:cNvPr id="3" name="Content Placeholder 2"/>
          <p:cNvSpPr>
            <a:spLocks noGrp="1"/>
          </p:cNvSpPr>
          <p:nvPr>
            <p:ph sz="half" idx="1"/>
          </p:nvPr>
        </p:nvSpPr>
        <p:spPr>
          <a:xfrm>
            <a:off x="457200" y="1600200"/>
            <a:ext cx="5334000" cy="4525963"/>
          </a:xfrm>
        </p:spPr>
        <p:txBody>
          <a:bodyPr>
            <a:normAutofit fontScale="77500" lnSpcReduction="20000"/>
          </a:bodyPr>
          <a:lstStyle/>
          <a:p>
            <a:pPr algn="just">
              <a:lnSpc>
                <a:spcPct val="170000"/>
              </a:lnSpc>
            </a:pPr>
            <a:r>
              <a:rPr lang="en-US" dirty="0">
                <a:latin typeface="Times New Roman" pitchFamily="18" charset="0"/>
                <a:cs typeface="Times New Roman" pitchFamily="18" charset="0"/>
              </a:rPr>
              <a:t>The contemporary business landscape requires businesses to adapt to changes in the international environment.</a:t>
            </a:r>
          </a:p>
          <a:p>
            <a:pPr algn="just">
              <a:lnSpc>
                <a:spcPct val="170000"/>
              </a:lnSpc>
            </a:pPr>
            <a:r>
              <a:rPr lang="en-US" dirty="0">
                <a:latin typeface="Times New Roman" pitchFamily="18" charset="0"/>
                <a:cs typeface="Times New Roman" pitchFamily="18" charset="0"/>
              </a:rPr>
              <a:t>The study provides an evaluation of the business management of Burberry in the international context.</a:t>
            </a:r>
          </a:p>
          <a:p>
            <a:pPr algn="just">
              <a:lnSpc>
                <a:spcPct val="170000"/>
              </a:lnSpc>
            </a:pPr>
            <a:r>
              <a:rPr lang="en-US" dirty="0">
                <a:latin typeface="Times New Roman" pitchFamily="18" charset="0"/>
                <a:cs typeface="Times New Roman" pitchFamily="18" charset="0"/>
              </a:rPr>
              <a:t>There is a focus on the achievement of SDG 5: Gender equality by the company.</a:t>
            </a:r>
          </a:p>
          <a:p>
            <a:pPr algn="just">
              <a:lnSpc>
                <a:spcPct val="170000"/>
              </a:lnSpc>
            </a:pPr>
            <a:endParaRPr lang="en-GB" dirty="0">
              <a:latin typeface="Times New Roman" pitchFamily="18" charset="0"/>
              <a:cs typeface="Times New Roman" pitchFamily="18" charset="0"/>
            </a:endParaRPr>
          </a:p>
        </p:txBody>
      </p:sp>
      <p:pic>
        <p:nvPicPr>
          <p:cNvPr id="17412" name="Picture 4" descr="Burberry Logo transparent PNG - StickPNG"/>
          <p:cNvPicPr>
            <a:picLocks noChangeAspect="1" noChangeArrowheads="1"/>
          </p:cNvPicPr>
          <p:nvPr/>
        </p:nvPicPr>
        <p:blipFill>
          <a:blip r:embed="rId3"/>
          <a:srcRect/>
          <a:stretch>
            <a:fillRect/>
          </a:stretch>
        </p:blipFill>
        <p:spPr bwMode="auto">
          <a:xfrm>
            <a:off x="5896708" y="1676400"/>
            <a:ext cx="3168044" cy="42672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0" lang="en-US" sz="2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5. ACTIONABLE RECOMMENDATIONS BASED ON THE FINDINGS AND ANALYSIS</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0"/>
            <a:ext cx="7772400" cy="4525963"/>
          </a:xfrm>
        </p:spPr>
        <p:txBody>
          <a:bodyPr>
            <a:normAutofit/>
          </a:bodyPr>
          <a:lstStyle/>
          <a:p>
            <a:pPr lvl="0" algn="just">
              <a:lnSpc>
                <a:spcPct val="150000"/>
              </a:lnSpc>
            </a:pPr>
            <a:r>
              <a:rPr lang="en-GB" sz="2400" dirty="0">
                <a:latin typeface="Times New Roman" pitchFamily="18" charset="0"/>
                <a:cs typeface="Times New Roman" pitchFamily="18" charset="0"/>
              </a:rPr>
              <a:t>Provide easy access to menstrual health facilities</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Menstruation can be a difficult experience for working women (</a:t>
            </a:r>
            <a:r>
              <a:rPr lang="en-GB" dirty="0" err="1">
                <a:latin typeface="Times New Roman" pitchFamily="18" charset="0"/>
                <a:cs typeface="Times New Roman" pitchFamily="18" charset="0"/>
              </a:rPr>
              <a:t>Grandey</a:t>
            </a:r>
            <a:r>
              <a:rPr lang="en-GB" i="1" dirty="0">
                <a:latin typeface="Times New Roman" pitchFamily="18" charset="0"/>
                <a:cs typeface="Times New Roman" pitchFamily="18" charset="0"/>
              </a:rPr>
              <a:t> et al.</a:t>
            </a:r>
            <a:r>
              <a:rPr lang="en-GB" dirty="0">
                <a:latin typeface="Times New Roman" pitchFamily="18" charset="0"/>
                <a:cs typeface="Times New Roman" pitchFamily="18" charset="0"/>
              </a:rPr>
              <a:t> 2020).</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Therefore, providing menstrual health facilities for women can improve gender equality at Burberry offices.</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CONCLUSION</a:t>
            </a:r>
          </a:p>
        </p:txBody>
      </p:sp>
      <p:sp>
        <p:nvSpPr>
          <p:cNvPr id="3" name="Content Placeholder 2"/>
          <p:cNvSpPr>
            <a:spLocks noGrp="1"/>
          </p:cNvSpPr>
          <p:nvPr>
            <p:ph sz="half" idx="1"/>
          </p:nvPr>
        </p:nvSpPr>
        <p:spPr>
          <a:xfrm>
            <a:off x="457200" y="1600201"/>
            <a:ext cx="5334000" cy="4419600"/>
          </a:xfrm>
        </p:spPr>
        <p:txBody>
          <a:bodyPr>
            <a:normAutofit fontScale="70000" lnSpcReduction="20000"/>
          </a:bodyPr>
          <a:lstStyle/>
          <a:p>
            <a:pPr lvl="0" algn="just">
              <a:lnSpc>
                <a:spcPct val="170000"/>
              </a:lnSpc>
            </a:pPr>
            <a:r>
              <a:rPr lang="en-GB" dirty="0">
                <a:latin typeface="Times New Roman" pitchFamily="18" charset="0"/>
                <a:cs typeface="Times New Roman" pitchFamily="18" charset="0"/>
              </a:rPr>
              <a:t>In conclusion, there is a robust strategy for achieving SDG 5 by providing training to women in Burberry.</a:t>
            </a:r>
            <a:endParaRPr lang="en-US" dirty="0">
              <a:latin typeface="Times New Roman" pitchFamily="18" charset="0"/>
              <a:cs typeface="Times New Roman" pitchFamily="18" charset="0"/>
            </a:endParaRPr>
          </a:p>
          <a:p>
            <a:pPr lvl="0" algn="just">
              <a:lnSpc>
                <a:spcPct val="170000"/>
              </a:lnSpc>
            </a:pPr>
            <a:r>
              <a:rPr lang="en-GB" dirty="0">
                <a:latin typeface="Times New Roman" pitchFamily="18" charset="0"/>
                <a:cs typeface="Times New Roman" pitchFamily="18" charset="0"/>
              </a:rPr>
              <a:t>Burberry complies with the regulation of Corporate Governance by empowering its board to make decisions.</a:t>
            </a:r>
            <a:endParaRPr lang="en-US" dirty="0">
              <a:latin typeface="Times New Roman" pitchFamily="18" charset="0"/>
              <a:cs typeface="Times New Roman" pitchFamily="18" charset="0"/>
            </a:endParaRPr>
          </a:p>
          <a:p>
            <a:pPr lvl="0" algn="just">
              <a:lnSpc>
                <a:spcPct val="170000"/>
              </a:lnSpc>
            </a:pPr>
            <a:r>
              <a:rPr lang="en-GB" dirty="0">
                <a:latin typeface="Times New Roman" pitchFamily="18" charset="0"/>
                <a:cs typeface="Times New Roman" pitchFamily="18" charset="0"/>
              </a:rPr>
              <a:t>The company can reduce the gender pay gap by paying men and women with the same job role the same amount of money.</a:t>
            </a:r>
            <a:endParaRPr lang="en-US" dirty="0">
              <a:latin typeface="Times New Roman" pitchFamily="18" charset="0"/>
              <a:cs typeface="Times New Roman" pitchFamily="18" charset="0"/>
            </a:endParaRPr>
          </a:p>
          <a:p>
            <a:pPr algn="just">
              <a:lnSpc>
                <a:spcPct val="160000"/>
              </a:lnSpc>
            </a:pPr>
            <a:endParaRPr lang="en-GB" dirty="0">
              <a:latin typeface="Times New Roman" pitchFamily="18" charset="0"/>
              <a:cs typeface="Times New Roman" pitchFamily="18" charset="0"/>
            </a:endParaRPr>
          </a:p>
        </p:txBody>
      </p:sp>
      <p:pic>
        <p:nvPicPr>
          <p:cNvPr id="3074" name="Picture 2" descr="Burberry regains prestige with a new antique logo">
            <a:extLst>
              <a:ext uri="{FF2B5EF4-FFF2-40B4-BE49-F238E27FC236}">
                <a16:creationId xmlns:a16="http://schemas.microsoft.com/office/drawing/2014/main" id="{C63E116D-3DAF-A00B-7248-AC9E0D673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05200"/>
            <a:ext cx="272415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itchFamily="18" charset="0"/>
                <a:cs typeface="Times New Roman" pitchFamily="18" charset="0"/>
              </a:rPr>
              <a:t>REFERENCE LIST</a:t>
            </a:r>
          </a:p>
        </p:txBody>
      </p:sp>
      <p:sp>
        <p:nvSpPr>
          <p:cNvPr id="3" name="Content Placeholder 2"/>
          <p:cNvSpPr>
            <a:spLocks noGrp="1"/>
          </p:cNvSpPr>
          <p:nvPr>
            <p:ph idx="1"/>
          </p:nvPr>
        </p:nvSpPr>
        <p:spPr>
          <a:xfrm>
            <a:off x="457200" y="1600200"/>
            <a:ext cx="8229600" cy="5029200"/>
          </a:xfrm>
        </p:spPr>
        <p:txBody>
          <a:bodyPr>
            <a:normAutofit fontScale="25000" lnSpcReduction="20000"/>
          </a:bodyPr>
          <a:lstStyle/>
          <a:p>
            <a:pPr algn="just">
              <a:lnSpc>
                <a:spcPct val="170000"/>
              </a:lnSpc>
            </a:pPr>
            <a:r>
              <a:rPr lang="en-GB" dirty="0">
                <a:latin typeface="Times New Roman" pitchFamily="18" charset="0"/>
                <a:cs typeface="Times New Roman" pitchFamily="18" charset="0"/>
              </a:rPr>
              <a:t>Blundell, J., (2020). Wage responses to gender pay gap reporting requirements. </a:t>
            </a:r>
            <a:r>
              <a:rPr lang="en-GB" i="1" dirty="0">
                <a:latin typeface="Times New Roman" pitchFamily="18" charset="0"/>
                <a:cs typeface="Times New Roman" pitchFamily="18" charset="0"/>
              </a:rPr>
              <a:t>Available at SSRN 3584259</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(2022). </a:t>
            </a:r>
            <a:r>
              <a:rPr lang="en-GB" i="1" dirty="0">
                <a:latin typeface="Times New Roman" pitchFamily="18" charset="0"/>
                <a:cs typeface="Times New Roman" pitchFamily="18" charset="0"/>
              </a:rPr>
              <a:t>ANNUAL REPORT 2021/22</a:t>
            </a:r>
            <a:r>
              <a:rPr lang="en-GB" dirty="0">
                <a:latin typeface="Times New Roman" pitchFamily="18" charset="0"/>
                <a:cs typeface="Times New Roman" pitchFamily="18" charset="0"/>
              </a:rPr>
              <a:t>. Available at: https://www.burberryplc.com/content/dam/burberry/corporate/oar/2022/pdfs/Burberry_2021-22_Annual_Report.pdf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(2023). </a:t>
            </a:r>
            <a:r>
              <a:rPr lang="en-GB" i="1" dirty="0">
                <a:latin typeface="Times New Roman" pitchFamily="18" charset="0"/>
                <a:cs typeface="Times New Roman" pitchFamily="18" charset="0"/>
              </a:rPr>
              <a:t>CORPORATE GOVERNANCE</a:t>
            </a:r>
            <a:r>
              <a:rPr lang="en-GB" dirty="0">
                <a:latin typeface="Times New Roman" pitchFamily="18" charset="0"/>
                <a:cs typeface="Times New Roman" pitchFamily="18" charset="0"/>
              </a:rPr>
              <a:t>. Available at: https://www.burberryplc.com/en/company/governance.html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(2023).</a:t>
            </a:r>
            <a:r>
              <a:rPr lang="en-GB" i="1" dirty="0">
                <a:latin typeface="Times New Roman" pitchFamily="18" charset="0"/>
                <a:cs typeface="Times New Roman" pitchFamily="18" charset="0"/>
              </a:rPr>
              <a:t> GENDER EQUALITY</a:t>
            </a:r>
            <a:r>
              <a:rPr lang="en-GB" dirty="0">
                <a:latin typeface="Times New Roman" pitchFamily="18" charset="0"/>
                <a:cs typeface="Times New Roman" pitchFamily="18" charset="0"/>
              </a:rPr>
              <a:t>. Available at: https://www.burberryplc.com/en/people/diversity_and_inclusion/gender-equality.html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(2023). </a:t>
            </a:r>
            <a:r>
              <a:rPr lang="en-GB" i="1" dirty="0">
                <a:latin typeface="Times New Roman" pitchFamily="18" charset="0"/>
                <a:cs typeface="Times New Roman" pitchFamily="18" charset="0"/>
              </a:rPr>
              <a:t>OUR LOCATIONS</a:t>
            </a:r>
            <a:r>
              <a:rPr lang="en-GB" dirty="0">
                <a:latin typeface="Times New Roman" pitchFamily="18" charset="0"/>
                <a:cs typeface="Times New Roman" pitchFamily="18" charset="0"/>
              </a:rPr>
              <a:t>. Available at: https://burberrycareers.com/content/Where-We-Are/?locale=en_GB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(2023). </a:t>
            </a:r>
            <a:r>
              <a:rPr lang="en-GB" i="1" dirty="0">
                <a:latin typeface="Times New Roman" pitchFamily="18" charset="0"/>
                <a:cs typeface="Times New Roman" pitchFamily="18" charset="0"/>
              </a:rPr>
              <a:t>THE BURBERRY TRENCH COAT</a:t>
            </a:r>
            <a:r>
              <a:rPr lang="en-GB" dirty="0">
                <a:latin typeface="Times New Roman" pitchFamily="18" charset="0"/>
                <a:cs typeface="Times New Roman" pitchFamily="18" charset="0"/>
              </a:rPr>
              <a:t>. Available at: https://www.burberryplc.com/en/company/unmistakably-burberry/trench-coat.html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Burberry, (2023). </a:t>
            </a:r>
            <a:r>
              <a:rPr lang="en-GB" i="1" dirty="0">
                <a:latin typeface="Times New Roman" pitchFamily="18" charset="0"/>
                <a:cs typeface="Times New Roman" pitchFamily="18" charset="0"/>
              </a:rPr>
              <a:t>TRANSPARENCY IN THE SUPPLY CHAIN AND MODERN SLAVERY STATEMENTS</a:t>
            </a:r>
            <a:r>
              <a:rPr lang="en-GB" dirty="0">
                <a:latin typeface="Times New Roman" pitchFamily="18" charset="0"/>
                <a:cs typeface="Times New Roman" pitchFamily="18" charset="0"/>
              </a:rPr>
              <a:t>. Available at: https://us.burberry.com/legal-cookies/transparency-in-the-supply-chainmodern-slavery-statements/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Financial Reporting Council, (2018). </a:t>
            </a:r>
            <a:r>
              <a:rPr lang="en-GB" i="1" dirty="0">
                <a:latin typeface="Times New Roman" pitchFamily="18" charset="0"/>
                <a:cs typeface="Times New Roman" pitchFamily="18" charset="0"/>
              </a:rPr>
              <a:t>THE UK CORPORATE GOVERNANCE CODE</a:t>
            </a:r>
            <a:r>
              <a:rPr lang="en-GB" dirty="0">
                <a:latin typeface="Times New Roman" pitchFamily="18" charset="0"/>
                <a:cs typeface="Times New Roman" pitchFamily="18" charset="0"/>
              </a:rPr>
              <a:t>. Available at: https://www.frc.org.uk/getattachment/88bd8c45-50ea-4841-95b0-d2f4f48069a2/2018-UK-Corporate-Governance-Code-FINAL.pdf [Accessed on: 17.4.23]</a:t>
            </a:r>
            <a:endParaRPr lang="en-US" dirty="0">
              <a:latin typeface="Times New Roman" pitchFamily="18" charset="0"/>
              <a:cs typeface="Times New Roman" pitchFamily="18" charset="0"/>
            </a:endParaRPr>
          </a:p>
          <a:p>
            <a:pPr algn="just">
              <a:lnSpc>
                <a:spcPct val="170000"/>
              </a:lnSpc>
            </a:pPr>
            <a:r>
              <a:rPr lang="en-GB" dirty="0" err="1">
                <a:latin typeface="Times New Roman" pitchFamily="18" charset="0"/>
                <a:cs typeface="Times New Roman" pitchFamily="18" charset="0"/>
              </a:rPr>
              <a:t>Grandey</a:t>
            </a:r>
            <a:r>
              <a:rPr lang="en-GB" dirty="0">
                <a:latin typeface="Times New Roman" pitchFamily="18" charset="0"/>
                <a:cs typeface="Times New Roman" pitchFamily="18" charset="0"/>
              </a:rPr>
              <a:t>, A.A., Gabriel, A.S. and King, E.B., (2020). Tackling taboo topics: A review of the three M s in working women’s lives.</a:t>
            </a:r>
            <a:r>
              <a:rPr lang="en-GB" i="1" dirty="0">
                <a:latin typeface="Times New Roman" pitchFamily="18" charset="0"/>
                <a:cs typeface="Times New Roman" pitchFamily="18" charset="0"/>
              </a:rPr>
              <a:t> Journal of Management</a:t>
            </a:r>
            <a:r>
              <a:rPr lang="en-GB" dirty="0">
                <a:latin typeface="Times New Roman" pitchFamily="18" charset="0"/>
                <a:cs typeface="Times New Roman" pitchFamily="18" charset="0"/>
              </a:rPr>
              <a:t>, 46(1), pp.7-35.</a:t>
            </a:r>
            <a:endParaRPr lang="en-US" dirty="0">
              <a:latin typeface="Times New Roman" pitchFamily="18" charset="0"/>
              <a:cs typeface="Times New Roman" pitchFamily="18" charset="0"/>
            </a:endParaRPr>
          </a:p>
          <a:p>
            <a:pPr algn="just">
              <a:lnSpc>
                <a:spcPct val="170000"/>
              </a:lnSpc>
            </a:pPr>
            <a:r>
              <a:rPr lang="en-US" dirty="0" err="1">
                <a:latin typeface="Times New Roman" pitchFamily="18" charset="0"/>
                <a:cs typeface="Times New Roman" pitchFamily="18" charset="0"/>
              </a:rPr>
              <a:t>Kyere</a:t>
            </a:r>
            <a:r>
              <a:rPr lang="en-US" dirty="0">
                <a:latin typeface="Times New Roman" pitchFamily="18" charset="0"/>
                <a:cs typeface="Times New Roman" pitchFamily="18" charset="0"/>
              </a:rPr>
              <a:t>, M. and </a:t>
            </a:r>
            <a:r>
              <a:rPr lang="en-US" dirty="0" err="1">
                <a:latin typeface="Times New Roman" pitchFamily="18" charset="0"/>
                <a:cs typeface="Times New Roman" pitchFamily="18" charset="0"/>
              </a:rPr>
              <a:t>Ausloos</a:t>
            </a:r>
            <a:r>
              <a:rPr lang="en-US" dirty="0">
                <a:latin typeface="Times New Roman" pitchFamily="18" charset="0"/>
                <a:cs typeface="Times New Roman" pitchFamily="18" charset="0"/>
              </a:rPr>
              <a:t>, M., (2021). Corporate governance and firms financial performance in the United Kingdom. </a:t>
            </a:r>
            <a:r>
              <a:rPr lang="en-US" i="1" dirty="0">
                <a:latin typeface="Times New Roman" pitchFamily="18" charset="0"/>
                <a:cs typeface="Times New Roman" pitchFamily="18" charset="0"/>
              </a:rPr>
              <a:t>International Journal of Finance &amp; Economics</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26</a:t>
            </a:r>
            <a:r>
              <a:rPr lang="en-US" dirty="0">
                <a:latin typeface="Times New Roman" pitchFamily="18" charset="0"/>
                <a:cs typeface="Times New Roman" pitchFamily="18" charset="0"/>
              </a:rPr>
              <a:t>(2), pp.1871-1885.</a:t>
            </a:r>
          </a:p>
          <a:p>
            <a:pPr algn="just">
              <a:lnSpc>
                <a:spcPct val="170000"/>
              </a:lnSpc>
            </a:pPr>
            <a:r>
              <a:rPr lang="en-US" dirty="0">
                <a:latin typeface="Times New Roman" pitchFamily="18" charset="0"/>
                <a:cs typeface="Times New Roman" pitchFamily="18" charset="0"/>
              </a:rPr>
              <a:t>Liu, Y., Lee, J.M. and Lee, C., (2020). The challenges and opportunities of a global health crisis: the management and business implications of COVID-19 from an Asian perspective. </a:t>
            </a:r>
            <a:r>
              <a:rPr lang="en-US" i="1" dirty="0">
                <a:latin typeface="Times New Roman" pitchFamily="18" charset="0"/>
                <a:cs typeface="Times New Roman" pitchFamily="18" charset="0"/>
              </a:rPr>
              <a:t>Asian Business &amp; Management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19</a:t>
            </a:r>
            <a:r>
              <a:rPr lang="en-US" dirty="0">
                <a:latin typeface="Times New Roman" pitchFamily="18" charset="0"/>
                <a:cs typeface="Times New Roman" pitchFamily="18" charset="0"/>
              </a:rPr>
              <a:t>, pp.277-297.</a:t>
            </a:r>
          </a:p>
          <a:p>
            <a:pPr algn="just">
              <a:lnSpc>
                <a:spcPct val="170000"/>
              </a:lnSpc>
            </a:pPr>
            <a:r>
              <a:rPr lang="en-US" dirty="0">
                <a:latin typeface="Times New Roman" pitchFamily="18" charset="0"/>
                <a:cs typeface="Times New Roman" pitchFamily="18" charset="0"/>
              </a:rPr>
              <a:t>Mio, C., </a:t>
            </a:r>
            <a:r>
              <a:rPr lang="en-US" dirty="0" err="1">
                <a:latin typeface="Times New Roman" pitchFamily="18" charset="0"/>
                <a:cs typeface="Times New Roman" pitchFamily="18" charset="0"/>
              </a:rPr>
              <a:t>Panfilo</a:t>
            </a:r>
            <a:r>
              <a:rPr lang="en-US" dirty="0">
                <a:latin typeface="Times New Roman" pitchFamily="18" charset="0"/>
                <a:cs typeface="Times New Roman" pitchFamily="18" charset="0"/>
              </a:rPr>
              <a:t>, S. and </a:t>
            </a:r>
            <a:r>
              <a:rPr lang="en-US" dirty="0" err="1">
                <a:latin typeface="Times New Roman" pitchFamily="18" charset="0"/>
                <a:cs typeface="Times New Roman" pitchFamily="18" charset="0"/>
              </a:rPr>
              <a:t>Blundo</a:t>
            </a:r>
            <a:r>
              <a:rPr lang="en-US" dirty="0">
                <a:latin typeface="Times New Roman" pitchFamily="18" charset="0"/>
                <a:cs typeface="Times New Roman" pitchFamily="18" charset="0"/>
              </a:rPr>
              <a:t>, B., (2020). Sustainable development goals and the strategic role of business: A systematic literature review. </a:t>
            </a:r>
            <a:r>
              <a:rPr lang="en-US" i="1" dirty="0">
                <a:latin typeface="Times New Roman" pitchFamily="18" charset="0"/>
                <a:cs typeface="Times New Roman" pitchFamily="18" charset="0"/>
              </a:rPr>
              <a:t>Business Strategy and the Environment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29</a:t>
            </a:r>
            <a:r>
              <a:rPr lang="en-US" dirty="0">
                <a:latin typeface="Times New Roman" pitchFamily="18" charset="0"/>
                <a:cs typeface="Times New Roman" pitchFamily="18" charset="0"/>
              </a:rPr>
              <a:t>(8), pp.3220-3245.</a:t>
            </a:r>
          </a:p>
          <a:p>
            <a:pPr algn="just">
              <a:lnSpc>
                <a:spcPct val="170000"/>
              </a:lnSpc>
            </a:pPr>
            <a:r>
              <a:rPr lang="en-GB" dirty="0">
                <a:latin typeface="Times New Roman" pitchFamily="18" charset="0"/>
                <a:cs typeface="Times New Roman" pitchFamily="18" charset="0"/>
              </a:rPr>
              <a:t>Statista, (2023).</a:t>
            </a:r>
            <a:r>
              <a:rPr lang="en-GB" i="1" dirty="0">
                <a:latin typeface="Times New Roman" pitchFamily="18" charset="0"/>
                <a:cs typeface="Times New Roman" pitchFamily="18" charset="0"/>
              </a:rPr>
              <a:t> Brand value of the leading 10 most valuable luxury brands worldwide in 2022</a:t>
            </a:r>
            <a:r>
              <a:rPr lang="en-GB" dirty="0">
                <a:latin typeface="Times New Roman" pitchFamily="18" charset="0"/>
                <a:cs typeface="Times New Roman" pitchFamily="18" charset="0"/>
              </a:rPr>
              <a:t>. Available at: https://www.statista.com/statistics/267948/brand-value-of-the-leading-10-most-valuable-luxury-brands-worldwide/ [Accessed on: 17.4.23]</a:t>
            </a:r>
            <a:endParaRPr lang="en-US" dirty="0">
              <a:latin typeface="Times New Roman" pitchFamily="18" charset="0"/>
              <a:cs typeface="Times New Roman" pitchFamily="18" charset="0"/>
            </a:endParaRPr>
          </a:p>
          <a:p>
            <a:pPr algn="just">
              <a:lnSpc>
                <a:spcPct val="170000"/>
              </a:lnSpc>
            </a:pPr>
            <a:r>
              <a:rPr lang="en-GB" dirty="0">
                <a:latin typeface="Times New Roman" pitchFamily="18" charset="0"/>
                <a:cs typeface="Times New Roman" pitchFamily="18" charset="0"/>
              </a:rPr>
              <a:t>United Nations, (2023). </a:t>
            </a:r>
            <a:r>
              <a:rPr lang="en-GB" i="1" dirty="0">
                <a:latin typeface="Times New Roman" pitchFamily="18" charset="0"/>
                <a:cs typeface="Times New Roman" pitchFamily="18" charset="0"/>
              </a:rPr>
              <a:t>THE 2030 AGENDA FOR SUSTAINABLE DEVELOPMENT</a:t>
            </a:r>
            <a:r>
              <a:rPr lang="en-GB" dirty="0">
                <a:latin typeface="Times New Roman" pitchFamily="18" charset="0"/>
                <a:cs typeface="Times New Roman" pitchFamily="18" charset="0"/>
              </a:rPr>
              <a:t>. Available at: https://sustainabledevelopment.un.org/content/documents/21252030%20Agenda%20for%20Sustainable%20Development%20web.pdf [Accessed on: 17.4.23]</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350"/>
            <a:ext cx="9144000" cy="1143000"/>
          </a:xfrm>
        </p:spPr>
        <p:txBody>
          <a:bodyPr>
            <a:noAutofit/>
          </a:bodyPr>
          <a:lstStyle/>
          <a:p>
            <a:r>
              <a:rPr lang="en-US" sz="2800" b="1" dirty="0">
                <a:latin typeface="Times New Roman" pitchFamily="18" charset="0"/>
                <a:cs typeface="Times New Roman" pitchFamily="18" charset="0"/>
              </a:rPr>
              <a:t>1. ANALYSING OF THE EXPECTATION OF BURBERRY IN THE ACHIEVEMENT OF THE SDG 5: GENDER EQUALITY</a:t>
            </a:r>
            <a:endParaRPr lang="en-GB" sz="28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533400" y="1905001"/>
            <a:ext cx="7696200" cy="2971800"/>
          </a:xfrm>
        </p:spPr>
        <p:txBody>
          <a:bodyPr>
            <a:normAutofit lnSpcReduction="10000"/>
          </a:bodyPr>
          <a:lstStyle/>
          <a:p>
            <a:pPr lvl="0" algn="just">
              <a:lnSpc>
                <a:spcPct val="150000"/>
              </a:lnSpc>
            </a:pPr>
            <a:r>
              <a:rPr lang="en-GB" sz="2400" dirty="0">
                <a:latin typeface="Times New Roman" pitchFamily="18" charset="0"/>
                <a:cs typeface="Times New Roman" pitchFamily="18" charset="0"/>
              </a:rPr>
              <a:t>The expectations of Burberry in the achievement of the SDG 5 include:</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Increasing the number of women managers</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Decreasing the pay gap between men and women employed in the business</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FD5E1378-F2FE-93EB-7AD3-A1DAD7BD5DC3}"/>
              </a:ext>
            </a:extLst>
          </p:cNvPr>
          <p:cNvPicPr>
            <a:picLocks noChangeAspect="1"/>
          </p:cNvPicPr>
          <p:nvPr/>
        </p:nvPicPr>
        <p:blipFill>
          <a:blip r:embed="rId3"/>
          <a:stretch>
            <a:fillRect/>
          </a:stretch>
        </p:blipFill>
        <p:spPr>
          <a:xfrm>
            <a:off x="381000" y="4841672"/>
            <a:ext cx="8382000" cy="18522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sz="2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1. ANALYSING OF THE EXPECTATION OF BURBERRY IN THE ACHIEVEMENT OF THE SDG 5: GENDER EQUALITY</a:t>
            </a:r>
            <a:endParaRPr lang="en-GB"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3657600" y="1905000"/>
            <a:ext cx="4648200" cy="4525963"/>
          </a:xfrm>
        </p:spPr>
        <p:txBody>
          <a:bodyPr>
            <a:normAutofit/>
          </a:bodyPr>
          <a:lstStyle/>
          <a:p>
            <a:pPr lvl="0" algn="just">
              <a:lnSpc>
                <a:spcPct val="150000"/>
              </a:lnSpc>
            </a:pPr>
            <a:r>
              <a:rPr lang="en-GB" sz="2400" dirty="0">
                <a:latin typeface="Times New Roman" pitchFamily="18" charset="0"/>
                <a:cs typeface="Times New Roman" pitchFamily="18" charset="0"/>
              </a:rPr>
              <a:t>The expectations of Burberry in the achievement of the SDG 5 include:</a:t>
            </a:r>
            <a:endParaRPr lang="en-US" sz="2400"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Mitigate instances of sexual harassment (Burberry, 2023)</a:t>
            </a:r>
            <a:endParaRPr lang="en-US" dirty="0">
              <a:latin typeface="Times New Roman" pitchFamily="18" charset="0"/>
              <a:cs typeface="Times New Roman" pitchFamily="18" charset="0"/>
            </a:endParaRPr>
          </a:p>
          <a:p>
            <a:pPr lvl="1" algn="just">
              <a:lnSpc>
                <a:spcPct val="150000"/>
              </a:lnSpc>
            </a:pPr>
            <a:r>
              <a:rPr lang="en-GB" dirty="0">
                <a:latin typeface="Times New Roman" pitchFamily="18" charset="0"/>
                <a:cs typeface="Times New Roman" pitchFamily="18" charset="0"/>
              </a:rPr>
              <a:t>Make women feel welcome at Burberry offices</a:t>
            </a:r>
            <a:endParaRPr lang="en-US" dirty="0">
              <a:latin typeface="Times New Roman" pitchFamily="18" charset="0"/>
              <a:cs typeface="Times New Roman" pitchFamily="18" charset="0"/>
            </a:endParaRPr>
          </a:p>
          <a:p>
            <a:pPr algn="just">
              <a:lnSpc>
                <a:spcPct val="150000"/>
              </a:lnSpc>
            </a:pPr>
            <a:endParaRPr lang="en-GB" sz="2400" dirty="0">
              <a:latin typeface="Times New Roman" pitchFamily="18" charset="0"/>
              <a:cs typeface="Times New Roman" pitchFamily="18" charset="0"/>
            </a:endParaRPr>
          </a:p>
        </p:txBody>
      </p:sp>
      <p:pic>
        <p:nvPicPr>
          <p:cNvPr id="1026" name="Picture 2" descr="Sustainable Development Goal 5 - Wikipedia">
            <a:extLst>
              <a:ext uri="{FF2B5EF4-FFF2-40B4-BE49-F238E27FC236}">
                <a16:creationId xmlns:a16="http://schemas.microsoft.com/office/drawing/2014/main" id="{BAF8F924-550D-13E4-A846-4561BD550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429000" cy="3306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latin typeface="Times New Roman" pitchFamily="18" charset="0"/>
                <a:cs typeface="Times New Roman" pitchFamily="18" charset="0"/>
              </a:rPr>
              <a:t>2. </a:t>
            </a:r>
            <a:r>
              <a:rPr lang="en-US" sz="4000" b="1" dirty="0">
                <a:latin typeface="Times New Roman" pitchFamily="18" charset="0"/>
                <a:cs typeface="Times New Roman" pitchFamily="18" charset="0"/>
              </a:rPr>
              <a:t>ANALYSING THE INTERNATIONAL MANAGEMENT ENVIRONMENT OF BURBERRY</a:t>
            </a:r>
            <a:endParaRPr lang="en-GB"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1807278"/>
              </p:ext>
            </p:extLst>
          </p:nvPr>
        </p:nvGraphicFramePr>
        <p:xfrm>
          <a:off x="762000" y="2209800"/>
          <a:ext cx="7162800" cy="182880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609600">
                <a:tc>
                  <a:txBody>
                    <a:bodyPr/>
                    <a:lstStyle/>
                    <a:p>
                      <a:pPr marL="0" marR="0" algn="just">
                        <a:lnSpc>
                          <a:spcPct val="150000"/>
                        </a:lnSpc>
                        <a:spcBef>
                          <a:spcPts val="0"/>
                        </a:spcBef>
                        <a:spcAft>
                          <a:spcPts val="0"/>
                        </a:spcAft>
                      </a:pPr>
                      <a:r>
                        <a:rPr lang="en-GB" sz="1200" b="1" dirty="0">
                          <a:latin typeface="Times New Roman"/>
                          <a:ea typeface="Times New Roman"/>
                        </a:rPr>
                        <a:t>Porter’s five forces</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just">
                        <a:lnSpc>
                          <a:spcPct val="150000"/>
                        </a:lnSpc>
                        <a:spcBef>
                          <a:spcPts val="0"/>
                        </a:spcBef>
                        <a:spcAft>
                          <a:spcPts val="0"/>
                        </a:spcAft>
                      </a:pPr>
                      <a:r>
                        <a:rPr lang="en-GB" sz="1200" b="1" dirty="0">
                          <a:latin typeface="Times New Roman"/>
                          <a:ea typeface="Times New Roman"/>
                        </a:rPr>
                        <a:t>Impact </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609600">
                <a:tc>
                  <a:txBody>
                    <a:bodyPr/>
                    <a:lstStyle/>
                    <a:p>
                      <a:pPr marL="0" marR="0" algn="just">
                        <a:lnSpc>
                          <a:spcPct val="150000"/>
                        </a:lnSpc>
                        <a:spcBef>
                          <a:spcPts val="0"/>
                        </a:spcBef>
                        <a:spcAft>
                          <a:spcPts val="0"/>
                        </a:spcAft>
                      </a:pPr>
                      <a:r>
                        <a:rPr lang="en-GB" sz="1200" dirty="0">
                          <a:latin typeface="Times New Roman"/>
                          <a:ea typeface="Times New Roman"/>
                        </a:rPr>
                        <a:t>The threat of new entrants</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marR="0" algn="just">
                        <a:lnSpc>
                          <a:spcPct val="150000"/>
                        </a:lnSpc>
                        <a:spcBef>
                          <a:spcPts val="0"/>
                        </a:spcBef>
                        <a:spcAft>
                          <a:spcPts val="0"/>
                        </a:spcAft>
                      </a:pPr>
                      <a:r>
                        <a:rPr lang="en-GB" sz="1200" dirty="0">
                          <a:latin typeface="Times New Roman"/>
                          <a:ea typeface="Times New Roman"/>
                        </a:rPr>
                        <a:t>Low</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609600">
                <a:tc>
                  <a:txBody>
                    <a:bodyPr/>
                    <a:lstStyle/>
                    <a:p>
                      <a:pPr marL="0" marR="0" algn="just">
                        <a:lnSpc>
                          <a:spcPct val="150000"/>
                        </a:lnSpc>
                        <a:spcBef>
                          <a:spcPts val="0"/>
                        </a:spcBef>
                        <a:spcAft>
                          <a:spcPts val="0"/>
                        </a:spcAft>
                      </a:pPr>
                      <a:r>
                        <a:rPr lang="en-GB" sz="1200" dirty="0">
                          <a:latin typeface="Times New Roman"/>
                          <a:ea typeface="Times New Roman"/>
                        </a:rPr>
                        <a:t>The threat of Substitute products</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marR="0" algn="just">
                        <a:lnSpc>
                          <a:spcPct val="150000"/>
                        </a:lnSpc>
                        <a:spcBef>
                          <a:spcPts val="0"/>
                        </a:spcBef>
                        <a:spcAft>
                          <a:spcPts val="0"/>
                        </a:spcAft>
                      </a:pPr>
                      <a:r>
                        <a:rPr lang="en-GB" sz="1200" dirty="0">
                          <a:latin typeface="Times New Roman"/>
                          <a:ea typeface="Times New Roman"/>
                        </a:rPr>
                        <a:t>Low</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13314" name="AutoShape 2" descr="Porter's Five Forces - Definition, Explained, Example,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3316" name="Picture 4" descr="Porter's Five Forces - Definition, Explained, Example, Model"/>
          <p:cNvPicPr>
            <a:picLocks noChangeAspect="1" noChangeArrowheads="1"/>
          </p:cNvPicPr>
          <p:nvPr/>
        </p:nvPicPr>
        <p:blipFill>
          <a:blip r:embed="rId3"/>
          <a:srcRect b="11811"/>
          <a:stretch>
            <a:fillRect/>
          </a:stretch>
        </p:blipFill>
        <p:spPr bwMode="auto">
          <a:xfrm>
            <a:off x="1295400" y="4343400"/>
            <a:ext cx="6248399" cy="2133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kumimoji="0" lang="en-US" sz="40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2. ANALYSING THE INTERNATIONAL MANAGEMENT ENVIRONMENT OF BURBERRY</a:t>
            </a:r>
            <a:endParaRPr lang="en-GB"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77020182"/>
              </p:ext>
            </p:extLst>
          </p:nvPr>
        </p:nvGraphicFramePr>
        <p:xfrm>
          <a:off x="685800" y="1828800"/>
          <a:ext cx="7467600" cy="1828800"/>
        </p:xfrm>
        <a:graphic>
          <a:graphicData uri="http://schemas.openxmlformats.org/drawingml/2006/table">
            <a:tbl>
              <a:tblPr/>
              <a:tblGrid>
                <a:gridCol w="3733386">
                  <a:extLst>
                    <a:ext uri="{9D8B030D-6E8A-4147-A177-3AD203B41FA5}">
                      <a16:colId xmlns:a16="http://schemas.microsoft.com/office/drawing/2014/main" val="20000"/>
                    </a:ext>
                  </a:extLst>
                </a:gridCol>
                <a:gridCol w="3734214">
                  <a:extLst>
                    <a:ext uri="{9D8B030D-6E8A-4147-A177-3AD203B41FA5}">
                      <a16:colId xmlns:a16="http://schemas.microsoft.com/office/drawing/2014/main" val="20001"/>
                    </a:ext>
                  </a:extLst>
                </a:gridCol>
              </a:tblGrid>
              <a:tr h="457200">
                <a:tc>
                  <a:txBody>
                    <a:bodyPr/>
                    <a:lstStyle/>
                    <a:p>
                      <a:pPr marL="0" marR="0" algn="just">
                        <a:lnSpc>
                          <a:spcPct val="150000"/>
                        </a:lnSpc>
                        <a:spcBef>
                          <a:spcPts val="0"/>
                        </a:spcBef>
                        <a:spcAft>
                          <a:spcPts val="0"/>
                        </a:spcAft>
                      </a:pPr>
                      <a:r>
                        <a:rPr lang="en-GB" sz="1200" b="1" dirty="0">
                          <a:latin typeface="Times New Roman"/>
                          <a:ea typeface="Times New Roman"/>
                        </a:rPr>
                        <a:t>Porter’s five forces</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just">
                        <a:lnSpc>
                          <a:spcPct val="150000"/>
                        </a:lnSpc>
                        <a:spcBef>
                          <a:spcPts val="0"/>
                        </a:spcBef>
                        <a:spcAft>
                          <a:spcPts val="0"/>
                        </a:spcAft>
                      </a:pPr>
                      <a:r>
                        <a:rPr lang="en-GB" sz="1200" b="1" dirty="0">
                          <a:latin typeface="Times New Roman"/>
                          <a:ea typeface="Times New Roman"/>
                        </a:rPr>
                        <a:t>Impact </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57200">
                <a:tc>
                  <a:txBody>
                    <a:bodyPr/>
                    <a:lstStyle/>
                    <a:p>
                      <a:pPr marL="0" marR="0" algn="just">
                        <a:lnSpc>
                          <a:spcPct val="150000"/>
                        </a:lnSpc>
                        <a:spcBef>
                          <a:spcPts val="0"/>
                        </a:spcBef>
                        <a:spcAft>
                          <a:spcPts val="0"/>
                        </a:spcAft>
                      </a:pPr>
                      <a:r>
                        <a:rPr lang="en-GB" sz="1200" dirty="0">
                          <a:latin typeface="Times New Roman"/>
                          <a:ea typeface="Times New Roman"/>
                        </a:rPr>
                        <a:t>Buyer power</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marR="0" algn="just">
                        <a:lnSpc>
                          <a:spcPct val="150000"/>
                        </a:lnSpc>
                        <a:spcBef>
                          <a:spcPts val="0"/>
                        </a:spcBef>
                        <a:spcAft>
                          <a:spcPts val="0"/>
                        </a:spcAft>
                      </a:pPr>
                      <a:r>
                        <a:rPr lang="en-GB" sz="1200" dirty="0">
                          <a:latin typeface="Times New Roman"/>
                          <a:ea typeface="Times New Roman"/>
                        </a:rPr>
                        <a:t>Low</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457200">
                <a:tc>
                  <a:txBody>
                    <a:bodyPr/>
                    <a:lstStyle/>
                    <a:p>
                      <a:pPr marL="0" marR="0" algn="just">
                        <a:lnSpc>
                          <a:spcPct val="150000"/>
                        </a:lnSpc>
                        <a:spcBef>
                          <a:spcPts val="0"/>
                        </a:spcBef>
                        <a:spcAft>
                          <a:spcPts val="0"/>
                        </a:spcAft>
                      </a:pPr>
                      <a:r>
                        <a:rPr lang="en-GB" sz="1200" dirty="0">
                          <a:latin typeface="Times New Roman"/>
                          <a:ea typeface="Times New Roman"/>
                        </a:rPr>
                        <a:t>Supplier power</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marR="0" algn="just">
                        <a:lnSpc>
                          <a:spcPct val="150000"/>
                        </a:lnSpc>
                        <a:spcBef>
                          <a:spcPts val="0"/>
                        </a:spcBef>
                        <a:spcAft>
                          <a:spcPts val="0"/>
                        </a:spcAft>
                      </a:pPr>
                      <a:r>
                        <a:rPr lang="en-GB" sz="1200" dirty="0">
                          <a:latin typeface="Times New Roman"/>
                          <a:ea typeface="Times New Roman"/>
                        </a:rPr>
                        <a:t>High</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457200">
                <a:tc>
                  <a:txBody>
                    <a:bodyPr/>
                    <a:lstStyle/>
                    <a:p>
                      <a:pPr marL="0" marR="0" algn="just">
                        <a:lnSpc>
                          <a:spcPct val="150000"/>
                        </a:lnSpc>
                        <a:spcBef>
                          <a:spcPts val="0"/>
                        </a:spcBef>
                        <a:spcAft>
                          <a:spcPts val="0"/>
                        </a:spcAft>
                      </a:pPr>
                      <a:r>
                        <a:rPr lang="en-GB" sz="1200" dirty="0">
                          <a:latin typeface="Times New Roman"/>
                          <a:ea typeface="Times New Roman"/>
                        </a:rPr>
                        <a:t>Competitive Rivalry</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solidFill>
                  </a:tcPr>
                </a:tc>
                <a:tc>
                  <a:txBody>
                    <a:bodyPr/>
                    <a:lstStyle/>
                    <a:p>
                      <a:pPr marL="0" marR="0" algn="just">
                        <a:lnSpc>
                          <a:spcPct val="150000"/>
                        </a:lnSpc>
                        <a:spcBef>
                          <a:spcPts val="0"/>
                        </a:spcBef>
                        <a:spcAft>
                          <a:spcPts val="0"/>
                        </a:spcAft>
                      </a:pPr>
                      <a:r>
                        <a:rPr lang="en-GB" sz="1200" dirty="0">
                          <a:latin typeface="Times New Roman"/>
                          <a:ea typeface="Times New Roman"/>
                        </a:rPr>
                        <a:t>High</a:t>
                      </a:r>
                      <a:endParaRPr lang="en-US" sz="12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bl>
          </a:graphicData>
        </a:graphic>
      </p:graphicFrame>
      <p:pic>
        <p:nvPicPr>
          <p:cNvPr id="5" name="image1.png"/>
          <p:cNvPicPr/>
          <p:nvPr/>
        </p:nvPicPr>
        <p:blipFill>
          <a:blip r:embed="rId3"/>
          <a:stretch>
            <a:fillRect/>
          </a:stretch>
        </p:blipFill>
        <p:spPr>
          <a:xfrm>
            <a:off x="562708" y="3810000"/>
            <a:ext cx="7696200" cy="27733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GB" sz="2800" b="1" dirty="0">
                <a:latin typeface="Times New Roman" pitchFamily="18" charset="0"/>
                <a:cs typeface="Times New Roman" pitchFamily="18" charset="0"/>
              </a:rPr>
              <a:t>2. ANALYSING THE CHANGE ADAPTATION STRATEGY OF BURBERRY IN THE INTERNATIONAL BUSINESS ENVIRONMENT IN THE LAST 5 YEARS</a:t>
            </a:r>
          </a:p>
        </p:txBody>
      </p:sp>
      <p:sp>
        <p:nvSpPr>
          <p:cNvPr id="3" name="Content Placeholder 2"/>
          <p:cNvSpPr>
            <a:spLocks noGrp="1"/>
          </p:cNvSpPr>
          <p:nvPr>
            <p:ph sz="half" idx="1"/>
          </p:nvPr>
        </p:nvSpPr>
        <p:spPr>
          <a:xfrm>
            <a:off x="381000" y="1981200"/>
            <a:ext cx="7924800" cy="4525963"/>
          </a:xfrm>
        </p:spPr>
        <p:txBody>
          <a:bodyPr>
            <a:normAutofit fontScale="92500" lnSpcReduction="20000"/>
          </a:bodyPr>
          <a:lstStyle/>
          <a:p>
            <a:pPr lvl="0" algn="just">
              <a:lnSpc>
                <a:spcPct val="170000"/>
              </a:lnSpc>
            </a:pPr>
            <a:r>
              <a:rPr lang="en-GB" dirty="0">
                <a:latin typeface="Times New Roman" pitchFamily="18" charset="0"/>
                <a:cs typeface="Times New Roman" pitchFamily="18" charset="0"/>
              </a:rPr>
              <a:t>There have been changes in the regulatory framework of UK corporate governance in the last 5 years (</a:t>
            </a:r>
            <a:r>
              <a:rPr lang="en-US" dirty="0" err="1">
                <a:latin typeface="Times New Roman" pitchFamily="18" charset="0"/>
                <a:cs typeface="Times New Roman" pitchFamily="18" charset="0"/>
              </a:rPr>
              <a:t>Kyere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Ausloos</a:t>
            </a:r>
            <a:r>
              <a:rPr lang="en-US" dirty="0">
                <a:latin typeface="Times New Roman" pitchFamily="18" charset="0"/>
                <a:cs typeface="Times New Roman" pitchFamily="18" charset="0"/>
              </a:rPr>
              <a:t>, 2021</a:t>
            </a:r>
            <a:r>
              <a:rPr lang="en-GB"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lnSpc>
                <a:spcPct val="170000"/>
              </a:lnSpc>
            </a:pPr>
            <a:r>
              <a:rPr lang="en-GB" dirty="0">
                <a:latin typeface="Times New Roman" pitchFamily="18" charset="0"/>
                <a:cs typeface="Times New Roman" pitchFamily="18" charset="0"/>
              </a:rPr>
              <a:t>Burberry has adapted to the changes by maintaining compliance with UK corporate governance regulations.</a:t>
            </a:r>
            <a:endParaRPr lang="en-US" dirty="0">
              <a:latin typeface="Times New Roman" pitchFamily="18" charset="0"/>
              <a:cs typeface="Times New Roman" pitchFamily="18" charset="0"/>
            </a:endParaRPr>
          </a:p>
          <a:p>
            <a:pPr lvl="0" algn="just">
              <a:lnSpc>
                <a:spcPct val="170000"/>
              </a:lnSpc>
            </a:pPr>
            <a:r>
              <a:rPr lang="en-GB" dirty="0">
                <a:latin typeface="Times New Roman" pitchFamily="18" charset="0"/>
                <a:cs typeface="Times New Roman" pitchFamily="18" charset="0"/>
              </a:rPr>
              <a:t>Further, the company has achieved higher employee satisfaction by improving workplace culture.</a:t>
            </a:r>
            <a:endParaRPr lang="en-US" dirty="0">
              <a:latin typeface="Times New Roman" pitchFamily="18" charset="0"/>
              <a:cs typeface="Times New Roman" pitchFamily="18" charset="0"/>
            </a:endParaRPr>
          </a:p>
          <a:p>
            <a:pPr algn="just">
              <a:lnSpc>
                <a:spcPct val="170000"/>
              </a:lnSpc>
            </a:pPr>
            <a:endParaRPr lang="en-GB"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057400"/>
            <a:ext cx="7924800" cy="4525963"/>
          </a:xfrm>
        </p:spPr>
        <p:txBody>
          <a:bodyPr>
            <a:normAutofit fontScale="92500"/>
          </a:bodyPr>
          <a:lstStyle/>
          <a:p>
            <a:pPr algn="just">
              <a:lnSpc>
                <a:spcPct val="170000"/>
              </a:lnSpc>
            </a:pPr>
            <a:r>
              <a:rPr lang="en-US" dirty="0">
                <a:latin typeface="Times New Roman" pitchFamily="18" charset="0"/>
                <a:cs typeface="Times New Roman" pitchFamily="18" charset="0"/>
              </a:rPr>
              <a:t>The COVID-19 pandemic has resulted in challenges as the disease spreads easily (Liu et al. 2020).</a:t>
            </a:r>
          </a:p>
          <a:p>
            <a:pPr algn="just">
              <a:lnSpc>
                <a:spcPct val="170000"/>
              </a:lnSpc>
            </a:pPr>
            <a:r>
              <a:rPr lang="en-US" dirty="0">
                <a:latin typeface="Times New Roman" pitchFamily="18" charset="0"/>
                <a:cs typeface="Times New Roman" pitchFamily="18" charset="0"/>
              </a:rPr>
              <a:t>Burberry has increased sanitation frequency to </a:t>
            </a:r>
            <a:r>
              <a:rPr lang="en-US" dirty="0" err="1">
                <a:latin typeface="Times New Roman" pitchFamily="18" charset="0"/>
                <a:cs typeface="Times New Roman" pitchFamily="18" charset="0"/>
              </a:rPr>
              <a:t>minimise</a:t>
            </a:r>
            <a:r>
              <a:rPr lang="en-US" dirty="0">
                <a:latin typeface="Times New Roman" pitchFamily="18" charset="0"/>
                <a:cs typeface="Times New Roman" pitchFamily="18" charset="0"/>
              </a:rPr>
              <a:t> the spread of the disease.</a:t>
            </a:r>
          </a:p>
          <a:p>
            <a:pPr algn="just">
              <a:lnSpc>
                <a:spcPct val="170000"/>
              </a:lnSpc>
            </a:pPr>
            <a:r>
              <a:rPr lang="en-US" dirty="0">
                <a:latin typeface="Times New Roman" pitchFamily="18" charset="0"/>
                <a:cs typeface="Times New Roman" pitchFamily="18" charset="0"/>
              </a:rPr>
              <a:t>It has reduced physical interaction to lower the chance of employees and customers contracting the disease.</a:t>
            </a:r>
          </a:p>
        </p:txBody>
      </p:sp>
      <p:sp>
        <p:nvSpPr>
          <p:cNvPr id="4" name="Title 1"/>
          <p:cNvSpPr>
            <a:spLocks noGrp="1"/>
          </p:cNvSpPr>
          <p:nvPr>
            <p:ph type="title"/>
          </p:nvPr>
        </p:nvSpPr>
        <p:spPr>
          <a:xfrm>
            <a:off x="0" y="274638"/>
            <a:ext cx="9144000" cy="1143000"/>
          </a:xfrm>
        </p:spPr>
        <p:txBody>
          <a:bodyPr>
            <a:normAutofit fontScale="90000"/>
          </a:bodyPr>
          <a:lstStyle/>
          <a:p>
            <a:r>
              <a:rPr kumimoji="0" lang="en-GB" sz="2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2. ANALYSING THE CHANGE ADAPTATION STRATEGY OF BURBERRY IN THE INTERNATIONAL BUSINESS ENVIRONMENT IN THE LAST 5 YEARS</a:t>
            </a:r>
            <a:endParaRPr lang="en-GB"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28800"/>
            <a:ext cx="4038600" cy="4525963"/>
          </a:xfrm>
        </p:spPr>
        <p:txBody>
          <a:bodyPr>
            <a:normAutofit fontScale="70000" lnSpcReduction="20000"/>
          </a:bodyPr>
          <a:lstStyle/>
          <a:p>
            <a:pPr algn="just">
              <a:lnSpc>
                <a:spcPct val="170000"/>
              </a:lnSpc>
            </a:pPr>
            <a:r>
              <a:rPr lang="en-US" dirty="0">
                <a:latin typeface="Times New Roman" pitchFamily="18" charset="0"/>
                <a:cs typeface="Times New Roman" pitchFamily="18" charset="0"/>
              </a:rPr>
              <a:t>Technological advancement has been another change that has impacted Burberry.</a:t>
            </a:r>
          </a:p>
          <a:p>
            <a:pPr algn="just">
              <a:lnSpc>
                <a:spcPct val="170000"/>
              </a:lnSpc>
            </a:pPr>
            <a:r>
              <a:rPr lang="en-US" dirty="0">
                <a:latin typeface="Times New Roman" pitchFamily="18" charset="0"/>
                <a:cs typeface="Times New Roman" pitchFamily="18" charset="0"/>
              </a:rPr>
              <a:t>For instance, Augmented Reality has improved the </a:t>
            </a:r>
            <a:r>
              <a:rPr lang="en-US" dirty="0" err="1">
                <a:latin typeface="Times New Roman" pitchFamily="18" charset="0"/>
                <a:cs typeface="Times New Roman" pitchFamily="18" charset="0"/>
              </a:rPr>
              <a:t>immersiveness</a:t>
            </a:r>
            <a:r>
              <a:rPr lang="en-US" dirty="0">
                <a:latin typeface="Times New Roman" pitchFamily="18" charset="0"/>
                <a:cs typeface="Times New Roman" pitchFamily="18" charset="0"/>
              </a:rPr>
              <a:t> of video media.</a:t>
            </a:r>
          </a:p>
          <a:p>
            <a:pPr algn="just">
              <a:lnSpc>
                <a:spcPct val="170000"/>
              </a:lnSpc>
            </a:pPr>
            <a:r>
              <a:rPr lang="en-US" dirty="0">
                <a:latin typeface="Times New Roman" pitchFamily="18" charset="0"/>
                <a:cs typeface="Times New Roman" pitchFamily="18" charset="0"/>
              </a:rPr>
              <a:t>Burberry has adapted to the changes by </a:t>
            </a:r>
            <a:r>
              <a:rPr lang="en-US" dirty="0" err="1">
                <a:latin typeface="Times New Roman" pitchFamily="18" charset="0"/>
                <a:cs typeface="Times New Roman" pitchFamily="18" charset="0"/>
              </a:rPr>
              <a:t>utilising</a:t>
            </a:r>
            <a:r>
              <a:rPr lang="en-US" dirty="0">
                <a:latin typeface="Times New Roman" pitchFamily="18" charset="0"/>
                <a:cs typeface="Times New Roman" pitchFamily="18" charset="0"/>
              </a:rPr>
              <a:t> technology to improve its customer experience.</a:t>
            </a:r>
          </a:p>
          <a:p>
            <a:pPr algn="just">
              <a:lnSpc>
                <a:spcPct val="170000"/>
              </a:lnSpc>
            </a:pPr>
            <a:endParaRPr lang="en-GB" dirty="0">
              <a:latin typeface="Times New Roman" pitchFamily="18" charset="0"/>
              <a:cs typeface="Times New Roman" pitchFamily="18" charset="0"/>
            </a:endParaRPr>
          </a:p>
        </p:txBody>
      </p:sp>
      <p:sp>
        <p:nvSpPr>
          <p:cNvPr id="4" name="Title 1"/>
          <p:cNvSpPr>
            <a:spLocks noGrp="1"/>
          </p:cNvSpPr>
          <p:nvPr>
            <p:ph type="title"/>
          </p:nvPr>
        </p:nvSpPr>
        <p:spPr>
          <a:xfrm>
            <a:off x="0" y="274638"/>
            <a:ext cx="9144000" cy="1143000"/>
          </a:xfrm>
        </p:spPr>
        <p:txBody>
          <a:bodyPr>
            <a:normAutofit fontScale="90000"/>
          </a:bodyPr>
          <a:lstStyle/>
          <a:p>
            <a:r>
              <a:rPr kumimoji="0" lang="en-GB" sz="2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2. ANALYSING THE CHANGE ADAPTATION STRATEGY OF BURBERRY IN THE INTERNATIONAL BUSINESS ENVIRONMENT IN THE LAST 5 YEARS</a:t>
            </a:r>
            <a:endParaRPr lang="en-GB" b="1" dirty="0">
              <a:latin typeface="Times New Roman" pitchFamily="18" charset="0"/>
              <a:cs typeface="Times New Roman" pitchFamily="18" charset="0"/>
            </a:endParaRPr>
          </a:p>
        </p:txBody>
      </p:sp>
      <p:pic>
        <p:nvPicPr>
          <p:cNvPr id="9218" name="Picture 2" descr="Augmented Reality (AR) Defined, with Examples and Uses"/>
          <p:cNvPicPr>
            <a:picLocks noChangeAspect="1" noChangeArrowheads="1"/>
          </p:cNvPicPr>
          <p:nvPr/>
        </p:nvPicPr>
        <p:blipFill>
          <a:blip r:embed="rId3"/>
          <a:srcRect b="11111"/>
          <a:stretch>
            <a:fillRect/>
          </a:stretch>
        </p:blipFill>
        <p:spPr bwMode="auto">
          <a:xfrm>
            <a:off x="4724400" y="2514600"/>
            <a:ext cx="4114800" cy="2438400"/>
          </a:xfrm>
          <a:prstGeom prst="rect">
            <a:avLst/>
          </a:prstGeom>
          <a:noFill/>
        </p:spPr>
      </p:pic>
    </p:spTree>
  </p:cSld>
  <p:clrMapOvr>
    <a:masterClrMapping/>
  </p:clrMapOvr>
</p:sld>
</file>

<file path=ppt/theme/theme1.xml><?xml version="1.0" encoding="utf-8"?>
<a:theme xmlns:a="http://schemas.openxmlformats.org/drawingml/2006/main" nam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
  <TotalTime>37</TotalTime>
  <Words>2970</Words>
  <PresentationFormat>On-screen Show (4:3)</PresentationFormat>
  <Paragraphs>145</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PPT</vt:lpstr>
      <vt:lpstr>INTERNATIONAL MANAGEMENT GOVERNANCE AND SUSTAINABILITY - MMW226465  COURSEWORK 1 - GROUP ASSIGNMENT</vt:lpstr>
      <vt:lpstr>INTRODUCTION</vt:lpstr>
      <vt:lpstr>1. ANALYSING OF THE EXPECTATION OF BURBERRY IN THE ACHIEVEMENT OF THE SDG 5: GENDER EQUALITY</vt:lpstr>
      <vt:lpstr>1. ANALYSING OF THE EXPECTATION OF BURBERRY IN THE ACHIEVEMENT OF THE SDG 5: GENDER EQUALITY</vt:lpstr>
      <vt:lpstr>2. ANALYSING THE INTERNATIONAL MANAGEMENT ENVIRONMENT OF BURBERRY</vt:lpstr>
      <vt:lpstr>2. ANALYSING THE INTERNATIONAL MANAGEMENT ENVIRONMENT OF BURBERRY</vt:lpstr>
      <vt:lpstr>2. ANALYSING THE CHANGE ADAPTATION STRATEGY OF BURBERRY IN THE INTERNATIONAL BUSINESS ENVIRONMENT IN THE LAST 5 YEARS</vt:lpstr>
      <vt:lpstr>2. ANALYSING THE CHANGE ADAPTATION STRATEGY OF BURBERRY IN THE INTERNATIONAL BUSINESS ENVIRONMENT IN THE LAST 5 YEARS</vt:lpstr>
      <vt:lpstr>2. ANALYSING THE CHANGE ADAPTATION STRATEGY OF BURBERRY IN THE INTERNATIONAL BUSINESS ENVIRONMENT IN THE LAST 5 YEARS</vt:lpstr>
      <vt:lpstr>3. ANALYSING THE CORPORATE GOVERNANCE STYLE OF BURBERRY</vt:lpstr>
      <vt:lpstr>3. ANALYSING THE CORPORATE GOVERNANCE STYLE OF BURBERRY</vt:lpstr>
      <vt:lpstr>3. ANALYSING THE CORPORATE GOVERNANCE STYLE OF BURBERRY</vt:lpstr>
      <vt:lpstr>4. ANALYSING THE SDG 5 ADDRESSING STRATEGY OF BURBERRY</vt:lpstr>
      <vt:lpstr>4. ANALYSING THE SDG 5 ADDRESSING STRATEGY OF BURBERRY</vt:lpstr>
      <vt:lpstr>4. ANALYSING THE SDG 5 ADDRESSING STRATEGY OF BURBERRY</vt:lpstr>
      <vt:lpstr>4. ANALYSING THE SDG 5 ADDRESSING STRATEGY OF BURBERRY</vt:lpstr>
      <vt:lpstr>ANALYSING THE SDG 5 ADDRESSING STRATEGY OF BURBERRY</vt:lpstr>
      <vt:lpstr>5. ACTIONABLE RECOMMENDATIONS BASED ON THE FINDINGS AND ANALYSIS</vt:lpstr>
      <vt:lpstr>5. ACTIONABLE RECOMMENDATIONS BASED ON THE FINDINGS AND ANALYSIS</vt:lpstr>
      <vt:lpstr>5. ACTIONABLE RECOMMENDATIONS BASED ON THE FINDINGS AND ANALYSIS</vt:lpstr>
      <vt:lpstr>CONCLUSION</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2023-04-17T07:50:20Z</dcterms:created>
  <dcterms:modified xsi:type="dcterms:W3CDTF">2023-04-17T08:59:16Z</dcterms:modified>
</cp:coreProperties>
</file>