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3" r:id="rId2"/>
  </p:sldIdLst>
  <p:sldSz cx="43891200" cy="32918400"/>
  <p:notesSz cx="9312275" cy="14798675"/>
  <p:custDataLst>
    <p:tags r:id="rId5"/>
  </p:custDataLst>
  <p:defaultTextStyle>
    <a:defPPr>
      <a:defRPr lang="en-US"/>
    </a:defPPr>
    <a:lvl1pPr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1pPr>
    <a:lvl2pPr marL="2193925" indent="-1736725"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2pPr>
    <a:lvl3pPr marL="4387850" indent="-3473450"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3pPr>
    <a:lvl4pPr marL="6583363" indent="-5211763"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4pPr>
    <a:lvl5pPr marL="8777288" indent="-6948488"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5pPr>
    <a:lvl6pPr marL="22860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6pPr>
    <a:lvl7pPr marL="27432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7pPr>
    <a:lvl8pPr marL="32004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8pPr>
    <a:lvl9pPr marL="36576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FF9900"/>
    <a:srgbClr val="EEA512"/>
    <a:srgbClr val="FFCA06"/>
    <a:srgbClr val="5771A1"/>
    <a:srgbClr val="DE6225"/>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17" autoAdjust="0"/>
    <p:restoredTop sz="93773" autoAdjust="0"/>
  </p:normalViewPr>
  <p:slideViewPr>
    <p:cSldViewPr snapToObjects="1">
      <p:cViewPr>
        <p:scale>
          <a:sx n="30" d="100"/>
          <a:sy n="30" d="100"/>
        </p:scale>
        <p:origin x="-2748" y="-33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5319" cy="739934"/>
          </a:xfrm>
          <a:prstGeom prst="rect">
            <a:avLst/>
          </a:prstGeom>
        </p:spPr>
        <p:txBody>
          <a:bodyPr vert="horz" lIns="137742" tIns="68871" rIns="137742" bIns="68871" rtlCol="0"/>
          <a:lstStyle>
            <a:lvl1pPr algn="l">
              <a:defRPr sz="1800"/>
            </a:lvl1pPr>
          </a:lstStyle>
          <a:p>
            <a:endParaRPr lang="en-US"/>
          </a:p>
        </p:txBody>
      </p:sp>
      <p:sp>
        <p:nvSpPr>
          <p:cNvPr id="3" name="Date Placeholder 2"/>
          <p:cNvSpPr>
            <a:spLocks noGrp="1"/>
          </p:cNvSpPr>
          <p:nvPr>
            <p:ph type="dt" sz="quarter" idx="1"/>
          </p:nvPr>
        </p:nvSpPr>
        <p:spPr>
          <a:xfrm>
            <a:off x="5274803" y="0"/>
            <a:ext cx="4035319" cy="739934"/>
          </a:xfrm>
          <a:prstGeom prst="rect">
            <a:avLst/>
          </a:prstGeom>
        </p:spPr>
        <p:txBody>
          <a:bodyPr vert="horz" lIns="137742" tIns="68871" rIns="137742" bIns="68871" rtlCol="0"/>
          <a:lstStyle>
            <a:lvl1pPr algn="r">
              <a:defRPr sz="1800"/>
            </a:lvl1pPr>
          </a:lstStyle>
          <a:p>
            <a:fld id="{6EA91F10-F105-F240-BB11-F3B689646099}" type="datetimeFigureOut">
              <a:rPr lang="en-US" smtClean="0"/>
              <a:pPr/>
              <a:t>5/2/2023</a:t>
            </a:fld>
            <a:endParaRPr lang="en-US"/>
          </a:p>
        </p:txBody>
      </p:sp>
      <p:sp>
        <p:nvSpPr>
          <p:cNvPr id="4" name="Footer Placeholder 3"/>
          <p:cNvSpPr>
            <a:spLocks noGrp="1"/>
          </p:cNvSpPr>
          <p:nvPr>
            <p:ph type="ftr" sz="quarter" idx="2"/>
          </p:nvPr>
        </p:nvSpPr>
        <p:spPr>
          <a:xfrm>
            <a:off x="1" y="14056173"/>
            <a:ext cx="4035319" cy="739934"/>
          </a:xfrm>
          <a:prstGeom prst="rect">
            <a:avLst/>
          </a:prstGeom>
        </p:spPr>
        <p:txBody>
          <a:bodyPr vert="horz" lIns="137742" tIns="68871" rIns="137742" bIns="68871" rtlCol="0" anchor="b"/>
          <a:lstStyle>
            <a:lvl1pPr algn="l">
              <a:defRPr sz="1800"/>
            </a:lvl1pPr>
          </a:lstStyle>
          <a:p>
            <a:endParaRPr lang="en-US"/>
          </a:p>
        </p:txBody>
      </p:sp>
      <p:sp>
        <p:nvSpPr>
          <p:cNvPr id="5" name="Slide Number Placeholder 4"/>
          <p:cNvSpPr>
            <a:spLocks noGrp="1"/>
          </p:cNvSpPr>
          <p:nvPr>
            <p:ph type="sldNum" sz="quarter" idx="3"/>
          </p:nvPr>
        </p:nvSpPr>
        <p:spPr>
          <a:xfrm>
            <a:off x="5274803" y="14056173"/>
            <a:ext cx="4035319" cy="739934"/>
          </a:xfrm>
          <a:prstGeom prst="rect">
            <a:avLst/>
          </a:prstGeom>
        </p:spPr>
        <p:txBody>
          <a:bodyPr vert="horz" lIns="137742" tIns="68871" rIns="137742" bIns="68871" rtlCol="0" anchor="b"/>
          <a:lstStyle>
            <a:lvl1pPr algn="r">
              <a:defRPr sz="1800"/>
            </a:lvl1pPr>
          </a:lstStyle>
          <a:p>
            <a:fld id="{28313593-E61B-054B-81C4-FAE256538AED}" type="slidenum">
              <a:rPr lang="en-US" smtClean="0"/>
              <a:pPr/>
              <a:t>‹#›</a:t>
            </a:fld>
            <a:endParaRPr lang="en-US"/>
          </a:p>
        </p:txBody>
      </p:sp>
    </p:spTree>
    <p:extLst>
      <p:ext uri="{BB962C8B-B14F-4D97-AF65-F5344CB8AC3E}">
        <p14:creationId xmlns:p14="http://schemas.microsoft.com/office/powerpoint/2010/main" val="1655964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5319" cy="739934"/>
          </a:xfrm>
          <a:prstGeom prst="rect">
            <a:avLst/>
          </a:prstGeom>
        </p:spPr>
        <p:txBody>
          <a:bodyPr vert="horz" lIns="137742" tIns="68871" rIns="137742" bIns="68871" rtlCol="0"/>
          <a:lstStyle>
            <a:lvl1pPr algn="l" defTabSz="3305809" fontAlgn="auto">
              <a:spcBef>
                <a:spcPts val="0"/>
              </a:spcBef>
              <a:spcAft>
                <a:spcPts val="0"/>
              </a:spcAft>
              <a:defRPr sz="1800">
                <a:latin typeface="+mn-lt"/>
                <a:ea typeface="+mn-ea"/>
                <a:cs typeface="+mn-cs"/>
              </a:defRPr>
            </a:lvl1pPr>
          </a:lstStyle>
          <a:p>
            <a:pPr>
              <a:defRPr/>
            </a:pPr>
            <a:endParaRPr lang="en-US"/>
          </a:p>
        </p:txBody>
      </p:sp>
      <p:sp>
        <p:nvSpPr>
          <p:cNvPr id="3" name="Date Placeholder 2"/>
          <p:cNvSpPr>
            <a:spLocks noGrp="1"/>
          </p:cNvSpPr>
          <p:nvPr>
            <p:ph type="dt" idx="1"/>
          </p:nvPr>
        </p:nvSpPr>
        <p:spPr>
          <a:xfrm>
            <a:off x="5274803" y="0"/>
            <a:ext cx="4035319" cy="739934"/>
          </a:xfrm>
          <a:prstGeom prst="rect">
            <a:avLst/>
          </a:prstGeom>
        </p:spPr>
        <p:txBody>
          <a:bodyPr vert="horz" lIns="137742" tIns="68871" rIns="137742" bIns="68871" rtlCol="0"/>
          <a:lstStyle>
            <a:lvl1pPr algn="r" defTabSz="3305809" fontAlgn="auto">
              <a:spcBef>
                <a:spcPts val="0"/>
              </a:spcBef>
              <a:spcAft>
                <a:spcPts val="0"/>
              </a:spcAft>
              <a:defRPr sz="1800">
                <a:latin typeface="+mn-lt"/>
                <a:ea typeface="+mn-ea"/>
                <a:cs typeface="+mn-cs"/>
              </a:defRPr>
            </a:lvl1pPr>
          </a:lstStyle>
          <a:p>
            <a:pPr>
              <a:defRPr/>
            </a:pPr>
            <a:fld id="{39B9E5EC-0846-6941-8703-CD90130FC354}" type="datetime1">
              <a:rPr lang="en-US"/>
              <a:pPr>
                <a:defRPr/>
              </a:pPr>
              <a:t>5/2/2023</a:t>
            </a:fld>
            <a:endParaRPr lang="en-US"/>
          </a:p>
        </p:txBody>
      </p:sp>
      <p:sp>
        <p:nvSpPr>
          <p:cNvPr id="4" name="Slide Image Placeholder 3"/>
          <p:cNvSpPr>
            <a:spLocks noGrp="1" noRot="1" noChangeAspect="1"/>
          </p:cNvSpPr>
          <p:nvPr>
            <p:ph type="sldImg" idx="2"/>
          </p:nvPr>
        </p:nvSpPr>
        <p:spPr>
          <a:xfrm>
            <a:off x="957263" y="1109663"/>
            <a:ext cx="7397750" cy="5548312"/>
          </a:xfrm>
          <a:prstGeom prst="rect">
            <a:avLst/>
          </a:prstGeom>
          <a:noFill/>
          <a:ln w="12700">
            <a:solidFill>
              <a:prstClr val="black"/>
            </a:solidFill>
          </a:ln>
        </p:spPr>
        <p:txBody>
          <a:bodyPr vert="horz" lIns="137742" tIns="68871" rIns="137742" bIns="68871" rtlCol="0" anchor="ctr"/>
          <a:lstStyle/>
          <a:p>
            <a:pPr lvl="0"/>
            <a:endParaRPr lang="en-US" noProof="0"/>
          </a:p>
        </p:txBody>
      </p:sp>
      <p:sp>
        <p:nvSpPr>
          <p:cNvPr id="5" name="Notes Placeholder 4"/>
          <p:cNvSpPr>
            <a:spLocks noGrp="1"/>
          </p:cNvSpPr>
          <p:nvPr>
            <p:ph type="body" sz="quarter" idx="3"/>
          </p:nvPr>
        </p:nvSpPr>
        <p:spPr>
          <a:xfrm>
            <a:off x="931228" y="7029371"/>
            <a:ext cx="7449820" cy="6659404"/>
          </a:xfrm>
          <a:prstGeom prst="rect">
            <a:avLst/>
          </a:prstGeom>
        </p:spPr>
        <p:txBody>
          <a:bodyPr vert="horz" lIns="137742" tIns="68871" rIns="137742" bIns="6887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1" y="14056173"/>
            <a:ext cx="4035319" cy="739934"/>
          </a:xfrm>
          <a:prstGeom prst="rect">
            <a:avLst/>
          </a:prstGeom>
        </p:spPr>
        <p:txBody>
          <a:bodyPr vert="horz" lIns="137742" tIns="68871" rIns="137742" bIns="68871" rtlCol="0" anchor="b"/>
          <a:lstStyle>
            <a:lvl1pPr algn="l" defTabSz="3305809" fontAlgn="auto">
              <a:spcBef>
                <a:spcPts val="0"/>
              </a:spcBef>
              <a:spcAft>
                <a:spcPts val="0"/>
              </a:spcAft>
              <a:defRPr sz="18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5274803" y="14056173"/>
            <a:ext cx="4035319" cy="739934"/>
          </a:xfrm>
          <a:prstGeom prst="rect">
            <a:avLst/>
          </a:prstGeom>
        </p:spPr>
        <p:txBody>
          <a:bodyPr vert="horz" lIns="137742" tIns="68871" rIns="137742" bIns="68871" rtlCol="0" anchor="b"/>
          <a:lstStyle>
            <a:lvl1pPr algn="r" defTabSz="3305809" fontAlgn="auto">
              <a:spcBef>
                <a:spcPts val="0"/>
              </a:spcBef>
              <a:spcAft>
                <a:spcPts val="0"/>
              </a:spcAft>
              <a:defRPr sz="1800">
                <a:latin typeface="+mn-lt"/>
                <a:ea typeface="+mn-ea"/>
                <a:cs typeface="+mn-cs"/>
              </a:defRPr>
            </a:lvl1pPr>
          </a:lstStyle>
          <a:p>
            <a:pPr>
              <a:defRPr/>
            </a:pPr>
            <a:fld id="{572C3E04-EAED-7A4D-B838-0B5ADB0969A6}" type="slidenum">
              <a:rPr lang="en-US"/>
              <a:pPr>
                <a:defRPr/>
              </a:pPr>
              <a:t>‹#›</a:t>
            </a:fld>
            <a:endParaRPr lang="en-US"/>
          </a:p>
        </p:txBody>
      </p:sp>
    </p:spTree>
    <p:extLst>
      <p:ext uri="{BB962C8B-B14F-4D97-AF65-F5344CB8AC3E}">
        <p14:creationId xmlns:p14="http://schemas.microsoft.com/office/powerpoint/2010/main" val="331043387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07" charset="-128"/>
              <a:cs typeface="ＭＳ Ｐゴシック" pitchFamily="-107" charset="-128"/>
            </a:endParaRPr>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3304851" fontAlgn="base">
              <a:spcBef>
                <a:spcPct val="0"/>
              </a:spcBef>
              <a:spcAft>
                <a:spcPct val="0"/>
              </a:spcAft>
              <a:defRPr/>
            </a:pPr>
            <a:fld id="{5EECD738-4B14-F841-9471-716CEC54BDFE}" type="slidenum">
              <a:rPr lang="en-US" smtClean="0">
                <a:ea typeface="ＭＳ Ｐゴシック" pitchFamily="-108" charset="-128"/>
                <a:cs typeface="ＭＳ Ｐゴシック" pitchFamily="-108" charset="-128"/>
              </a:rPr>
              <a:pPr defTabSz="3304851" fontAlgn="base">
                <a:spcBef>
                  <a:spcPct val="0"/>
                </a:spcBef>
                <a:spcAft>
                  <a:spcPct val="0"/>
                </a:spcAft>
                <a:defRPr/>
              </a:pPr>
              <a:t>1</a:t>
            </a:fld>
            <a:endParaRPr lang="en-US" smtClean="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245063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D9B0DC0-DEB6-5245-9786-81835CA7B236}" type="datetime1">
              <a:rPr lang="en-US"/>
              <a:pPr>
                <a:defRPr/>
              </a:pPr>
              <a:t>5/2/2023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0CB6CD-A896-034E-886C-9AD73162554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FE152F3-A628-174C-B1C5-D7957B5E1D38}" type="datetime1">
              <a:rPr lang="en-US"/>
              <a:pPr>
                <a:defRPr/>
              </a:pPr>
              <a:t>5/2/2023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FCF62F-1C22-F342-AEF6-5751E4D1B1C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45D483-D49F-FF4D-A9BE-F07770943FEC}" type="datetime1">
              <a:rPr lang="en-US"/>
              <a:pPr>
                <a:defRPr/>
              </a:pPr>
              <a:t>5/2/2023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774BD7-0588-6F4B-AC48-26B402219AE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2E7EE88-36B3-3346-BBA2-F431CBED7E14}" type="datetime1">
              <a:rPr lang="en-US"/>
              <a:pPr>
                <a:defRPr/>
              </a:pPr>
              <a:t>5/2/2023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E96FE8-16DA-394E-A83E-4578336391C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7DEA6E3-440A-4444-BB11-7B989A77FD77}" type="datetime1">
              <a:rPr lang="en-US"/>
              <a:pPr>
                <a:defRPr/>
              </a:pPr>
              <a:t>5/2/2023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5C8EF9-EBE1-BB4A-BC45-FEB94B053A1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0F24EE3-BE6B-6F40-8449-0EE688B334C3}" type="datetime1">
              <a:rPr lang="en-US"/>
              <a:pPr>
                <a:defRPr/>
              </a:pPr>
              <a:t>5/2/2023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40A0E92-9676-0646-8393-C6A11532230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EB25384-CBCF-B646-AF0F-35BE8D53D802}" type="datetime1">
              <a:rPr lang="en-US"/>
              <a:pPr>
                <a:defRPr/>
              </a:pPr>
              <a:t>5/2/2023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A81054D-299A-2D4B-A58E-B6B2DCDDC98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FC97E24-7DE0-2049-B283-98D5EA78F8EA}" type="datetime1">
              <a:rPr lang="en-US"/>
              <a:pPr>
                <a:defRPr/>
              </a:pPr>
              <a:t>5/2/2023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CC60871-0703-CC4C-A829-D75B00D0A2D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4D595BF-B042-E74D-B532-F84F734A770B}" type="datetime1">
              <a:rPr lang="en-US"/>
              <a:pPr>
                <a:defRPr/>
              </a:pPr>
              <a:t>5/2/2023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FE51F58-CED8-114E-989B-FAB78C4990E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AE1BB32-3A3A-1442-B647-28E14D9E02CB}" type="datetime1">
              <a:rPr lang="en-US"/>
              <a:pPr>
                <a:defRPr/>
              </a:pPr>
              <a:t>5/2/2023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6AC1B3-1A4E-1147-990C-E994497E563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6EE6D99-5BC1-9447-9734-C2AA085436E8}" type="datetime1">
              <a:rPr lang="en-US"/>
              <a:pPr>
                <a:defRPr/>
              </a:pPr>
              <a:t>5/2/2023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B73B32-3A11-C34E-B587-0381224FDA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defTabSz="2194560" fontAlgn="auto">
              <a:spcBef>
                <a:spcPts val="0"/>
              </a:spcBef>
              <a:spcAft>
                <a:spcPts val="0"/>
              </a:spcAft>
              <a:defRPr sz="5800">
                <a:solidFill>
                  <a:schemeClr val="tx1">
                    <a:tint val="75000"/>
                  </a:schemeClr>
                </a:solidFill>
                <a:latin typeface="+mn-lt"/>
                <a:ea typeface="+mn-ea"/>
                <a:cs typeface="+mn-cs"/>
              </a:defRPr>
            </a:lvl1pPr>
          </a:lstStyle>
          <a:p>
            <a:pPr>
              <a:defRPr/>
            </a:pPr>
            <a:fld id="{7D63A7D0-97BF-1846-9583-B99EC1CA1C7E}" type="datetime1">
              <a:rPr lang="en-US"/>
              <a:pPr>
                <a:defRPr/>
              </a:pPr>
              <a:t>5/2/2023</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defTabSz="2194560" fontAlgn="auto">
              <a:spcBef>
                <a:spcPts val="0"/>
              </a:spcBef>
              <a:spcAft>
                <a:spcPts val="0"/>
              </a:spcAft>
              <a:defRPr sz="58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defTabSz="2194560" fontAlgn="auto">
              <a:spcBef>
                <a:spcPts val="0"/>
              </a:spcBef>
              <a:spcAft>
                <a:spcPts val="0"/>
              </a:spcAft>
              <a:defRPr sz="5800">
                <a:solidFill>
                  <a:schemeClr val="tx1">
                    <a:tint val="75000"/>
                  </a:schemeClr>
                </a:solidFill>
                <a:latin typeface="+mn-lt"/>
                <a:ea typeface="+mn-ea"/>
                <a:cs typeface="+mn-cs"/>
              </a:defRPr>
            </a:lvl1pPr>
          </a:lstStyle>
          <a:p>
            <a:pPr>
              <a:defRPr/>
            </a:pPr>
            <a:fld id="{B063F8FF-54E3-2749-9438-DED0CB1485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pitchFamily="-107"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pitchFamily="-107"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pitchFamily="-107"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0" y="0"/>
            <a:ext cx="43891200" cy="32918400"/>
          </a:xfrm>
          <a:prstGeom prst="rect">
            <a:avLst/>
          </a:prstGeom>
          <a:solidFill>
            <a:schemeClr val="bg1"/>
          </a:solidFill>
          <a:ln w="25400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09600" y="4769133"/>
            <a:ext cx="42671999" cy="27501055"/>
          </a:xfrm>
          <a:prstGeom prst="rect">
            <a:avLst/>
          </a:prstGeom>
          <a:solidFill>
            <a:schemeClr val="accent4">
              <a:lumMod val="20000"/>
              <a:lumOff val="80000"/>
            </a:schemeClr>
          </a:solidFill>
          <a:ln w="25400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034555" y="5105401"/>
            <a:ext cx="11364841" cy="7848599"/>
          </a:xfrm>
          <a:prstGeom prst="rect">
            <a:avLst/>
          </a:prstGeom>
          <a:no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31459559" y="5113329"/>
            <a:ext cx="11364841" cy="26612857"/>
          </a:xfrm>
          <a:prstGeom prst="rect">
            <a:avLst/>
          </a:prstGeom>
          <a:no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13008996" y="5113330"/>
            <a:ext cx="17852004" cy="26612857"/>
          </a:xfrm>
          <a:prstGeom prst="rect">
            <a:avLst/>
          </a:prstGeom>
          <a:no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93"/>
          <p:cNvSpPr txBox="1">
            <a:spLocks noChangeArrowheads="1"/>
          </p:cNvSpPr>
          <p:nvPr/>
        </p:nvSpPr>
        <p:spPr bwMode="auto">
          <a:xfrm>
            <a:off x="609600" y="304800"/>
            <a:ext cx="42671999" cy="4154984"/>
          </a:xfrm>
          <a:prstGeom prst="rect">
            <a:avLst/>
          </a:prstGeom>
          <a:solidFill>
            <a:schemeClr val="accent4">
              <a:lumMod val="60000"/>
              <a:lumOff val="40000"/>
            </a:schemeClr>
          </a:solidFill>
          <a:ln w="9525">
            <a:solidFill>
              <a:schemeClr val="tx1"/>
            </a:solidFill>
            <a:miter lim="800000"/>
            <a:headEnd/>
            <a:tailEnd/>
          </a:ln>
        </p:spPr>
        <p:txBody>
          <a:bodyPr wrap="square">
            <a:prstTxWarp prst="textNoShape">
              <a:avLst/>
            </a:prstTxWarp>
            <a:spAutoFit/>
          </a:bodyPr>
          <a:lstStyle/>
          <a:p>
            <a:pPr algn="ctr"/>
            <a:r>
              <a:rPr lang="en-US" sz="8800" b="1" dirty="0" smtClean="0">
                <a:latin typeface="Segoe UI" panose="020B0502040204020203" pitchFamily="34" charset="0"/>
                <a:ea typeface="Segoe UI" panose="020B0502040204020203" pitchFamily="34" charset="0"/>
                <a:cs typeface="Segoe UI" panose="020B0502040204020203" pitchFamily="34" charset="0"/>
              </a:rPr>
              <a:t>BUS7B57</a:t>
            </a:r>
          </a:p>
          <a:p>
            <a:pPr algn="ctr"/>
            <a:r>
              <a:rPr lang="en-US" sz="8800" b="1" dirty="0" smtClean="0">
                <a:latin typeface="Segoe UI" panose="020B0502040204020203" pitchFamily="34" charset="0"/>
                <a:ea typeface="Segoe UI" panose="020B0502040204020203" pitchFamily="34" charset="0"/>
                <a:cs typeface="Segoe UI" panose="020B0502040204020203" pitchFamily="34" charset="0"/>
              </a:rPr>
              <a:t>Resourcing and Talent Management</a:t>
            </a:r>
          </a:p>
          <a:p>
            <a:pPr algn="ctr"/>
            <a:r>
              <a:rPr lang="en-US" sz="8800" b="1" dirty="0" smtClean="0">
                <a:latin typeface="Segoe UI" panose="020B0502040204020203" pitchFamily="34" charset="0"/>
                <a:ea typeface="Segoe UI" panose="020B0502040204020203" pitchFamily="34" charset="0"/>
                <a:cs typeface="Segoe UI" panose="020B0502040204020203" pitchFamily="34" charset="0"/>
              </a:rPr>
              <a:t>Assignment 2 –Poster Presentation</a:t>
            </a:r>
            <a:endParaRPr lang="en-US" sz="8800" b="1" dirty="0">
              <a:latin typeface="Segoe UI" panose="020B0502040204020203" pitchFamily="34" charset="0"/>
              <a:ea typeface="Segoe UI" panose="020B0502040204020203" pitchFamily="34" charset="0"/>
              <a:cs typeface="Segoe UI" panose="020B0502040204020203" pitchFamily="34" charset="0"/>
            </a:endParaRPr>
          </a:p>
        </p:txBody>
      </p:sp>
      <p:sp>
        <p:nvSpPr>
          <p:cNvPr id="23" name="TextBox 22"/>
          <p:cNvSpPr txBox="1"/>
          <p:nvPr/>
        </p:nvSpPr>
        <p:spPr>
          <a:xfrm>
            <a:off x="1295400" y="6705600"/>
            <a:ext cx="10715173" cy="5831405"/>
          </a:xfrm>
          <a:prstGeom prst="rect">
            <a:avLst/>
          </a:prstGeom>
          <a:noFill/>
          <a:ln>
            <a:solidFill>
              <a:schemeClr val="tx1"/>
            </a:solidFill>
          </a:ln>
        </p:spPr>
        <p:txBody>
          <a:bodyPr wrap="square" rtlCol="0">
            <a:spAutoFit/>
          </a:bodyPr>
          <a:lstStyle/>
          <a:p>
            <a:pPr marL="0" marR="0" algn="just">
              <a:lnSpc>
                <a:spcPct val="150000"/>
              </a:lnSpc>
              <a:spcBef>
                <a:spcPts val="0"/>
              </a:spcBef>
              <a:spcAft>
                <a:spcPts val="0"/>
              </a:spcAft>
            </a:pPr>
            <a:r>
              <a:rPr lang="en-US" sz="2800" dirty="0">
                <a:latin typeface="Times New Roman"/>
                <a:ea typeface="Times New Roman"/>
              </a:rPr>
              <a:t>This poster discusses the impact of the great resignation and its ongoing reach across different companies in the global business environment. As a globally occurring phenomenon, the great resignation is joined by large layoffs across the tech industry as well. The context of Tesla is used in the poster to discuss the impact of employee turnover, owing to the relevance of the company's technology use in operations. The analysis of the lawful and ethical performance of employee turnover processes can also be shown through the instance of Tesla, owing to its workforce attrition in recent years.</a:t>
            </a:r>
            <a:endParaRPr lang="en-US" sz="2400" dirty="0">
              <a:effectLst/>
              <a:latin typeface="Arial"/>
              <a:ea typeface="Arial"/>
            </a:endParaRPr>
          </a:p>
        </p:txBody>
      </p:sp>
      <p:sp>
        <p:nvSpPr>
          <p:cNvPr id="25" name="TextBox 24"/>
          <p:cNvSpPr txBox="1"/>
          <p:nvPr/>
        </p:nvSpPr>
        <p:spPr>
          <a:xfrm>
            <a:off x="13373100" y="6720817"/>
            <a:ext cx="17145000" cy="13018949"/>
          </a:xfrm>
          <a:prstGeom prst="rect">
            <a:avLst/>
          </a:prstGeom>
          <a:noFill/>
          <a:ln>
            <a:solidFill>
              <a:schemeClr val="tx1"/>
            </a:solidFill>
          </a:ln>
        </p:spPr>
        <p:txBody>
          <a:bodyPr wrap="square" rtlCol="0">
            <a:spAutoFit/>
          </a:bodyPr>
          <a:lstStyle/>
          <a:p>
            <a:pPr marL="0" marR="0" algn="just">
              <a:lnSpc>
                <a:spcPct val="150000"/>
              </a:lnSpc>
              <a:spcBef>
                <a:spcPts val="0"/>
              </a:spcBef>
              <a:spcAft>
                <a:spcPts val="0"/>
              </a:spcAft>
            </a:pPr>
            <a:r>
              <a:rPr lang="en-US" sz="2800" dirty="0">
                <a:latin typeface="Times New Roman"/>
                <a:ea typeface="Times New Roman"/>
              </a:rPr>
              <a:t>Firstly, employee turnover creates a net loss for the </a:t>
            </a:r>
            <a:r>
              <a:rPr lang="en-US" sz="2800" dirty="0" err="1">
                <a:latin typeface="Times New Roman"/>
                <a:ea typeface="Times New Roman"/>
              </a:rPr>
              <a:t>organisation</a:t>
            </a:r>
            <a:r>
              <a:rPr lang="en-US" sz="2800" dirty="0">
                <a:latin typeface="Times New Roman"/>
                <a:ea typeface="Times New Roman"/>
              </a:rPr>
              <a:t> which is reflected over time, due to the loss of skills and knowledge present in the former employees. A turnover resulting in the loss of employees also sees the </a:t>
            </a:r>
            <a:r>
              <a:rPr lang="en-US" sz="2800" dirty="0" err="1">
                <a:latin typeface="Times New Roman"/>
                <a:ea typeface="Times New Roman"/>
              </a:rPr>
              <a:t>organisation</a:t>
            </a:r>
            <a:r>
              <a:rPr lang="en-US" sz="2800" dirty="0">
                <a:latin typeface="Times New Roman"/>
                <a:ea typeface="Times New Roman"/>
              </a:rPr>
              <a:t> lose on the investments made in the employees to make them a part of the company (</a:t>
            </a:r>
            <a:r>
              <a:rPr lang="en-US" sz="2800" dirty="0" err="1">
                <a:latin typeface="Times New Roman"/>
                <a:ea typeface="Times New Roman"/>
              </a:rPr>
              <a:t>Wynen</a:t>
            </a:r>
            <a:r>
              <a:rPr lang="en-US" sz="2800" dirty="0">
                <a:latin typeface="Times New Roman"/>
                <a:ea typeface="Times New Roman"/>
              </a:rPr>
              <a:t> et al., 2018). Therefore, their exit affects the </a:t>
            </a:r>
            <a:r>
              <a:rPr lang="en-US" sz="2800" dirty="0" err="1">
                <a:latin typeface="Times New Roman"/>
                <a:ea typeface="Times New Roman"/>
              </a:rPr>
              <a:t>organisational</a:t>
            </a:r>
            <a:r>
              <a:rPr lang="en-US" sz="2800" dirty="0">
                <a:latin typeface="Times New Roman"/>
                <a:ea typeface="Times New Roman"/>
              </a:rPr>
              <a:t> memory where the collective knowledge, skills, insights and information is reduced due to the exit of employees (</a:t>
            </a:r>
            <a:r>
              <a:rPr lang="en-US" sz="2800" dirty="0" err="1">
                <a:latin typeface="Times New Roman"/>
                <a:ea typeface="Times New Roman"/>
              </a:rPr>
              <a:t>Wynen</a:t>
            </a:r>
            <a:r>
              <a:rPr lang="en-US" sz="2800" dirty="0">
                <a:latin typeface="Times New Roman"/>
                <a:ea typeface="Times New Roman"/>
              </a:rPr>
              <a:t> et al., 2018). In this way, the turnover outcomes reduce the </a:t>
            </a:r>
            <a:r>
              <a:rPr lang="en-US" sz="2800" dirty="0" err="1">
                <a:latin typeface="Times New Roman"/>
                <a:ea typeface="Times New Roman"/>
              </a:rPr>
              <a:t>organisation’s</a:t>
            </a:r>
            <a:r>
              <a:rPr lang="en-US" sz="2800" dirty="0">
                <a:latin typeface="Times New Roman"/>
                <a:ea typeface="Times New Roman"/>
              </a:rPr>
              <a:t> capacity for innovative business performance due to a reduction in net knowledge and findings.</a:t>
            </a:r>
            <a:endParaRPr lang="en-US" sz="2400" dirty="0">
              <a:latin typeface="Arial"/>
              <a:ea typeface="Arial"/>
            </a:endParaRPr>
          </a:p>
          <a:p>
            <a:pPr marL="0" marR="0" algn="just">
              <a:lnSpc>
                <a:spcPct val="150000"/>
              </a:lnSpc>
              <a:spcBef>
                <a:spcPts val="0"/>
              </a:spcBef>
              <a:spcAft>
                <a:spcPts val="0"/>
              </a:spcAft>
            </a:pPr>
            <a:r>
              <a:rPr lang="en-US" sz="2800" dirty="0">
                <a:latin typeface="Times New Roman"/>
                <a:ea typeface="Times New Roman"/>
              </a:rPr>
              <a:t>Secondly, the turnover outcomes have a negative psychological impact on the existing workforce retained by the </a:t>
            </a:r>
            <a:r>
              <a:rPr lang="en-US" sz="2800" dirty="0" err="1">
                <a:latin typeface="Times New Roman"/>
                <a:ea typeface="Times New Roman"/>
              </a:rPr>
              <a:t>organisation</a:t>
            </a:r>
            <a:r>
              <a:rPr lang="en-US" sz="2800" dirty="0">
                <a:latin typeface="Times New Roman"/>
                <a:ea typeface="Times New Roman"/>
              </a:rPr>
              <a:t>. This is identified through social </a:t>
            </a:r>
            <a:r>
              <a:rPr lang="en-US" sz="2800" dirty="0" err="1">
                <a:latin typeface="Times New Roman"/>
                <a:ea typeface="Times New Roman"/>
              </a:rPr>
              <a:t>behaviour</a:t>
            </a:r>
            <a:r>
              <a:rPr lang="en-US" sz="2800" dirty="0">
                <a:latin typeface="Times New Roman"/>
                <a:ea typeface="Times New Roman"/>
              </a:rPr>
              <a:t> where the exit of other employees creates a position of insecurity among the retained employees (Knight, </a:t>
            </a:r>
            <a:r>
              <a:rPr lang="en-US" sz="2800" dirty="0" err="1">
                <a:latin typeface="Times New Roman"/>
                <a:ea typeface="Times New Roman"/>
              </a:rPr>
              <a:t>Becan</a:t>
            </a:r>
            <a:r>
              <a:rPr lang="en-US" sz="2800" dirty="0">
                <a:latin typeface="Times New Roman"/>
                <a:ea typeface="Times New Roman"/>
              </a:rPr>
              <a:t> and Flynn, 2013). The retained workforce will experience insecurity as well as job anxiety and morale reduction caused by the change in </a:t>
            </a:r>
            <a:r>
              <a:rPr lang="en-US" sz="2800" dirty="0" err="1">
                <a:latin typeface="Times New Roman"/>
                <a:ea typeface="Times New Roman"/>
              </a:rPr>
              <a:t>organisational</a:t>
            </a:r>
            <a:r>
              <a:rPr lang="en-US" sz="2800" dirty="0">
                <a:latin typeface="Times New Roman"/>
                <a:ea typeface="Times New Roman"/>
              </a:rPr>
              <a:t> workforce cohesion. Job instability in this way reduces the professional network created within the </a:t>
            </a:r>
            <a:r>
              <a:rPr lang="en-US" sz="2800" dirty="0" err="1">
                <a:latin typeface="Times New Roman"/>
                <a:ea typeface="Times New Roman"/>
              </a:rPr>
              <a:t>organisation</a:t>
            </a:r>
            <a:r>
              <a:rPr lang="en-US" sz="2800" dirty="0">
                <a:latin typeface="Times New Roman"/>
                <a:ea typeface="Times New Roman"/>
              </a:rPr>
              <a:t>, impeding the performance of job characteristics over time and across different teams.</a:t>
            </a:r>
            <a:endParaRPr lang="en-US" sz="2400" dirty="0">
              <a:latin typeface="Arial"/>
              <a:ea typeface="Arial"/>
            </a:endParaRPr>
          </a:p>
          <a:p>
            <a:pPr algn="just">
              <a:lnSpc>
                <a:spcPct val="150000"/>
              </a:lnSpc>
            </a:pPr>
            <a:r>
              <a:rPr lang="en-US" sz="2800" dirty="0">
                <a:latin typeface="Times New Roman"/>
                <a:ea typeface="Times New Roman"/>
              </a:rPr>
              <a:t>Thirdly, the </a:t>
            </a:r>
            <a:r>
              <a:rPr lang="en-US" sz="2800" dirty="0" err="1">
                <a:latin typeface="Times New Roman"/>
                <a:ea typeface="Times New Roman"/>
              </a:rPr>
              <a:t>organisational</a:t>
            </a:r>
            <a:r>
              <a:rPr lang="en-US" sz="2800" dirty="0">
                <a:latin typeface="Times New Roman"/>
                <a:ea typeface="Times New Roman"/>
              </a:rPr>
              <a:t> resources available for achieving the goals through internal measures become reduced when turnover occurs. This is due to the impact on recruitment costs which is made by the turnover performance (Hall, 2019). Organisations incur more expenses in hiring and recruiting new employees to replace the job positions of former employees, which reduces the net usage of resources towards directly achieving the </a:t>
            </a:r>
            <a:r>
              <a:rPr lang="en-US" sz="2800" dirty="0" err="1">
                <a:latin typeface="Times New Roman"/>
                <a:ea typeface="Times New Roman"/>
              </a:rPr>
              <a:t>organisational</a:t>
            </a:r>
            <a:r>
              <a:rPr lang="en-US" sz="2800" dirty="0">
                <a:latin typeface="Times New Roman"/>
                <a:ea typeface="Times New Roman"/>
              </a:rPr>
              <a:t> goal outcomes (Hall, 2019). This is also evidenced in the loss of performance related to generating new patents upon the resignation of seasoned employees. Their replacement with recruits results in lower patent creation performance in firms, directly linking turnover with negative outcomes on business innovation and subsequent growth (</a:t>
            </a:r>
            <a:r>
              <a:rPr lang="en-US" sz="2800" dirty="0" err="1">
                <a:latin typeface="Times New Roman"/>
                <a:ea typeface="Times New Roman"/>
              </a:rPr>
              <a:t>Grinza</a:t>
            </a:r>
            <a:r>
              <a:rPr lang="en-US" sz="2800" dirty="0">
                <a:latin typeface="Times New Roman"/>
                <a:ea typeface="Times New Roman"/>
              </a:rPr>
              <a:t> and </a:t>
            </a:r>
            <a:r>
              <a:rPr lang="en-US" sz="2800" dirty="0" err="1">
                <a:latin typeface="Times New Roman"/>
                <a:ea typeface="Times New Roman"/>
              </a:rPr>
              <a:t>Quatraro</a:t>
            </a:r>
            <a:r>
              <a:rPr lang="en-US" sz="2800" dirty="0">
                <a:latin typeface="Times New Roman"/>
                <a:ea typeface="Times New Roman"/>
              </a:rPr>
              <a:t>, 2019).</a:t>
            </a:r>
            <a:endParaRPr lang="en-US" sz="2800" dirty="0"/>
          </a:p>
        </p:txBody>
      </p:sp>
      <p:sp>
        <p:nvSpPr>
          <p:cNvPr id="27" name="TextBox 26"/>
          <p:cNvSpPr txBox="1"/>
          <p:nvPr/>
        </p:nvSpPr>
        <p:spPr>
          <a:xfrm>
            <a:off x="1295402" y="5562600"/>
            <a:ext cx="10715173" cy="861774"/>
          </a:xfrm>
          <a:prstGeom prst="rect">
            <a:avLst/>
          </a:prstGeom>
          <a:solidFill>
            <a:srgbClr val="FFC000"/>
          </a:solidFill>
          <a:ln w="63500" cmpd="sng">
            <a:solidFill>
              <a:schemeClr val="tx1"/>
            </a:solidFill>
          </a:ln>
        </p:spPr>
        <p:txBody>
          <a:bodyPr wrap="square" rtlCol="0">
            <a:spAutoFit/>
          </a:bodyPr>
          <a:lstStyle/>
          <a:p>
            <a:pPr algn="ctr"/>
            <a:r>
              <a:rPr lang="en-US" sz="5000" b="1" dirty="0" smtClean="0">
                <a:latin typeface="+mj-lt"/>
                <a:ea typeface="Segoe UI" panose="020B0502040204020203" pitchFamily="34" charset="0"/>
                <a:cs typeface="Segoe UI" panose="020B0502040204020203" pitchFamily="34" charset="0"/>
              </a:rPr>
              <a:t>Introduction</a:t>
            </a:r>
            <a:endParaRPr lang="en-US" sz="5000" b="1" dirty="0">
              <a:latin typeface="+mj-lt"/>
              <a:ea typeface="Segoe UI" panose="020B0502040204020203" pitchFamily="34" charset="0"/>
              <a:cs typeface="Segoe UI" panose="020B0502040204020203" pitchFamily="34" charset="0"/>
            </a:endParaRPr>
          </a:p>
        </p:txBody>
      </p:sp>
      <p:sp>
        <p:nvSpPr>
          <p:cNvPr id="29" name="TextBox 28"/>
          <p:cNvSpPr txBox="1"/>
          <p:nvPr/>
        </p:nvSpPr>
        <p:spPr>
          <a:xfrm>
            <a:off x="13388866" y="5510048"/>
            <a:ext cx="17145000" cy="861774"/>
          </a:xfrm>
          <a:prstGeom prst="rect">
            <a:avLst/>
          </a:prstGeom>
          <a:solidFill>
            <a:srgbClr val="FFC000"/>
          </a:solidFill>
          <a:ln w="63500" cmpd="sng">
            <a:solidFill>
              <a:schemeClr val="tx1"/>
            </a:solidFill>
          </a:ln>
        </p:spPr>
        <p:txBody>
          <a:bodyPr wrap="square" rtlCol="0">
            <a:spAutoFit/>
          </a:bodyPr>
          <a:lstStyle/>
          <a:p>
            <a:pPr algn="ctr"/>
            <a:r>
              <a:rPr lang="en-US" sz="4800" b="1" dirty="0" smtClean="0">
                <a:latin typeface="+mj-lt"/>
                <a:ea typeface="Segoe UI" panose="020B0502040204020203" pitchFamily="34" charset="0"/>
                <a:cs typeface="Segoe UI" panose="020B0502040204020203" pitchFamily="34" charset="0"/>
              </a:rPr>
              <a:t>Impact of employee turnover on strategic goals of Tesla</a:t>
            </a:r>
            <a:endParaRPr lang="en-US" sz="4800" b="1" dirty="0">
              <a:latin typeface="+mj-lt"/>
              <a:ea typeface="Segoe UI" panose="020B0502040204020203" pitchFamily="34" charset="0"/>
              <a:cs typeface="Segoe UI" panose="020B0502040204020203" pitchFamily="34" charset="0"/>
            </a:endParaRPr>
          </a:p>
        </p:txBody>
      </p:sp>
      <p:sp>
        <p:nvSpPr>
          <p:cNvPr id="31" name="TextBox 30"/>
          <p:cNvSpPr txBox="1"/>
          <p:nvPr/>
        </p:nvSpPr>
        <p:spPr>
          <a:xfrm>
            <a:off x="13362498" y="20442960"/>
            <a:ext cx="17145000" cy="830997"/>
          </a:xfrm>
          <a:prstGeom prst="rect">
            <a:avLst/>
          </a:prstGeom>
          <a:solidFill>
            <a:srgbClr val="FFC000"/>
          </a:solidFill>
          <a:ln w="63500" cmpd="sng">
            <a:solidFill>
              <a:schemeClr val="tx1"/>
            </a:solidFill>
          </a:ln>
        </p:spPr>
        <p:txBody>
          <a:bodyPr wrap="square" rtlCol="0">
            <a:spAutoFit/>
          </a:bodyPr>
          <a:lstStyle/>
          <a:p>
            <a:pPr algn="ctr"/>
            <a:r>
              <a:rPr lang="en-US" sz="4800" b="1" dirty="0" smtClean="0">
                <a:latin typeface="+mj-lt"/>
                <a:ea typeface="Segoe UI" panose="020B0502040204020203" pitchFamily="34" charset="0"/>
                <a:cs typeface="Segoe UI" panose="020B0502040204020203" pitchFamily="34" charset="0"/>
              </a:rPr>
              <a:t>Analysis of lawful and ethical turnover processes at Tesla</a:t>
            </a:r>
            <a:endParaRPr lang="en-US" sz="4800" b="1" dirty="0">
              <a:latin typeface="+mj-lt"/>
              <a:ea typeface="Segoe UI" panose="020B0502040204020203" pitchFamily="34" charset="0"/>
              <a:cs typeface="Segoe UI" panose="020B0502040204020203" pitchFamily="34" charset="0"/>
            </a:endParaRPr>
          </a:p>
        </p:txBody>
      </p:sp>
      <p:sp>
        <p:nvSpPr>
          <p:cNvPr id="32" name="TextBox 31"/>
          <p:cNvSpPr txBox="1"/>
          <p:nvPr/>
        </p:nvSpPr>
        <p:spPr>
          <a:xfrm>
            <a:off x="13357334" y="21640800"/>
            <a:ext cx="17145000" cy="7848302"/>
          </a:xfrm>
          <a:prstGeom prst="rect">
            <a:avLst/>
          </a:prstGeom>
          <a:noFill/>
          <a:ln>
            <a:solidFill>
              <a:schemeClr val="tx1"/>
            </a:solidFill>
          </a:ln>
        </p:spPr>
        <p:txBody>
          <a:bodyPr wrap="square" rtlCol="0">
            <a:spAutoFit/>
          </a:bodyPr>
          <a:lstStyle/>
          <a:p>
            <a:pPr marL="0" marR="0" algn="just">
              <a:lnSpc>
                <a:spcPct val="150000"/>
              </a:lnSpc>
              <a:spcBef>
                <a:spcPts val="0"/>
              </a:spcBef>
              <a:spcAft>
                <a:spcPts val="0"/>
              </a:spcAft>
            </a:pPr>
            <a:r>
              <a:rPr lang="en-US" sz="2800" dirty="0">
                <a:latin typeface="Times New Roman"/>
                <a:ea typeface="Times New Roman"/>
              </a:rPr>
              <a:t>Firstly, Tesla's legal performance of the turnover process has violated US </a:t>
            </a:r>
            <a:r>
              <a:rPr lang="en-US" sz="2800" dirty="0" err="1">
                <a:latin typeface="Times New Roman"/>
                <a:ea typeface="Times New Roman"/>
              </a:rPr>
              <a:t>labour</a:t>
            </a:r>
            <a:r>
              <a:rPr lang="en-US" sz="2800" dirty="0">
                <a:latin typeface="Times New Roman"/>
                <a:ea typeface="Times New Roman"/>
              </a:rPr>
              <a:t> laws. Employees at a Tesla service </a:t>
            </a:r>
            <a:r>
              <a:rPr lang="en-US" sz="2800" dirty="0" err="1">
                <a:latin typeface="Times New Roman"/>
                <a:ea typeface="Times New Roman"/>
              </a:rPr>
              <a:t>centre</a:t>
            </a:r>
            <a:r>
              <a:rPr lang="en-US" sz="2800" dirty="0">
                <a:latin typeface="Times New Roman"/>
                <a:ea typeface="Times New Roman"/>
              </a:rPr>
              <a:t> in Florida were told by their supervisors to abstain from discussion of their working conditions, salaries or complaints with senior management (</a:t>
            </a:r>
            <a:r>
              <a:rPr lang="en-US" sz="2800" dirty="0" err="1">
                <a:latin typeface="Times New Roman"/>
                <a:ea typeface="Times New Roman"/>
              </a:rPr>
              <a:t>Wiessner</a:t>
            </a:r>
            <a:r>
              <a:rPr lang="en-US" sz="2800" dirty="0">
                <a:latin typeface="Times New Roman"/>
                <a:ea typeface="Times New Roman"/>
              </a:rPr>
              <a:t>, 2023). This development was noted after new employees in 2021 were being paid more than existing employees sharing the same job roles and responsibilities (</a:t>
            </a:r>
            <a:r>
              <a:rPr lang="en-US" sz="2800" dirty="0" err="1">
                <a:latin typeface="Times New Roman"/>
                <a:ea typeface="Times New Roman"/>
              </a:rPr>
              <a:t>Wiessner</a:t>
            </a:r>
            <a:r>
              <a:rPr lang="en-US" sz="2800" dirty="0">
                <a:latin typeface="Times New Roman"/>
                <a:ea typeface="Times New Roman"/>
              </a:rPr>
              <a:t>, 2023). Employees who raised the issue, such as a technician at the Florida </a:t>
            </a:r>
            <a:r>
              <a:rPr lang="en-US" sz="2800" dirty="0" err="1">
                <a:latin typeface="Times New Roman"/>
                <a:ea typeface="Times New Roman"/>
              </a:rPr>
              <a:t>centre</a:t>
            </a:r>
            <a:r>
              <a:rPr lang="en-US" sz="2800" dirty="0">
                <a:latin typeface="Times New Roman"/>
                <a:ea typeface="Times New Roman"/>
              </a:rPr>
              <a:t>, were summarily fired from their positions.</a:t>
            </a:r>
            <a:endParaRPr lang="en-US" sz="2800" dirty="0">
              <a:latin typeface="Arial"/>
              <a:ea typeface="Arial"/>
            </a:endParaRPr>
          </a:p>
          <a:p>
            <a:pPr marL="0" marR="0" algn="just">
              <a:lnSpc>
                <a:spcPct val="150000"/>
              </a:lnSpc>
              <a:spcBef>
                <a:spcPts val="0"/>
              </a:spcBef>
              <a:spcAft>
                <a:spcPts val="0"/>
              </a:spcAft>
            </a:pPr>
            <a:r>
              <a:rPr lang="en-US" sz="2800" dirty="0">
                <a:latin typeface="Times New Roman"/>
                <a:ea typeface="Times New Roman"/>
              </a:rPr>
              <a:t>Secondly, Tesla has been indiscriminate in firing employees for their criticism of CEO </a:t>
            </a:r>
            <a:r>
              <a:rPr lang="en-US" sz="2800" dirty="0" err="1">
                <a:latin typeface="Times New Roman"/>
                <a:ea typeface="Times New Roman"/>
              </a:rPr>
              <a:t>Elon</a:t>
            </a:r>
            <a:r>
              <a:rPr lang="en-US" sz="2800" dirty="0">
                <a:latin typeface="Times New Roman"/>
                <a:ea typeface="Times New Roman"/>
              </a:rPr>
              <a:t> Musk. These criticisms were raised over the CEO’s insistence on the strict work-from-office policy as well as other internal matters (</a:t>
            </a:r>
            <a:r>
              <a:rPr lang="en-US" sz="2800" dirty="0" err="1">
                <a:latin typeface="Times New Roman"/>
                <a:ea typeface="Times New Roman"/>
              </a:rPr>
              <a:t>Bellan</a:t>
            </a:r>
            <a:r>
              <a:rPr lang="en-US" sz="2800" dirty="0">
                <a:latin typeface="Times New Roman"/>
                <a:ea typeface="Times New Roman"/>
              </a:rPr>
              <a:t>, 2022). Such an action is against federal </a:t>
            </a:r>
            <a:r>
              <a:rPr lang="en-US" sz="2800" dirty="0" err="1">
                <a:latin typeface="Times New Roman"/>
                <a:ea typeface="Times New Roman"/>
              </a:rPr>
              <a:t>labour</a:t>
            </a:r>
            <a:r>
              <a:rPr lang="en-US" sz="2800" dirty="0">
                <a:latin typeface="Times New Roman"/>
                <a:ea typeface="Times New Roman"/>
              </a:rPr>
              <a:t> laws in the US, which permits employees to take collective action for improving their working conditions. Other instances of firing employees for attempts at </a:t>
            </a:r>
            <a:r>
              <a:rPr lang="en-US" sz="2800" dirty="0" err="1">
                <a:latin typeface="Times New Roman"/>
                <a:ea typeface="Times New Roman"/>
              </a:rPr>
              <a:t>unionising</a:t>
            </a:r>
            <a:r>
              <a:rPr lang="en-US" sz="2800" dirty="0">
                <a:latin typeface="Times New Roman"/>
                <a:ea typeface="Times New Roman"/>
              </a:rPr>
              <a:t> were noted in the Buffalo </a:t>
            </a:r>
            <a:r>
              <a:rPr lang="en-US" sz="2800" dirty="0" err="1">
                <a:latin typeface="Times New Roman"/>
                <a:ea typeface="Times New Roman"/>
              </a:rPr>
              <a:t>Gigafactory</a:t>
            </a:r>
            <a:r>
              <a:rPr lang="en-US" sz="2800" dirty="0">
                <a:latin typeface="Times New Roman"/>
                <a:ea typeface="Times New Roman"/>
              </a:rPr>
              <a:t> site, where over 30 workers were fired unethically (</a:t>
            </a:r>
            <a:r>
              <a:rPr lang="en-US" sz="2800" dirty="0" err="1">
                <a:latin typeface="Times New Roman"/>
                <a:ea typeface="Times New Roman"/>
              </a:rPr>
              <a:t>Bellan</a:t>
            </a:r>
            <a:r>
              <a:rPr lang="en-US" sz="2800" dirty="0">
                <a:latin typeface="Times New Roman"/>
                <a:ea typeface="Times New Roman"/>
              </a:rPr>
              <a:t>, 2022). These instances show that the turnover process initiated at Tesla has been unlawful and unethical, driven by the toxic culture of the </a:t>
            </a:r>
            <a:r>
              <a:rPr lang="en-US" sz="2800" dirty="0" err="1">
                <a:latin typeface="Times New Roman"/>
                <a:ea typeface="Times New Roman"/>
              </a:rPr>
              <a:t>organisation</a:t>
            </a:r>
            <a:r>
              <a:rPr lang="en-US" sz="2800" dirty="0">
                <a:latin typeface="Times New Roman"/>
                <a:ea typeface="Times New Roman"/>
              </a:rPr>
              <a:t> (</a:t>
            </a:r>
            <a:r>
              <a:rPr lang="en-US" sz="2800" dirty="0" err="1">
                <a:latin typeface="Times New Roman"/>
                <a:ea typeface="Times New Roman"/>
              </a:rPr>
              <a:t>Sull</a:t>
            </a:r>
            <a:r>
              <a:rPr lang="en-US" sz="2800" dirty="0">
                <a:latin typeface="Times New Roman"/>
                <a:ea typeface="Times New Roman"/>
              </a:rPr>
              <a:t>, </a:t>
            </a:r>
            <a:r>
              <a:rPr lang="en-US" sz="2800" dirty="0" err="1">
                <a:latin typeface="Times New Roman"/>
                <a:ea typeface="Times New Roman"/>
              </a:rPr>
              <a:t>Sull</a:t>
            </a:r>
            <a:r>
              <a:rPr lang="en-US" sz="2800" dirty="0">
                <a:latin typeface="Times New Roman"/>
                <a:ea typeface="Times New Roman"/>
              </a:rPr>
              <a:t> and Zweig, 2022</a:t>
            </a:r>
            <a:r>
              <a:rPr lang="en-US" sz="2800" dirty="0" smtClean="0">
                <a:latin typeface="Times New Roman"/>
                <a:ea typeface="Times New Roman"/>
              </a:rPr>
              <a:t>).</a:t>
            </a:r>
            <a:endParaRPr lang="en-US" sz="2800" dirty="0">
              <a:latin typeface="Arial"/>
              <a:ea typeface="Arial"/>
            </a:endParaRPr>
          </a:p>
        </p:txBody>
      </p:sp>
      <p:sp>
        <p:nvSpPr>
          <p:cNvPr id="33" name="TextBox 32"/>
          <p:cNvSpPr txBox="1"/>
          <p:nvPr/>
        </p:nvSpPr>
        <p:spPr>
          <a:xfrm>
            <a:off x="31771099" y="11512571"/>
            <a:ext cx="10839807" cy="861774"/>
          </a:xfrm>
          <a:prstGeom prst="rect">
            <a:avLst/>
          </a:prstGeom>
          <a:solidFill>
            <a:srgbClr val="FFC000"/>
          </a:solidFill>
          <a:ln w="63500" cmpd="sng">
            <a:solidFill>
              <a:schemeClr val="tx1"/>
            </a:solidFill>
          </a:ln>
        </p:spPr>
        <p:txBody>
          <a:bodyPr wrap="square" rtlCol="0">
            <a:spAutoFit/>
          </a:bodyPr>
          <a:lstStyle/>
          <a:p>
            <a:pPr algn="ctr"/>
            <a:r>
              <a:rPr lang="en-US" sz="5000" b="1" dirty="0" smtClean="0">
                <a:latin typeface="+mj-lt"/>
                <a:ea typeface="Segoe UI" panose="020B0502040204020203" pitchFamily="34" charset="0"/>
                <a:cs typeface="Segoe UI" panose="020B0502040204020203" pitchFamily="34" charset="0"/>
              </a:rPr>
              <a:t>Conclusion</a:t>
            </a:r>
            <a:endParaRPr lang="en-US" sz="5000" b="1" dirty="0">
              <a:latin typeface="+mj-lt"/>
              <a:ea typeface="Segoe UI" panose="020B0502040204020203" pitchFamily="34" charset="0"/>
              <a:cs typeface="Segoe UI" panose="020B0502040204020203" pitchFamily="34" charset="0"/>
            </a:endParaRPr>
          </a:p>
        </p:txBody>
      </p:sp>
      <p:sp>
        <p:nvSpPr>
          <p:cNvPr id="34" name="TextBox 33"/>
          <p:cNvSpPr txBox="1"/>
          <p:nvPr/>
        </p:nvSpPr>
        <p:spPr>
          <a:xfrm>
            <a:off x="31768471" y="12537005"/>
            <a:ext cx="10839807" cy="6477735"/>
          </a:xfrm>
          <a:prstGeom prst="rect">
            <a:avLst/>
          </a:prstGeom>
          <a:noFill/>
          <a:ln>
            <a:solidFill>
              <a:schemeClr val="tx1"/>
            </a:solidFill>
          </a:ln>
        </p:spPr>
        <p:txBody>
          <a:bodyPr wrap="square" rtlCol="0">
            <a:spAutoFit/>
          </a:bodyPr>
          <a:lstStyle/>
          <a:p>
            <a:pPr marL="0" marR="0" algn="just">
              <a:lnSpc>
                <a:spcPct val="150000"/>
              </a:lnSpc>
              <a:spcBef>
                <a:spcPts val="0"/>
              </a:spcBef>
              <a:spcAft>
                <a:spcPts val="0"/>
              </a:spcAft>
            </a:pPr>
            <a:r>
              <a:rPr lang="en-US" sz="2800" dirty="0">
                <a:latin typeface="Times New Roman"/>
                <a:ea typeface="Times New Roman"/>
              </a:rPr>
              <a:t>The poster has discussed the impact of employee turnover on </a:t>
            </a:r>
            <a:r>
              <a:rPr lang="en-US" sz="2800" dirty="0" err="1">
                <a:latin typeface="Times New Roman"/>
                <a:ea typeface="Times New Roman"/>
              </a:rPr>
              <a:t>organisational</a:t>
            </a:r>
            <a:r>
              <a:rPr lang="en-US" sz="2800" dirty="0">
                <a:latin typeface="Times New Roman"/>
                <a:ea typeface="Times New Roman"/>
              </a:rPr>
              <a:t> goal-achievement as well as the performance of the turnover process through the instance of Tesla. The findings showed that turnover hurts strategic goal achievement due to the loss of knowledge, experience and other unique workforce qualities that provides a competitive advantage to the firm, including the generation of new patents. The practices of Tesla in firing its employees is shown as a mainstream instance of the continuing impact of the great resignation which has ultimately disrupted the workforce of companies across industries.</a:t>
            </a:r>
            <a:endParaRPr lang="en-US" sz="2400" dirty="0">
              <a:effectLst/>
              <a:latin typeface="Arial"/>
              <a:ea typeface="Arial"/>
            </a:endParaRPr>
          </a:p>
        </p:txBody>
      </p:sp>
      <p:sp>
        <p:nvSpPr>
          <p:cNvPr id="39" name="TextBox 38"/>
          <p:cNvSpPr txBox="1"/>
          <p:nvPr/>
        </p:nvSpPr>
        <p:spPr>
          <a:xfrm>
            <a:off x="31733836" y="19308879"/>
            <a:ext cx="10839807" cy="861774"/>
          </a:xfrm>
          <a:prstGeom prst="rect">
            <a:avLst/>
          </a:prstGeom>
          <a:solidFill>
            <a:srgbClr val="FFC000"/>
          </a:solidFill>
          <a:ln w="63500" cmpd="sng">
            <a:solidFill>
              <a:schemeClr val="tx1"/>
            </a:solidFill>
          </a:ln>
        </p:spPr>
        <p:txBody>
          <a:bodyPr wrap="square" rtlCol="0">
            <a:spAutoFit/>
          </a:bodyPr>
          <a:lstStyle/>
          <a:p>
            <a:pPr algn="ctr"/>
            <a:r>
              <a:rPr lang="en-US" sz="5000" b="1" dirty="0" smtClean="0">
                <a:latin typeface="+mj-lt"/>
                <a:ea typeface="Segoe UI" panose="020B0502040204020203" pitchFamily="34" charset="0"/>
                <a:cs typeface="Segoe UI" panose="020B0502040204020203" pitchFamily="34" charset="0"/>
              </a:rPr>
              <a:t>References</a:t>
            </a:r>
            <a:endParaRPr lang="en-US" sz="5000" b="1" dirty="0">
              <a:latin typeface="+mj-lt"/>
              <a:ea typeface="Segoe UI" panose="020B0502040204020203" pitchFamily="34" charset="0"/>
              <a:cs typeface="Segoe UI" panose="020B0502040204020203" pitchFamily="34" charset="0"/>
            </a:endParaRPr>
          </a:p>
        </p:txBody>
      </p:sp>
      <p:sp>
        <p:nvSpPr>
          <p:cNvPr id="40" name="TextBox 39"/>
          <p:cNvSpPr txBox="1"/>
          <p:nvPr/>
        </p:nvSpPr>
        <p:spPr>
          <a:xfrm>
            <a:off x="31722075" y="20442960"/>
            <a:ext cx="10839807" cy="10710624"/>
          </a:xfrm>
          <a:prstGeom prst="rect">
            <a:avLst/>
          </a:prstGeom>
          <a:noFill/>
          <a:ln>
            <a:solidFill>
              <a:schemeClr val="tx1"/>
            </a:solidFill>
          </a:ln>
        </p:spPr>
        <p:txBody>
          <a:bodyPr wrap="square" rtlCol="0">
            <a:spAutoFit/>
          </a:bodyPr>
          <a:lstStyle/>
          <a:p>
            <a:pPr marL="0" marR="0" algn="just">
              <a:lnSpc>
                <a:spcPct val="150000"/>
              </a:lnSpc>
              <a:spcBef>
                <a:spcPts val="0"/>
              </a:spcBef>
              <a:spcAft>
                <a:spcPts val="1200"/>
              </a:spcAft>
            </a:pPr>
            <a:r>
              <a:rPr lang="en-US" sz="2000" dirty="0" err="1">
                <a:latin typeface="Times New Roman"/>
                <a:ea typeface="Times New Roman"/>
              </a:rPr>
              <a:t>Bellan</a:t>
            </a:r>
            <a:r>
              <a:rPr lang="en-US" sz="2000" dirty="0">
                <a:latin typeface="Times New Roman"/>
                <a:ea typeface="Times New Roman"/>
              </a:rPr>
              <a:t>, R. (2022). </a:t>
            </a:r>
            <a:r>
              <a:rPr lang="en-US" sz="2000" i="1" dirty="0">
                <a:latin typeface="Times New Roman"/>
                <a:ea typeface="Times New Roman"/>
              </a:rPr>
              <a:t>Tesla accused of illegally firing employees critical of Musk</a:t>
            </a:r>
            <a:r>
              <a:rPr lang="en-US" sz="2000" dirty="0">
                <a:latin typeface="Times New Roman"/>
                <a:ea typeface="Times New Roman"/>
              </a:rPr>
              <a:t>. [online] </a:t>
            </a:r>
            <a:r>
              <a:rPr lang="en-US" sz="2000" dirty="0" err="1">
                <a:latin typeface="Times New Roman"/>
                <a:ea typeface="Times New Roman"/>
              </a:rPr>
              <a:t>TechCrunch</a:t>
            </a:r>
            <a:r>
              <a:rPr lang="en-US" sz="2000" dirty="0">
                <a:latin typeface="Times New Roman"/>
                <a:ea typeface="Times New Roman"/>
              </a:rPr>
              <a:t>. Available at: https://techcrunch.com/2022/12/19/tesla-accused-of-illegally-firing-employees-critical-of-musk/ [Accessed 20 Apr. 2023].</a:t>
            </a:r>
            <a:endParaRPr lang="en-US" sz="1800" dirty="0">
              <a:latin typeface="Arial"/>
              <a:ea typeface="Arial"/>
            </a:endParaRPr>
          </a:p>
          <a:p>
            <a:pPr marL="0" marR="0" algn="just">
              <a:lnSpc>
                <a:spcPct val="150000"/>
              </a:lnSpc>
              <a:spcBef>
                <a:spcPts val="0"/>
              </a:spcBef>
              <a:spcAft>
                <a:spcPts val="1200"/>
              </a:spcAft>
            </a:pPr>
            <a:r>
              <a:rPr lang="en-US" sz="2000" dirty="0" err="1">
                <a:latin typeface="Times New Roman"/>
                <a:ea typeface="Times New Roman"/>
              </a:rPr>
              <a:t>Grinza</a:t>
            </a:r>
            <a:r>
              <a:rPr lang="en-US" sz="2000" dirty="0">
                <a:latin typeface="Times New Roman"/>
                <a:ea typeface="Times New Roman"/>
              </a:rPr>
              <a:t>, E. and </a:t>
            </a:r>
            <a:r>
              <a:rPr lang="en-US" sz="2000" dirty="0" err="1">
                <a:latin typeface="Times New Roman"/>
                <a:ea typeface="Times New Roman"/>
              </a:rPr>
              <a:t>Quatraro</a:t>
            </a:r>
            <a:r>
              <a:rPr lang="en-US" sz="2000" dirty="0">
                <a:latin typeface="Times New Roman"/>
                <a:ea typeface="Times New Roman"/>
              </a:rPr>
              <a:t>, F. (2019). Workers’ replacements and firms’ innovation dynamics: New evidence from Italian matched longitudinal data. </a:t>
            </a:r>
            <a:r>
              <a:rPr lang="en-US" sz="2000" i="1" dirty="0">
                <a:latin typeface="Times New Roman"/>
                <a:ea typeface="Times New Roman"/>
              </a:rPr>
              <a:t>Research Policy</a:t>
            </a:r>
            <a:r>
              <a:rPr lang="en-US" sz="2000" dirty="0">
                <a:latin typeface="Times New Roman"/>
                <a:ea typeface="Times New Roman"/>
              </a:rPr>
              <a:t>, [online] 48(9), p.103804. </a:t>
            </a:r>
            <a:r>
              <a:rPr lang="en-US" sz="2000" dirty="0" err="1">
                <a:latin typeface="Times New Roman"/>
                <a:ea typeface="Times New Roman"/>
              </a:rPr>
              <a:t>doi:https</a:t>
            </a:r>
            <a:r>
              <a:rPr lang="en-US" sz="2000" dirty="0">
                <a:latin typeface="Times New Roman"/>
                <a:ea typeface="Times New Roman"/>
              </a:rPr>
              <a:t>://doi.org/10.1016/j.respol.2019.05.013.</a:t>
            </a:r>
            <a:endParaRPr lang="en-US" sz="1800" dirty="0">
              <a:latin typeface="Arial"/>
              <a:ea typeface="Arial"/>
            </a:endParaRPr>
          </a:p>
          <a:p>
            <a:pPr marL="0" marR="0" algn="just">
              <a:lnSpc>
                <a:spcPct val="150000"/>
              </a:lnSpc>
              <a:spcBef>
                <a:spcPts val="0"/>
              </a:spcBef>
              <a:spcAft>
                <a:spcPts val="1200"/>
              </a:spcAft>
            </a:pPr>
            <a:r>
              <a:rPr lang="en-US" sz="2000" dirty="0">
                <a:latin typeface="Times New Roman"/>
                <a:ea typeface="Times New Roman"/>
              </a:rPr>
              <a:t>Hall, J. (2019). </a:t>
            </a:r>
            <a:r>
              <a:rPr lang="en-US" sz="2000" i="1" dirty="0">
                <a:latin typeface="Times New Roman"/>
                <a:ea typeface="Times New Roman"/>
              </a:rPr>
              <a:t>The Cost Of Turnover Can Kill Your Business And Make Things Less Fun</a:t>
            </a:r>
            <a:r>
              <a:rPr lang="en-US" sz="2000" dirty="0">
                <a:latin typeface="Times New Roman"/>
                <a:ea typeface="Times New Roman"/>
              </a:rPr>
              <a:t>. [online] Forbes. Available at: https://www.forbes.com/sites/johnhall/2019/05/09/the-cost-of-turnover-can-kill-your-business-and-make-things-less-fun/?sh=52af88ed7943 [Accessed 20 Apr. 2023].</a:t>
            </a:r>
            <a:endParaRPr lang="en-US" sz="1800" dirty="0">
              <a:latin typeface="Arial"/>
              <a:ea typeface="Arial"/>
            </a:endParaRPr>
          </a:p>
          <a:p>
            <a:pPr marL="0" marR="0" algn="just">
              <a:lnSpc>
                <a:spcPct val="150000"/>
              </a:lnSpc>
              <a:spcBef>
                <a:spcPts val="0"/>
              </a:spcBef>
              <a:spcAft>
                <a:spcPts val="1200"/>
              </a:spcAft>
            </a:pPr>
            <a:r>
              <a:rPr lang="en-US" sz="2000" dirty="0">
                <a:latin typeface="Times New Roman"/>
                <a:ea typeface="Times New Roman"/>
              </a:rPr>
              <a:t>Knight, D.K., </a:t>
            </a:r>
            <a:r>
              <a:rPr lang="en-US" sz="2000" dirty="0" err="1">
                <a:latin typeface="Times New Roman"/>
                <a:ea typeface="Times New Roman"/>
              </a:rPr>
              <a:t>Becan</a:t>
            </a:r>
            <a:r>
              <a:rPr lang="en-US" sz="2000" dirty="0">
                <a:latin typeface="Times New Roman"/>
                <a:ea typeface="Times New Roman"/>
              </a:rPr>
              <a:t>, J.E. and Flynn, P.M. (2013). The Impact of Staff Turnover on Workplace Demands and Coworker Relationships. </a:t>
            </a:r>
            <a:r>
              <a:rPr lang="en-US" sz="2000" i="1" dirty="0">
                <a:latin typeface="Times New Roman"/>
                <a:ea typeface="Times New Roman"/>
              </a:rPr>
              <a:t>Counselor (Deerfield Beach, Fla.)</a:t>
            </a:r>
            <a:r>
              <a:rPr lang="en-US" sz="2000" dirty="0">
                <a:latin typeface="Times New Roman"/>
                <a:ea typeface="Times New Roman"/>
              </a:rPr>
              <a:t>, [online] 14(3), pp.20–23. Available at: https://www.ncbi.nlm.nih.gov/pmc/articles/PMC4986917/ [Accessed 20 Apr. 2023].</a:t>
            </a:r>
            <a:endParaRPr lang="en-US" sz="1800" dirty="0">
              <a:latin typeface="Arial"/>
              <a:ea typeface="Arial"/>
            </a:endParaRPr>
          </a:p>
          <a:p>
            <a:pPr marL="0" marR="0" algn="just">
              <a:lnSpc>
                <a:spcPct val="150000"/>
              </a:lnSpc>
              <a:spcBef>
                <a:spcPts val="0"/>
              </a:spcBef>
              <a:spcAft>
                <a:spcPts val="1200"/>
              </a:spcAft>
            </a:pPr>
            <a:r>
              <a:rPr lang="en-US" sz="2000" dirty="0" err="1">
                <a:latin typeface="Times New Roman"/>
                <a:ea typeface="Times New Roman"/>
              </a:rPr>
              <a:t>Sull</a:t>
            </a:r>
            <a:r>
              <a:rPr lang="en-US" sz="2000" dirty="0">
                <a:latin typeface="Times New Roman"/>
                <a:ea typeface="Times New Roman"/>
              </a:rPr>
              <a:t>, D., </a:t>
            </a:r>
            <a:r>
              <a:rPr lang="en-US" sz="2000" dirty="0" err="1">
                <a:latin typeface="Times New Roman"/>
                <a:ea typeface="Times New Roman"/>
              </a:rPr>
              <a:t>Sull</a:t>
            </a:r>
            <a:r>
              <a:rPr lang="en-US" sz="2000" dirty="0">
                <a:latin typeface="Times New Roman"/>
                <a:ea typeface="Times New Roman"/>
              </a:rPr>
              <a:t>, C. and Zweig, B. (2022). </a:t>
            </a:r>
            <a:r>
              <a:rPr lang="en-US" sz="2000" i="1" dirty="0">
                <a:latin typeface="Times New Roman"/>
                <a:ea typeface="Times New Roman"/>
              </a:rPr>
              <a:t>Toxic Culture Is Driving the Great Resignation</a:t>
            </a:r>
            <a:r>
              <a:rPr lang="en-US" sz="2000" dirty="0">
                <a:latin typeface="Times New Roman"/>
                <a:ea typeface="Times New Roman"/>
              </a:rPr>
              <a:t>. [online] MIT Sloan Management Review. Available at: https://sloanreview.mit.edu/article/toxic-culture-is-driving-the-great-resignation/ [Accessed 20 Apr. 2023].</a:t>
            </a:r>
            <a:endParaRPr lang="en-US" sz="1800" dirty="0">
              <a:latin typeface="Arial"/>
              <a:ea typeface="Arial"/>
            </a:endParaRPr>
          </a:p>
          <a:p>
            <a:pPr marL="0" marR="0" algn="just">
              <a:lnSpc>
                <a:spcPct val="150000"/>
              </a:lnSpc>
              <a:spcBef>
                <a:spcPts val="0"/>
              </a:spcBef>
              <a:spcAft>
                <a:spcPts val="1200"/>
              </a:spcAft>
            </a:pPr>
            <a:r>
              <a:rPr lang="en-US" sz="2000" dirty="0" err="1">
                <a:latin typeface="Times New Roman"/>
                <a:ea typeface="Times New Roman"/>
              </a:rPr>
              <a:t>Wiessner</a:t>
            </a:r>
            <a:r>
              <a:rPr lang="en-US" sz="2000" dirty="0">
                <a:latin typeface="Times New Roman"/>
                <a:ea typeface="Times New Roman"/>
              </a:rPr>
              <a:t>, D. (2023). Tesla broke U.S. labor law by silencing workers, official rules. </a:t>
            </a:r>
            <a:r>
              <a:rPr lang="en-US" sz="2000" i="1" dirty="0">
                <a:latin typeface="Times New Roman"/>
                <a:ea typeface="Times New Roman"/>
              </a:rPr>
              <a:t>Reuters</a:t>
            </a:r>
            <a:r>
              <a:rPr lang="en-US" sz="2000" dirty="0">
                <a:latin typeface="Times New Roman"/>
                <a:ea typeface="Times New Roman"/>
              </a:rPr>
              <a:t>. [online] 26 Apr. Available at: https://www.reuters.com/business/autos-transportation/tesla-broke-us-labor-law-by-silencing-workers-official-rules-2023-04-26/ [Accessed 20 Apr. 2023].</a:t>
            </a:r>
            <a:endParaRPr lang="en-US" sz="1800" dirty="0">
              <a:latin typeface="Arial"/>
              <a:ea typeface="Arial"/>
            </a:endParaRPr>
          </a:p>
          <a:p>
            <a:pPr marL="0" marR="0" algn="just">
              <a:lnSpc>
                <a:spcPct val="150000"/>
              </a:lnSpc>
              <a:spcBef>
                <a:spcPts val="0"/>
              </a:spcBef>
              <a:spcAft>
                <a:spcPts val="1200"/>
              </a:spcAft>
            </a:pPr>
            <a:r>
              <a:rPr lang="en-US" sz="2000" dirty="0" err="1">
                <a:latin typeface="Times New Roman"/>
                <a:ea typeface="Times New Roman"/>
              </a:rPr>
              <a:t>Wynen</a:t>
            </a:r>
            <a:r>
              <a:rPr lang="en-US" sz="2000" dirty="0">
                <a:latin typeface="Times New Roman"/>
                <a:ea typeface="Times New Roman"/>
              </a:rPr>
              <a:t>, J., Van </a:t>
            </a:r>
            <a:r>
              <a:rPr lang="en-US" sz="2000" dirty="0" err="1">
                <a:latin typeface="Times New Roman"/>
                <a:ea typeface="Times New Roman"/>
              </a:rPr>
              <a:t>Dooren</a:t>
            </a:r>
            <a:r>
              <a:rPr lang="en-US" sz="2000" dirty="0">
                <a:latin typeface="Times New Roman"/>
                <a:ea typeface="Times New Roman"/>
              </a:rPr>
              <a:t>, W., </a:t>
            </a:r>
            <a:r>
              <a:rPr lang="en-US" sz="2000" dirty="0" err="1">
                <a:latin typeface="Times New Roman"/>
                <a:ea typeface="Times New Roman"/>
              </a:rPr>
              <a:t>Mattijs</a:t>
            </a:r>
            <a:r>
              <a:rPr lang="en-US" sz="2000" dirty="0">
                <a:latin typeface="Times New Roman"/>
                <a:ea typeface="Times New Roman"/>
              </a:rPr>
              <a:t>, J. and </a:t>
            </a:r>
            <a:r>
              <a:rPr lang="en-US" sz="2000" dirty="0" err="1">
                <a:latin typeface="Times New Roman"/>
                <a:ea typeface="Times New Roman"/>
              </a:rPr>
              <a:t>Deschamps</a:t>
            </a:r>
            <a:r>
              <a:rPr lang="en-US" sz="2000" dirty="0">
                <a:latin typeface="Times New Roman"/>
                <a:ea typeface="Times New Roman"/>
              </a:rPr>
              <a:t>, C. (2018). Linking turnover to organizational performance: the role of process conformance. </a:t>
            </a:r>
            <a:r>
              <a:rPr lang="en-US" sz="2000" i="1" dirty="0">
                <a:latin typeface="Times New Roman"/>
                <a:ea typeface="Times New Roman"/>
              </a:rPr>
              <a:t>Public Management Review</a:t>
            </a:r>
            <a:r>
              <a:rPr lang="en-US" sz="2000" dirty="0">
                <a:latin typeface="Times New Roman"/>
                <a:ea typeface="Times New Roman"/>
              </a:rPr>
              <a:t>, [online] 21(5), pp.669–685. </a:t>
            </a:r>
            <a:r>
              <a:rPr lang="en-US" sz="2000" dirty="0" err="1">
                <a:latin typeface="Times New Roman"/>
                <a:ea typeface="Times New Roman"/>
              </a:rPr>
              <a:t>doi:https</a:t>
            </a:r>
            <a:r>
              <a:rPr lang="en-US" sz="2000" dirty="0">
                <a:latin typeface="Times New Roman"/>
                <a:ea typeface="Times New Roman"/>
              </a:rPr>
              <a:t>://doi.org/10.1080/14719037.2018.1503704.</a:t>
            </a:r>
            <a:endParaRPr lang="en-US" sz="1800" dirty="0">
              <a:effectLst/>
              <a:latin typeface="Arial"/>
              <a:ea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71098" y="5510049"/>
            <a:ext cx="10790783" cy="561515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7941" y="13590270"/>
            <a:ext cx="10058400" cy="716661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1152" y="22368538"/>
            <a:ext cx="10058400" cy="701001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0178021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1457</TotalTime>
  <Words>1125</Words>
  <Application>Microsoft Office PowerPoint</Application>
  <PresentationFormat>Custom</PresentationFormat>
  <Paragraphs>23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Postertemplate</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45</cp:revision>
  <cp:lastPrinted>2017-04-13T18:18:46Z</cp:lastPrinted>
  <dcterms:created xsi:type="dcterms:W3CDTF">2012-02-03T15:55:11Z</dcterms:created>
  <dcterms:modified xsi:type="dcterms:W3CDTF">2023-05-01T20:17:18Z</dcterms:modified>
</cp:coreProperties>
</file>