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8280400" cy="57594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40" d="100"/>
          <a:sy n="140" d="100"/>
        </p:scale>
        <p:origin x="20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21031" y="942577"/>
            <a:ext cx="7038341" cy="2005142"/>
          </a:xfrm>
        </p:spPr>
        <p:txBody>
          <a:bodyPr anchor="b"/>
          <a:lstStyle>
            <a:lvl1pPr algn="ctr">
              <a:defRPr sz="5039"/>
            </a:lvl1pPr>
          </a:lstStyle>
          <a:p>
            <a:r>
              <a:rPr lang="en-US"/>
              <a:t>Click to edit Master title style</a:t>
            </a:r>
            <a:endParaRPr lang="en-US" dirty="0"/>
          </a:p>
        </p:txBody>
      </p:sp>
      <p:sp>
        <p:nvSpPr>
          <p:cNvPr id="3" name="Subtitle 2"/>
          <p:cNvSpPr>
            <a:spLocks noGrp="1"/>
          </p:cNvSpPr>
          <p:nvPr>
            <p:ph type="subTitle" idx="1"/>
          </p:nvPr>
        </p:nvSpPr>
        <p:spPr>
          <a:xfrm>
            <a:off x="1035050" y="3025048"/>
            <a:ext cx="6210301" cy="1390533"/>
          </a:xfrm>
        </p:spPr>
        <p:txBody>
          <a:bodyPr/>
          <a:lstStyle>
            <a:lvl1pPr marL="0" indent="0" algn="ctr">
              <a:buNone/>
              <a:defRPr sz="2016"/>
            </a:lvl1pPr>
            <a:lvl2pPr marL="383981" indent="0" algn="ctr">
              <a:buNone/>
              <a:defRPr sz="1681"/>
            </a:lvl2pPr>
            <a:lvl3pPr marL="767962" indent="0" algn="ctr">
              <a:buNone/>
              <a:defRPr sz="1512"/>
            </a:lvl3pPr>
            <a:lvl4pPr marL="1151944" indent="0" algn="ctr">
              <a:buNone/>
              <a:defRPr sz="1344"/>
            </a:lvl4pPr>
            <a:lvl5pPr marL="1535925" indent="0" algn="ctr">
              <a:buNone/>
              <a:defRPr sz="1344"/>
            </a:lvl5pPr>
            <a:lvl6pPr marL="1919906" indent="0" algn="ctr">
              <a:buNone/>
              <a:defRPr sz="1344"/>
            </a:lvl6pPr>
            <a:lvl7pPr marL="2303887" indent="0" algn="ctr">
              <a:buNone/>
              <a:defRPr sz="1344"/>
            </a:lvl7pPr>
            <a:lvl8pPr marL="2687868" indent="0" algn="ctr">
              <a:buNone/>
              <a:defRPr sz="1344"/>
            </a:lvl8pPr>
            <a:lvl9pPr marL="3071849" indent="0" algn="ctr">
              <a:buNone/>
              <a:defRPr sz="134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A430C2-37DD-4617-9D21-699BEAEADA4D}"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07B580-0743-4073-A29A-742DA243F658}" type="slidenum">
              <a:rPr lang="en-IN" smtClean="0"/>
              <a:t>‹#›</a:t>
            </a:fld>
            <a:endParaRPr lang="en-IN"/>
          </a:p>
        </p:txBody>
      </p:sp>
    </p:spTree>
    <p:extLst>
      <p:ext uri="{BB962C8B-B14F-4D97-AF65-F5344CB8AC3E}">
        <p14:creationId xmlns:p14="http://schemas.microsoft.com/office/powerpoint/2010/main" val="22857416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430C2-37DD-4617-9D21-699BEAEADA4D}"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07B580-0743-4073-A29A-742DA243F658}" type="slidenum">
              <a:rPr lang="en-IN" smtClean="0"/>
              <a:t>‹#›</a:t>
            </a:fld>
            <a:endParaRPr lang="en-IN"/>
          </a:p>
        </p:txBody>
      </p:sp>
    </p:spTree>
    <p:extLst>
      <p:ext uri="{BB962C8B-B14F-4D97-AF65-F5344CB8AC3E}">
        <p14:creationId xmlns:p14="http://schemas.microsoft.com/office/powerpoint/2010/main" val="1694482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25664" y="306637"/>
            <a:ext cx="1785461" cy="488086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69279" y="306637"/>
            <a:ext cx="5252879" cy="488086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430C2-37DD-4617-9D21-699BEAEADA4D}"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07B580-0743-4073-A29A-742DA243F658}" type="slidenum">
              <a:rPr lang="en-IN" smtClean="0"/>
              <a:t>‹#›</a:t>
            </a:fld>
            <a:endParaRPr lang="en-IN"/>
          </a:p>
        </p:txBody>
      </p:sp>
    </p:spTree>
    <p:extLst>
      <p:ext uri="{BB962C8B-B14F-4D97-AF65-F5344CB8AC3E}">
        <p14:creationId xmlns:p14="http://schemas.microsoft.com/office/powerpoint/2010/main" val="1349003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A430C2-37DD-4617-9D21-699BEAEADA4D}"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07B580-0743-4073-A29A-742DA243F658}" type="slidenum">
              <a:rPr lang="en-IN" smtClean="0"/>
              <a:t>‹#›</a:t>
            </a:fld>
            <a:endParaRPr lang="en-IN"/>
          </a:p>
        </p:txBody>
      </p:sp>
    </p:spTree>
    <p:extLst>
      <p:ext uri="{BB962C8B-B14F-4D97-AF65-F5344CB8AC3E}">
        <p14:creationId xmlns:p14="http://schemas.microsoft.com/office/powerpoint/2010/main" val="209938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4965" y="1435867"/>
            <a:ext cx="7141846" cy="2395771"/>
          </a:xfrm>
        </p:spPr>
        <p:txBody>
          <a:bodyPr anchor="b"/>
          <a:lstStyle>
            <a:lvl1pPr>
              <a:defRPr sz="5039"/>
            </a:lvl1pPr>
          </a:lstStyle>
          <a:p>
            <a:r>
              <a:rPr lang="en-US"/>
              <a:t>Click to edit Master title style</a:t>
            </a:r>
            <a:endParaRPr lang="en-US" dirty="0"/>
          </a:p>
        </p:txBody>
      </p:sp>
      <p:sp>
        <p:nvSpPr>
          <p:cNvPr id="3" name="Text Placeholder 2"/>
          <p:cNvSpPr>
            <a:spLocks noGrp="1"/>
          </p:cNvSpPr>
          <p:nvPr>
            <p:ph type="body" idx="1"/>
          </p:nvPr>
        </p:nvSpPr>
        <p:spPr>
          <a:xfrm>
            <a:off x="564965" y="3854303"/>
            <a:ext cx="7141846" cy="1259879"/>
          </a:xfrm>
        </p:spPr>
        <p:txBody>
          <a:bodyPr/>
          <a:lstStyle>
            <a:lvl1pPr marL="0" indent="0">
              <a:buNone/>
              <a:defRPr sz="2016">
                <a:solidFill>
                  <a:schemeClr val="tx1"/>
                </a:solidFill>
              </a:defRPr>
            </a:lvl1pPr>
            <a:lvl2pPr marL="383981" indent="0">
              <a:buNone/>
              <a:defRPr sz="1681">
                <a:solidFill>
                  <a:schemeClr val="tx1">
                    <a:tint val="75000"/>
                  </a:schemeClr>
                </a:solidFill>
              </a:defRPr>
            </a:lvl2pPr>
            <a:lvl3pPr marL="767962" indent="0">
              <a:buNone/>
              <a:defRPr sz="1512">
                <a:solidFill>
                  <a:schemeClr val="tx1">
                    <a:tint val="75000"/>
                  </a:schemeClr>
                </a:solidFill>
              </a:defRPr>
            </a:lvl3pPr>
            <a:lvl4pPr marL="1151944" indent="0">
              <a:buNone/>
              <a:defRPr sz="1344">
                <a:solidFill>
                  <a:schemeClr val="tx1">
                    <a:tint val="75000"/>
                  </a:schemeClr>
                </a:solidFill>
              </a:defRPr>
            </a:lvl4pPr>
            <a:lvl5pPr marL="1535925" indent="0">
              <a:buNone/>
              <a:defRPr sz="1344">
                <a:solidFill>
                  <a:schemeClr val="tx1">
                    <a:tint val="75000"/>
                  </a:schemeClr>
                </a:solidFill>
              </a:defRPr>
            </a:lvl5pPr>
            <a:lvl6pPr marL="1919906" indent="0">
              <a:buNone/>
              <a:defRPr sz="1344">
                <a:solidFill>
                  <a:schemeClr val="tx1">
                    <a:tint val="75000"/>
                  </a:schemeClr>
                </a:solidFill>
              </a:defRPr>
            </a:lvl6pPr>
            <a:lvl7pPr marL="2303887" indent="0">
              <a:buNone/>
              <a:defRPr sz="1344">
                <a:solidFill>
                  <a:schemeClr val="tx1">
                    <a:tint val="75000"/>
                  </a:schemeClr>
                </a:solidFill>
              </a:defRPr>
            </a:lvl7pPr>
            <a:lvl8pPr marL="2687868" indent="0">
              <a:buNone/>
              <a:defRPr sz="1344">
                <a:solidFill>
                  <a:schemeClr val="tx1">
                    <a:tint val="75000"/>
                  </a:schemeClr>
                </a:solidFill>
              </a:defRPr>
            </a:lvl8pPr>
            <a:lvl9pPr marL="3071849" indent="0">
              <a:buNone/>
              <a:defRPr sz="134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A430C2-37DD-4617-9D21-699BEAEADA4D}" type="datetimeFigureOut">
              <a:rPr lang="en-IN" smtClean="0"/>
              <a:t>28-04-2023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07B580-0743-4073-A29A-742DA243F658}" type="slidenum">
              <a:rPr lang="en-IN" smtClean="0"/>
              <a:t>‹#›</a:t>
            </a:fld>
            <a:endParaRPr lang="en-IN"/>
          </a:p>
        </p:txBody>
      </p:sp>
    </p:spTree>
    <p:extLst>
      <p:ext uri="{BB962C8B-B14F-4D97-AF65-F5344CB8AC3E}">
        <p14:creationId xmlns:p14="http://schemas.microsoft.com/office/powerpoint/2010/main" val="146228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9278" y="1533187"/>
            <a:ext cx="3519170" cy="36543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191953" y="1533187"/>
            <a:ext cx="3519170" cy="36543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A430C2-37DD-4617-9D21-699BEAEADA4D}"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07B580-0743-4073-A29A-742DA243F658}" type="slidenum">
              <a:rPr lang="en-IN" smtClean="0"/>
              <a:t>‹#›</a:t>
            </a:fld>
            <a:endParaRPr lang="en-IN"/>
          </a:p>
        </p:txBody>
      </p:sp>
    </p:spTree>
    <p:extLst>
      <p:ext uri="{BB962C8B-B14F-4D97-AF65-F5344CB8AC3E}">
        <p14:creationId xmlns:p14="http://schemas.microsoft.com/office/powerpoint/2010/main" val="1956729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0357" y="306642"/>
            <a:ext cx="7141846" cy="1113227"/>
          </a:xfrm>
        </p:spPr>
        <p:txBody>
          <a:bodyPr/>
          <a:lstStyle/>
          <a:p>
            <a:r>
              <a:rPr lang="en-US"/>
              <a:t>Click to edit Master title style</a:t>
            </a:r>
            <a:endParaRPr lang="en-US" dirty="0"/>
          </a:p>
        </p:txBody>
      </p:sp>
      <p:sp>
        <p:nvSpPr>
          <p:cNvPr id="3" name="Text Placeholder 2"/>
          <p:cNvSpPr>
            <a:spLocks noGrp="1"/>
          </p:cNvSpPr>
          <p:nvPr>
            <p:ph type="body" idx="1"/>
          </p:nvPr>
        </p:nvSpPr>
        <p:spPr>
          <a:xfrm>
            <a:off x="570359" y="1411865"/>
            <a:ext cx="3502997" cy="691934"/>
          </a:xfrm>
        </p:spPr>
        <p:txBody>
          <a:bodyPr anchor="b"/>
          <a:lstStyle>
            <a:lvl1pPr marL="0" indent="0">
              <a:buNone/>
              <a:defRPr sz="2016" b="1"/>
            </a:lvl1pPr>
            <a:lvl2pPr marL="383981" indent="0">
              <a:buNone/>
              <a:defRPr sz="1681" b="1"/>
            </a:lvl2pPr>
            <a:lvl3pPr marL="767962" indent="0">
              <a:buNone/>
              <a:defRPr sz="1512" b="1"/>
            </a:lvl3pPr>
            <a:lvl4pPr marL="1151944" indent="0">
              <a:buNone/>
              <a:defRPr sz="1344" b="1"/>
            </a:lvl4pPr>
            <a:lvl5pPr marL="1535925" indent="0">
              <a:buNone/>
              <a:defRPr sz="1344" b="1"/>
            </a:lvl5pPr>
            <a:lvl6pPr marL="1919906" indent="0">
              <a:buNone/>
              <a:defRPr sz="1344" b="1"/>
            </a:lvl6pPr>
            <a:lvl7pPr marL="2303887" indent="0">
              <a:buNone/>
              <a:defRPr sz="1344" b="1"/>
            </a:lvl7pPr>
            <a:lvl8pPr marL="2687868" indent="0">
              <a:buNone/>
              <a:defRPr sz="1344" b="1"/>
            </a:lvl8pPr>
            <a:lvl9pPr marL="3071849" indent="0">
              <a:buNone/>
              <a:defRPr sz="1344" b="1"/>
            </a:lvl9pPr>
          </a:lstStyle>
          <a:p>
            <a:pPr lvl="0"/>
            <a:r>
              <a:rPr lang="en-US"/>
              <a:t>Click to edit Master text styles</a:t>
            </a:r>
          </a:p>
        </p:txBody>
      </p:sp>
      <p:sp>
        <p:nvSpPr>
          <p:cNvPr id="4" name="Content Placeholder 3"/>
          <p:cNvSpPr>
            <a:spLocks noGrp="1"/>
          </p:cNvSpPr>
          <p:nvPr>
            <p:ph sz="half" idx="2"/>
          </p:nvPr>
        </p:nvSpPr>
        <p:spPr>
          <a:xfrm>
            <a:off x="570359" y="2103799"/>
            <a:ext cx="3502997" cy="309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91955" y="1411865"/>
            <a:ext cx="3520249" cy="691934"/>
          </a:xfrm>
        </p:spPr>
        <p:txBody>
          <a:bodyPr anchor="b"/>
          <a:lstStyle>
            <a:lvl1pPr marL="0" indent="0">
              <a:buNone/>
              <a:defRPr sz="2016" b="1"/>
            </a:lvl1pPr>
            <a:lvl2pPr marL="383981" indent="0">
              <a:buNone/>
              <a:defRPr sz="1681" b="1"/>
            </a:lvl2pPr>
            <a:lvl3pPr marL="767962" indent="0">
              <a:buNone/>
              <a:defRPr sz="1512" b="1"/>
            </a:lvl3pPr>
            <a:lvl4pPr marL="1151944" indent="0">
              <a:buNone/>
              <a:defRPr sz="1344" b="1"/>
            </a:lvl4pPr>
            <a:lvl5pPr marL="1535925" indent="0">
              <a:buNone/>
              <a:defRPr sz="1344" b="1"/>
            </a:lvl5pPr>
            <a:lvl6pPr marL="1919906" indent="0">
              <a:buNone/>
              <a:defRPr sz="1344" b="1"/>
            </a:lvl6pPr>
            <a:lvl7pPr marL="2303887" indent="0">
              <a:buNone/>
              <a:defRPr sz="1344" b="1"/>
            </a:lvl7pPr>
            <a:lvl8pPr marL="2687868" indent="0">
              <a:buNone/>
              <a:defRPr sz="1344" b="1"/>
            </a:lvl8pPr>
            <a:lvl9pPr marL="3071849" indent="0">
              <a:buNone/>
              <a:defRPr sz="1344" b="1"/>
            </a:lvl9pPr>
          </a:lstStyle>
          <a:p>
            <a:pPr lvl="0"/>
            <a:r>
              <a:rPr lang="en-US"/>
              <a:t>Click to edit Master text styles</a:t>
            </a:r>
          </a:p>
        </p:txBody>
      </p:sp>
      <p:sp>
        <p:nvSpPr>
          <p:cNvPr id="6" name="Content Placeholder 5"/>
          <p:cNvSpPr>
            <a:spLocks noGrp="1"/>
          </p:cNvSpPr>
          <p:nvPr>
            <p:ph sz="quarter" idx="4"/>
          </p:nvPr>
        </p:nvSpPr>
        <p:spPr>
          <a:xfrm>
            <a:off x="4191955" y="2103799"/>
            <a:ext cx="3520249" cy="3094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A430C2-37DD-4617-9D21-699BEAEADA4D}" type="datetimeFigureOut">
              <a:rPr lang="en-IN" smtClean="0"/>
              <a:t>28-04-2023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07B580-0743-4073-A29A-742DA243F658}" type="slidenum">
              <a:rPr lang="en-IN" smtClean="0"/>
              <a:t>‹#›</a:t>
            </a:fld>
            <a:endParaRPr lang="en-IN"/>
          </a:p>
        </p:txBody>
      </p:sp>
    </p:spTree>
    <p:extLst>
      <p:ext uri="{BB962C8B-B14F-4D97-AF65-F5344CB8AC3E}">
        <p14:creationId xmlns:p14="http://schemas.microsoft.com/office/powerpoint/2010/main" val="2640413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A430C2-37DD-4617-9D21-699BEAEADA4D}" type="datetimeFigureOut">
              <a:rPr lang="en-IN" smtClean="0"/>
              <a:t>28-04-2023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07B580-0743-4073-A29A-742DA243F658}" type="slidenum">
              <a:rPr lang="en-IN" smtClean="0"/>
              <a:t>‹#›</a:t>
            </a:fld>
            <a:endParaRPr lang="en-IN"/>
          </a:p>
        </p:txBody>
      </p:sp>
    </p:spTree>
    <p:extLst>
      <p:ext uri="{BB962C8B-B14F-4D97-AF65-F5344CB8AC3E}">
        <p14:creationId xmlns:p14="http://schemas.microsoft.com/office/powerpoint/2010/main" val="2973541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A430C2-37DD-4617-9D21-699BEAEADA4D}" type="datetimeFigureOut">
              <a:rPr lang="en-IN" smtClean="0"/>
              <a:t>28-04-2023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07B580-0743-4073-A29A-742DA243F658}" type="slidenum">
              <a:rPr lang="en-IN" smtClean="0"/>
              <a:t>‹#›</a:t>
            </a:fld>
            <a:endParaRPr lang="en-IN"/>
          </a:p>
        </p:txBody>
      </p:sp>
    </p:spTree>
    <p:extLst>
      <p:ext uri="{BB962C8B-B14F-4D97-AF65-F5344CB8AC3E}">
        <p14:creationId xmlns:p14="http://schemas.microsoft.com/office/powerpoint/2010/main" val="4211480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358" y="383963"/>
            <a:ext cx="2670645" cy="1343872"/>
          </a:xfrm>
        </p:spPr>
        <p:txBody>
          <a:bodyPr anchor="b"/>
          <a:lstStyle>
            <a:lvl1pPr>
              <a:defRPr sz="2687"/>
            </a:lvl1pPr>
          </a:lstStyle>
          <a:p>
            <a:r>
              <a:rPr lang="en-US"/>
              <a:t>Click to edit Master title style</a:t>
            </a:r>
            <a:endParaRPr lang="en-US" dirty="0"/>
          </a:p>
        </p:txBody>
      </p:sp>
      <p:sp>
        <p:nvSpPr>
          <p:cNvPr id="3" name="Content Placeholder 2"/>
          <p:cNvSpPr>
            <a:spLocks noGrp="1"/>
          </p:cNvSpPr>
          <p:nvPr>
            <p:ph idx="1"/>
          </p:nvPr>
        </p:nvSpPr>
        <p:spPr>
          <a:xfrm>
            <a:off x="3520248" y="829256"/>
            <a:ext cx="4191953" cy="4092942"/>
          </a:xfrm>
        </p:spPr>
        <p:txBody>
          <a:bodyPr/>
          <a:lstStyle>
            <a:lvl1pPr>
              <a:defRPr sz="2687"/>
            </a:lvl1pPr>
            <a:lvl2pPr>
              <a:defRPr sz="2351"/>
            </a:lvl2pPr>
            <a:lvl3pPr>
              <a:defRPr sz="2016"/>
            </a:lvl3pPr>
            <a:lvl4pPr>
              <a:defRPr sz="1681"/>
            </a:lvl4pPr>
            <a:lvl5pPr>
              <a:defRPr sz="1681"/>
            </a:lvl5pPr>
            <a:lvl6pPr>
              <a:defRPr sz="1681"/>
            </a:lvl6pPr>
            <a:lvl7pPr>
              <a:defRPr sz="1681"/>
            </a:lvl7pPr>
            <a:lvl8pPr>
              <a:defRPr sz="1681"/>
            </a:lvl8pPr>
            <a:lvl9pPr>
              <a:defRPr sz="168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0358" y="1727835"/>
            <a:ext cx="2670645" cy="3201028"/>
          </a:xfrm>
        </p:spPr>
        <p:txBody>
          <a:bodyPr/>
          <a:lstStyle>
            <a:lvl1pPr marL="0" indent="0">
              <a:buNone/>
              <a:defRPr sz="1344"/>
            </a:lvl1pPr>
            <a:lvl2pPr marL="383981" indent="0">
              <a:buNone/>
              <a:defRPr sz="1176"/>
            </a:lvl2pPr>
            <a:lvl3pPr marL="767962" indent="0">
              <a:buNone/>
              <a:defRPr sz="1008"/>
            </a:lvl3pPr>
            <a:lvl4pPr marL="1151944" indent="0">
              <a:buNone/>
              <a:defRPr sz="840"/>
            </a:lvl4pPr>
            <a:lvl5pPr marL="1535925" indent="0">
              <a:buNone/>
              <a:defRPr sz="840"/>
            </a:lvl5pPr>
            <a:lvl6pPr marL="1919906" indent="0">
              <a:buNone/>
              <a:defRPr sz="840"/>
            </a:lvl6pPr>
            <a:lvl7pPr marL="2303887" indent="0">
              <a:buNone/>
              <a:defRPr sz="840"/>
            </a:lvl7pPr>
            <a:lvl8pPr marL="2687868" indent="0">
              <a:buNone/>
              <a:defRPr sz="840"/>
            </a:lvl8pPr>
            <a:lvl9pPr marL="3071849" indent="0">
              <a:buNone/>
              <a:defRPr sz="840"/>
            </a:lvl9pPr>
          </a:lstStyle>
          <a:p>
            <a:pPr lvl="0"/>
            <a:r>
              <a:rPr lang="en-US"/>
              <a:t>Click to edit Master text styles</a:t>
            </a:r>
          </a:p>
        </p:txBody>
      </p:sp>
      <p:sp>
        <p:nvSpPr>
          <p:cNvPr id="5" name="Date Placeholder 4"/>
          <p:cNvSpPr>
            <a:spLocks noGrp="1"/>
          </p:cNvSpPr>
          <p:nvPr>
            <p:ph type="dt" sz="half" idx="10"/>
          </p:nvPr>
        </p:nvSpPr>
        <p:spPr/>
        <p:txBody>
          <a:bodyPr/>
          <a:lstStyle/>
          <a:p>
            <a:fld id="{2CA430C2-37DD-4617-9D21-699BEAEADA4D}"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07B580-0743-4073-A29A-742DA243F658}" type="slidenum">
              <a:rPr lang="en-IN" smtClean="0"/>
              <a:t>‹#›</a:t>
            </a:fld>
            <a:endParaRPr lang="en-IN"/>
          </a:p>
        </p:txBody>
      </p:sp>
    </p:spTree>
    <p:extLst>
      <p:ext uri="{BB962C8B-B14F-4D97-AF65-F5344CB8AC3E}">
        <p14:creationId xmlns:p14="http://schemas.microsoft.com/office/powerpoint/2010/main" val="1812968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70358" y="383963"/>
            <a:ext cx="2670645" cy="1343872"/>
          </a:xfrm>
        </p:spPr>
        <p:txBody>
          <a:bodyPr anchor="b"/>
          <a:lstStyle>
            <a:lvl1pPr>
              <a:defRPr sz="2687"/>
            </a:lvl1pPr>
          </a:lstStyle>
          <a:p>
            <a:r>
              <a:rPr lang="en-US"/>
              <a:t>Click to edit Master title style</a:t>
            </a:r>
            <a:endParaRPr lang="en-US" dirty="0"/>
          </a:p>
        </p:txBody>
      </p:sp>
      <p:sp>
        <p:nvSpPr>
          <p:cNvPr id="3" name="Picture Placeholder 2"/>
          <p:cNvSpPr>
            <a:spLocks noGrp="1" noChangeAspect="1"/>
          </p:cNvSpPr>
          <p:nvPr>
            <p:ph type="pic" idx="1"/>
          </p:nvPr>
        </p:nvSpPr>
        <p:spPr>
          <a:xfrm>
            <a:off x="3520248" y="829256"/>
            <a:ext cx="4191953" cy="4092942"/>
          </a:xfrm>
        </p:spPr>
        <p:txBody>
          <a:bodyPr anchor="t"/>
          <a:lstStyle>
            <a:lvl1pPr marL="0" indent="0">
              <a:buNone/>
              <a:defRPr sz="2687"/>
            </a:lvl1pPr>
            <a:lvl2pPr marL="383981" indent="0">
              <a:buNone/>
              <a:defRPr sz="2351"/>
            </a:lvl2pPr>
            <a:lvl3pPr marL="767962" indent="0">
              <a:buNone/>
              <a:defRPr sz="2016"/>
            </a:lvl3pPr>
            <a:lvl4pPr marL="1151944" indent="0">
              <a:buNone/>
              <a:defRPr sz="1681"/>
            </a:lvl4pPr>
            <a:lvl5pPr marL="1535925" indent="0">
              <a:buNone/>
              <a:defRPr sz="1681"/>
            </a:lvl5pPr>
            <a:lvl6pPr marL="1919906" indent="0">
              <a:buNone/>
              <a:defRPr sz="1681"/>
            </a:lvl6pPr>
            <a:lvl7pPr marL="2303887" indent="0">
              <a:buNone/>
              <a:defRPr sz="1681"/>
            </a:lvl7pPr>
            <a:lvl8pPr marL="2687868" indent="0">
              <a:buNone/>
              <a:defRPr sz="1681"/>
            </a:lvl8pPr>
            <a:lvl9pPr marL="3071849" indent="0">
              <a:buNone/>
              <a:defRPr sz="1681"/>
            </a:lvl9pPr>
          </a:lstStyle>
          <a:p>
            <a:r>
              <a:rPr lang="en-US"/>
              <a:t>Click icon to add picture</a:t>
            </a:r>
            <a:endParaRPr lang="en-US" dirty="0"/>
          </a:p>
        </p:txBody>
      </p:sp>
      <p:sp>
        <p:nvSpPr>
          <p:cNvPr id="4" name="Text Placeholder 3"/>
          <p:cNvSpPr>
            <a:spLocks noGrp="1"/>
          </p:cNvSpPr>
          <p:nvPr>
            <p:ph type="body" sz="half" idx="2"/>
          </p:nvPr>
        </p:nvSpPr>
        <p:spPr>
          <a:xfrm>
            <a:off x="570358" y="1727835"/>
            <a:ext cx="2670645" cy="3201028"/>
          </a:xfrm>
        </p:spPr>
        <p:txBody>
          <a:bodyPr/>
          <a:lstStyle>
            <a:lvl1pPr marL="0" indent="0">
              <a:buNone/>
              <a:defRPr sz="1344"/>
            </a:lvl1pPr>
            <a:lvl2pPr marL="383981" indent="0">
              <a:buNone/>
              <a:defRPr sz="1176"/>
            </a:lvl2pPr>
            <a:lvl3pPr marL="767962" indent="0">
              <a:buNone/>
              <a:defRPr sz="1008"/>
            </a:lvl3pPr>
            <a:lvl4pPr marL="1151944" indent="0">
              <a:buNone/>
              <a:defRPr sz="840"/>
            </a:lvl4pPr>
            <a:lvl5pPr marL="1535925" indent="0">
              <a:buNone/>
              <a:defRPr sz="840"/>
            </a:lvl5pPr>
            <a:lvl6pPr marL="1919906" indent="0">
              <a:buNone/>
              <a:defRPr sz="840"/>
            </a:lvl6pPr>
            <a:lvl7pPr marL="2303887" indent="0">
              <a:buNone/>
              <a:defRPr sz="840"/>
            </a:lvl7pPr>
            <a:lvl8pPr marL="2687868" indent="0">
              <a:buNone/>
              <a:defRPr sz="840"/>
            </a:lvl8pPr>
            <a:lvl9pPr marL="3071849" indent="0">
              <a:buNone/>
              <a:defRPr sz="840"/>
            </a:lvl9pPr>
          </a:lstStyle>
          <a:p>
            <a:pPr lvl="0"/>
            <a:r>
              <a:rPr lang="en-US"/>
              <a:t>Click to edit Master text styles</a:t>
            </a:r>
          </a:p>
        </p:txBody>
      </p:sp>
      <p:sp>
        <p:nvSpPr>
          <p:cNvPr id="5" name="Date Placeholder 4"/>
          <p:cNvSpPr>
            <a:spLocks noGrp="1"/>
          </p:cNvSpPr>
          <p:nvPr>
            <p:ph type="dt" sz="half" idx="10"/>
          </p:nvPr>
        </p:nvSpPr>
        <p:spPr/>
        <p:txBody>
          <a:bodyPr/>
          <a:lstStyle/>
          <a:p>
            <a:fld id="{2CA430C2-37DD-4617-9D21-699BEAEADA4D}" type="datetimeFigureOut">
              <a:rPr lang="en-IN" smtClean="0"/>
              <a:t>28-04-2023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07B580-0743-4073-A29A-742DA243F658}" type="slidenum">
              <a:rPr lang="en-IN" smtClean="0"/>
              <a:t>‹#›</a:t>
            </a:fld>
            <a:endParaRPr lang="en-IN"/>
          </a:p>
        </p:txBody>
      </p:sp>
    </p:spTree>
    <p:extLst>
      <p:ext uri="{BB962C8B-B14F-4D97-AF65-F5344CB8AC3E}">
        <p14:creationId xmlns:p14="http://schemas.microsoft.com/office/powerpoint/2010/main" val="2514301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69278" y="306642"/>
            <a:ext cx="7141846" cy="111322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69278" y="1533187"/>
            <a:ext cx="7141846" cy="365431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9278" y="5338160"/>
            <a:ext cx="1863090" cy="306637"/>
          </a:xfrm>
          <a:prstGeom prst="rect">
            <a:avLst/>
          </a:prstGeom>
        </p:spPr>
        <p:txBody>
          <a:bodyPr vert="horz" lIns="91440" tIns="45720" rIns="91440" bIns="45720" rtlCol="0" anchor="ctr"/>
          <a:lstStyle>
            <a:lvl1pPr algn="l">
              <a:defRPr sz="1008">
                <a:solidFill>
                  <a:schemeClr val="tx1">
                    <a:tint val="75000"/>
                  </a:schemeClr>
                </a:solidFill>
              </a:defRPr>
            </a:lvl1pPr>
          </a:lstStyle>
          <a:p>
            <a:fld id="{2CA430C2-37DD-4617-9D21-699BEAEADA4D}" type="datetimeFigureOut">
              <a:rPr lang="en-IN" smtClean="0"/>
              <a:t>28-04-2023</a:t>
            </a:fld>
            <a:endParaRPr lang="en-IN"/>
          </a:p>
        </p:txBody>
      </p:sp>
      <p:sp>
        <p:nvSpPr>
          <p:cNvPr id="5" name="Footer Placeholder 4"/>
          <p:cNvSpPr>
            <a:spLocks noGrp="1"/>
          </p:cNvSpPr>
          <p:nvPr>
            <p:ph type="ftr" sz="quarter" idx="3"/>
          </p:nvPr>
        </p:nvSpPr>
        <p:spPr>
          <a:xfrm>
            <a:off x="2742884" y="5338160"/>
            <a:ext cx="2794634" cy="306637"/>
          </a:xfrm>
          <a:prstGeom prst="rect">
            <a:avLst/>
          </a:prstGeom>
        </p:spPr>
        <p:txBody>
          <a:bodyPr vert="horz" lIns="91440" tIns="45720" rIns="91440" bIns="45720" rtlCol="0" anchor="ctr"/>
          <a:lstStyle>
            <a:lvl1pPr algn="ctr">
              <a:defRPr sz="1008">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848033" y="5338160"/>
            <a:ext cx="1863090" cy="306637"/>
          </a:xfrm>
          <a:prstGeom prst="rect">
            <a:avLst/>
          </a:prstGeom>
        </p:spPr>
        <p:txBody>
          <a:bodyPr vert="horz" lIns="91440" tIns="45720" rIns="91440" bIns="45720" rtlCol="0" anchor="ctr"/>
          <a:lstStyle>
            <a:lvl1pPr algn="r">
              <a:defRPr sz="1008">
                <a:solidFill>
                  <a:schemeClr val="tx1">
                    <a:tint val="75000"/>
                  </a:schemeClr>
                </a:solidFill>
              </a:defRPr>
            </a:lvl1pPr>
          </a:lstStyle>
          <a:p>
            <a:fld id="{5107B580-0743-4073-A29A-742DA243F658}" type="slidenum">
              <a:rPr lang="en-IN" smtClean="0"/>
              <a:t>‹#›</a:t>
            </a:fld>
            <a:endParaRPr lang="en-IN"/>
          </a:p>
        </p:txBody>
      </p:sp>
    </p:spTree>
    <p:extLst>
      <p:ext uri="{BB962C8B-B14F-4D97-AF65-F5344CB8AC3E}">
        <p14:creationId xmlns:p14="http://schemas.microsoft.com/office/powerpoint/2010/main" val="14127929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67962" rtl="0" eaLnBrk="1" latinLnBrk="0" hangingPunct="1">
        <a:lnSpc>
          <a:spcPct val="90000"/>
        </a:lnSpc>
        <a:spcBef>
          <a:spcPct val="0"/>
        </a:spcBef>
        <a:buNone/>
        <a:defRPr sz="3695" kern="1200">
          <a:solidFill>
            <a:schemeClr val="tx1"/>
          </a:solidFill>
          <a:latin typeface="+mj-lt"/>
          <a:ea typeface="+mj-ea"/>
          <a:cs typeface="+mj-cs"/>
        </a:defRPr>
      </a:lvl1pPr>
    </p:titleStyle>
    <p:bodyStyle>
      <a:lvl1pPr marL="191990" indent="-191990" algn="l" defTabSz="767962" rtl="0" eaLnBrk="1" latinLnBrk="0" hangingPunct="1">
        <a:lnSpc>
          <a:spcPct val="90000"/>
        </a:lnSpc>
        <a:spcBef>
          <a:spcPts val="840"/>
        </a:spcBef>
        <a:buFont typeface="Arial" panose="020B0604020202020204" pitchFamily="34" charset="0"/>
        <a:buChar char="•"/>
        <a:defRPr sz="2351" kern="1200">
          <a:solidFill>
            <a:schemeClr val="tx1"/>
          </a:solidFill>
          <a:latin typeface="+mn-lt"/>
          <a:ea typeface="+mn-ea"/>
          <a:cs typeface="+mn-cs"/>
        </a:defRPr>
      </a:lvl1pPr>
      <a:lvl2pPr marL="575971" indent="-191990" algn="l" defTabSz="767962" rtl="0" eaLnBrk="1" latinLnBrk="0" hangingPunct="1">
        <a:lnSpc>
          <a:spcPct val="90000"/>
        </a:lnSpc>
        <a:spcBef>
          <a:spcPts val="420"/>
        </a:spcBef>
        <a:buFont typeface="Arial" panose="020B0604020202020204" pitchFamily="34" charset="0"/>
        <a:buChar char="•"/>
        <a:defRPr sz="2016" kern="1200">
          <a:solidFill>
            <a:schemeClr val="tx1"/>
          </a:solidFill>
          <a:latin typeface="+mn-lt"/>
          <a:ea typeface="+mn-ea"/>
          <a:cs typeface="+mn-cs"/>
        </a:defRPr>
      </a:lvl2pPr>
      <a:lvl3pPr marL="959952" indent="-191990" algn="l" defTabSz="767962" rtl="0" eaLnBrk="1" latinLnBrk="0" hangingPunct="1">
        <a:lnSpc>
          <a:spcPct val="90000"/>
        </a:lnSpc>
        <a:spcBef>
          <a:spcPts val="420"/>
        </a:spcBef>
        <a:buFont typeface="Arial" panose="020B0604020202020204" pitchFamily="34" charset="0"/>
        <a:buChar char="•"/>
        <a:defRPr sz="1681" kern="1200">
          <a:solidFill>
            <a:schemeClr val="tx1"/>
          </a:solidFill>
          <a:latin typeface="+mn-lt"/>
          <a:ea typeface="+mn-ea"/>
          <a:cs typeface="+mn-cs"/>
        </a:defRPr>
      </a:lvl3pPr>
      <a:lvl4pPr marL="1343935" indent="-191990" algn="l" defTabSz="767962" rtl="0" eaLnBrk="1" latinLnBrk="0" hangingPunct="1">
        <a:lnSpc>
          <a:spcPct val="90000"/>
        </a:lnSpc>
        <a:spcBef>
          <a:spcPts val="420"/>
        </a:spcBef>
        <a:buFont typeface="Arial" panose="020B0604020202020204" pitchFamily="34" charset="0"/>
        <a:buChar char="•"/>
        <a:defRPr sz="1512" kern="1200">
          <a:solidFill>
            <a:schemeClr val="tx1"/>
          </a:solidFill>
          <a:latin typeface="+mn-lt"/>
          <a:ea typeface="+mn-ea"/>
          <a:cs typeface="+mn-cs"/>
        </a:defRPr>
      </a:lvl4pPr>
      <a:lvl5pPr marL="1727916" indent="-191990" algn="l" defTabSz="767962" rtl="0" eaLnBrk="1" latinLnBrk="0" hangingPunct="1">
        <a:lnSpc>
          <a:spcPct val="90000"/>
        </a:lnSpc>
        <a:spcBef>
          <a:spcPts val="420"/>
        </a:spcBef>
        <a:buFont typeface="Arial" panose="020B0604020202020204" pitchFamily="34" charset="0"/>
        <a:buChar char="•"/>
        <a:defRPr sz="1512" kern="1200">
          <a:solidFill>
            <a:schemeClr val="tx1"/>
          </a:solidFill>
          <a:latin typeface="+mn-lt"/>
          <a:ea typeface="+mn-ea"/>
          <a:cs typeface="+mn-cs"/>
        </a:defRPr>
      </a:lvl5pPr>
      <a:lvl6pPr marL="2111896" indent="-191990" algn="l" defTabSz="767962" rtl="0" eaLnBrk="1" latinLnBrk="0" hangingPunct="1">
        <a:lnSpc>
          <a:spcPct val="90000"/>
        </a:lnSpc>
        <a:spcBef>
          <a:spcPts val="420"/>
        </a:spcBef>
        <a:buFont typeface="Arial" panose="020B0604020202020204" pitchFamily="34" charset="0"/>
        <a:buChar char="•"/>
        <a:defRPr sz="1512" kern="1200">
          <a:solidFill>
            <a:schemeClr val="tx1"/>
          </a:solidFill>
          <a:latin typeface="+mn-lt"/>
          <a:ea typeface="+mn-ea"/>
          <a:cs typeface="+mn-cs"/>
        </a:defRPr>
      </a:lvl6pPr>
      <a:lvl7pPr marL="2495877" indent="-191990" algn="l" defTabSz="767962" rtl="0" eaLnBrk="1" latinLnBrk="0" hangingPunct="1">
        <a:lnSpc>
          <a:spcPct val="90000"/>
        </a:lnSpc>
        <a:spcBef>
          <a:spcPts val="420"/>
        </a:spcBef>
        <a:buFont typeface="Arial" panose="020B0604020202020204" pitchFamily="34" charset="0"/>
        <a:buChar char="•"/>
        <a:defRPr sz="1512" kern="1200">
          <a:solidFill>
            <a:schemeClr val="tx1"/>
          </a:solidFill>
          <a:latin typeface="+mn-lt"/>
          <a:ea typeface="+mn-ea"/>
          <a:cs typeface="+mn-cs"/>
        </a:defRPr>
      </a:lvl7pPr>
      <a:lvl8pPr marL="2879858" indent="-191990" algn="l" defTabSz="767962" rtl="0" eaLnBrk="1" latinLnBrk="0" hangingPunct="1">
        <a:lnSpc>
          <a:spcPct val="90000"/>
        </a:lnSpc>
        <a:spcBef>
          <a:spcPts val="420"/>
        </a:spcBef>
        <a:buFont typeface="Arial" panose="020B0604020202020204" pitchFamily="34" charset="0"/>
        <a:buChar char="•"/>
        <a:defRPr sz="1512" kern="1200">
          <a:solidFill>
            <a:schemeClr val="tx1"/>
          </a:solidFill>
          <a:latin typeface="+mn-lt"/>
          <a:ea typeface="+mn-ea"/>
          <a:cs typeface="+mn-cs"/>
        </a:defRPr>
      </a:lvl8pPr>
      <a:lvl9pPr marL="3263841" indent="-191990" algn="l" defTabSz="767962" rtl="0" eaLnBrk="1" latinLnBrk="0" hangingPunct="1">
        <a:lnSpc>
          <a:spcPct val="90000"/>
        </a:lnSpc>
        <a:spcBef>
          <a:spcPts val="420"/>
        </a:spcBef>
        <a:buFont typeface="Arial" panose="020B0604020202020204" pitchFamily="34" charset="0"/>
        <a:buChar char="•"/>
        <a:defRPr sz="1512" kern="1200">
          <a:solidFill>
            <a:schemeClr val="tx1"/>
          </a:solidFill>
          <a:latin typeface="+mn-lt"/>
          <a:ea typeface="+mn-ea"/>
          <a:cs typeface="+mn-cs"/>
        </a:defRPr>
      </a:lvl9pPr>
    </p:bodyStyle>
    <p:otherStyle>
      <a:defPPr>
        <a:defRPr lang="en-US"/>
      </a:defPPr>
      <a:lvl1pPr marL="0" algn="l" defTabSz="767962" rtl="0" eaLnBrk="1" latinLnBrk="0" hangingPunct="1">
        <a:defRPr sz="1512" kern="1200">
          <a:solidFill>
            <a:schemeClr val="tx1"/>
          </a:solidFill>
          <a:latin typeface="+mn-lt"/>
          <a:ea typeface="+mn-ea"/>
          <a:cs typeface="+mn-cs"/>
        </a:defRPr>
      </a:lvl1pPr>
      <a:lvl2pPr marL="383981" algn="l" defTabSz="767962" rtl="0" eaLnBrk="1" latinLnBrk="0" hangingPunct="1">
        <a:defRPr sz="1512" kern="1200">
          <a:solidFill>
            <a:schemeClr val="tx1"/>
          </a:solidFill>
          <a:latin typeface="+mn-lt"/>
          <a:ea typeface="+mn-ea"/>
          <a:cs typeface="+mn-cs"/>
        </a:defRPr>
      </a:lvl2pPr>
      <a:lvl3pPr marL="767962" algn="l" defTabSz="767962" rtl="0" eaLnBrk="1" latinLnBrk="0" hangingPunct="1">
        <a:defRPr sz="1512" kern="1200">
          <a:solidFill>
            <a:schemeClr val="tx1"/>
          </a:solidFill>
          <a:latin typeface="+mn-lt"/>
          <a:ea typeface="+mn-ea"/>
          <a:cs typeface="+mn-cs"/>
        </a:defRPr>
      </a:lvl3pPr>
      <a:lvl4pPr marL="1151944" algn="l" defTabSz="767962" rtl="0" eaLnBrk="1" latinLnBrk="0" hangingPunct="1">
        <a:defRPr sz="1512" kern="1200">
          <a:solidFill>
            <a:schemeClr val="tx1"/>
          </a:solidFill>
          <a:latin typeface="+mn-lt"/>
          <a:ea typeface="+mn-ea"/>
          <a:cs typeface="+mn-cs"/>
        </a:defRPr>
      </a:lvl4pPr>
      <a:lvl5pPr marL="1535925" algn="l" defTabSz="767962" rtl="0" eaLnBrk="1" latinLnBrk="0" hangingPunct="1">
        <a:defRPr sz="1512" kern="1200">
          <a:solidFill>
            <a:schemeClr val="tx1"/>
          </a:solidFill>
          <a:latin typeface="+mn-lt"/>
          <a:ea typeface="+mn-ea"/>
          <a:cs typeface="+mn-cs"/>
        </a:defRPr>
      </a:lvl5pPr>
      <a:lvl6pPr marL="1919906" algn="l" defTabSz="767962" rtl="0" eaLnBrk="1" latinLnBrk="0" hangingPunct="1">
        <a:defRPr sz="1512" kern="1200">
          <a:solidFill>
            <a:schemeClr val="tx1"/>
          </a:solidFill>
          <a:latin typeface="+mn-lt"/>
          <a:ea typeface="+mn-ea"/>
          <a:cs typeface="+mn-cs"/>
        </a:defRPr>
      </a:lvl6pPr>
      <a:lvl7pPr marL="2303887" algn="l" defTabSz="767962" rtl="0" eaLnBrk="1" latinLnBrk="0" hangingPunct="1">
        <a:defRPr sz="1512" kern="1200">
          <a:solidFill>
            <a:schemeClr val="tx1"/>
          </a:solidFill>
          <a:latin typeface="+mn-lt"/>
          <a:ea typeface="+mn-ea"/>
          <a:cs typeface="+mn-cs"/>
        </a:defRPr>
      </a:lvl7pPr>
      <a:lvl8pPr marL="2687868" algn="l" defTabSz="767962" rtl="0" eaLnBrk="1" latinLnBrk="0" hangingPunct="1">
        <a:defRPr sz="1512" kern="1200">
          <a:solidFill>
            <a:schemeClr val="tx1"/>
          </a:solidFill>
          <a:latin typeface="+mn-lt"/>
          <a:ea typeface="+mn-ea"/>
          <a:cs typeface="+mn-cs"/>
        </a:defRPr>
      </a:lvl8pPr>
      <a:lvl9pPr marL="3071849" algn="l" defTabSz="767962" rtl="0" eaLnBrk="1" latinLnBrk="0" hangingPunct="1">
        <a:defRPr sz="15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accent6">
                <a:lumMod val="60000"/>
                <a:lumOff val="40000"/>
              </a:schemeClr>
            </a:gs>
          </a:gsLst>
          <a:lin ang="54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3C4B3C-D1B3-CE54-EAA9-8FE891D808B6}"/>
              </a:ext>
            </a:extLst>
          </p:cNvPr>
          <p:cNvSpPr txBox="1"/>
          <p:nvPr/>
        </p:nvSpPr>
        <p:spPr>
          <a:xfrm>
            <a:off x="392723" y="16383"/>
            <a:ext cx="7494953" cy="307777"/>
          </a:xfrm>
          <a:prstGeom prst="rect">
            <a:avLst/>
          </a:prstGeom>
          <a:solidFill>
            <a:schemeClr val="accent5">
              <a:lumMod val="60000"/>
              <a:lumOff val="40000"/>
            </a:schemeClr>
          </a:solidFill>
          <a:ln>
            <a:solidFill>
              <a:schemeClr val="accent5">
                <a:lumMod val="50000"/>
              </a:schemeClr>
            </a:solidFill>
          </a:ln>
        </p:spPr>
        <p:txBody>
          <a:bodyPr wrap="square" rtlCol="0">
            <a:spAutoFit/>
          </a:bodyPr>
          <a:lstStyle/>
          <a:p>
            <a:pPr algn="ctr"/>
            <a:r>
              <a:rPr lang="en-IN" sz="1400" b="1" dirty="0">
                <a:solidFill>
                  <a:srgbClr val="000000"/>
                </a:solidFill>
                <a:latin typeface="Times New Roman" panose="02020603050405020304" pitchFamily="18" charset="0"/>
              </a:rPr>
              <a:t>MARKETING DYNAMICS (SAINSBURY'S PLC)</a:t>
            </a:r>
            <a:endParaRPr lang="en-IN" sz="1400" dirty="0"/>
          </a:p>
        </p:txBody>
      </p:sp>
      <p:sp>
        <p:nvSpPr>
          <p:cNvPr id="5" name="TextBox 4">
            <a:extLst>
              <a:ext uri="{FF2B5EF4-FFF2-40B4-BE49-F238E27FC236}">
                <a16:creationId xmlns:a16="http://schemas.microsoft.com/office/drawing/2014/main" id="{1A3A8F61-F6BD-AE65-FD05-72FE19A08E63}"/>
              </a:ext>
            </a:extLst>
          </p:cNvPr>
          <p:cNvSpPr txBox="1"/>
          <p:nvPr/>
        </p:nvSpPr>
        <p:spPr>
          <a:xfrm>
            <a:off x="0" y="293469"/>
            <a:ext cx="1775637" cy="600164"/>
          </a:xfrm>
          <a:prstGeom prst="rect">
            <a:avLst/>
          </a:prstGeom>
          <a:noFill/>
          <a:ln>
            <a:solidFill>
              <a:schemeClr val="accent2">
                <a:lumMod val="75000"/>
              </a:schemeClr>
            </a:solidFill>
          </a:ln>
        </p:spPr>
        <p:txBody>
          <a:bodyPr wrap="square" rtlCol="0">
            <a:spAutoFit/>
          </a:bodyPr>
          <a:lstStyle/>
          <a:p>
            <a:pPr algn="just"/>
            <a:r>
              <a:rPr lang="en-IN" sz="300" b="1" kern="0" dirty="0">
                <a:latin typeface="Times New Roman" panose="02020603050405020304" pitchFamily="18" charset="0"/>
                <a:ea typeface="Times New Roman" panose="02020603050405020304" pitchFamily="18" charset="0"/>
              </a:rPr>
              <a:t>Introduction </a:t>
            </a:r>
          </a:p>
          <a:p>
            <a:pPr algn="just"/>
            <a:r>
              <a:rPr lang="en-IN" sz="300" dirty="0">
                <a:latin typeface="Times New Roman" panose="02020603050405020304" pitchFamily="18" charset="0"/>
                <a:ea typeface="Times New Roman" panose="02020603050405020304" pitchFamily="18" charset="0"/>
              </a:rPr>
              <a:t>Marketing dynamics are the key focus of the organisation that impacts the pricing strategy of the service or products by producing an effect on customers and manufacturers. The study has presented the key findings of the </a:t>
            </a:r>
            <a:r>
              <a:rPr lang="en-IN" sz="300" b="1" i="1" dirty="0">
                <a:latin typeface="Times New Roman" panose="02020603050405020304" pitchFamily="18" charset="0"/>
                <a:ea typeface="Times New Roman" panose="02020603050405020304" pitchFamily="18" charset="0"/>
              </a:rPr>
              <a:t>“Marketing dynamics”</a:t>
            </a:r>
            <a:r>
              <a:rPr lang="en-IN" sz="300" dirty="0">
                <a:latin typeface="Times New Roman" panose="02020603050405020304" pitchFamily="18" charset="0"/>
                <a:ea typeface="Times New Roman" panose="02020603050405020304" pitchFamily="18" charset="0"/>
              </a:rPr>
              <a:t> of Sainsbury's. Examination of the external and internal marketing environment of the organisation helps to identify the effectiveness of the organisation in the selected market. This study has developed a “Positioning Map” for demonstrating its relations with its competitors in the market of the UK. In addition, the target market of the organisation is described in this study with the use of the segmentation variables. The study has developed a marketing mix of Sainsbury's and a customer persona for organisational development. The creation of the research helps to understand the marketing dynamics of Sainsbury's which holds the largest market position in the UK. </a:t>
            </a:r>
            <a:endParaRPr lang="en-IN" sz="300" dirty="0"/>
          </a:p>
        </p:txBody>
      </p:sp>
      <p:pic>
        <p:nvPicPr>
          <p:cNvPr id="1026" name="Picture 2" descr="Sainsbury's Logo and symbol, meaning, history, PNG, brand">
            <a:extLst>
              <a:ext uri="{FF2B5EF4-FFF2-40B4-BE49-F238E27FC236}">
                <a16:creationId xmlns:a16="http://schemas.microsoft.com/office/drawing/2014/main" id="{D5999901-15CD-9F70-24D1-CE3AFCA772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7543" y="788235"/>
            <a:ext cx="1040549" cy="58530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9649CF4-2FF6-DF9A-4C32-AC4CC73EE14E}"/>
              </a:ext>
            </a:extLst>
          </p:cNvPr>
          <p:cNvSpPr txBox="1"/>
          <p:nvPr/>
        </p:nvSpPr>
        <p:spPr>
          <a:xfrm>
            <a:off x="-16543" y="2650623"/>
            <a:ext cx="1775637" cy="692497"/>
          </a:xfrm>
          <a:prstGeom prst="rect">
            <a:avLst/>
          </a:prstGeom>
          <a:noFill/>
          <a:ln>
            <a:solidFill>
              <a:schemeClr val="accent2">
                <a:lumMod val="75000"/>
              </a:schemeClr>
            </a:solidFill>
          </a:ln>
        </p:spPr>
        <p:txBody>
          <a:bodyPr wrap="square" rtlCol="0">
            <a:spAutoFit/>
          </a:bodyPr>
          <a:lstStyle/>
          <a:p>
            <a:pPr algn="just"/>
            <a:r>
              <a:rPr lang="en-IN" sz="300" b="1" dirty="0">
                <a:latin typeface="Times New Roman" panose="02020603050405020304" pitchFamily="18" charset="0"/>
                <a:ea typeface="Times New Roman" panose="02020603050405020304" pitchFamily="18" charset="0"/>
              </a:rPr>
              <a:t>Analysis </a:t>
            </a:r>
            <a:endParaRPr lang="en-IN" sz="300" dirty="0">
              <a:latin typeface="Arial" panose="020B0604020202020204" pitchFamily="34" charset="0"/>
              <a:ea typeface="Arial" panose="020B0604020202020204" pitchFamily="34" charset="0"/>
            </a:endParaRPr>
          </a:p>
          <a:p>
            <a:pPr algn="just"/>
            <a:r>
              <a:rPr lang="en-IN" sz="300" dirty="0">
                <a:latin typeface="Times New Roman" panose="02020603050405020304" pitchFamily="18" charset="0"/>
                <a:ea typeface="Times New Roman" panose="02020603050405020304" pitchFamily="18" charset="0"/>
              </a:rPr>
              <a:t>The SWOT table helps to identify the internal marketing environment of Sainsbury's where effective brand image and marketing strategy provides support for the growth of the organisation. Innovative marketing strategies are applied by the organisation where social media is used as the triggering aspect where </a:t>
            </a:r>
            <a:r>
              <a:rPr lang="en-IN" sz="300" b="1" i="1" dirty="0">
                <a:latin typeface="Times New Roman" panose="02020603050405020304" pitchFamily="18" charset="0"/>
                <a:ea typeface="Times New Roman" panose="02020603050405020304" pitchFamily="18" charset="0"/>
              </a:rPr>
              <a:t>“content marketing and social media influencers”</a:t>
            </a:r>
            <a:r>
              <a:rPr lang="en-IN" sz="300" dirty="0">
                <a:latin typeface="Times New Roman" panose="02020603050405020304" pitchFamily="18" charset="0"/>
                <a:ea typeface="Times New Roman" panose="02020603050405020304" pitchFamily="18" charset="0"/>
              </a:rPr>
              <a:t> are adopted (</a:t>
            </a:r>
            <a:r>
              <a:rPr lang="en-IN" sz="300" dirty="0" err="1">
                <a:latin typeface="Times New Roman" panose="02020603050405020304" pitchFamily="18" charset="0"/>
                <a:ea typeface="Times New Roman" panose="02020603050405020304" pitchFamily="18" charset="0"/>
              </a:rPr>
              <a:t>Fengyi</a:t>
            </a:r>
            <a:r>
              <a:rPr lang="en-IN" sz="300" dirty="0">
                <a:latin typeface="Times New Roman" panose="02020603050405020304" pitchFamily="18" charset="0"/>
                <a:ea typeface="Times New Roman" panose="02020603050405020304" pitchFamily="18" charset="0"/>
              </a:rPr>
              <a:t>, 2021). On the other hand, higher prices of the products limited the targeted customers of the organisation by </a:t>
            </a:r>
            <a:r>
              <a:rPr lang="en-IN" sz="300" b="1" i="1" dirty="0">
                <a:latin typeface="Times New Roman" panose="02020603050405020304" pitchFamily="18" charset="0"/>
                <a:ea typeface="Times New Roman" panose="02020603050405020304" pitchFamily="18" charset="0"/>
              </a:rPr>
              <a:t>“higher economic group” </a:t>
            </a:r>
            <a:r>
              <a:rPr lang="en-IN" sz="300" dirty="0">
                <a:latin typeface="Times New Roman" panose="02020603050405020304" pitchFamily="18" charset="0"/>
                <a:ea typeface="Times New Roman" panose="02020603050405020304" pitchFamily="18" charset="0"/>
              </a:rPr>
              <a:t>whereas positive feedback is examined for the quality of the products. In the year 2022, the revenue of Sainsbury's was identified as </a:t>
            </a:r>
            <a:r>
              <a:rPr lang="en-IN" sz="300" b="1" i="1" dirty="0">
                <a:latin typeface="Times New Roman" panose="02020603050405020304" pitchFamily="18" charset="0"/>
                <a:ea typeface="Times New Roman" panose="02020603050405020304" pitchFamily="18" charset="0"/>
              </a:rPr>
              <a:t>“$40.831 billion”</a:t>
            </a:r>
            <a:r>
              <a:rPr lang="en-IN" sz="300" dirty="0">
                <a:latin typeface="Times New Roman" panose="02020603050405020304" pitchFamily="18" charset="0"/>
                <a:ea typeface="Times New Roman" panose="02020603050405020304" pitchFamily="18" charset="0"/>
              </a:rPr>
              <a:t> which rose to </a:t>
            </a:r>
            <a:r>
              <a:rPr lang="en-IN" sz="300" b="1" i="1" dirty="0">
                <a:latin typeface="Times New Roman" panose="02020603050405020304" pitchFamily="18" charset="0"/>
                <a:ea typeface="Times New Roman" panose="02020603050405020304" pitchFamily="18" charset="0"/>
              </a:rPr>
              <a:t>7.44% </a:t>
            </a:r>
            <a:r>
              <a:rPr lang="en-IN" sz="300" dirty="0">
                <a:latin typeface="Times New Roman" panose="02020603050405020304" pitchFamily="18" charset="0"/>
                <a:ea typeface="Times New Roman" panose="02020603050405020304" pitchFamily="18" charset="0"/>
              </a:rPr>
              <a:t>from the year 2021 (Macrotrends.net, 2023). Therefore, positive growth in the revenue of the organisation is identified due to effective marketing opportunities such as support of mergers and following marketing trends. The examined threats such as the competitive marketplace, brand switching, globalisation, and pandemic threats can be managed with the opportunities of the organisation.  </a:t>
            </a:r>
            <a:endParaRPr lang="en-IN" sz="300" dirty="0">
              <a:latin typeface="Arial" panose="020B0604020202020204" pitchFamily="34" charset="0"/>
              <a:ea typeface="Arial" panose="020B0604020202020204" pitchFamily="34" charset="0"/>
            </a:endParaRPr>
          </a:p>
          <a:p>
            <a:r>
              <a:rPr lang="en-IN" sz="300" dirty="0">
                <a:latin typeface="Times New Roman" panose="02020603050405020304" pitchFamily="18" charset="0"/>
                <a:ea typeface="Times New Roman" panose="02020603050405020304" pitchFamily="18" charset="0"/>
              </a:rPr>
              <a:t>The image demonstrates the sales growth of Sainsbury due to internal marketing environment support. </a:t>
            </a:r>
            <a:endParaRPr lang="en-IN" sz="300" dirty="0"/>
          </a:p>
        </p:txBody>
      </p:sp>
      <p:graphicFrame>
        <p:nvGraphicFramePr>
          <p:cNvPr id="7" name="Table 6">
            <a:extLst>
              <a:ext uri="{FF2B5EF4-FFF2-40B4-BE49-F238E27FC236}">
                <a16:creationId xmlns:a16="http://schemas.microsoft.com/office/drawing/2014/main" id="{E636E869-D1A8-52CD-1603-3F1E65D2ADF9}"/>
              </a:ext>
            </a:extLst>
          </p:cNvPr>
          <p:cNvGraphicFramePr>
            <a:graphicFrameLocks noGrp="1"/>
          </p:cNvGraphicFramePr>
          <p:nvPr>
            <p:extLst>
              <p:ext uri="{D42A27DB-BD31-4B8C-83A1-F6EECF244321}">
                <p14:modId xmlns:p14="http://schemas.microsoft.com/office/powerpoint/2010/main" val="971240126"/>
              </p:ext>
            </p:extLst>
          </p:nvPr>
        </p:nvGraphicFramePr>
        <p:xfrm>
          <a:off x="1" y="1171927"/>
          <a:ext cx="1775636" cy="1468999"/>
        </p:xfrm>
        <a:graphic>
          <a:graphicData uri="http://schemas.openxmlformats.org/drawingml/2006/table">
            <a:tbl>
              <a:tblPr>
                <a:tableStyleId>{5C22544A-7EE6-4342-B048-85BDC9FD1C3A}</a:tableStyleId>
              </a:tblPr>
              <a:tblGrid>
                <a:gridCol w="887818">
                  <a:extLst>
                    <a:ext uri="{9D8B030D-6E8A-4147-A177-3AD203B41FA5}">
                      <a16:colId xmlns:a16="http://schemas.microsoft.com/office/drawing/2014/main" val="1171113089"/>
                    </a:ext>
                  </a:extLst>
                </a:gridCol>
                <a:gridCol w="887818">
                  <a:extLst>
                    <a:ext uri="{9D8B030D-6E8A-4147-A177-3AD203B41FA5}">
                      <a16:colId xmlns:a16="http://schemas.microsoft.com/office/drawing/2014/main" val="3955910108"/>
                    </a:ext>
                  </a:extLst>
                </a:gridCol>
              </a:tblGrid>
              <a:tr h="115907">
                <a:tc>
                  <a:txBody>
                    <a:bodyPr/>
                    <a:lstStyle/>
                    <a:p>
                      <a:pPr algn="just">
                        <a:lnSpc>
                          <a:spcPct val="100000"/>
                        </a:lnSpc>
                      </a:pPr>
                      <a:r>
                        <a:rPr lang="en-IN" sz="300">
                          <a:effectLst/>
                          <a:latin typeface="Times New Roman" panose="02020603050405020304" pitchFamily="18" charset="0"/>
                          <a:cs typeface="Times New Roman" panose="02020603050405020304" pitchFamily="18" charset="0"/>
                        </a:rPr>
                        <a:t>Strengths </a:t>
                      </a:r>
                      <a:endParaRPr lang="en-IN" sz="300">
                        <a:effectLst/>
                        <a:latin typeface="Times New Roman" panose="02020603050405020304" pitchFamily="18" charset="0"/>
                        <a:ea typeface="Arial" panose="020B0604020202020204" pitchFamily="34" charset="0"/>
                        <a:cs typeface="Times New Roman" panose="02020603050405020304" pitchFamily="18" charset="0"/>
                      </a:endParaRPr>
                    </a:p>
                  </a:txBody>
                  <a:tcPr marL="39586" marR="39586" marT="39586" marB="39586"/>
                </a:tc>
                <a:tc>
                  <a:txBody>
                    <a:bodyPr/>
                    <a:lstStyle/>
                    <a:p>
                      <a:pPr algn="just">
                        <a:lnSpc>
                          <a:spcPct val="100000"/>
                        </a:lnSpc>
                      </a:pPr>
                      <a:r>
                        <a:rPr lang="en-IN" sz="300">
                          <a:effectLst/>
                          <a:latin typeface="Times New Roman" panose="02020603050405020304" pitchFamily="18" charset="0"/>
                          <a:cs typeface="Times New Roman" panose="02020603050405020304" pitchFamily="18" charset="0"/>
                        </a:rPr>
                        <a:t>Weaknesses</a:t>
                      </a:r>
                      <a:endParaRPr lang="en-IN" sz="300">
                        <a:effectLst/>
                        <a:latin typeface="Times New Roman" panose="02020603050405020304" pitchFamily="18" charset="0"/>
                        <a:ea typeface="Arial" panose="020B0604020202020204" pitchFamily="34" charset="0"/>
                        <a:cs typeface="Times New Roman" panose="02020603050405020304" pitchFamily="18" charset="0"/>
                      </a:endParaRPr>
                    </a:p>
                  </a:txBody>
                  <a:tcPr marL="39586" marR="39586" marT="39586" marB="39586"/>
                </a:tc>
                <a:extLst>
                  <a:ext uri="{0D108BD9-81ED-4DB2-BD59-A6C34878D82A}">
                    <a16:rowId xmlns:a16="http://schemas.microsoft.com/office/drawing/2014/main" val="67925861"/>
                  </a:ext>
                </a:extLst>
              </a:tr>
              <a:tr h="592842">
                <a:tc>
                  <a:txBody>
                    <a:bodyPr/>
                    <a:lstStyle/>
                    <a:p>
                      <a:pPr marL="342900" lvl="0" indent="-342900" algn="just">
                        <a:lnSpc>
                          <a:spcPct val="100000"/>
                        </a:lnSpc>
                        <a:buFont typeface="Arial" panose="020B0604020202020204" pitchFamily="34" charset="0"/>
                        <a:buChar char="●"/>
                      </a:pPr>
                      <a:r>
                        <a:rPr lang="en-IN" sz="300" u="none" strike="noStrike" dirty="0">
                          <a:effectLst/>
                          <a:latin typeface="Times New Roman" panose="02020603050405020304" pitchFamily="18" charset="0"/>
                          <a:cs typeface="Times New Roman" panose="02020603050405020304" pitchFamily="18" charset="0"/>
                        </a:rPr>
                        <a:t>Innovative marketing strategy by hiring social media influencers </a:t>
                      </a:r>
                    </a:p>
                    <a:p>
                      <a:pPr marL="342900" lvl="0" indent="-342900" algn="just">
                        <a:lnSpc>
                          <a:spcPct val="100000"/>
                        </a:lnSpc>
                        <a:buFont typeface="Arial" panose="020B0604020202020204" pitchFamily="34" charset="0"/>
                        <a:buChar char="●"/>
                      </a:pPr>
                      <a:r>
                        <a:rPr lang="en-IN" sz="300" u="none" strike="noStrike" dirty="0">
                          <a:effectLst/>
                          <a:latin typeface="Times New Roman" panose="02020603050405020304" pitchFamily="18" charset="0"/>
                          <a:cs typeface="Times New Roman" panose="02020603050405020304" pitchFamily="18" charset="0"/>
                        </a:rPr>
                        <a:t>Use of social media and online presence (Sainsburys.co.uk, 2023)</a:t>
                      </a:r>
                    </a:p>
                    <a:p>
                      <a:pPr marL="342900" lvl="0" indent="-342900" algn="just">
                        <a:lnSpc>
                          <a:spcPct val="100000"/>
                        </a:lnSpc>
                        <a:buFont typeface="Arial" panose="020B0604020202020204" pitchFamily="34" charset="0"/>
                        <a:buChar char="●"/>
                      </a:pPr>
                      <a:r>
                        <a:rPr lang="en-IN" sz="300" u="none" strike="noStrike" dirty="0">
                          <a:effectLst/>
                          <a:latin typeface="Times New Roman" panose="02020603050405020304" pitchFamily="18" charset="0"/>
                          <a:cs typeface="Times New Roman" panose="02020603050405020304" pitchFamily="18" charset="0"/>
                        </a:rPr>
                        <a:t>Higher customer satisfaction </a:t>
                      </a:r>
                    </a:p>
                    <a:p>
                      <a:pPr marL="342900" lvl="0" indent="-342900" algn="just">
                        <a:lnSpc>
                          <a:spcPct val="100000"/>
                        </a:lnSpc>
                        <a:buFont typeface="Arial" panose="020B0604020202020204" pitchFamily="34" charset="0"/>
                        <a:buChar char="●"/>
                      </a:pPr>
                      <a:r>
                        <a:rPr lang="en-IN" sz="300" u="none" strike="noStrike" dirty="0">
                          <a:effectLst/>
                          <a:latin typeface="Times New Roman" panose="02020603050405020304" pitchFamily="18" charset="0"/>
                          <a:cs typeface="Times New Roman" panose="02020603050405020304" pitchFamily="18" charset="0"/>
                        </a:rPr>
                        <a:t>Effective product segmentation</a:t>
                      </a:r>
                    </a:p>
                    <a:p>
                      <a:pPr marL="342900" lvl="0" indent="-342900" algn="just">
                        <a:lnSpc>
                          <a:spcPct val="100000"/>
                        </a:lnSpc>
                        <a:buFont typeface="Arial" panose="020B0604020202020204" pitchFamily="34" charset="0"/>
                        <a:buChar char="●"/>
                      </a:pPr>
                      <a:r>
                        <a:rPr lang="en-IN" sz="300" u="none" strike="noStrike" dirty="0">
                          <a:effectLst/>
                          <a:latin typeface="Times New Roman" panose="02020603050405020304" pitchFamily="18" charset="0"/>
                          <a:cs typeface="Times New Roman" panose="02020603050405020304" pitchFamily="18" charset="0"/>
                        </a:rPr>
                        <a:t>Stock exchange and wider market size  </a:t>
                      </a:r>
                      <a:endParaRPr lang="en-IN" sz="3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9586" marR="39586" marT="39586" marB="39586"/>
                </a:tc>
                <a:tc>
                  <a:txBody>
                    <a:bodyPr/>
                    <a:lstStyle/>
                    <a:p>
                      <a:pPr marL="342900" lvl="0" indent="-342900" algn="just">
                        <a:lnSpc>
                          <a:spcPct val="100000"/>
                        </a:lnSpc>
                        <a:buFont typeface="Arial" panose="020B0604020202020204" pitchFamily="34" charset="0"/>
                        <a:buChar char="●"/>
                      </a:pPr>
                      <a:r>
                        <a:rPr lang="en-IN" sz="300" u="none" strike="noStrike" dirty="0">
                          <a:effectLst/>
                          <a:latin typeface="Times New Roman" panose="02020603050405020304" pitchFamily="18" charset="0"/>
                          <a:cs typeface="Times New Roman" panose="02020603050405020304" pitchFamily="18" charset="0"/>
                        </a:rPr>
                        <a:t>Rising prices of products and services </a:t>
                      </a:r>
                    </a:p>
                    <a:p>
                      <a:pPr marL="342900" lvl="0" indent="-342900" algn="just">
                        <a:lnSpc>
                          <a:spcPct val="100000"/>
                        </a:lnSpc>
                        <a:buFont typeface="Arial" panose="020B0604020202020204" pitchFamily="34" charset="0"/>
                        <a:buChar char="●"/>
                      </a:pPr>
                      <a:r>
                        <a:rPr lang="en-IN" sz="300" u="none" strike="noStrike" dirty="0">
                          <a:effectLst/>
                          <a:latin typeface="Times New Roman" panose="02020603050405020304" pitchFamily="18" charset="0"/>
                          <a:cs typeface="Times New Roman" panose="02020603050405020304" pitchFamily="18" charset="0"/>
                        </a:rPr>
                        <a:t>Brand switching </a:t>
                      </a:r>
                    </a:p>
                    <a:p>
                      <a:pPr marL="342900" lvl="0" indent="-342900" algn="just">
                        <a:lnSpc>
                          <a:spcPct val="100000"/>
                        </a:lnSpc>
                        <a:buFont typeface="Arial" panose="020B0604020202020204" pitchFamily="34" charset="0"/>
                        <a:buChar char="●"/>
                      </a:pPr>
                      <a:r>
                        <a:rPr lang="en-IN" sz="300" u="none" strike="noStrike" dirty="0">
                          <a:effectLst/>
                          <a:latin typeface="Times New Roman" panose="02020603050405020304" pitchFamily="18" charset="0"/>
                          <a:cs typeface="Times New Roman" panose="02020603050405020304" pitchFamily="18" charset="0"/>
                        </a:rPr>
                        <a:t>Expensive products </a:t>
                      </a:r>
                    </a:p>
                    <a:p>
                      <a:pPr marL="342900" lvl="0" indent="-342900" algn="just">
                        <a:lnSpc>
                          <a:spcPct val="100000"/>
                        </a:lnSpc>
                        <a:buFont typeface="Arial" panose="020B0604020202020204" pitchFamily="34" charset="0"/>
                        <a:buChar char="●"/>
                      </a:pPr>
                      <a:r>
                        <a:rPr lang="en-IN" sz="300" u="none" strike="noStrike" dirty="0">
                          <a:effectLst/>
                          <a:latin typeface="Times New Roman" panose="02020603050405020304" pitchFamily="18" charset="0"/>
                          <a:cs typeface="Times New Roman" panose="02020603050405020304" pitchFamily="18" charset="0"/>
                        </a:rPr>
                        <a:t>Financial instability faced “£ 261 million” losses in 2022 (Statista.com, 2023). </a:t>
                      </a:r>
                    </a:p>
                    <a:p>
                      <a:pPr marL="342900" lvl="0" indent="-342900" algn="just">
                        <a:lnSpc>
                          <a:spcPct val="100000"/>
                        </a:lnSpc>
                        <a:buFont typeface="Arial" panose="020B0604020202020204" pitchFamily="34" charset="0"/>
                        <a:buChar char="●"/>
                      </a:pPr>
                      <a:r>
                        <a:rPr lang="en-IN" sz="300" u="none" strike="noStrike" dirty="0">
                          <a:effectLst/>
                          <a:latin typeface="Times New Roman" panose="02020603050405020304" pitchFamily="18" charset="0"/>
                          <a:cs typeface="Times New Roman" panose="02020603050405020304" pitchFamily="18" charset="0"/>
                        </a:rPr>
                        <a:t>The inability to international expansion </a:t>
                      </a:r>
                      <a:endParaRPr lang="en-IN" sz="3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9586" marR="39586" marT="39586" marB="39586"/>
                </a:tc>
                <a:extLst>
                  <a:ext uri="{0D108BD9-81ED-4DB2-BD59-A6C34878D82A}">
                    <a16:rowId xmlns:a16="http://schemas.microsoft.com/office/drawing/2014/main" val="3148747924"/>
                  </a:ext>
                </a:extLst>
              </a:tr>
              <a:tr h="115907">
                <a:tc>
                  <a:txBody>
                    <a:bodyPr/>
                    <a:lstStyle/>
                    <a:p>
                      <a:pPr algn="just">
                        <a:lnSpc>
                          <a:spcPct val="100000"/>
                        </a:lnSpc>
                      </a:pPr>
                      <a:r>
                        <a:rPr lang="en-IN" sz="300">
                          <a:effectLst/>
                          <a:latin typeface="Times New Roman" panose="02020603050405020304" pitchFamily="18" charset="0"/>
                          <a:cs typeface="Times New Roman" panose="02020603050405020304" pitchFamily="18" charset="0"/>
                        </a:rPr>
                        <a:t>Opportunities </a:t>
                      </a:r>
                      <a:endParaRPr lang="en-IN" sz="300">
                        <a:effectLst/>
                        <a:latin typeface="Times New Roman" panose="02020603050405020304" pitchFamily="18" charset="0"/>
                        <a:ea typeface="Arial" panose="020B0604020202020204" pitchFamily="34" charset="0"/>
                        <a:cs typeface="Times New Roman" panose="02020603050405020304" pitchFamily="18" charset="0"/>
                      </a:endParaRPr>
                    </a:p>
                  </a:txBody>
                  <a:tcPr marL="39586" marR="39586" marT="39586" marB="39586"/>
                </a:tc>
                <a:tc>
                  <a:txBody>
                    <a:bodyPr/>
                    <a:lstStyle/>
                    <a:p>
                      <a:pPr algn="just">
                        <a:lnSpc>
                          <a:spcPct val="100000"/>
                        </a:lnSpc>
                      </a:pPr>
                      <a:r>
                        <a:rPr lang="en-IN" sz="300">
                          <a:effectLst/>
                          <a:latin typeface="Times New Roman" panose="02020603050405020304" pitchFamily="18" charset="0"/>
                          <a:cs typeface="Times New Roman" panose="02020603050405020304" pitchFamily="18" charset="0"/>
                        </a:rPr>
                        <a:t>Threats </a:t>
                      </a:r>
                      <a:endParaRPr lang="en-IN" sz="300">
                        <a:effectLst/>
                        <a:latin typeface="Times New Roman" panose="02020603050405020304" pitchFamily="18" charset="0"/>
                        <a:ea typeface="Arial" panose="020B0604020202020204" pitchFamily="34" charset="0"/>
                        <a:cs typeface="Times New Roman" panose="02020603050405020304" pitchFamily="18" charset="0"/>
                      </a:endParaRPr>
                    </a:p>
                  </a:txBody>
                  <a:tcPr marL="39586" marR="39586" marT="39586" marB="39586"/>
                </a:tc>
                <a:extLst>
                  <a:ext uri="{0D108BD9-81ED-4DB2-BD59-A6C34878D82A}">
                    <a16:rowId xmlns:a16="http://schemas.microsoft.com/office/drawing/2014/main" val="604834550"/>
                  </a:ext>
                </a:extLst>
              </a:tr>
              <a:tr h="626373">
                <a:tc>
                  <a:txBody>
                    <a:bodyPr/>
                    <a:lstStyle/>
                    <a:p>
                      <a:pPr marL="342900" lvl="0" indent="-342900" algn="just">
                        <a:lnSpc>
                          <a:spcPct val="100000"/>
                        </a:lnSpc>
                        <a:buFont typeface="Arial" panose="020B0604020202020204" pitchFamily="34" charset="0"/>
                        <a:buChar char="●"/>
                      </a:pPr>
                      <a:r>
                        <a:rPr lang="en-IN" sz="300" u="none" strike="noStrike" dirty="0">
                          <a:effectLst/>
                          <a:latin typeface="Times New Roman" panose="02020603050405020304" pitchFamily="18" charset="0"/>
                          <a:cs typeface="Times New Roman" panose="02020603050405020304" pitchFamily="18" charset="0"/>
                        </a:rPr>
                        <a:t>Internal marketing </a:t>
                      </a:r>
                    </a:p>
                    <a:p>
                      <a:pPr marL="342900" lvl="0" indent="-342900" algn="just">
                        <a:lnSpc>
                          <a:spcPct val="100000"/>
                        </a:lnSpc>
                        <a:buFont typeface="Arial" panose="020B0604020202020204" pitchFamily="34" charset="0"/>
                        <a:buChar char="●"/>
                      </a:pPr>
                      <a:r>
                        <a:rPr lang="en-IN" sz="300" u="none" strike="noStrike" dirty="0">
                          <a:effectLst/>
                          <a:latin typeface="Times New Roman" panose="02020603050405020304" pitchFamily="18" charset="0"/>
                          <a:cs typeface="Times New Roman" panose="02020603050405020304" pitchFamily="18" charset="0"/>
                        </a:rPr>
                        <a:t>Marketing area development and growth in a rural area </a:t>
                      </a:r>
                    </a:p>
                    <a:p>
                      <a:pPr marL="342900" lvl="0" indent="-342900" algn="just">
                        <a:lnSpc>
                          <a:spcPct val="100000"/>
                        </a:lnSpc>
                        <a:buFont typeface="Arial" panose="020B0604020202020204" pitchFamily="34" charset="0"/>
                        <a:buChar char="●"/>
                      </a:pPr>
                      <a:r>
                        <a:rPr lang="en-IN" sz="300" u="none" strike="noStrike" dirty="0">
                          <a:effectLst/>
                          <a:latin typeface="Times New Roman" panose="02020603050405020304" pitchFamily="18" charset="0"/>
                          <a:cs typeface="Times New Roman" panose="02020603050405020304" pitchFamily="18" charset="0"/>
                        </a:rPr>
                        <a:t>Brand merged with Asda in 2018 (Sainsburys.co.uk, 2023).  </a:t>
                      </a:r>
                    </a:p>
                    <a:p>
                      <a:pPr marL="342900" lvl="0" indent="-342900" algn="just">
                        <a:lnSpc>
                          <a:spcPct val="100000"/>
                        </a:lnSpc>
                        <a:buFont typeface="Arial" panose="020B0604020202020204" pitchFamily="34" charset="0"/>
                        <a:buChar char="●"/>
                      </a:pPr>
                      <a:r>
                        <a:rPr lang="en-IN" sz="300" u="none" strike="noStrike" dirty="0">
                          <a:effectLst/>
                          <a:latin typeface="Times New Roman" panose="02020603050405020304" pitchFamily="18" charset="0"/>
                          <a:cs typeface="Times New Roman" panose="02020603050405020304" pitchFamily="18" charset="0"/>
                        </a:rPr>
                        <a:t>Followed market trend </a:t>
                      </a:r>
                      <a:endParaRPr lang="en-IN" sz="3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9586" marR="39586" marT="39586" marB="39586"/>
                </a:tc>
                <a:tc>
                  <a:txBody>
                    <a:bodyPr/>
                    <a:lstStyle/>
                    <a:p>
                      <a:pPr marL="342900" lvl="0" indent="-342900" algn="just">
                        <a:lnSpc>
                          <a:spcPct val="100000"/>
                        </a:lnSpc>
                        <a:buFont typeface="Arial" panose="020B0604020202020204" pitchFamily="34" charset="0"/>
                        <a:buChar char="●"/>
                      </a:pPr>
                      <a:r>
                        <a:rPr lang="en-IN" sz="300" u="none" strike="noStrike" dirty="0">
                          <a:effectLst/>
                          <a:latin typeface="Times New Roman" panose="02020603050405020304" pitchFamily="18" charset="0"/>
                          <a:cs typeface="Times New Roman" panose="02020603050405020304" pitchFamily="18" charset="0"/>
                        </a:rPr>
                        <a:t>The highly competitive global market </a:t>
                      </a:r>
                    </a:p>
                    <a:p>
                      <a:pPr marL="342900" lvl="0" indent="-342900" algn="just">
                        <a:lnSpc>
                          <a:spcPct val="100000"/>
                        </a:lnSpc>
                        <a:buFont typeface="Arial" panose="020B0604020202020204" pitchFamily="34" charset="0"/>
                        <a:buChar char="●"/>
                      </a:pPr>
                      <a:r>
                        <a:rPr lang="en-IN" sz="300" u="none" strike="noStrike" dirty="0">
                          <a:effectLst/>
                          <a:latin typeface="Times New Roman" panose="02020603050405020304" pitchFamily="18" charset="0"/>
                          <a:cs typeface="Times New Roman" panose="02020603050405020304" pitchFamily="18" charset="0"/>
                        </a:rPr>
                        <a:t>Threats of globalisation </a:t>
                      </a:r>
                    </a:p>
                    <a:p>
                      <a:pPr marL="342900" lvl="0" indent="-342900" algn="just">
                        <a:lnSpc>
                          <a:spcPct val="100000"/>
                        </a:lnSpc>
                        <a:buFont typeface="Arial" panose="020B0604020202020204" pitchFamily="34" charset="0"/>
                        <a:buChar char="●"/>
                      </a:pPr>
                      <a:r>
                        <a:rPr lang="en-IN" sz="300" u="none" strike="noStrike" dirty="0">
                          <a:effectLst/>
                          <a:latin typeface="Times New Roman" panose="02020603050405020304" pitchFamily="18" charset="0"/>
                          <a:cs typeface="Times New Roman" panose="02020603050405020304" pitchFamily="18" charset="0"/>
                        </a:rPr>
                        <a:t>Pandemic situation </a:t>
                      </a:r>
                    </a:p>
                    <a:p>
                      <a:pPr marL="342900" lvl="0" indent="-342900" algn="just">
                        <a:lnSpc>
                          <a:spcPct val="100000"/>
                        </a:lnSpc>
                        <a:buFont typeface="Arial" panose="020B0604020202020204" pitchFamily="34" charset="0"/>
                        <a:buChar char="●"/>
                      </a:pPr>
                      <a:r>
                        <a:rPr lang="en-IN" sz="300" u="none" strike="noStrike" dirty="0">
                          <a:effectLst/>
                          <a:latin typeface="Times New Roman" panose="02020603050405020304" pitchFamily="18" charset="0"/>
                          <a:cs typeface="Times New Roman" panose="02020603050405020304" pitchFamily="18" charset="0"/>
                        </a:rPr>
                        <a:t>Controversies and regulations of marketing countries </a:t>
                      </a:r>
                      <a:endParaRPr lang="en-IN" sz="3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9586" marR="39586" marT="39586" marB="39586"/>
                </a:tc>
                <a:extLst>
                  <a:ext uri="{0D108BD9-81ED-4DB2-BD59-A6C34878D82A}">
                    <a16:rowId xmlns:a16="http://schemas.microsoft.com/office/drawing/2014/main" val="140912444"/>
                  </a:ext>
                </a:extLst>
              </a:tr>
            </a:tbl>
          </a:graphicData>
        </a:graphic>
      </p:graphicFrame>
      <p:pic>
        <p:nvPicPr>
          <p:cNvPr id="8" name="image1.png">
            <a:extLst>
              <a:ext uri="{FF2B5EF4-FFF2-40B4-BE49-F238E27FC236}">
                <a16:creationId xmlns:a16="http://schemas.microsoft.com/office/drawing/2014/main" id="{8F659593-A1F0-99AF-6D19-7F517FACDF9A}"/>
              </a:ext>
            </a:extLst>
          </p:cNvPr>
          <p:cNvPicPr/>
          <p:nvPr/>
        </p:nvPicPr>
        <p:blipFill>
          <a:blip r:embed="rId3"/>
          <a:stretch>
            <a:fillRect/>
          </a:stretch>
        </p:blipFill>
        <p:spPr>
          <a:xfrm>
            <a:off x="-8272" y="3343120"/>
            <a:ext cx="1775637" cy="801676"/>
          </a:xfrm>
          <a:prstGeom prst="rect">
            <a:avLst/>
          </a:prstGeom>
        </p:spPr>
      </p:pic>
      <p:graphicFrame>
        <p:nvGraphicFramePr>
          <p:cNvPr id="9" name="Table 8">
            <a:extLst>
              <a:ext uri="{FF2B5EF4-FFF2-40B4-BE49-F238E27FC236}">
                <a16:creationId xmlns:a16="http://schemas.microsoft.com/office/drawing/2014/main" id="{992F0840-DD73-C272-3B8A-3F073FA6B639}"/>
              </a:ext>
            </a:extLst>
          </p:cNvPr>
          <p:cNvGraphicFramePr>
            <a:graphicFrameLocks noGrp="1"/>
          </p:cNvGraphicFramePr>
          <p:nvPr>
            <p:extLst>
              <p:ext uri="{D42A27DB-BD31-4B8C-83A1-F6EECF244321}">
                <p14:modId xmlns:p14="http://schemas.microsoft.com/office/powerpoint/2010/main" val="3503794189"/>
              </p:ext>
            </p:extLst>
          </p:nvPr>
        </p:nvGraphicFramePr>
        <p:xfrm>
          <a:off x="0" y="4123842"/>
          <a:ext cx="1800815" cy="1551324"/>
        </p:xfrm>
        <a:graphic>
          <a:graphicData uri="http://schemas.openxmlformats.org/drawingml/2006/table">
            <a:tbl>
              <a:tblPr>
                <a:tableStyleId>{00A15C55-8517-42AA-B614-E9B94910E393}</a:tableStyleId>
              </a:tblPr>
              <a:tblGrid>
                <a:gridCol w="401019">
                  <a:extLst>
                    <a:ext uri="{9D8B030D-6E8A-4147-A177-3AD203B41FA5}">
                      <a16:colId xmlns:a16="http://schemas.microsoft.com/office/drawing/2014/main" val="1645713020"/>
                    </a:ext>
                  </a:extLst>
                </a:gridCol>
                <a:gridCol w="1036480">
                  <a:extLst>
                    <a:ext uri="{9D8B030D-6E8A-4147-A177-3AD203B41FA5}">
                      <a16:colId xmlns:a16="http://schemas.microsoft.com/office/drawing/2014/main" val="2447569073"/>
                    </a:ext>
                  </a:extLst>
                </a:gridCol>
                <a:gridCol w="363316">
                  <a:extLst>
                    <a:ext uri="{9D8B030D-6E8A-4147-A177-3AD203B41FA5}">
                      <a16:colId xmlns:a16="http://schemas.microsoft.com/office/drawing/2014/main" val="164815578"/>
                    </a:ext>
                  </a:extLst>
                </a:gridCol>
              </a:tblGrid>
              <a:tr h="138589">
                <a:tc>
                  <a:txBody>
                    <a:bodyPr/>
                    <a:lstStyle/>
                    <a:p>
                      <a:pPr algn="just">
                        <a:lnSpc>
                          <a:spcPct val="100000"/>
                        </a:lnSpc>
                      </a:pPr>
                      <a:r>
                        <a:rPr lang="en-IN" sz="200">
                          <a:effectLst/>
                          <a:latin typeface="Times New Roman" panose="02020603050405020304" pitchFamily="18" charset="0"/>
                          <a:cs typeface="Times New Roman" panose="02020603050405020304" pitchFamily="18" charset="0"/>
                        </a:rPr>
                        <a:t>Factors </a:t>
                      </a:r>
                      <a:endParaRPr lang="en-IN" sz="200">
                        <a:effectLst/>
                        <a:latin typeface="Times New Roman" panose="02020603050405020304" pitchFamily="18" charset="0"/>
                        <a:ea typeface="Arial" panose="020B0604020202020204" pitchFamily="34" charset="0"/>
                        <a:cs typeface="Times New Roman" panose="02020603050405020304" pitchFamily="18" charset="0"/>
                      </a:endParaRPr>
                    </a:p>
                  </a:txBody>
                  <a:tcPr marL="23899" marR="23899" marT="23899" marB="23899"/>
                </a:tc>
                <a:tc>
                  <a:txBody>
                    <a:bodyPr/>
                    <a:lstStyle/>
                    <a:p>
                      <a:pPr algn="just">
                        <a:lnSpc>
                          <a:spcPct val="100000"/>
                        </a:lnSpc>
                      </a:pPr>
                      <a:r>
                        <a:rPr lang="en-IN" sz="200" dirty="0">
                          <a:effectLst/>
                          <a:latin typeface="Times New Roman" panose="02020603050405020304" pitchFamily="18" charset="0"/>
                          <a:cs typeface="Times New Roman" panose="02020603050405020304" pitchFamily="18" charset="0"/>
                        </a:rPr>
                        <a:t>Description </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3899" marR="23899" marT="23899" marB="23899"/>
                </a:tc>
                <a:tc>
                  <a:txBody>
                    <a:bodyPr/>
                    <a:lstStyle/>
                    <a:p>
                      <a:pPr algn="just">
                        <a:lnSpc>
                          <a:spcPct val="100000"/>
                        </a:lnSpc>
                      </a:pPr>
                      <a:r>
                        <a:rPr lang="en-IN" sz="200" dirty="0">
                          <a:effectLst/>
                          <a:latin typeface="Times New Roman" panose="02020603050405020304" pitchFamily="18" charset="0"/>
                          <a:cs typeface="Times New Roman" panose="02020603050405020304" pitchFamily="18" charset="0"/>
                        </a:rPr>
                        <a:t>Impacts </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3899" marR="23899" marT="23899" marB="23899"/>
                </a:tc>
                <a:extLst>
                  <a:ext uri="{0D108BD9-81ED-4DB2-BD59-A6C34878D82A}">
                    <a16:rowId xmlns:a16="http://schemas.microsoft.com/office/drawing/2014/main" val="429441955"/>
                  </a:ext>
                </a:extLst>
              </a:tr>
              <a:tr h="207969">
                <a:tc>
                  <a:txBody>
                    <a:bodyPr/>
                    <a:lstStyle/>
                    <a:p>
                      <a:pPr algn="just">
                        <a:lnSpc>
                          <a:spcPct val="100000"/>
                        </a:lnSpc>
                      </a:pPr>
                      <a:r>
                        <a:rPr lang="en-IN" sz="200">
                          <a:effectLst/>
                          <a:latin typeface="Times New Roman" panose="02020603050405020304" pitchFamily="18" charset="0"/>
                          <a:cs typeface="Times New Roman" panose="02020603050405020304" pitchFamily="18" charset="0"/>
                        </a:rPr>
                        <a:t>P (Political)</a:t>
                      </a:r>
                      <a:endParaRPr lang="en-IN" sz="200">
                        <a:effectLst/>
                        <a:latin typeface="Times New Roman" panose="02020603050405020304" pitchFamily="18" charset="0"/>
                        <a:ea typeface="Arial" panose="020B0604020202020204" pitchFamily="34" charset="0"/>
                        <a:cs typeface="Times New Roman" panose="02020603050405020304" pitchFamily="18" charset="0"/>
                      </a:endParaRPr>
                    </a:p>
                  </a:txBody>
                  <a:tcPr marL="23899" marR="23899" marT="23899" marB="23899"/>
                </a:tc>
                <a:tc>
                  <a:txBody>
                    <a:bodyPr/>
                    <a:lstStyle/>
                    <a:p>
                      <a:pPr marL="342900" lvl="0" indent="-342900" algn="just">
                        <a:lnSpc>
                          <a:spcPct val="100000"/>
                        </a:lnSpc>
                        <a:buFont typeface="Arial" panose="020B0604020202020204" pitchFamily="34" charset="0"/>
                        <a:buChar char="●"/>
                      </a:pPr>
                      <a:r>
                        <a:rPr lang="en-IN" sz="200" u="none" strike="noStrike">
                          <a:effectLst/>
                          <a:latin typeface="Times New Roman" panose="02020603050405020304" pitchFamily="18" charset="0"/>
                          <a:cs typeface="Times New Roman" panose="02020603050405020304" pitchFamily="18" charset="0"/>
                        </a:rPr>
                        <a:t>Modern parliamentary democracy </a:t>
                      </a:r>
                    </a:p>
                    <a:p>
                      <a:pPr marL="342900" lvl="0" indent="-342900" algn="just">
                        <a:lnSpc>
                          <a:spcPct val="100000"/>
                        </a:lnSpc>
                        <a:buFont typeface="Arial" panose="020B0604020202020204" pitchFamily="34" charset="0"/>
                        <a:buChar char="●"/>
                      </a:pPr>
                      <a:r>
                        <a:rPr lang="en-IN" sz="200" u="none" strike="noStrike">
                          <a:effectLst/>
                          <a:latin typeface="Times New Roman" panose="02020603050405020304" pitchFamily="18" charset="0"/>
                          <a:cs typeface="Times New Roman" panose="02020603050405020304" pitchFamily="18" charset="0"/>
                        </a:rPr>
                        <a:t>Powerful and stable government </a:t>
                      </a:r>
                    </a:p>
                    <a:p>
                      <a:pPr marL="342900" lvl="0" indent="-342900" algn="just">
                        <a:lnSpc>
                          <a:spcPct val="100000"/>
                        </a:lnSpc>
                        <a:buFont typeface="Arial" panose="020B0604020202020204" pitchFamily="34" charset="0"/>
                        <a:buChar char="●"/>
                      </a:pPr>
                      <a:r>
                        <a:rPr lang="en-IN" sz="200" u="none" strike="noStrike">
                          <a:effectLst/>
                          <a:latin typeface="Times New Roman" panose="02020603050405020304" pitchFamily="18" charset="0"/>
                          <a:cs typeface="Times New Roman" panose="02020603050405020304" pitchFamily="18" charset="0"/>
                        </a:rPr>
                        <a:t>Low corruption level due to a stable political environment </a:t>
                      </a:r>
                    </a:p>
                    <a:p>
                      <a:pPr marL="342900" lvl="0" indent="-342900" algn="just">
                        <a:lnSpc>
                          <a:spcPct val="100000"/>
                        </a:lnSpc>
                        <a:buFont typeface="Arial" panose="020B0604020202020204" pitchFamily="34" charset="0"/>
                        <a:buChar char="●"/>
                      </a:pPr>
                      <a:r>
                        <a:rPr lang="en-IN" sz="200" u="none" strike="noStrike">
                          <a:effectLst/>
                          <a:latin typeface="Times New Roman" panose="02020603050405020304" pitchFamily="18" charset="0"/>
                          <a:cs typeface="Times New Roman" panose="02020603050405020304" pitchFamily="18" charset="0"/>
                        </a:rPr>
                        <a:t>Issues in Brexit Deal  </a:t>
                      </a:r>
                      <a:endParaRPr lang="en-IN" sz="200" u="none" strike="noStrike">
                        <a:effectLst/>
                        <a:latin typeface="Times New Roman" panose="02020603050405020304" pitchFamily="18" charset="0"/>
                        <a:ea typeface="Arial" panose="020B0604020202020204" pitchFamily="34" charset="0"/>
                        <a:cs typeface="Times New Roman" panose="02020603050405020304" pitchFamily="18" charset="0"/>
                      </a:endParaRPr>
                    </a:p>
                  </a:txBody>
                  <a:tcPr marL="23899" marR="23899" marT="23899" marB="23899"/>
                </a:tc>
                <a:tc>
                  <a:txBody>
                    <a:bodyPr/>
                    <a:lstStyle/>
                    <a:p>
                      <a:pPr algn="just">
                        <a:lnSpc>
                          <a:spcPct val="100000"/>
                        </a:lnSpc>
                      </a:pPr>
                      <a:r>
                        <a:rPr lang="en-IN" sz="200" dirty="0">
                          <a:effectLst/>
                          <a:latin typeface="Times New Roman" panose="02020603050405020304" pitchFamily="18" charset="0"/>
                          <a:cs typeface="Times New Roman" panose="02020603050405020304" pitchFamily="18" charset="0"/>
                        </a:rPr>
                        <a:t>Negative </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3899" marR="23899" marT="23899" marB="23899"/>
                </a:tc>
                <a:extLst>
                  <a:ext uri="{0D108BD9-81ED-4DB2-BD59-A6C34878D82A}">
                    <a16:rowId xmlns:a16="http://schemas.microsoft.com/office/drawing/2014/main" val="2579734715"/>
                  </a:ext>
                </a:extLst>
              </a:tr>
              <a:tr h="312615">
                <a:tc>
                  <a:txBody>
                    <a:bodyPr/>
                    <a:lstStyle/>
                    <a:p>
                      <a:pPr algn="just">
                        <a:lnSpc>
                          <a:spcPct val="100000"/>
                        </a:lnSpc>
                      </a:pPr>
                      <a:r>
                        <a:rPr lang="en-IN" sz="200">
                          <a:effectLst/>
                          <a:latin typeface="Times New Roman" panose="02020603050405020304" pitchFamily="18" charset="0"/>
                          <a:cs typeface="Times New Roman" panose="02020603050405020304" pitchFamily="18" charset="0"/>
                        </a:rPr>
                        <a:t>E (Economic)</a:t>
                      </a:r>
                      <a:endParaRPr lang="en-IN" sz="200">
                        <a:effectLst/>
                        <a:latin typeface="Times New Roman" panose="02020603050405020304" pitchFamily="18" charset="0"/>
                        <a:ea typeface="Arial" panose="020B0604020202020204" pitchFamily="34" charset="0"/>
                        <a:cs typeface="Times New Roman" panose="02020603050405020304" pitchFamily="18" charset="0"/>
                      </a:endParaRPr>
                    </a:p>
                  </a:txBody>
                  <a:tcPr marL="23899" marR="23899" marT="23899" marB="23899"/>
                </a:tc>
                <a:tc>
                  <a:txBody>
                    <a:bodyPr/>
                    <a:lstStyle/>
                    <a:p>
                      <a:pPr marL="342900" lvl="0" indent="-342900" algn="just">
                        <a:lnSpc>
                          <a:spcPct val="100000"/>
                        </a:lnSpc>
                        <a:buFont typeface="Arial" panose="020B0604020202020204" pitchFamily="34" charset="0"/>
                        <a:buChar char="●"/>
                      </a:pPr>
                      <a:r>
                        <a:rPr lang="en-IN" sz="200" u="none" strike="noStrike" dirty="0">
                          <a:effectLst/>
                          <a:latin typeface="Times New Roman" panose="02020603050405020304" pitchFamily="18" charset="0"/>
                          <a:cs typeface="Times New Roman" panose="02020603050405020304" pitchFamily="18" charset="0"/>
                        </a:rPr>
                        <a:t>The high growth of GDP is “4.1%” in the year 2022 (Ons.gov.uk, 2023). </a:t>
                      </a:r>
                    </a:p>
                    <a:p>
                      <a:pPr marL="342900" lvl="0" indent="-342900" algn="just">
                        <a:lnSpc>
                          <a:spcPct val="100000"/>
                        </a:lnSpc>
                        <a:buFont typeface="Arial" panose="020B0604020202020204" pitchFamily="34" charset="0"/>
                        <a:buChar char="●"/>
                      </a:pPr>
                      <a:r>
                        <a:rPr lang="en-IN" sz="200" u="none" strike="noStrike" dirty="0">
                          <a:effectLst/>
                          <a:latin typeface="Times New Roman" panose="02020603050405020304" pitchFamily="18" charset="0"/>
                          <a:cs typeface="Times New Roman" panose="02020603050405020304" pitchFamily="18" charset="0"/>
                        </a:rPr>
                        <a:t>Declined inflammation rate by 0.77% in the year 2020 (Cooper, 2020). </a:t>
                      </a:r>
                    </a:p>
                    <a:p>
                      <a:pPr marL="342900" lvl="0" indent="-342900" algn="just">
                        <a:lnSpc>
                          <a:spcPct val="100000"/>
                        </a:lnSpc>
                        <a:buFont typeface="Arial" panose="020B0604020202020204" pitchFamily="34" charset="0"/>
                        <a:buChar char="●"/>
                      </a:pPr>
                      <a:r>
                        <a:rPr lang="en-IN" sz="200" u="none" strike="noStrike" dirty="0">
                          <a:effectLst/>
                          <a:latin typeface="Times New Roman" panose="02020603050405020304" pitchFamily="18" charset="0"/>
                          <a:cs typeface="Times New Roman" panose="02020603050405020304" pitchFamily="18" charset="0"/>
                        </a:rPr>
                        <a:t>Reduction of the corporate tax rate by 17% (ns.gov.uk, 2023)</a:t>
                      </a:r>
                    </a:p>
                    <a:p>
                      <a:pPr marL="342900" lvl="0" indent="-342900" algn="just">
                        <a:lnSpc>
                          <a:spcPct val="100000"/>
                        </a:lnSpc>
                        <a:buFont typeface="Arial" panose="020B0604020202020204" pitchFamily="34" charset="0"/>
                        <a:buChar char="●"/>
                      </a:pPr>
                      <a:r>
                        <a:rPr lang="en-IN" sz="200" u="none" strike="noStrike" dirty="0">
                          <a:effectLst/>
                          <a:latin typeface="Times New Roman" panose="02020603050405020304" pitchFamily="18" charset="0"/>
                          <a:cs typeface="Times New Roman" panose="02020603050405020304" pitchFamily="18" charset="0"/>
                        </a:rPr>
                        <a:t>The lower unemployment rate is 4.8% (Ons.gov.uk, 2023).  </a:t>
                      </a:r>
                      <a:endParaRPr lang="en-IN" sz="2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3899" marR="23899" marT="23899" marB="23899"/>
                </a:tc>
                <a:tc>
                  <a:txBody>
                    <a:bodyPr/>
                    <a:lstStyle/>
                    <a:p>
                      <a:pPr algn="just">
                        <a:lnSpc>
                          <a:spcPct val="100000"/>
                        </a:lnSpc>
                      </a:pPr>
                      <a:r>
                        <a:rPr lang="en-IN" sz="200" dirty="0">
                          <a:effectLst/>
                          <a:latin typeface="Times New Roman" panose="02020603050405020304" pitchFamily="18" charset="0"/>
                          <a:cs typeface="Times New Roman" panose="02020603050405020304" pitchFamily="18" charset="0"/>
                        </a:rPr>
                        <a:t>Positive </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3899" marR="23899" marT="23899" marB="23899"/>
                </a:tc>
                <a:extLst>
                  <a:ext uri="{0D108BD9-81ED-4DB2-BD59-A6C34878D82A}">
                    <a16:rowId xmlns:a16="http://schemas.microsoft.com/office/drawing/2014/main" val="3161523651"/>
                  </a:ext>
                </a:extLst>
              </a:tr>
              <a:tr h="164123">
                <a:tc>
                  <a:txBody>
                    <a:bodyPr/>
                    <a:lstStyle/>
                    <a:p>
                      <a:pPr algn="just">
                        <a:lnSpc>
                          <a:spcPct val="100000"/>
                        </a:lnSpc>
                      </a:pPr>
                      <a:r>
                        <a:rPr lang="en-IN" sz="200">
                          <a:effectLst/>
                          <a:latin typeface="Times New Roman" panose="02020603050405020304" pitchFamily="18" charset="0"/>
                          <a:cs typeface="Times New Roman" panose="02020603050405020304" pitchFamily="18" charset="0"/>
                        </a:rPr>
                        <a:t>S (Social)</a:t>
                      </a:r>
                      <a:endParaRPr lang="en-IN" sz="200">
                        <a:effectLst/>
                        <a:latin typeface="Times New Roman" panose="02020603050405020304" pitchFamily="18" charset="0"/>
                        <a:ea typeface="Arial" panose="020B0604020202020204" pitchFamily="34" charset="0"/>
                        <a:cs typeface="Times New Roman" panose="02020603050405020304" pitchFamily="18" charset="0"/>
                      </a:endParaRPr>
                    </a:p>
                  </a:txBody>
                  <a:tcPr marL="23899" marR="23899" marT="23899" marB="23899"/>
                </a:tc>
                <a:tc>
                  <a:txBody>
                    <a:bodyPr/>
                    <a:lstStyle/>
                    <a:p>
                      <a:pPr marL="342900" lvl="0" indent="-342900" algn="just">
                        <a:lnSpc>
                          <a:spcPct val="100000"/>
                        </a:lnSpc>
                        <a:buFont typeface="Arial" panose="020B0604020202020204" pitchFamily="34" charset="0"/>
                        <a:buChar char="●"/>
                      </a:pPr>
                      <a:r>
                        <a:rPr lang="en-IN" sz="200" u="none" strike="noStrike" dirty="0">
                          <a:effectLst/>
                          <a:latin typeface="Times New Roman" panose="02020603050405020304" pitchFamily="18" charset="0"/>
                          <a:cs typeface="Times New Roman" panose="02020603050405020304" pitchFamily="18" charset="0"/>
                        </a:rPr>
                        <a:t>The higher population rate of “67 million” (Cooper, 2020)</a:t>
                      </a:r>
                    </a:p>
                    <a:p>
                      <a:pPr marL="342900" lvl="0" indent="-342900" algn="just">
                        <a:lnSpc>
                          <a:spcPct val="100000"/>
                        </a:lnSpc>
                        <a:buFont typeface="Arial" panose="020B0604020202020204" pitchFamily="34" charset="0"/>
                        <a:buChar char="●"/>
                      </a:pPr>
                      <a:r>
                        <a:rPr lang="en-IN" sz="200" u="none" strike="noStrike" dirty="0">
                          <a:effectLst/>
                          <a:latin typeface="Times New Roman" panose="02020603050405020304" pitchFamily="18" charset="0"/>
                          <a:cs typeface="Times New Roman" panose="02020603050405020304" pitchFamily="18" charset="0"/>
                        </a:rPr>
                        <a:t>Diversity in the population </a:t>
                      </a:r>
                    </a:p>
                    <a:p>
                      <a:pPr marL="342900" lvl="0" indent="-342900" algn="just">
                        <a:lnSpc>
                          <a:spcPct val="100000"/>
                        </a:lnSpc>
                        <a:buFont typeface="Arial" panose="020B0604020202020204" pitchFamily="34" charset="0"/>
                        <a:buChar char="●"/>
                      </a:pPr>
                      <a:r>
                        <a:rPr lang="en-IN" sz="200" u="none" strike="noStrike" dirty="0">
                          <a:effectLst/>
                          <a:latin typeface="Times New Roman" panose="02020603050405020304" pitchFamily="18" charset="0"/>
                          <a:cs typeface="Times New Roman" panose="02020603050405020304" pitchFamily="18" charset="0"/>
                        </a:rPr>
                        <a:t>Higher literacy rate up to 99% (Ons.gov.uk, 2023)</a:t>
                      </a:r>
                      <a:endParaRPr lang="en-IN" sz="2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3899" marR="23899" marT="23899" marB="23899"/>
                </a:tc>
                <a:tc>
                  <a:txBody>
                    <a:bodyPr/>
                    <a:lstStyle/>
                    <a:p>
                      <a:pPr algn="just">
                        <a:lnSpc>
                          <a:spcPct val="100000"/>
                        </a:lnSpc>
                      </a:pPr>
                      <a:r>
                        <a:rPr lang="en-IN" sz="200">
                          <a:effectLst/>
                          <a:latin typeface="Times New Roman" panose="02020603050405020304" pitchFamily="18" charset="0"/>
                          <a:cs typeface="Times New Roman" panose="02020603050405020304" pitchFamily="18" charset="0"/>
                        </a:rPr>
                        <a:t>Positive </a:t>
                      </a:r>
                      <a:endParaRPr lang="en-IN" sz="200">
                        <a:effectLst/>
                        <a:latin typeface="Times New Roman" panose="02020603050405020304" pitchFamily="18" charset="0"/>
                        <a:ea typeface="Arial" panose="020B0604020202020204" pitchFamily="34" charset="0"/>
                        <a:cs typeface="Times New Roman" panose="02020603050405020304" pitchFamily="18" charset="0"/>
                      </a:endParaRPr>
                    </a:p>
                  </a:txBody>
                  <a:tcPr marL="23899" marR="23899" marT="23899" marB="23899"/>
                </a:tc>
                <a:extLst>
                  <a:ext uri="{0D108BD9-81ED-4DB2-BD59-A6C34878D82A}">
                    <a16:rowId xmlns:a16="http://schemas.microsoft.com/office/drawing/2014/main" val="1416509892"/>
                  </a:ext>
                </a:extLst>
              </a:tr>
              <a:tr h="211016">
                <a:tc>
                  <a:txBody>
                    <a:bodyPr/>
                    <a:lstStyle/>
                    <a:p>
                      <a:pPr algn="just">
                        <a:lnSpc>
                          <a:spcPct val="100000"/>
                        </a:lnSpc>
                      </a:pPr>
                      <a:r>
                        <a:rPr lang="en-IN" sz="200">
                          <a:effectLst/>
                          <a:latin typeface="Times New Roman" panose="02020603050405020304" pitchFamily="18" charset="0"/>
                          <a:cs typeface="Times New Roman" panose="02020603050405020304" pitchFamily="18" charset="0"/>
                        </a:rPr>
                        <a:t>T (Technological)</a:t>
                      </a:r>
                      <a:endParaRPr lang="en-IN" sz="200">
                        <a:effectLst/>
                        <a:latin typeface="Times New Roman" panose="02020603050405020304" pitchFamily="18" charset="0"/>
                        <a:ea typeface="Arial" panose="020B0604020202020204" pitchFamily="34" charset="0"/>
                        <a:cs typeface="Times New Roman" panose="02020603050405020304" pitchFamily="18" charset="0"/>
                      </a:endParaRPr>
                    </a:p>
                  </a:txBody>
                  <a:tcPr marL="23899" marR="23899" marT="23899" marB="23899"/>
                </a:tc>
                <a:tc>
                  <a:txBody>
                    <a:bodyPr/>
                    <a:lstStyle/>
                    <a:p>
                      <a:pPr marL="342900" lvl="0" indent="-342900" algn="just">
                        <a:lnSpc>
                          <a:spcPct val="100000"/>
                        </a:lnSpc>
                        <a:buFont typeface="Arial" panose="020B0604020202020204" pitchFamily="34" charset="0"/>
                        <a:buChar char="●"/>
                      </a:pPr>
                      <a:r>
                        <a:rPr lang="en-IN" sz="200" u="none" strike="noStrike" dirty="0">
                          <a:effectLst/>
                          <a:latin typeface="Times New Roman" panose="02020603050405020304" pitchFamily="18" charset="0"/>
                          <a:cs typeface="Times New Roman" panose="02020603050405020304" pitchFamily="18" charset="0"/>
                        </a:rPr>
                        <a:t>Advancements in technology </a:t>
                      </a:r>
                    </a:p>
                    <a:p>
                      <a:pPr marL="342900" lvl="0" indent="-342900" algn="just">
                        <a:lnSpc>
                          <a:spcPct val="100000"/>
                        </a:lnSpc>
                        <a:buFont typeface="Arial" panose="020B0604020202020204" pitchFamily="34" charset="0"/>
                        <a:buChar char="●"/>
                      </a:pPr>
                      <a:r>
                        <a:rPr lang="en-IN" sz="200" u="none" strike="noStrike" dirty="0">
                          <a:effectLst/>
                          <a:latin typeface="Times New Roman" panose="02020603050405020304" pitchFamily="18" charset="0"/>
                          <a:cs typeface="Times New Roman" panose="02020603050405020304" pitchFamily="18" charset="0"/>
                        </a:rPr>
                        <a:t>Application of IoT, AI and 5G networking </a:t>
                      </a:r>
                    </a:p>
                    <a:p>
                      <a:pPr marL="342900" lvl="0" indent="-342900" algn="just">
                        <a:lnSpc>
                          <a:spcPct val="100000"/>
                        </a:lnSpc>
                        <a:buFont typeface="Arial" panose="020B0604020202020204" pitchFamily="34" charset="0"/>
                        <a:buChar char="●"/>
                      </a:pPr>
                      <a:r>
                        <a:rPr lang="en-IN" sz="200" u="none" strike="noStrike" dirty="0">
                          <a:effectLst/>
                          <a:latin typeface="Times New Roman" panose="02020603050405020304" pitchFamily="18" charset="0"/>
                          <a:cs typeface="Times New Roman" panose="02020603050405020304" pitchFamily="18" charset="0"/>
                        </a:rPr>
                        <a:t>Higher investment of up to “15 billion dollars” in 2020 (Ons.gov.uk, 2023)</a:t>
                      </a:r>
                      <a:endParaRPr lang="en-IN" sz="2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3899" marR="23899" marT="23899" marB="23899"/>
                </a:tc>
                <a:tc>
                  <a:txBody>
                    <a:bodyPr/>
                    <a:lstStyle/>
                    <a:p>
                      <a:pPr algn="just">
                        <a:lnSpc>
                          <a:spcPct val="100000"/>
                        </a:lnSpc>
                      </a:pPr>
                      <a:r>
                        <a:rPr lang="en-IN" sz="200">
                          <a:effectLst/>
                          <a:latin typeface="Times New Roman" panose="02020603050405020304" pitchFamily="18" charset="0"/>
                          <a:cs typeface="Times New Roman" panose="02020603050405020304" pitchFamily="18" charset="0"/>
                        </a:rPr>
                        <a:t>Positive </a:t>
                      </a:r>
                      <a:endParaRPr lang="en-IN" sz="200">
                        <a:effectLst/>
                        <a:latin typeface="Times New Roman" panose="02020603050405020304" pitchFamily="18" charset="0"/>
                        <a:ea typeface="Arial" panose="020B0604020202020204" pitchFamily="34" charset="0"/>
                        <a:cs typeface="Times New Roman" panose="02020603050405020304" pitchFamily="18" charset="0"/>
                      </a:endParaRPr>
                    </a:p>
                  </a:txBody>
                  <a:tcPr marL="23899" marR="23899" marT="23899" marB="23899"/>
                </a:tc>
                <a:extLst>
                  <a:ext uri="{0D108BD9-81ED-4DB2-BD59-A6C34878D82A}">
                    <a16:rowId xmlns:a16="http://schemas.microsoft.com/office/drawing/2014/main" val="1503596557"/>
                  </a:ext>
                </a:extLst>
              </a:tr>
              <a:tr h="171938">
                <a:tc>
                  <a:txBody>
                    <a:bodyPr/>
                    <a:lstStyle/>
                    <a:p>
                      <a:pPr algn="just">
                        <a:lnSpc>
                          <a:spcPct val="100000"/>
                        </a:lnSpc>
                      </a:pPr>
                      <a:r>
                        <a:rPr lang="en-IN" sz="200">
                          <a:effectLst/>
                          <a:latin typeface="Times New Roman" panose="02020603050405020304" pitchFamily="18" charset="0"/>
                          <a:cs typeface="Times New Roman" panose="02020603050405020304" pitchFamily="18" charset="0"/>
                        </a:rPr>
                        <a:t>L (Legal)</a:t>
                      </a:r>
                      <a:endParaRPr lang="en-IN" sz="200">
                        <a:effectLst/>
                        <a:latin typeface="Times New Roman" panose="02020603050405020304" pitchFamily="18" charset="0"/>
                        <a:ea typeface="Arial" panose="020B0604020202020204" pitchFamily="34" charset="0"/>
                        <a:cs typeface="Times New Roman" panose="02020603050405020304" pitchFamily="18" charset="0"/>
                      </a:endParaRPr>
                    </a:p>
                  </a:txBody>
                  <a:tcPr marL="23899" marR="23899" marT="23899" marB="23899"/>
                </a:tc>
                <a:tc>
                  <a:txBody>
                    <a:bodyPr/>
                    <a:lstStyle/>
                    <a:p>
                      <a:pPr marL="342900" lvl="0" indent="-342900" algn="just">
                        <a:lnSpc>
                          <a:spcPct val="100000"/>
                        </a:lnSpc>
                        <a:buFont typeface="Arial" panose="020B0604020202020204" pitchFamily="34" charset="0"/>
                        <a:buChar char="●"/>
                      </a:pPr>
                      <a:r>
                        <a:rPr lang="en-IN" sz="200" u="none" strike="noStrike">
                          <a:effectLst/>
                          <a:latin typeface="Times New Roman" panose="02020603050405020304" pitchFamily="18" charset="0"/>
                          <a:cs typeface="Times New Roman" panose="02020603050405020304" pitchFamily="18" charset="0"/>
                        </a:rPr>
                        <a:t>Supportive business regulation </a:t>
                      </a:r>
                    </a:p>
                    <a:p>
                      <a:pPr marL="342900" lvl="0" indent="-342900" algn="just">
                        <a:lnSpc>
                          <a:spcPct val="100000"/>
                        </a:lnSpc>
                        <a:buFont typeface="Arial" panose="020B0604020202020204" pitchFamily="34" charset="0"/>
                        <a:buChar char="●"/>
                      </a:pPr>
                      <a:r>
                        <a:rPr lang="en-IN" sz="200" u="none" strike="noStrike">
                          <a:effectLst/>
                          <a:latin typeface="Times New Roman" panose="02020603050405020304" pitchFamily="18" charset="0"/>
                          <a:cs typeface="Times New Roman" panose="02020603050405020304" pitchFamily="18" charset="0"/>
                        </a:rPr>
                        <a:t>“Equality Act 2010” and “Employment Act 1996”</a:t>
                      </a:r>
                      <a:endParaRPr lang="en-IN" sz="200" u="none" strike="noStrike">
                        <a:effectLst/>
                        <a:latin typeface="Times New Roman" panose="02020603050405020304" pitchFamily="18" charset="0"/>
                        <a:ea typeface="Arial" panose="020B0604020202020204" pitchFamily="34" charset="0"/>
                        <a:cs typeface="Times New Roman" panose="02020603050405020304" pitchFamily="18" charset="0"/>
                      </a:endParaRPr>
                    </a:p>
                  </a:txBody>
                  <a:tcPr marL="23899" marR="23899" marT="23899" marB="23899"/>
                </a:tc>
                <a:tc>
                  <a:txBody>
                    <a:bodyPr/>
                    <a:lstStyle/>
                    <a:p>
                      <a:pPr algn="just">
                        <a:lnSpc>
                          <a:spcPct val="100000"/>
                        </a:lnSpc>
                      </a:pPr>
                      <a:r>
                        <a:rPr lang="en-IN" sz="200">
                          <a:effectLst/>
                          <a:latin typeface="Times New Roman" panose="02020603050405020304" pitchFamily="18" charset="0"/>
                          <a:cs typeface="Times New Roman" panose="02020603050405020304" pitchFamily="18" charset="0"/>
                        </a:rPr>
                        <a:t>Positive </a:t>
                      </a:r>
                      <a:endParaRPr lang="en-IN" sz="200">
                        <a:effectLst/>
                        <a:latin typeface="Times New Roman" panose="02020603050405020304" pitchFamily="18" charset="0"/>
                        <a:ea typeface="Arial" panose="020B0604020202020204" pitchFamily="34" charset="0"/>
                        <a:cs typeface="Times New Roman" panose="02020603050405020304" pitchFamily="18" charset="0"/>
                      </a:endParaRPr>
                    </a:p>
                  </a:txBody>
                  <a:tcPr marL="23899" marR="23899" marT="23899" marB="23899"/>
                </a:tc>
                <a:extLst>
                  <a:ext uri="{0D108BD9-81ED-4DB2-BD59-A6C34878D82A}">
                    <a16:rowId xmlns:a16="http://schemas.microsoft.com/office/drawing/2014/main" val="1210939814"/>
                  </a:ext>
                </a:extLst>
              </a:tr>
              <a:tr h="345074">
                <a:tc>
                  <a:txBody>
                    <a:bodyPr/>
                    <a:lstStyle/>
                    <a:p>
                      <a:pPr algn="just">
                        <a:lnSpc>
                          <a:spcPct val="100000"/>
                        </a:lnSpc>
                      </a:pPr>
                      <a:r>
                        <a:rPr lang="en-IN" sz="200">
                          <a:effectLst/>
                          <a:latin typeface="Times New Roman" panose="02020603050405020304" pitchFamily="18" charset="0"/>
                          <a:cs typeface="Times New Roman" panose="02020603050405020304" pitchFamily="18" charset="0"/>
                        </a:rPr>
                        <a:t>E (Environmental)</a:t>
                      </a:r>
                      <a:endParaRPr lang="en-IN" sz="200">
                        <a:effectLst/>
                        <a:latin typeface="Times New Roman" panose="02020603050405020304" pitchFamily="18" charset="0"/>
                        <a:ea typeface="Arial" panose="020B0604020202020204" pitchFamily="34" charset="0"/>
                        <a:cs typeface="Times New Roman" panose="02020603050405020304" pitchFamily="18" charset="0"/>
                      </a:endParaRPr>
                    </a:p>
                  </a:txBody>
                  <a:tcPr marL="23899" marR="23899" marT="23899" marB="23899"/>
                </a:tc>
                <a:tc>
                  <a:txBody>
                    <a:bodyPr/>
                    <a:lstStyle/>
                    <a:p>
                      <a:pPr marL="342900" lvl="0" indent="-342900" algn="just">
                        <a:lnSpc>
                          <a:spcPct val="100000"/>
                        </a:lnSpc>
                        <a:buFont typeface="Arial" panose="020B0604020202020204" pitchFamily="34" charset="0"/>
                        <a:buChar char="●"/>
                      </a:pPr>
                      <a:r>
                        <a:rPr lang="en-IN" sz="200" u="none" strike="noStrike">
                          <a:effectLst/>
                          <a:latin typeface="Times New Roman" panose="02020603050405020304" pitchFamily="18" charset="0"/>
                          <a:cs typeface="Times New Roman" panose="02020603050405020304" pitchFamily="18" charset="0"/>
                        </a:rPr>
                        <a:t>Rising awareness of sustainability </a:t>
                      </a:r>
                    </a:p>
                    <a:p>
                      <a:pPr marL="342900" lvl="0" indent="-342900" algn="just">
                        <a:lnSpc>
                          <a:spcPct val="100000"/>
                        </a:lnSpc>
                        <a:buFont typeface="Arial" panose="020B0604020202020204" pitchFamily="34" charset="0"/>
                        <a:buChar char="●"/>
                      </a:pPr>
                      <a:r>
                        <a:rPr lang="en-IN" sz="200" u="none" strike="noStrike">
                          <a:effectLst/>
                          <a:latin typeface="Times New Roman" panose="02020603050405020304" pitchFamily="18" charset="0"/>
                          <a:cs typeface="Times New Roman" panose="02020603050405020304" pitchFamily="18" charset="0"/>
                        </a:rPr>
                        <a:t>Eco-friendly strategy application and pollutants management </a:t>
                      </a:r>
                      <a:endParaRPr lang="en-IN" sz="200" u="none" strike="noStrike">
                        <a:effectLst/>
                        <a:latin typeface="Times New Roman" panose="02020603050405020304" pitchFamily="18" charset="0"/>
                        <a:ea typeface="Arial" panose="020B0604020202020204" pitchFamily="34" charset="0"/>
                        <a:cs typeface="Times New Roman" panose="02020603050405020304" pitchFamily="18" charset="0"/>
                      </a:endParaRPr>
                    </a:p>
                  </a:txBody>
                  <a:tcPr marL="23899" marR="23899" marT="23899" marB="23899"/>
                </a:tc>
                <a:tc>
                  <a:txBody>
                    <a:bodyPr/>
                    <a:lstStyle/>
                    <a:p>
                      <a:pPr algn="just">
                        <a:lnSpc>
                          <a:spcPct val="100000"/>
                        </a:lnSpc>
                      </a:pPr>
                      <a:r>
                        <a:rPr lang="en-IN" sz="200" dirty="0">
                          <a:effectLst/>
                          <a:latin typeface="Times New Roman" panose="02020603050405020304" pitchFamily="18" charset="0"/>
                          <a:cs typeface="Times New Roman" panose="02020603050405020304" pitchFamily="18" charset="0"/>
                        </a:rPr>
                        <a:t>Positive </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23899" marR="23899" marT="23899" marB="23899"/>
                </a:tc>
                <a:extLst>
                  <a:ext uri="{0D108BD9-81ED-4DB2-BD59-A6C34878D82A}">
                    <a16:rowId xmlns:a16="http://schemas.microsoft.com/office/drawing/2014/main" val="1963748883"/>
                  </a:ext>
                </a:extLst>
              </a:tr>
            </a:tbl>
          </a:graphicData>
        </a:graphic>
      </p:graphicFrame>
      <p:sp>
        <p:nvSpPr>
          <p:cNvPr id="10" name="TextBox 9">
            <a:extLst>
              <a:ext uri="{FF2B5EF4-FFF2-40B4-BE49-F238E27FC236}">
                <a16:creationId xmlns:a16="http://schemas.microsoft.com/office/drawing/2014/main" id="{0F53380D-2F0F-8869-9BA6-CA8651775E36}"/>
              </a:ext>
            </a:extLst>
          </p:cNvPr>
          <p:cNvSpPr txBox="1"/>
          <p:nvPr/>
        </p:nvSpPr>
        <p:spPr>
          <a:xfrm>
            <a:off x="1800815" y="324160"/>
            <a:ext cx="1645300" cy="830997"/>
          </a:xfrm>
          <a:prstGeom prst="rect">
            <a:avLst/>
          </a:prstGeom>
          <a:noFill/>
          <a:ln>
            <a:solidFill>
              <a:schemeClr val="accent2">
                <a:lumMod val="75000"/>
              </a:schemeClr>
            </a:solidFill>
          </a:ln>
        </p:spPr>
        <p:txBody>
          <a:bodyPr wrap="square" rtlCol="0">
            <a:spAutoFit/>
          </a:bodyPr>
          <a:lstStyle/>
          <a:p>
            <a:pPr algn="just"/>
            <a:r>
              <a:rPr lang="en-IN" sz="300" b="1" dirty="0">
                <a:effectLst/>
                <a:latin typeface="Times New Roman" panose="02020603050405020304" pitchFamily="18" charset="0"/>
                <a:ea typeface="Times New Roman" panose="02020603050405020304" pitchFamily="18" charset="0"/>
              </a:rPr>
              <a:t>Analysis </a:t>
            </a:r>
            <a:endParaRPr lang="en-IN" sz="300" dirty="0">
              <a:effectLst/>
              <a:latin typeface="Arial" panose="020B0604020202020204" pitchFamily="34" charset="0"/>
              <a:ea typeface="Arial" panose="020B0604020202020204" pitchFamily="34" charset="0"/>
            </a:endParaRPr>
          </a:p>
          <a:p>
            <a:pPr algn="just"/>
            <a:r>
              <a:rPr lang="en-IN" sz="300" dirty="0">
                <a:effectLst/>
                <a:latin typeface="Times New Roman" panose="02020603050405020304" pitchFamily="18" charset="0"/>
                <a:ea typeface="Times New Roman" panose="02020603050405020304" pitchFamily="18" charset="0"/>
              </a:rPr>
              <a:t>Analysis of the market in the UK helps to identify the external marketing environment of Sainsbury's. The above-described table demonstrates external environmental factors' impacts positively whereas political factors create complications for Sainsbury's. Examined political factors are showing political stability provides opportunities for business growth whereas “Brexit Issues” creates complications for the marketing of Sainsbury's (Cooper, 2020). In addition, GDP growth and decreased inflammation rate give positive impacts on the marketing opportunities of the organisation by enchantment of the sales rate. </a:t>
            </a:r>
            <a:r>
              <a:rPr lang="en-IN" sz="300" b="1" i="1" dirty="0">
                <a:effectLst/>
                <a:latin typeface="Times New Roman" panose="02020603050405020304" pitchFamily="18" charset="0"/>
                <a:ea typeface="Times New Roman" panose="02020603050405020304" pitchFamily="18" charset="0"/>
              </a:rPr>
              <a:t>Sainsbury's Plc</a:t>
            </a:r>
            <a:r>
              <a:rPr lang="en-IN" sz="300" dirty="0">
                <a:effectLst/>
                <a:latin typeface="Times New Roman" panose="02020603050405020304" pitchFamily="18" charset="0"/>
                <a:ea typeface="Times New Roman" panose="02020603050405020304" pitchFamily="18" charset="0"/>
              </a:rPr>
              <a:t>, known as the second largest supermarket in the marketplace of the UK operates from </a:t>
            </a:r>
            <a:r>
              <a:rPr lang="en-IN" sz="300" b="1" i="1" dirty="0">
                <a:effectLst/>
                <a:latin typeface="Times New Roman" panose="02020603050405020304" pitchFamily="18" charset="0"/>
                <a:ea typeface="Times New Roman" panose="02020603050405020304" pitchFamily="18" charset="0"/>
              </a:rPr>
              <a:t>15.2% </a:t>
            </a:r>
            <a:r>
              <a:rPr lang="en-IN" sz="300" dirty="0">
                <a:effectLst/>
                <a:latin typeface="Times New Roman" panose="02020603050405020304" pitchFamily="18" charset="0"/>
                <a:ea typeface="Times New Roman" panose="02020603050405020304" pitchFamily="18" charset="0"/>
              </a:rPr>
              <a:t>of the market share (Sainsburys.co.uk, 2023). The identified external environment opportunities help in the rise of the sales of Sainsbury's as in 2021-22 the sales grew up to </a:t>
            </a:r>
            <a:r>
              <a:rPr lang="en-IN" sz="300" b="1" i="1" dirty="0">
                <a:effectLst/>
                <a:latin typeface="Times New Roman" panose="02020603050405020304" pitchFamily="18" charset="0"/>
                <a:ea typeface="Times New Roman" panose="02020603050405020304" pitchFamily="18" charset="0"/>
              </a:rPr>
              <a:t>“6.2%”</a:t>
            </a:r>
            <a:r>
              <a:rPr lang="en-IN" sz="300" dirty="0">
                <a:effectLst/>
                <a:latin typeface="Times New Roman" panose="02020603050405020304" pitchFamily="18" charset="0"/>
                <a:ea typeface="Times New Roman" panose="02020603050405020304" pitchFamily="18" charset="0"/>
              </a:rPr>
              <a:t> (Statista.com, 2023). However, the supportive external environment of the UK provides marketing opportunities where supportive legislation helps in the management of Sainsbury's. </a:t>
            </a:r>
            <a:endParaRPr lang="en-IN" sz="300" dirty="0">
              <a:effectLst/>
              <a:latin typeface="Arial" panose="020B0604020202020204" pitchFamily="34" charset="0"/>
              <a:ea typeface="Arial" panose="020B0604020202020204" pitchFamily="34" charset="0"/>
            </a:endParaRPr>
          </a:p>
          <a:p>
            <a:pPr algn="just"/>
            <a:r>
              <a:rPr lang="en-IN" sz="300" dirty="0">
                <a:effectLst/>
                <a:latin typeface="Times New Roman" panose="02020603050405020304" pitchFamily="18" charset="0"/>
                <a:ea typeface="Times New Roman" panose="02020603050405020304" pitchFamily="18" charset="0"/>
              </a:rPr>
              <a:t>The sustainability awareness of the country provides support for sustainable marketing development in this organisation. In the market of the UK, various opportunities are provided by the social factors where higher diversity is examined in the population of the country.    </a:t>
            </a:r>
            <a:endParaRPr lang="en-IN" sz="300" dirty="0">
              <a:effectLst/>
              <a:latin typeface="Arial" panose="020B0604020202020204" pitchFamily="34" charset="0"/>
              <a:ea typeface="Arial" panose="020B0604020202020204" pitchFamily="34" charset="0"/>
            </a:endParaRPr>
          </a:p>
        </p:txBody>
      </p:sp>
      <p:sp>
        <p:nvSpPr>
          <p:cNvPr id="12" name="TextBox 11">
            <a:extLst>
              <a:ext uri="{FF2B5EF4-FFF2-40B4-BE49-F238E27FC236}">
                <a16:creationId xmlns:a16="http://schemas.microsoft.com/office/drawing/2014/main" id="{DE415D3B-805D-78A0-AC94-7736B5D53F02}"/>
              </a:ext>
            </a:extLst>
          </p:cNvPr>
          <p:cNvSpPr txBox="1"/>
          <p:nvPr/>
        </p:nvSpPr>
        <p:spPr>
          <a:xfrm>
            <a:off x="1809087" y="1255185"/>
            <a:ext cx="1637414" cy="415498"/>
          </a:xfrm>
          <a:prstGeom prst="rect">
            <a:avLst/>
          </a:prstGeom>
          <a:noFill/>
          <a:ln>
            <a:solidFill>
              <a:schemeClr val="accent2">
                <a:lumMod val="75000"/>
              </a:schemeClr>
            </a:solidFill>
          </a:ln>
        </p:spPr>
        <p:txBody>
          <a:bodyPr wrap="square" rtlCol="0">
            <a:spAutoFit/>
          </a:bodyPr>
          <a:lstStyle/>
          <a:p>
            <a:pPr algn="just"/>
            <a:r>
              <a:rPr lang="en-IN" sz="300" b="1" kern="0" dirty="0">
                <a:effectLst/>
                <a:latin typeface="Times New Roman" panose="02020603050405020304" pitchFamily="18" charset="0"/>
                <a:ea typeface="Times New Roman" panose="02020603050405020304" pitchFamily="18" charset="0"/>
              </a:rPr>
              <a:t>Perceptual Map development/ Positioning Map of Sainsbury's </a:t>
            </a:r>
          </a:p>
          <a:p>
            <a:pPr algn="just"/>
            <a:r>
              <a:rPr lang="en-IN" sz="300" dirty="0">
                <a:effectLst/>
                <a:latin typeface="Times New Roman" panose="02020603050405020304" pitchFamily="18" charset="0"/>
                <a:ea typeface="Times New Roman" panose="02020603050405020304" pitchFamily="18" charset="0"/>
              </a:rPr>
              <a:t>Market positioning is defined as the ability for influencing the perception of the brand relative to competitors. Examination of the marketing strategies of Sainsbury's helps to identify the effectiveness of the brand. In the UK market, the effective competitors of Sainsbury's are </a:t>
            </a:r>
            <a:r>
              <a:rPr lang="en-IN" sz="300" b="1" i="1" dirty="0">
                <a:effectLst/>
                <a:latin typeface="Times New Roman" panose="02020603050405020304" pitchFamily="18" charset="0"/>
                <a:ea typeface="Times New Roman" panose="02020603050405020304" pitchFamily="18" charset="0"/>
              </a:rPr>
              <a:t>“Tesco Plc, Marks and Spencer, ASDA and Morrison”</a:t>
            </a:r>
            <a:r>
              <a:rPr lang="en-IN" sz="300" dirty="0">
                <a:effectLst/>
                <a:latin typeface="Times New Roman" panose="02020603050405020304" pitchFamily="18" charset="0"/>
                <a:ea typeface="Times New Roman" panose="02020603050405020304" pitchFamily="18" charset="0"/>
              </a:rPr>
              <a:t> (Sainsburys.co.uk, 2023). The developed perception map of Sainsbury demonstrates a clear position of the brand in the targeted market area.</a:t>
            </a:r>
            <a:endParaRPr lang="en-IN" sz="300" dirty="0">
              <a:effectLst/>
              <a:latin typeface="Arial" panose="020B0604020202020204" pitchFamily="34" charset="0"/>
              <a:ea typeface="Arial" panose="020B0604020202020204" pitchFamily="34" charset="0"/>
            </a:endParaRPr>
          </a:p>
        </p:txBody>
      </p:sp>
      <p:pic>
        <p:nvPicPr>
          <p:cNvPr id="13" name="image3.png">
            <a:extLst>
              <a:ext uri="{FF2B5EF4-FFF2-40B4-BE49-F238E27FC236}">
                <a16:creationId xmlns:a16="http://schemas.microsoft.com/office/drawing/2014/main" id="{5FDA6CBA-6617-A3DC-D1AF-ACD346806697}"/>
              </a:ext>
            </a:extLst>
          </p:cNvPr>
          <p:cNvPicPr/>
          <p:nvPr/>
        </p:nvPicPr>
        <p:blipFill>
          <a:blip r:embed="rId4"/>
          <a:srcRect l="9298" r="10877"/>
          <a:stretch>
            <a:fillRect/>
          </a:stretch>
        </p:blipFill>
        <p:spPr>
          <a:xfrm>
            <a:off x="1849246" y="1736822"/>
            <a:ext cx="1544082" cy="104880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TextBox 13">
            <a:extLst>
              <a:ext uri="{FF2B5EF4-FFF2-40B4-BE49-F238E27FC236}">
                <a16:creationId xmlns:a16="http://schemas.microsoft.com/office/drawing/2014/main" id="{5A0BB9DE-2648-E0EF-2154-432C4DE65DF0}"/>
              </a:ext>
            </a:extLst>
          </p:cNvPr>
          <p:cNvSpPr txBox="1"/>
          <p:nvPr/>
        </p:nvSpPr>
        <p:spPr>
          <a:xfrm>
            <a:off x="1800815" y="2800220"/>
            <a:ext cx="1568237" cy="784830"/>
          </a:xfrm>
          <a:prstGeom prst="rect">
            <a:avLst/>
          </a:prstGeom>
          <a:noFill/>
          <a:ln>
            <a:solidFill>
              <a:schemeClr val="accent2">
                <a:lumMod val="75000"/>
              </a:schemeClr>
            </a:solidFill>
          </a:ln>
        </p:spPr>
        <p:txBody>
          <a:bodyPr wrap="square" rtlCol="0">
            <a:spAutoFit/>
          </a:bodyPr>
          <a:lstStyle/>
          <a:p>
            <a:pPr algn="just"/>
            <a:r>
              <a:rPr lang="en-IN" sz="300" dirty="0">
                <a:effectLst/>
                <a:latin typeface="Times New Roman" panose="02020603050405020304" pitchFamily="18" charset="0"/>
                <a:ea typeface="Times New Roman" panose="02020603050405020304" pitchFamily="18" charset="0"/>
              </a:rPr>
              <a:t>In the developed image two criteria for comparison of the brands in the UK market were examined such as </a:t>
            </a:r>
            <a:r>
              <a:rPr lang="en-IN" sz="300" b="1" i="1" dirty="0">
                <a:effectLst/>
                <a:latin typeface="Times New Roman" panose="02020603050405020304" pitchFamily="18" charset="0"/>
                <a:ea typeface="Times New Roman" panose="02020603050405020304" pitchFamily="18" charset="0"/>
              </a:rPr>
              <a:t>“price and quality”</a:t>
            </a:r>
            <a:r>
              <a:rPr lang="en-IN" sz="300" dirty="0">
                <a:effectLst/>
                <a:latin typeface="Times New Roman" panose="02020603050405020304" pitchFamily="18" charset="0"/>
                <a:ea typeface="Times New Roman" panose="02020603050405020304" pitchFamily="18" charset="0"/>
              </a:rPr>
              <a:t>. Based on the position of Sainsbury's, it is present at a moderately high price with higher quality. In comparison, a higher position of “Marks and Spencer” is examined in the Map which makes the market competitive for Sainsbury's (Upadhyay </a:t>
            </a:r>
            <a:r>
              <a:rPr lang="en-IN" sz="300" i="1" dirty="0">
                <a:effectLst/>
                <a:latin typeface="Times New Roman" panose="02020603050405020304" pitchFamily="18" charset="0"/>
                <a:ea typeface="Times New Roman" panose="02020603050405020304" pitchFamily="18" charset="0"/>
              </a:rPr>
              <a:t>et al. </a:t>
            </a:r>
            <a:r>
              <a:rPr lang="en-IN" sz="300" dirty="0">
                <a:effectLst/>
                <a:latin typeface="Times New Roman" panose="02020603050405020304" pitchFamily="18" charset="0"/>
                <a:ea typeface="Times New Roman" panose="02020603050405020304" pitchFamily="18" charset="0"/>
              </a:rPr>
              <a:t>2021). The brand has followed a </a:t>
            </a:r>
            <a:r>
              <a:rPr lang="en-IN" sz="300" b="1" i="1" dirty="0">
                <a:effectLst/>
                <a:latin typeface="Times New Roman" panose="02020603050405020304" pitchFamily="18" charset="0"/>
                <a:ea typeface="Times New Roman" panose="02020603050405020304" pitchFamily="18" charset="0"/>
              </a:rPr>
              <a:t>“value for money” </a:t>
            </a:r>
            <a:r>
              <a:rPr lang="en-IN" sz="300" dirty="0">
                <a:effectLst/>
                <a:latin typeface="Times New Roman" panose="02020603050405020304" pitchFamily="18" charset="0"/>
                <a:ea typeface="Times New Roman" panose="02020603050405020304" pitchFamily="18" charset="0"/>
              </a:rPr>
              <a:t>strategy in marketing where it has chosen SEO marketing, social media and Influencer marketing (Sainsburys.co.uk, 2023). On the other hand, in an analysis of the position of </a:t>
            </a:r>
            <a:r>
              <a:rPr lang="en-IN" sz="300" b="1" i="1" dirty="0">
                <a:effectLst/>
                <a:latin typeface="Times New Roman" panose="02020603050405020304" pitchFamily="18" charset="0"/>
                <a:ea typeface="Times New Roman" panose="02020603050405020304" pitchFamily="18" charset="0"/>
              </a:rPr>
              <a:t>“ASDA and </a:t>
            </a:r>
            <a:r>
              <a:rPr lang="en-IN" sz="300" b="1" i="1" dirty="0" err="1">
                <a:effectLst/>
                <a:latin typeface="Times New Roman" panose="02020603050405020304" pitchFamily="18" charset="0"/>
                <a:ea typeface="Times New Roman" panose="02020603050405020304" pitchFamily="18" charset="0"/>
              </a:rPr>
              <a:t>Morissions</a:t>
            </a:r>
            <a:r>
              <a:rPr lang="en-IN" sz="300" b="1" i="1" dirty="0">
                <a:effectLst/>
                <a:latin typeface="Times New Roman" panose="02020603050405020304" pitchFamily="18" charset="0"/>
                <a:ea typeface="Times New Roman" panose="02020603050405020304" pitchFamily="18" charset="0"/>
              </a:rPr>
              <a:t>”</a:t>
            </a:r>
            <a:r>
              <a:rPr lang="en-IN" sz="300" dirty="0">
                <a:effectLst/>
                <a:latin typeface="Times New Roman" panose="02020603050405020304" pitchFamily="18" charset="0"/>
                <a:ea typeface="Times New Roman" panose="02020603050405020304" pitchFamily="18" charset="0"/>
              </a:rPr>
              <a:t> a lower position in the Map is identified in comparison with Sainsbury's. Therefore, Sainsbury's established a significant market position which was identified with a comparison of the position of competitors in the perception map. </a:t>
            </a:r>
            <a:endParaRPr lang="en-IN" sz="300" dirty="0">
              <a:effectLst/>
              <a:latin typeface="Arial" panose="020B0604020202020204" pitchFamily="34" charset="0"/>
              <a:ea typeface="Arial" panose="020B0604020202020204" pitchFamily="34" charset="0"/>
            </a:endParaRPr>
          </a:p>
          <a:p>
            <a:pPr algn="just"/>
            <a:r>
              <a:rPr lang="en-IN" sz="300" dirty="0">
                <a:effectLst/>
                <a:latin typeface="Times New Roman" panose="02020603050405020304" pitchFamily="18" charset="0"/>
                <a:ea typeface="Times New Roman" panose="02020603050405020304" pitchFamily="18" charset="0"/>
              </a:rPr>
              <a:t>A sufficient market position gives opportunities for increasing revenue and sales along with competitive advantages for Sainsbury's. As per the view of Iyer </a:t>
            </a:r>
            <a:r>
              <a:rPr lang="en-IN" sz="300" i="1" dirty="0">
                <a:effectLst/>
                <a:latin typeface="Times New Roman" panose="02020603050405020304" pitchFamily="18" charset="0"/>
                <a:ea typeface="Times New Roman" panose="02020603050405020304" pitchFamily="18" charset="0"/>
              </a:rPr>
              <a:t>et al. </a:t>
            </a:r>
            <a:r>
              <a:rPr lang="en-IN" sz="300" dirty="0">
                <a:effectLst/>
                <a:latin typeface="Times New Roman" panose="02020603050405020304" pitchFamily="18" charset="0"/>
                <a:ea typeface="Times New Roman" panose="02020603050405020304" pitchFamily="18" charset="0"/>
              </a:rPr>
              <a:t>(2019), three factors are associated with a market position such as “products, business and competitors”. Therefore, an examination of the efficient position of Sainsbury's in the Perception map highlighted its innovative market strategies with the use of social media.</a:t>
            </a:r>
            <a:endParaRPr lang="en-IN" sz="300" dirty="0">
              <a:effectLst/>
              <a:latin typeface="Arial" panose="020B0604020202020204" pitchFamily="34" charset="0"/>
              <a:ea typeface="Arial" panose="020B0604020202020204" pitchFamily="34" charset="0"/>
            </a:endParaRPr>
          </a:p>
        </p:txBody>
      </p:sp>
      <p:graphicFrame>
        <p:nvGraphicFramePr>
          <p:cNvPr id="15" name="Table 14">
            <a:extLst>
              <a:ext uri="{FF2B5EF4-FFF2-40B4-BE49-F238E27FC236}">
                <a16:creationId xmlns:a16="http://schemas.microsoft.com/office/drawing/2014/main" id="{C3F1104C-9891-5C2D-8F08-BC3644D94BE6}"/>
              </a:ext>
            </a:extLst>
          </p:cNvPr>
          <p:cNvGraphicFramePr>
            <a:graphicFrameLocks noGrp="1"/>
          </p:cNvGraphicFramePr>
          <p:nvPr>
            <p:extLst>
              <p:ext uri="{D42A27DB-BD31-4B8C-83A1-F6EECF244321}">
                <p14:modId xmlns:p14="http://schemas.microsoft.com/office/powerpoint/2010/main" val="3560036494"/>
              </p:ext>
            </p:extLst>
          </p:nvPr>
        </p:nvGraphicFramePr>
        <p:xfrm>
          <a:off x="1800815" y="3612628"/>
          <a:ext cx="1637028" cy="314960"/>
        </p:xfrm>
        <a:graphic>
          <a:graphicData uri="http://schemas.openxmlformats.org/drawingml/2006/table">
            <a:tbl>
              <a:tblPr>
                <a:tableStyleId>{F5AB1C69-6EDB-4FF4-983F-18BD219EF322}</a:tableStyleId>
              </a:tblPr>
              <a:tblGrid>
                <a:gridCol w="296914">
                  <a:extLst>
                    <a:ext uri="{9D8B030D-6E8A-4147-A177-3AD203B41FA5}">
                      <a16:colId xmlns:a16="http://schemas.microsoft.com/office/drawing/2014/main" val="2289637732"/>
                    </a:ext>
                  </a:extLst>
                </a:gridCol>
                <a:gridCol w="493726">
                  <a:extLst>
                    <a:ext uri="{9D8B030D-6E8A-4147-A177-3AD203B41FA5}">
                      <a16:colId xmlns:a16="http://schemas.microsoft.com/office/drawing/2014/main" val="3842545079"/>
                    </a:ext>
                  </a:extLst>
                </a:gridCol>
                <a:gridCol w="379790">
                  <a:extLst>
                    <a:ext uri="{9D8B030D-6E8A-4147-A177-3AD203B41FA5}">
                      <a16:colId xmlns:a16="http://schemas.microsoft.com/office/drawing/2014/main" val="509707598"/>
                    </a:ext>
                  </a:extLst>
                </a:gridCol>
                <a:gridCol w="466598">
                  <a:extLst>
                    <a:ext uri="{9D8B030D-6E8A-4147-A177-3AD203B41FA5}">
                      <a16:colId xmlns:a16="http://schemas.microsoft.com/office/drawing/2014/main" val="2131562078"/>
                    </a:ext>
                  </a:extLst>
                </a:gridCol>
              </a:tblGrid>
              <a:tr h="0">
                <a:tc>
                  <a:txBody>
                    <a:bodyPr/>
                    <a:lstStyle/>
                    <a:p>
                      <a:pPr algn="just">
                        <a:lnSpc>
                          <a:spcPct val="100000"/>
                        </a:lnSpc>
                      </a:pPr>
                      <a:r>
                        <a:rPr lang="en-IN" sz="200">
                          <a:effectLst/>
                          <a:latin typeface="Times New Roman" panose="02020603050405020304" pitchFamily="18" charset="0"/>
                          <a:cs typeface="Times New Roman" panose="02020603050405020304" pitchFamily="18" charset="0"/>
                        </a:rPr>
                        <a:t>Target Market </a:t>
                      </a:r>
                      <a:endParaRPr lang="en-IN" sz="2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gn="just">
                        <a:lnSpc>
                          <a:spcPct val="100000"/>
                        </a:lnSpc>
                      </a:pPr>
                      <a:r>
                        <a:rPr lang="en-IN" sz="200" dirty="0">
                          <a:effectLst/>
                          <a:latin typeface="Times New Roman" panose="02020603050405020304" pitchFamily="18" charset="0"/>
                          <a:cs typeface="Times New Roman" panose="02020603050405020304" pitchFamily="18" charset="0"/>
                        </a:rPr>
                        <a:t>Marketing Segmentation </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gn="just">
                        <a:lnSpc>
                          <a:spcPct val="100000"/>
                        </a:lnSpc>
                      </a:pPr>
                      <a:r>
                        <a:rPr lang="en-IN" sz="200" dirty="0">
                          <a:effectLst/>
                          <a:latin typeface="Times New Roman" panose="02020603050405020304" pitchFamily="18" charset="0"/>
                          <a:cs typeface="Times New Roman" panose="02020603050405020304" pitchFamily="18" charset="0"/>
                        </a:rPr>
                        <a:t>Targeting </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gn="just">
                        <a:lnSpc>
                          <a:spcPct val="100000"/>
                        </a:lnSpc>
                      </a:pPr>
                      <a:r>
                        <a:rPr lang="en-IN" sz="200" dirty="0">
                          <a:effectLst/>
                          <a:latin typeface="Times New Roman" panose="02020603050405020304" pitchFamily="18" charset="0"/>
                          <a:cs typeface="Times New Roman" panose="02020603050405020304" pitchFamily="18" charset="0"/>
                        </a:rPr>
                        <a:t>Positioning strategy </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906662857"/>
                  </a:ext>
                </a:extLst>
              </a:tr>
              <a:tr h="0">
                <a:tc>
                  <a:txBody>
                    <a:bodyPr/>
                    <a:lstStyle/>
                    <a:p>
                      <a:pPr algn="just">
                        <a:lnSpc>
                          <a:spcPct val="100000"/>
                        </a:lnSpc>
                      </a:pPr>
                      <a:r>
                        <a:rPr lang="en-IN" sz="200">
                          <a:effectLst/>
                          <a:latin typeface="Times New Roman" panose="02020603050405020304" pitchFamily="18" charset="0"/>
                          <a:cs typeface="Times New Roman" panose="02020603050405020304" pitchFamily="18" charset="0"/>
                        </a:rPr>
                        <a:t>UK </a:t>
                      </a:r>
                      <a:endParaRPr lang="en-IN" sz="2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gn="just">
                        <a:lnSpc>
                          <a:spcPct val="100000"/>
                        </a:lnSpc>
                      </a:pPr>
                      <a:r>
                        <a:rPr lang="en-IN" sz="200">
                          <a:effectLst/>
                          <a:latin typeface="Times New Roman" panose="02020603050405020304" pitchFamily="18" charset="0"/>
                          <a:cs typeface="Times New Roman" panose="02020603050405020304" pitchFamily="18" charset="0"/>
                        </a:rPr>
                        <a:t>Demographic</a:t>
                      </a:r>
                      <a:endParaRPr lang="en-IN" sz="20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gn="just">
                        <a:lnSpc>
                          <a:spcPct val="100000"/>
                        </a:lnSpc>
                      </a:pPr>
                      <a:r>
                        <a:rPr lang="en-IN" sz="200" dirty="0">
                          <a:effectLst/>
                          <a:latin typeface="Times New Roman" panose="02020603050405020304" pitchFamily="18" charset="0"/>
                          <a:cs typeface="Times New Roman" panose="02020603050405020304" pitchFamily="18" charset="0"/>
                        </a:rPr>
                        <a:t>15 to 80 years</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tc>
                  <a:txBody>
                    <a:bodyPr/>
                    <a:lstStyle/>
                    <a:p>
                      <a:pPr algn="just">
                        <a:lnSpc>
                          <a:spcPct val="100000"/>
                        </a:lnSpc>
                      </a:pPr>
                      <a:r>
                        <a:rPr lang="en-IN" sz="200" dirty="0">
                          <a:effectLst/>
                          <a:latin typeface="Times New Roman" panose="02020603050405020304" pitchFamily="18" charset="0"/>
                          <a:cs typeface="Times New Roman" panose="02020603050405020304" pitchFamily="18" charset="0"/>
                        </a:rPr>
                        <a:t>High-quality high price </a:t>
                      </a:r>
                      <a:endParaRPr lang="en-IN" sz="2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1808341114"/>
                  </a:ext>
                </a:extLst>
              </a:tr>
            </a:tbl>
          </a:graphicData>
        </a:graphic>
      </p:graphicFrame>
      <p:sp>
        <p:nvSpPr>
          <p:cNvPr id="16" name="TextBox 15">
            <a:extLst>
              <a:ext uri="{FF2B5EF4-FFF2-40B4-BE49-F238E27FC236}">
                <a16:creationId xmlns:a16="http://schemas.microsoft.com/office/drawing/2014/main" id="{0A59D172-CC7B-DB05-0114-FF65DD57F690}"/>
              </a:ext>
            </a:extLst>
          </p:cNvPr>
          <p:cNvSpPr txBox="1"/>
          <p:nvPr/>
        </p:nvSpPr>
        <p:spPr>
          <a:xfrm>
            <a:off x="1825893" y="3934773"/>
            <a:ext cx="1543159" cy="738664"/>
          </a:xfrm>
          <a:prstGeom prst="rect">
            <a:avLst/>
          </a:prstGeom>
          <a:noFill/>
          <a:ln>
            <a:solidFill>
              <a:schemeClr val="accent2">
                <a:lumMod val="75000"/>
              </a:schemeClr>
            </a:solidFill>
          </a:ln>
        </p:spPr>
        <p:txBody>
          <a:bodyPr wrap="square" rtlCol="0">
            <a:spAutoFit/>
          </a:bodyPr>
          <a:lstStyle/>
          <a:p>
            <a:pPr algn="just"/>
            <a:r>
              <a:rPr lang="en-IN" sz="300" dirty="0">
                <a:effectLst/>
                <a:latin typeface="Times New Roman" panose="02020603050405020304" pitchFamily="18" charset="0"/>
                <a:ea typeface="Times New Roman" panose="02020603050405020304" pitchFamily="18" charset="0"/>
              </a:rPr>
              <a:t>Analysis </a:t>
            </a:r>
            <a:endParaRPr lang="en-IN" sz="300" dirty="0">
              <a:effectLst/>
              <a:latin typeface="Arial" panose="020B0604020202020204" pitchFamily="34" charset="0"/>
              <a:ea typeface="Arial" panose="020B0604020202020204" pitchFamily="34" charset="0"/>
            </a:endParaRPr>
          </a:p>
          <a:p>
            <a:pPr algn="just"/>
            <a:r>
              <a:rPr lang="en-IN" sz="300" dirty="0">
                <a:effectLst/>
                <a:latin typeface="Times New Roman" panose="02020603050405020304" pitchFamily="18" charset="0"/>
                <a:ea typeface="Times New Roman" panose="02020603050405020304" pitchFamily="18" charset="0"/>
              </a:rPr>
              <a:t>Market segmentation refers to a marketing strategy for the identification of the smallest group of people from the larger market area. </a:t>
            </a:r>
            <a:r>
              <a:rPr lang="en-IN" sz="300" b="1" i="1" dirty="0">
                <a:effectLst/>
                <a:latin typeface="Times New Roman" panose="02020603050405020304" pitchFamily="18" charset="0"/>
                <a:ea typeface="Times New Roman" panose="02020603050405020304" pitchFamily="18" charset="0"/>
              </a:rPr>
              <a:t>“BTL and ATL techniques” </a:t>
            </a:r>
            <a:r>
              <a:rPr lang="en-IN" sz="300" dirty="0">
                <a:effectLst/>
                <a:latin typeface="Times New Roman" panose="02020603050405020304" pitchFamily="18" charset="0"/>
                <a:ea typeface="Times New Roman" panose="02020603050405020304" pitchFamily="18" charset="0"/>
              </a:rPr>
              <a:t>are applied by Sainsbury's for selling products to segmented people. According to the view of </a:t>
            </a:r>
            <a:r>
              <a:rPr lang="en-IN" sz="300" dirty="0" err="1">
                <a:effectLst/>
                <a:latin typeface="Times New Roman" panose="02020603050405020304" pitchFamily="18" charset="0"/>
                <a:ea typeface="Times New Roman" panose="02020603050405020304" pitchFamily="18" charset="0"/>
              </a:rPr>
              <a:t>Paruchuri</a:t>
            </a:r>
            <a:r>
              <a:rPr lang="en-IN" sz="300" dirty="0">
                <a:effectLst/>
                <a:latin typeface="Times New Roman" panose="02020603050405020304" pitchFamily="18" charset="0"/>
                <a:ea typeface="Times New Roman" panose="02020603050405020304" pitchFamily="18" charset="0"/>
              </a:rPr>
              <a:t> (2019), </a:t>
            </a:r>
            <a:r>
              <a:rPr lang="en-IN" sz="300" b="1" i="1" dirty="0">
                <a:effectLst/>
                <a:latin typeface="Times New Roman" panose="02020603050405020304" pitchFamily="18" charset="0"/>
                <a:ea typeface="Times New Roman" panose="02020603050405020304" pitchFamily="18" charset="0"/>
              </a:rPr>
              <a:t>“Demographic, psychographic, geographic, and behavioural”</a:t>
            </a:r>
            <a:r>
              <a:rPr lang="en-IN" sz="300" dirty="0">
                <a:effectLst/>
                <a:latin typeface="Times New Roman" panose="02020603050405020304" pitchFamily="18" charset="0"/>
                <a:ea typeface="Times New Roman" panose="02020603050405020304" pitchFamily="18" charset="0"/>
              </a:rPr>
              <a:t> are four types of market segmentation applied by the organisation for target audience selection. Similarly, Sainsbury's has adopted </a:t>
            </a:r>
            <a:r>
              <a:rPr lang="en-IN" sz="300" b="1" i="1" dirty="0">
                <a:effectLst/>
                <a:latin typeface="Times New Roman" panose="02020603050405020304" pitchFamily="18" charset="0"/>
                <a:ea typeface="Times New Roman" panose="02020603050405020304" pitchFamily="18" charset="0"/>
              </a:rPr>
              <a:t>“Demographic market segmentation”</a:t>
            </a:r>
            <a:r>
              <a:rPr lang="en-IN" sz="300" dirty="0">
                <a:effectLst/>
                <a:latin typeface="Times New Roman" panose="02020603050405020304" pitchFamily="18" charset="0"/>
                <a:ea typeface="Times New Roman" panose="02020603050405020304" pitchFamily="18" charset="0"/>
              </a:rPr>
              <a:t> which created customers' persona based on their age, income, religion, gender and education. The organisation has selected</a:t>
            </a:r>
            <a:r>
              <a:rPr lang="en-IN" sz="300" b="1" i="1" dirty="0">
                <a:effectLst/>
                <a:latin typeface="Times New Roman" panose="02020603050405020304" pitchFamily="18" charset="0"/>
                <a:ea typeface="Times New Roman" panose="02020603050405020304" pitchFamily="18" charset="0"/>
              </a:rPr>
              <a:t> “age and income”</a:t>
            </a:r>
            <a:r>
              <a:rPr lang="en-IN" sz="300" dirty="0">
                <a:effectLst/>
                <a:latin typeface="Times New Roman" panose="02020603050405020304" pitchFamily="18" charset="0"/>
                <a:ea typeface="Times New Roman" panose="02020603050405020304" pitchFamily="18" charset="0"/>
              </a:rPr>
              <a:t> as the segmentation variables of the </a:t>
            </a:r>
            <a:r>
              <a:rPr lang="en-IN" sz="300" b="1" i="1" dirty="0">
                <a:effectLst/>
                <a:latin typeface="Times New Roman" panose="02020603050405020304" pitchFamily="18" charset="0"/>
                <a:ea typeface="Times New Roman" panose="02020603050405020304" pitchFamily="18" charset="0"/>
              </a:rPr>
              <a:t>“Demographic market segmentation”. </a:t>
            </a:r>
            <a:r>
              <a:rPr lang="en-IN" sz="300" dirty="0">
                <a:effectLst/>
                <a:latin typeface="Times New Roman" panose="02020603050405020304" pitchFamily="18" charset="0"/>
                <a:ea typeface="Times New Roman" panose="02020603050405020304" pitchFamily="18" charset="0"/>
              </a:rPr>
              <a:t>The targeted age group of the organisation is </a:t>
            </a:r>
            <a:r>
              <a:rPr lang="en-IN" sz="300" b="1" i="1" dirty="0">
                <a:effectLst/>
                <a:latin typeface="Times New Roman" panose="02020603050405020304" pitchFamily="18" charset="0"/>
                <a:ea typeface="Times New Roman" panose="02020603050405020304" pitchFamily="18" charset="0"/>
              </a:rPr>
              <a:t>“15 to 80 years”</a:t>
            </a:r>
            <a:r>
              <a:rPr lang="en-IN" sz="300" dirty="0">
                <a:effectLst/>
                <a:latin typeface="Times New Roman" panose="02020603050405020304" pitchFamily="18" charset="0"/>
                <a:ea typeface="Times New Roman" panose="02020603050405020304" pitchFamily="18" charset="0"/>
              </a:rPr>
              <a:t> and the innovative quality of the products develop it into the second-largest supermarket in the UK (Sainsburys.co.uk, 2023). Hence, selection of the demographic segmentation helps the organisation for identification of content and way of the marketing strategy development.</a:t>
            </a:r>
            <a:endParaRPr lang="en-IN" sz="300" dirty="0">
              <a:effectLst/>
              <a:latin typeface="Arial" panose="020B0604020202020204" pitchFamily="34" charset="0"/>
              <a:ea typeface="Arial" panose="020B0604020202020204" pitchFamily="34" charset="0"/>
            </a:endParaRPr>
          </a:p>
        </p:txBody>
      </p:sp>
      <p:pic>
        <p:nvPicPr>
          <p:cNvPr id="17" name="image4.png">
            <a:extLst>
              <a:ext uri="{FF2B5EF4-FFF2-40B4-BE49-F238E27FC236}">
                <a16:creationId xmlns:a16="http://schemas.microsoft.com/office/drawing/2014/main" id="{7527B8BB-25E5-CC80-22F8-AC4ED6587036}"/>
              </a:ext>
            </a:extLst>
          </p:cNvPr>
          <p:cNvPicPr/>
          <p:nvPr/>
        </p:nvPicPr>
        <p:blipFill>
          <a:blip r:embed="rId5"/>
          <a:stretch>
            <a:fillRect/>
          </a:stretch>
        </p:blipFill>
        <p:spPr>
          <a:xfrm>
            <a:off x="2150251" y="4754586"/>
            <a:ext cx="905564" cy="841229"/>
          </a:xfrm>
          <a:prstGeom prst="rect">
            <a:avLst/>
          </a:prstGeom>
        </p:spPr>
      </p:pic>
      <p:sp>
        <p:nvSpPr>
          <p:cNvPr id="18" name="TextBox 17">
            <a:extLst>
              <a:ext uri="{FF2B5EF4-FFF2-40B4-BE49-F238E27FC236}">
                <a16:creationId xmlns:a16="http://schemas.microsoft.com/office/drawing/2014/main" id="{4811ACEA-EB23-1BAE-D5BA-4E8F39D927FD}"/>
              </a:ext>
            </a:extLst>
          </p:cNvPr>
          <p:cNvSpPr txBox="1"/>
          <p:nvPr/>
        </p:nvSpPr>
        <p:spPr>
          <a:xfrm>
            <a:off x="3446115" y="345209"/>
            <a:ext cx="2071547" cy="1015663"/>
          </a:xfrm>
          <a:prstGeom prst="rect">
            <a:avLst/>
          </a:prstGeom>
          <a:noFill/>
          <a:ln>
            <a:solidFill>
              <a:schemeClr val="accent2">
                <a:lumMod val="75000"/>
              </a:schemeClr>
            </a:solidFill>
          </a:ln>
        </p:spPr>
        <p:txBody>
          <a:bodyPr wrap="square" rtlCol="0">
            <a:spAutoFit/>
          </a:bodyPr>
          <a:lstStyle/>
          <a:p>
            <a:pPr algn="just"/>
            <a:r>
              <a:rPr lang="en-IN" sz="300" dirty="0">
                <a:effectLst/>
                <a:latin typeface="Times New Roman" panose="02020603050405020304" pitchFamily="18" charset="0"/>
                <a:ea typeface="Times New Roman" panose="02020603050405020304" pitchFamily="18" charset="0"/>
              </a:rPr>
              <a:t>Sainsbury's is currently targeting the “demographic” variables for the identification of the target customers for increasing competitive advantages in the UK market. In addition, the organisation has followed the segmentation strategy as it helps in the collection of the key information which makes the services cost-effective. In the year 2022, the stock price of Sainsbury's decreased by </a:t>
            </a:r>
            <a:r>
              <a:rPr lang="en-IN" sz="300" b="1" i="1" dirty="0">
                <a:effectLst/>
                <a:latin typeface="Times New Roman" panose="02020603050405020304" pitchFamily="18" charset="0"/>
                <a:ea typeface="Times New Roman" panose="02020603050405020304" pitchFamily="18" charset="0"/>
              </a:rPr>
              <a:t>“-14.69%”</a:t>
            </a:r>
            <a:r>
              <a:rPr lang="en-IN" sz="300" dirty="0">
                <a:effectLst/>
                <a:latin typeface="Times New Roman" panose="02020603050405020304" pitchFamily="18" charset="0"/>
                <a:ea typeface="Times New Roman" panose="02020603050405020304" pitchFamily="18" charset="0"/>
              </a:rPr>
              <a:t> which relates to the applied business strategies of the organisation (Statista.com, 2023). The application of “demographic” segmentation helps the organisation identify appropriate marketing strategies for engine customers for the developed sales rate of the organisation. In 2022, Sainsbury's operated with 1400 shops in the global aspect where a selection of </a:t>
            </a:r>
            <a:r>
              <a:rPr lang="en-IN" sz="300" b="1" i="1" dirty="0">
                <a:effectLst/>
                <a:latin typeface="Times New Roman" panose="02020603050405020304" pitchFamily="18" charset="0"/>
                <a:ea typeface="Times New Roman" panose="02020603050405020304" pitchFamily="18" charset="0"/>
              </a:rPr>
              <a:t>“demographic segmentation”</a:t>
            </a:r>
            <a:r>
              <a:rPr lang="en-IN" sz="300" dirty="0">
                <a:effectLst/>
                <a:latin typeface="Times New Roman" panose="02020603050405020304" pitchFamily="18" charset="0"/>
                <a:ea typeface="Times New Roman" panose="02020603050405020304" pitchFamily="18" charset="0"/>
              </a:rPr>
              <a:t> helps to identify appropriate information regarding the needs of the customers (Feng </a:t>
            </a:r>
            <a:r>
              <a:rPr lang="en-IN" sz="300" i="1" dirty="0">
                <a:effectLst/>
                <a:latin typeface="Times New Roman" panose="02020603050405020304" pitchFamily="18" charset="0"/>
                <a:ea typeface="Times New Roman" panose="02020603050405020304" pitchFamily="18" charset="0"/>
              </a:rPr>
              <a:t>et al. </a:t>
            </a:r>
            <a:r>
              <a:rPr lang="en-IN" sz="300" dirty="0">
                <a:effectLst/>
                <a:latin typeface="Times New Roman" panose="02020603050405020304" pitchFamily="18" charset="0"/>
                <a:ea typeface="Times New Roman" panose="02020603050405020304" pitchFamily="18" charset="0"/>
              </a:rPr>
              <a:t>2019). Hence, the high-income group is included in the segmentation of the organisation as the high price of the products is seen in comparison with other organisations. </a:t>
            </a:r>
            <a:endParaRPr lang="en-IN" sz="300" dirty="0">
              <a:effectLst/>
              <a:latin typeface="Arial" panose="020B0604020202020204" pitchFamily="34" charset="0"/>
              <a:ea typeface="Arial" panose="020B0604020202020204" pitchFamily="34" charset="0"/>
            </a:endParaRPr>
          </a:p>
          <a:p>
            <a:pPr algn="just"/>
            <a:r>
              <a:rPr lang="en-IN" sz="300" dirty="0">
                <a:effectLst/>
                <a:latin typeface="Times New Roman" panose="02020603050405020304" pitchFamily="18" charset="0"/>
                <a:ea typeface="Times New Roman" panose="02020603050405020304" pitchFamily="18" charset="0"/>
              </a:rPr>
              <a:t>Premium pricing strategy is identified in the segmentation of Sainsbury's where its selected “marketing campaigns” for sharing information to the targeted customers about the quality of the products. The organisation followed </a:t>
            </a:r>
            <a:r>
              <a:rPr lang="en-IN" sz="300" b="1" i="1" dirty="0">
                <a:effectLst/>
                <a:latin typeface="Times New Roman" panose="02020603050405020304" pitchFamily="18" charset="0"/>
                <a:ea typeface="Times New Roman" panose="02020603050405020304" pitchFamily="18" charset="0"/>
              </a:rPr>
              <a:t>“Live well with less”</a:t>
            </a:r>
            <a:r>
              <a:rPr lang="en-IN" sz="300" dirty="0">
                <a:effectLst/>
                <a:latin typeface="Times New Roman" panose="02020603050405020304" pitchFamily="18" charset="0"/>
                <a:ea typeface="Times New Roman" panose="02020603050405020304" pitchFamily="18" charset="0"/>
              </a:rPr>
              <a:t> as the awareness strategy for ensuring effective customer behaviour in the segmented market (Sainsburys.co.uk, 2023). In addition, various social media sites are included by Sainsbury's such as </a:t>
            </a:r>
            <a:r>
              <a:rPr lang="en-IN" sz="300" b="1" i="1" dirty="0">
                <a:effectLst/>
                <a:latin typeface="Times New Roman" panose="02020603050405020304" pitchFamily="18" charset="0"/>
                <a:ea typeface="Times New Roman" panose="02020603050405020304" pitchFamily="18" charset="0"/>
              </a:rPr>
              <a:t>“</a:t>
            </a:r>
            <a:r>
              <a:rPr lang="en-IN" sz="300" b="1" i="1" dirty="0" err="1">
                <a:effectLst/>
                <a:latin typeface="Times New Roman" panose="02020603050405020304" pitchFamily="18" charset="0"/>
                <a:ea typeface="Times New Roman" panose="02020603050405020304" pitchFamily="18" charset="0"/>
              </a:rPr>
              <a:t>Linkedin</a:t>
            </a:r>
            <a:r>
              <a:rPr lang="en-IN" sz="300" b="1" i="1" dirty="0">
                <a:effectLst/>
                <a:latin typeface="Times New Roman" panose="02020603050405020304" pitchFamily="18" charset="0"/>
                <a:ea typeface="Times New Roman" panose="02020603050405020304" pitchFamily="18" charset="0"/>
              </a:rPr>
              <a:t>, Instagram, Facebook, Twitter and </a:t>
            </a:r>
            <a:r>
              <a:rPr lang="en-IN" sz="300" b="1" i="1" dirty="0" err="1">
                <a:effectLst/>
                <a:latin typeface="Times New Roman" panose="02020603050405020304" pitchFamily="18" charset="0"/>
                <a:ea typeface="Times New Roman" panose="02020603050405020304" pitchFamily="18" charset="0"/>
              </a:rPr>
              <a:t>Youtube</a:t>
            </a:r>
            <a:r>
              <a:rPr lang="en-IN" sz="300" b="1" i="1" dirty="0">
                <a:effectLst/>
                <a:latin typeface="Times New Roman" panose="02020603050405020304" pitchFamily="18" charset="0"/>
                <a:ea typeface="Times New Roman" panose="02020603050405020304" pitchFamily="18" charset="0"/>
              </a:rPr>
              <a:t>” </a:t>
            </a:r>
            <a:r>
              <a:rPr lang="en-IN" sz="300" dirty="0">
                <a:effectLst/>
                <a:latin typeface="Times New Roman" panose="02020603050405020304" pitchFamily="18" charset="0"/>
                <a:ea typeface="Times New Roman" panose="02020603050405020304" pitchFamily="18" charset="0"/>
              </a:rPr>
              <a:t>which helps it to reach the segmented market or to the demographic variables. Additionally, the “SEO strategy” has been followed by the organisation where “2,520,105 organic keywords” are identified as the marketing strategies (Sainsburys.co.uk, 2022). Therefore, the applied strategy helps the organisation to reach the segmented market area where “age and income” are the main focused area.</a:t>
            </a:r>
            <a:endParaRPr lang="en-IN" sz="300" dirty="0">
              <a:effectLst/>
              <a:latin typeface="Arial" panose="020B0604020202020204" pitchFamily="34" charset="0"/>
              <a:ea typeface="Arial" panose="020B0604020202020204" pitchFamily="34" charset="0"/>
            </a:endParaRPr>
          </a:p>
          <a:p>
            <a:pPr algn="just"/>
            <a:r>
              <a:rPr lang="en-IN" sz="300" dirty="0">
                <a:effectLst/>
                <a:latin typeface="Times New Roman" panose="02020603050405020304" pitchFamily="18" charset="0"/>
                <a:ea typeface="Times New Roman" panose="02020603050405020304" pitchFamily="18" charset="0"/>
              </a:rPr>
              <a:t>The main targeted customers under demographic segmentation are “family units” such as pregnant women where comfort is examined as the main aspect of product development. In addition, the organisation focuses on the improvement of the quality of the products and shares relevant information with the targeted market.                </a:t>
            </a:r>
            <a:endParaRPr lang="en-IN" sz="300" dirty="0">
              <a:effectLst/>
              <a:latin typeface="Arial" panose="020B0604020202020204" pitchFamily="34" charset="0"/>
              <a:ea typeface="Arial" panose="020B0604020202020204" pitchFamily="34" charset="0"/>
            </a:endParaRPr>
          </a:p>
        </p:txBody>
      </p:sp>
      <p:sp>
        <p:nvSpPr>
          <p:cNvPr id="19" name="TextBox 18">
            <a:extLst>
              <a:ext uri="{FF2B5EF4-FFF2-40B4-BE49-F238E27FC236}">
                <a16:creationId xmlns:a16="http://schemas.microsoft.com/office/drawing/2014/main" id="{D395EB9F-0902-78BD-3E23-08E96661E65B}"/>
              </a:ext>
            </a:extLst>
          </p:cNvPr>
          <p:cNvSpPr txBox="1"/>
          <p:nvPr/>
        </p:nvSpPr>
        <p:spPr>
          <a:xfrm>
            <a:off x="3446115" y="1388075"/>
            <a:ext cx="2071547" cy="276999"/>
          </a:xfrm>
          <a:prstGeom prst="rect">
            <a:avLst/>
          </a:prstGeom>
          <a:noFill/>
          <a:ln>
            <a:solidFill>
              <a:schemeClr val="accent2">
                <a:lumMod val="75000"/>
              </a:schemeClr>
            </a:solidFill>
          </a:ln>
        </p:spPr>
        <p:txBody>
          <a:bodyPr wrap="square" rtlCol="0">
            <a:spAutoFit/>
          </a:bodyPr>
          <a:lstStyle/>
          <a:p>
            <a:pPr algn="just"/>
            <a:r>
              <a:rPr lang="en-IN" sz="300" b="1" kern="0" dirty="0">
                <a:effectLst/>
                <a:latin typeface="Times New Roman" panose="02020603050405020304" pitchFamily="18" charset="0"/>
                <a:ea typeface="Times New Roman" panose="02020603050405020304" pitchFamily="18" charset="0"/>
              </a:rPr>
              <a:t>Customer persona development for targeted segment </a:t>
            </a:r>
          </a:p>
          <a:p>
            <a:pPr algn="just"/>
            <a:r>
              <a:rPr lang="en-IN" sz="300" dirty="0">
                <a:effectLst/>
                <a:latin typeface="Times New Roman" panose="02020603050405020304" pitchFamily="18" charset="0"/>
                <a:ea typeface="Times New Roman" panose="02020603050405020304" pitchFamily="18" charset="0"/>
              </a:rPr>
              <a:t>Development of the “Customer persona” included the target segmented area and identification of the target customers for Sainsbury's. The “Demographic Segmentation” is followed by Sainsbury's which helps the organisation to select customers based on the targeted market. </a:t>
            </a:r>
            <a:endParaRPr lang="en-IN" sz="300" dirty="0">
              <a:effectLst/>
              <a:latin typeface="Arial" panose="020B0604020202020204" pitchFamily="34" charset="0"/>
              <a:ea typeface="Arial" panose="020B0604020202020204" pitchFamily="34" charset="0"/>
            </a:endParaRPr>
          </a:p>
        </p:txBody>
      </p:sp>
      <p:graphicFrame>
        <p:nvGraphicFramePr>
          <p:cNvPr id="21" name="Table 20">
            <a:extLst>
              <a:ext uri="{FF2B5EF4-FFF2-40B4-BE49-F238E27FC236}">
                <a16:creationId xmlns:a16="http://schemas.microsoft.com/office/drawing/2014/main" id="{6975B8ED-26FB-32FF-676A-164B144D976C}"/>
              </a:ext>
            </a:extLst>
          </p:cNvPr>
          <p:cNvGraphicFramePr>
            <a:graphicFrameLocks noGrp="1"/>
          </p:cNvGraphicFramePr>
          <p:nvPr>
            <p:extLst>
              <p:ext uri="{D42A27DB-BD31-4B8C-83A1-F6EECF244321}">
                <p14:modId xmlns:p14="http://schemas.microsoft.com/office/powerpoint/2010/main" val="759862288"/>
              </p:ext>
            </p:extLst>
          </p:nvPr>
        </p:nvGraphicFramePr>
        <p:xfrm>
          <a:off x="3483480" y="1630701"/>
          <a:ext cx="2102971" cy="1366170"/>
        </p:xfrm>
        <a:graphic>
          <a:graphicData uri="http://schemas.openxmlformats.org/drawingml/2006/table">
            <a:tbl>
              <a:tblPr>
                <a:tableStyleId>{BDBED569-4797-4DF1-A0F4-6AAB3CD982D8}</a:tableStyleId>
              </a:tblPr>
              <a:tblGrid>
                <a:gridCol w="660500">
                  <a:extLst>
                    <a:ext uri="{9D8B030D-6E8A-4147-A177-3AD203B41FA5}">
                      <a16:colId xmlns:a16="http://schemas.microsoft.com/office/drawing/2014/main" val="2993378251"/>
                    </a:ext>
                  </a:extLst>
                </a:gridCol>
                <a:gridCol w="741481">
                  <a:extLst>
                    <a:ext uri="{9D8B030D-6E8A-4147-A177-3AD203B41FA5}">
                      <a16:colId xmlns:a16="http://schemas.microsoft.com/office/drawing/2014/main" val="1295408493"/>
                    </a:ext>
                  </a:extLst>
                </a:gridCol>
                <a:gridCol w="700990">
                  <a:extLst>
                    <a:ext uri="{9D8B030D-6E8A-4147-A177-3AD203B41FA5}">
                      <a16:colId xmlns:a16="http://schemas.microsoft.com/office/drawing/2014/main" val="4232212045"/>
                    </a:ext>
                  </a:extLst>
                </a:gridCol>
              </a:tblGrid>
              <a:tr h="504913">
                <a:tc>
                  <a:txBody>
                    <a:bodyPr/>
                    <a:lstStyle/>
                    <a:p>
                      <a:pPr algn="ctr">
                        <a:lnSpc>
                          <a:spcPct val="100000"/>
                        </a:lnSpc>
                      </a:pPr>
                      <a:endParaRPr lang="en-IN" sz="300" dirty="0">
                        <a:effectLst/>
                        <a:latin typeface="Times New Roman" panose="02020603050405020304" pitchFamily="18" charset="0"/>
                        <a:cs typeface="Times New Roman" panose="02020603050405020304" pitchFamily="18" charset="0"/>
                      </a:endParaRPr>
                    </a:p>
                    <a:p>
                      <a:pPr algn="ctr">
                        <a:lnSpc>
                          <a:spcPct val="100000"/>
                        </a:lnSpc>
                      </a:pPr>
                      <a:endParaRPr lang="en-IN" sz="300" dirty="0">
                        <a:effectLst/>
                        <a:latin typeface="Times New Roman" panose="02020603050405020304" pitchFamily="18" charset="0"/>
                        <a:cs typeface="Times New Roman" panose="02020603050405020304" pitchFamily="18" charset="0"/>
                      </a:endParaRPr>
                    </a:p>
                    <a:p>
                      <a:pPr algn="ctr">
                        <a:lnSpc>
                          <a:spcPct val="100000"/>
                        </a:lnSpc>
                      </a:pPr>
                      <a:endParaRPr lang="en-IN" sz="300" dirty="0">
                        <a:effectLst/>
                        <a:latin typeface="Times New Roman" panose="02020603050405020304" pitchFamily="18" charset="0"/>
                        <a:cs typeface="Times New Roman" panose="02020603050405020304" pitchFamily="18" charset="0"/>
                      </a:endParaRPr>
                    </a:p>
                    <a:p>
                      <a:pPr algn="ctr">
                        <a:lnSpc>
                          <a:spcPct val="100000"/>
                        </a:lnSpc>
                      </a:pPr>
                      <a:endParaRPr lang="en-IN" sz="300" dirty="0">
                        <a:effectLst/>
                        <a:latin typeface="Times New Roman" panose="02020603050405020304" pitchFamily="18" charset="0"/>
                        <a:cs typeface="Times New Roman" panose="02020603050405020304" pitchFamily="18" charset="0"/>
                      </a:endParaRPr>
                    </a:p>
                    <a:p>
                      <a:pPr algn="ctr">
                        <a:lnSpc>
                          <a:spcPct val="100000"/>
                        </a:lnSpc>
                      </a:pPr>
                      <a:endParaRPr lang="en-IN" sz="300" dirty="0">
                        <a:effectLst/>
                        <a:latin typeface="Times New Roman" panose="02020603050405020304" pitchFamily="18" charset="0"/>
                        <a:cs typeface="Times New Roman" panose="02020603050405020304" pitchFamily="18" charset="0"/>
                      </a:endParaRPr>
                    </a:p>
                    <a:p>
                      <a:pPr algn="ctr">
                        <a:lnSpc>
                          <a:spcPct val="100000"/>
                        </a:lnSpc>
                      </a:pPr>
                      <a:endParaRPr lang="en-IN" sz="300" dirty="0">
                        <a:effectLst/>
                        <a:latin typeface="Times New Roman" panose="02020603050405020304" pitchFamily="18" charset="0"/>
                        <a:cs typeface="Times New Roman" panose="02020603050405020304" pitchFamily="18" charset="0"/>
                      </a:endParaRPr>
                    </a:p>
                    <a:p>
                      <a:pPr algn="ctr">
                        <a:lnSpc>
                          <a:spcPct val="100000"/>
                        </a:lnSpc>
                      </a:pPr>
                      <a:endParaRPr lang="en-IN" sz="300" dirty="0">
                        <a:effectLst/>
                        <a:latin typeface="Times New Roman" panose="02020603050405020304" pitchFamily="18" charset="0"/>
                        <a:cs typeface="Times New Roman" panose="02020603050405020304" pitchFamily="18" charset="0"/>
                      </a:endParaRPr>
                    </a:p>
                    <a:p>
                      <a:pPr algn="ctr">
                        <a:lnSpc>
                          <a:spcPct val="100000"/>
                        </a:lnSpc>
                      </a:pPr>
                      <a:endParaRPr lang="en-IN" sz="300" dirty="0">
                        <a:effectLst/>
                        <a:latin typeface="Times New Roman" panose="02020603050405020304" pitchFamily="18" charset="0"/>
                        <a:cs typeface="Times New Roman" panose="02020603050405020304" pitchFamily="18" charset="0"/>
                      </a:endParaRPr>
                    </a:p>
                    <a:p>
                      <a:pPr algn="ctr">
                        <a:lnSpc>
                          <a:spcPct val="100000"/>
                        </a:lnSpc>
                      </a:pPr>
                      <a:endParaRPr lang="en-IN" sz="300" dirty="0">
                        <a:effectLst/>
                        <a:latin typeface="Times New Roman" panose="02020603050405020304" pitchFamily="18" charset="0"/>
                        <a:cs typeface="Times New Roman" panose="02020603050405020304" pitchFamily="18" charset="0"/>
                      </a:endParaRPr>
                    </a:p>
                    <a:p>
                      <a:pPr algn="ctr">
                        <a:lnSpc>
                          <a:spcPct val="100000"/>
                        </a:lnSpc>
                      </a:pPr>
                      <a:endParaRPr lang="en-IN" sz="300" dirty="0">
                        <a:effectLst/>
                        <a:latin typeface="Times New Roman" panose="02020603050405020304" pitchFamily="18" charset="0"/>
                        <a:cs typeface="Times New Roman" panose="02020603050405020304" pitchFamily="18" charset="0"/>
                      </a:endParaRPr>
                    </a:p>
                    <a:p>
                      <a:pPr algn="ctr">
                        <a:lnSpc>
                          <a:spcPct val="100000"/>
                        </a:lnSpc>
                      </a:pPr>
                      <a:endParaRPr lang="en-IN" sz="300" dirty="0">
                        <a:effectLst/>
                        <a:latin typeface="Times New Roman" panose="02020603050405020304" pitchFamily="18" charset="0"/>
                        <a:cs typeface="Times New Roman" panose="02020603050405020304" pitchFamily="18" charset="0"/>
                      </a:endParaRPr>
                    </a:p>
                    <a:p>
                      <a:pPr algn="ctr">
                        <a:lnSpc>
                          <a:spcPct val="100000"/>
                        </a:lnSpc>
                      </a:pPr>
                      <a:r>
                        <a:rPr lang="en-IN" sz="300" dirty="0">
                          <a:effectLst/>
                          <a:latin typeface="Times New Roman" panose="02020603050405020304" pitchFamily="18" charset="0"/>
                          <a:cs typeface="Times New Roman" panose="02020603050405020304" pitchFamily="18" charset="0"/>
                        </a:rPr>
                        <a:t>Mrs Emma</a:t>
                      </a:r>
                      <a:endParaRPr lang="en-IN" sz="3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1299" marR="31299" marT="31299" marB="31299"/>
                </a:tc>
                <a:tc>
                  <a:txBody>
                    <a:bodyPr/>
                    <a:lstStyle/>
                    <a:p>
                      <a:pPr algn="just">
                        <a:lnSpc>
                          <a:spcPct val="100000"/>
                        </a:lnSpc>
                      </a:pPr>
                      <a:r>
                        <a:rPr lang="en-IN" sz="300" dirty="0">
                          <a:effectLst/>
                          <a:latin typeface="Times New Roman" panose="02020603050405020304" pitchFamily="18" charset="0"/>
                          <a:cs typeface="Times New Roman" panose="02020603050405020304" pitchFamily="18" charset="0"/>
                        </a:rPr>
                        <a:t>Demographic and characteristics  </a:t>
                      </a:r>
                    </a:p>
                    <a:p>
                      <a:pPr algn="just">
                        <a:lnSpc>
                          <a:spcPct val="100000"/>
                        </a:lnSpc>
                      </a:pPr>
                      <a:r>
                        <a:rPr lang="en-IN" sz="300" dirty="0">
                          <a:effectLst/>
                          <a:latin typeface="Times New Roman" panose="02020603050405020304" pitchFamily="18" charset="0"/>
                          <a:cs typeface="Times New Roman" panose="02020603050405020304" pitchFamily="18" charset="0"/>
                        </a:rPr>
                        <a:t>Age: 35</a:t>
                      </a:r>
                    </a:p>
                    <a:p>
                      <a:pPr algn="just">
                        <a:lnSpc>
                          <a:spcPct val="100000"/>
                        </a:lnSpc>
                      </a:pPr>
                      <a:r>
                        <a:rPr lang="en-IN" sz="300" dirty="0">
                          <a:effectLst/>
                          <a:latin typeface="Times New Roman" panose="02020603050405020304" pitchFamily="18" charset="0"/>
                          <a:cs typeface="Times New Roman" panose="02020603050405020304" pitchFamily="18" charset="0"/>
                        </a:rPr>
                        <a:t>Income: “76,300 GBP per year”</a:t>
                      </a:r>
                    </a:p>
                    <a:p>
                      <a:pPr algn="just">
                        <a:lnSpc>
                          <a:spcPct val="100000"/>
                        </a:lnSpc>
                      </a:pPr>
                      <a:r>
                        <a:rPr lang="en-IN" sz="300" dirty="0">
                          <a:effectLst/>
                          <a:latin typeface="Times New Roman" panose="02020603050405020304" pitchFamily="18" charset="0"/>
                          <a:cs typeface="Times New Roman" panose="02020603050405020304" pitchFamily="18" charset="0"/>
                        </a:rPr>
                        <a:t>Location: London, UK </a:t>
                      </a:r>
                    </a:p>
                    <a:p>
                      <a:pPr algn="just">
                        <a:lnSpc>
                          <a:spcPct val="100000"/>
                        </a:lnSpc>
                      </a:pPr>
                      <a:r>
                        <a:rPr lang="en-IN" sz="300" dirty="0">
                          <a:effectLst/>
                          <a:latin typeface="Times New Roman" panose="02020603050405020304" pitchFamily="18" charset="0"/>
                          <a:cs typeface="Times New Roman" panose="02020603050405020304" pitchFamily="18" charset="0"/>
                        </a:rPr>
                        <a:t>Gender: Female </a:t>
                      </a:r>
                    </a:p>
                    <a:p>
                      <a:pPr algn="just">
                        <a:lnSpc>
                          <a:spcPct val="100000"/>
                        </a:lnSpc>
                      </a:pPr>
                      <a:r>
                        <a:rPr lang="en-IN" sz="300" dirty="0">
                          <a:effectLst/>
                          <a:latin typeface="Times New Roman" panose="02020603050405020304" pitchFamily="18" charset="0"/>
                          <a:cs typeface="Times New Roman" panose="02020603050405020304" pitchFamily="18" charset="0"/>
                        </a:rPr>
                        <a:t>Interest: Sustainability and quality products </a:t>
                      </a:r>
                      <a:endParaRPr lang="en-IN" sz="3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1299" marR="31299" marT="31299" marB="31299"/>
                </a:tc>
                <a:tc>
                  <a:txBody>
                    <a:bodyPr/>
                    <a:lstStyle/>
                    <a:p>
                      <a:pPr algn="just">
                        <a:lnSpc>
                          <a:spcPct val="100000"/>
                        </a:lnSpc>
                      </a:pPr>
                      <a:r>
                        <a:rPr lang="en-IN" sz="300" dirty="0">
                          <a:effectLst/>
                          <a:latin typeface="Times New Roman" panose="02020603050405020304" pitchFamily="18" charset="0"/>
                          <a:cs typeface="Times New Roman" panose="02020603050405020304" pitchFamily="18" charset="0"/>
                        </a:rPr>
                        <a:t>Challenges </a:t>
                      </a:r>
                    </a:p>
                    <a:p>
                      <a:pPr marL="342900" lvl="0" indent="-342900" algn="just">
                        <a:lnSpc>
                          <a:spcPct val="100000"/>
                        </a:lnSpc>
                        <a:buFont typeface="Arial" panose="020B0604020202020204" pitchFamily="34" charset="0"/>
                        <a:buChar char="●"/>
                      </a:pPr>
                      <a:r>
                        <a:rPr lang="en-IN" sz="300" u="none" strike="noStrike" dirty="0">
                          <a:effectLst/>
                          <a:latin typeface="Times New Roman" panose="02020603050405020304" pitchFamily="18" charset="0"/>
                          <a:cs typeface="Times New Roman" panose="02020603050405020304" pitchFamily="18" charset="0"/>
                        </a:rPr>
                        <a:t>Lack of quality of the products </a:t>
                      </a:r>
                    </a:p>
                    <a:p>
                      <a:pPr marL="342900" lvl="0" indent="-342900" algn="just">
                        <a:lnSpc>
                          <a:spcPct val="100000"/>
                        </a:lnSpc>
                        <a:buFont typeface="Arial" panose="020B0604020202020204" pitchFamily="34" charset="0"/>
                        <a:buChar char="●"/>
                      </a:pPr>
                      <a:r>
                        <a:rPr lang="en-IN" sz="300" u="none" strike="noStrike" dirty="0">
                          <a:effectLst/>
                          <a:latin typeface="Times New Roman" panose="02020603050405020304" pitchFamily="18" charset="0"/>
                          <a:cs typeface="Times New Roman" panose="02020603050405020304" pitchFamily="18" charset="0"/>
                        </a:rPr>
                        <a:t>Old-trend products </a:t>
                      </a:r>
                      <a:endParaRPr lang="en-IN" sz="3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1299" marR="31299" marT="31299" marB="31299"/>
                </a:tc>
                <a:extLst>
                  <a:ext uri="{0D108BD9-81ED-4DB2-BD59-A6C34878D82A}">
                    <a16:rowId xmlns:a16="http://schemas.microsoft.com/office/drawing/2014/main" val="1163264973"/>
                  </a:ext>
                </a:extLst>
              </a:tr>
              <a:tr h="343393">
                <a:tc rowSpan="2">
                  <a:txBody>
                    <a:bodyPr/>
                    <a:lstStyle/>
                    <a:p>
                      <a:pPr algn="just">
                        <a:lnSpc>
                          <a:spcPct val="100000"/>
                        </a:lnSpc>
                      </a:pPr>
                      <a:r>
                        <a:rPr lang="en-IN" sz="300">
                          <a:effectLst/>
                          <a:latin typeface="Times New Roman" panose="02020603050405020304" pitchFamily="18" charset="0"/>
                          <a:cs typeface="Times New Roman" panose="02020603050405020304" pitchFamily="18" charset="0"/>
                        </a:rPr>
                        <a:t>Background </a:t>
                      </a:r>
                    </a:p>
                    <a:p>
                      <a:pPr algn="just">
                        <a:lnSpc>
                          <a:spcPct val="100000"/>
                        </a:lnSpc>
                      </a:pPr>
                      <a:r>
                        <a:rPr lang="en-IN" sz="300">
                          <a:effectLst/>
                          <a:latin typeface="Times New Roman" panose="02020603050405020304" pitchFamily="18" charset="0"/>
                          <a:cs typeface="Times New Roman" panose="02020603050405020304" pitchFamily="18" charset="0"/>
                        </a:rPr>
                        <a:t>Job: Doctor </a:t>
                      </a:r>
                    </a:p>
                    <a:p>
                      <a:pPr algn="just">
                        <a:lnSpc>
                          <a:spcPct val="100000"/>
                        </a:lnSpc>
                      </a:pPr>
                      <a:r>
                        <a:rPr lang="en-IN" sz="300">
                          <a:effectLst/>
                          <a:latin typeface="Times New Roman" panose="02020603050405020304" pitchFamily="18" charset="0"/>
                          <a:cs typeface="Times New Roman" panose="02020603050405020304" pitchFamily="18" charset="0"/>
                        </a:rPr>
                        <a:t>Family: Husband </a:t>
                      </a:r>
                    </a:p>
                    <a:p>
                      <a:pPr algn="just">
                        <a:lnSpc>
                          <a:spcPct val="100000"/>
                        </a:lnSpc>
                      </a:pPr>
                      <a:r>
                        <a:rPr lang="en-IN" sz="300">
                          <a:effectLst/>
                          <a:latin typeface="Times New Roman" panose="02020603050405020304" pitchFamily="18" charset="0"/>
                          <a:cs typeface="Times New Roman" panose="02020603050405020304" pitchFamily="18" charset="0"/>
                        </a:rPr>
                        <a:t>Lifestyle: Sedentary  </a:t>
                      </a:r>
                      <a:endParaRPr lang="en-IN" sz="300">
                        <a:effectLst/>
                        <a:latin typeface="Times New Roman" panose="02020603050405020304" pitchFamily="18" charset="0"/>
                        <a:ea typeface="Arial" panose="020B0604020202020204" pitchFamily="34" charset="0"/>
                        <a:cs typeface="Times New Roman" panose="02020603050405020304" pitchFamily="18" charset="0"/>
                      </a:endParaRPr>
                    </a:p>
                  </a:txBody>
                  <a:tcPr marL="31299" marR="31299" marT="31299" marB="31299"/>
                </a:tc>
                <a:tc>
                  <a:txBody>
                    <a:bodyPr/>
                    <a:lstStyle/>
                    <a:p>
                      <a:pPr algn="just">
                        <a:lnSpc>
                          <a:spcPct val="100000"/>
                        </a:lnSpc>
                      </a:pPr>
                      <a:r>
                        <a:rPr lang="en-IN" sz="300" dirty="0">
                          <a:effectLst/>
                          <a:latin typeface="Times New Roman" panose="02020603050405020304" pitchFamily="18" charset="0"/>
                          <a:cs typeface="Times New Roman" panose="02020603050405020304" pitchFamily="18" charset="0"/>
                        </a:rPr>
                        <a:t>Identifiers and buying behaviour </a:t>
                      </a:r>
                    </a:p>
                    <a:p>
                      <a:pPr algn="just">
                        <a:lnSpc>
                          <a:spcPct val="100000"/>
                        </a:lnSpc>
                      </a:pPr>
                      <a:r>
                        <a:rPr lang="en-IN" sz="300" dirty="0">
                          <a:effectLst/>
                          <a:latin typeface="Times New Roman" panose="02020603050405020304" pitchFamily="18" charset="0"/>
                          <a:cs typeface="Times New Roman" panose="02020603050405020304" pitchFamily="18" charset="0"/>
                        </a:rPr>
                        <a:t>Communication preference: By phone and Face-to-face in English   </a:t>
                      </a:r>
                    </a:p>
                    <a:p>
                      <a:pPr algn="just">
                        <a:lnSpc>
                          <a:spcPct val="100000"/>
                        </a:lnSpc>
                      </a:pPr>
                      <a:r>
                        <a:rPr lang="en-IN" sz="300" dirty="0">
                          <a:effectLst/>
                          <a:latin typeface="Times New Roman" panose="02020603050405020304" pitchFamily="18" charset="0"/>
                          <a:cs typeface="Times New Roman" panose="02020603050405020304" pitchFamily="18" charset="0"/>
                        </a:rPr>
                        <a:t>Social Media Platform: Facebook, Instagram and Twitter</a:t>
                      </a:r>
                    </a:p>
                    <a:p>
                      <a:pPr algn="just">
                        <a:lnSpc>
                          <a:spcPct val="100000"/>
                        </a:lnSpc>
                      </a:pPr>
                      <a:r>
                        <a:rPr lang="en-IN" sz="300" dirty="0">
                          <a:effectLst/>
                          <a:latin typeface="Times New Roman" panose="02020603050405020304" pitchFamily="18" charset="0"/>
                          <a:cs typeface="Times New Roman" panose="02020603050405020304" pitchFamily="18" charset="0"/>
                        </a:rPr>
                        <a:t>Buying behaviour: Trending sustainable, high quality and premium pricing products   </a:t>
                      </a:r>
                      <a:endParaRPr lang="en-IN" sz="3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1299" marR="31299" marT="31299" marB="31299"/>
                </a:tc>
                <a:tc>
                  <a:txBody>
                    <a:bodyPr/>
                    <a:lstStyle/>
                    <a:p>
                      <a:pPr algn="just">
                        <a:lnSpc>
                          <a:spcPct val="100000"/>
                        </a:lnSpc>
                      </a:pPr>
                      <a:r>
                        <a:rPr lang="en-IN" sz="300">
                          <a:effectLst/>
                          <a:latin typeface="Times New Roman" panose="02020603050405020304" pitchFamily="18" charset="0"/>
                          <a:cs typeface="Times New Roman" panose="02020603050405020304" pitchFamily="18" charset="0"/>
                        </a:rPr>
                        <a:t>Activity list </a:t>
                      </a:r>
                    </a:p>
                    <a:p>
                      <a:pPr marL="342900" lvl="0" indent="-342900" algn="just">
                        <a:lnSpc>
                          <a:spcPct val="100000"/>
                        </a:lnSpc>
                        <a:buFont typeface="Arial" panose="020B0604020202020204" pitchFamily="34" charset="0"/>
                        <a:buChar char="●"/>
                      </a:pPr>
                      <a:r>
                        <a:rPr lang="en-IN" sz="300" u="none" strike="noStrike">
                          <a:effectLst/>
                          <a:latin typeface="Times New Roman" panose="02020603050405020304" pitchFamily="18" charset="0"/>
                          <a:cs typeface="Times New Roman" panose="02020603050405020304" pitchFamily="18" charset="0"/>
                        </a:rPr>
                        <a:t>High-quality product delivery </a:t>
                      </a:r>
                    </a:p>
                    <a:p>
                      <a:pPr marL="342900" lvl="0" indent="-342900" algn="just">
                        <a:lnSpc>
                          <a:spcPct val="100000"/>
                        </a:lnSpc>
                        <a:buFont typeface="Arial" panose="020B0604020202020204" pitchFamily="34" charset="0"/>
                        <a:buChar char="●"/>
                      </a:pPr>
                      <a:r>
                        <a:rPr lang="en-IN" sz="300" u="none" strike="noStrike">
                          <a:effectLst/>
                          <a:latin typeface="Times New Roman" panose="02020603050405020304" pitchFamily="18" charset="0"/>
                          <a:cs typeface="Times New Roman" panose="02020603050405020304" pitchFamily="18" charset="0"/>
                        </a:rPr>
                        <a:t>Trending products opportunities </a:t>
                      </a:r>
                    </a:p>
                    <a:p>
                      <a:pPr marL="342900" lvl="0" indent="-342900" algn="just">
                        <a:lnSpc>
                          <a:spcPct val="100000"/>
                        </a:lnSpc>
                        <a:buFont typeface="Arial" panose="020B0604020202020204" pitchFamily="34" charset="0"/>
                        <a:buChar char="●"/>
                      </a:pPr>
                      <a:r>
                        <a:rPr lang="en-IN" sz="300" u="none" strike="noStrike">
                          <a:effectLst/>
                          <a:latin typeface="Times New Roman" panose="02020603050405020304" pitchFamily="18" charset="0"/>
                          <a:cs typeface="Times New Roman" panose="02020603050405020304" pitchFamily="18" charset="0"/>
                        </a:rPr>
                        <a:t>Premium pricing </a:t>
                      </a:r>
                      <a:endParaRPr lang="en-IN" sz="300" u="none" strike="noStrike">
                        <a:effectLst/>
                        <a:latin typeface="Times New Roman" panose="02020603050405020304" pitchFamily="18" charset="0"/>
                        <a:ea typeface="Arial" panose="020B0604020202020204" pitchFamily="34" charset="0"/>
                        <a:cs typeface="Times New Roman" panose="02020603050405020304" pitchFamily="18" charset="0"/>
                      </a:endParaRPr>
                    </a:p>
                  </a:txBody>
                  <a:tcPr marL="31299" marR="31299" marT="31299" marB="31299"/>
                </a:tc>
                <a:extLst>
                  <a:ext uri="{0D108BD9-81ED-4DB2-BD59-A6C34878D82A}">
                    <a16:rowId xmlns:a16="http://schemas.microsoft.com/office/drawing/2014/main" val="3064490072"/>
                  </a:ext>
                </a:extLst>
              </a:tr>
              <a:tr h="372294">
                <a:tc vMerge="1">
                  <a:txBody>
                    <a:bodyPr/>
                    <a:lstStyle/>
                    <a:p>
                      <a:endParaRPr lang="en-IN"/>
                    </a:p>
                  </a:txBody>
                  <a:tcPr/>
                </a:tc>
                <a:tc gridSpan="2">
                  <a:txBody>
                    <a:bodyPr/>
                    <a:lstStyle/>
                    <a:p>
                      <a:pPr algn="just">
                        <a:lnSpc>
                          <a:spcPct val="100000"/>
                        </a:lnSpc>
                      </a:pPr>
                      <a:r>
                        <a:rPr lang="en-IN" sz="300" dirty="0">
                          <a:effectLst/>
                          <a:latin typeface="Times New Roman" panose="02020603050405020304" pitchFamily="18" charset="0"/>
                          <a:cs typeface="Times New Roman" panose="02020603050405020304" pitchFamily="18" charset="0"/>
                        </a:rPr>
                        <a:t>Goals</a:t>
                      </a:r>
                    </a:p>
                    <a:p>
                      <a:pPr algn="just">
                        <a:lnSpc>
                          <a:spcPct val="100000"/>
                        </a:lnSpc>
                      </a:pPr>
                      <a:r>
                        <a:rPr lang="en-IN" sz="300" dirty="0">
                          <a:effectLst/>
                          <a:latin typeface="Times New Roman" panose="02020603050405020304" pitchFamily="18" charset="0"/>
                          <a:cs typeface="Times New Roman" panose="02020603050405020304" pitchFamily="18" charset="0"/>
                        </a:rPr>
                        <a:t>Mitigation needs of the customer's</a:t>
                      </a:r>
                    </a:p>
                    <a:p>
                      <a:pPr algn="just">
                        <a:lnSpc>
                          <a:spcPct val="100000"/>
                        </a:lnSpc>
                      </a:pPr>
                      <a:r>
                        <a:rPr lang="en-IN" sz="300" dirty="0">
                          <a:effectLst/>
                          <a:latin typeface="Times New Roman" panose="02020603050405020304" pitchFamily="18" charset="0"/>
                          <a:cs typeface="Times New Roman" panose="02020603050405020304" pitchFamily="18" charset="0"/>
                        </a:rPr>
                        <a:t>Increased satisfaction of the customers  </a:t>
                      </a:r>
                      <a:endParaRPr lang="en-IN" sz="300" dirty="0">
                        <a:effectLst/>
                        <a:latin typeface="Times New Roman" panose="02020603050405020304" pitchFamily="18" charset="0"/>
                        <a:ea typeface="Arial" panose="020B0604020202020204" pitchFamily="34" charset="0"/>
                        <a:cs typeface="Times New Roman" panose="02020603050405020304" pitchFamily="18" charset="0"/>
                      </a:endParaRPr>
                    </a:p>
                  </a:txBody>
                  <a:tcPr marL="31299" marR="31299" marT="31299" marB="31299"/>
                </a:tc>
                <a:tc hMerge="1">
                  <a:txBody>
                    <a:bodyPr/>
                    <a:lstStyle/>
                    <a:p>
                      <a:endParaRPr lang="en-IN"/>
                    </a:p>
                  </a:txBody>
                  <a:tcPr/>
                </a:tc>
                <a:extLst>
                  <a:ext uri="{0D108BD9-81ED-4DB2-BD59-A6C34878D82A}">
                    <a16:rowId xmlns:a16="http://schemas.microsoft.com/office/drawing/2014/main" val="3268512187"/>
                  </a:ext>
                </a:extLst>
              </a:tr>
            </a:tbl>
          </a:graphicData>
        </a:graphic>
      </p:graphicFrame>
      <p:pic>
        <p:nvPicPr>
          <p:cNvPr id="22" name="image5.png">
            <a:extLst>
              <a:ext uri="{FF2B5EF4-FFF2-40B4-BE49-F238E27FC236}">
                <a16:creationId xmlns:a16="http://schemas.microsoft.com/office/drawing/2014/main" id="{4E22B016-70C6-1886-E82B-14EF562CBE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5359" y="1692277"/>
            <a:ext cx="351080" cy="444346"/>
          </a:xfrm>
          <a:prstGeom prst="rect">
            <a:avLst/>
          </a:prstGeom>
          <a:noFill/>
          <a:extLst>
            <a:ext uri="{909E8E84-426E-40DD-AFC4-6F175D3DCCD1}">
              <a14:hiddenFill xmlns:a14="http://schemas.microsoft.com/office/drawing/2010/main">
                <a:solidFill>
                  <a:srgbClr val="FFFFFF"/>
                </a:solidFill>
              </a14:hiddenFill>
            </a:ext>
          </a:extLst>
        </p:spPr>
      </p:pic>
      <p:sp>
        <p:nvSpPr>
          <p:cNvPr id="23" name="TextBox 22">
            <a:extLst>
              <a:ext uri="{FF2B5EF4-FFF2-40B4-BE49-F238E27FC236}">
                <a16:creationId xmlns:a16="http://schemas.microsoft.com/office/drawing/2014/main" id="{29FF8501-3BB7-17EE-5655-7B177B11D76C}"/>
              </a:ext>
            </a:extLst>
          </p:cNvPr>
          <p:cNvSpPr txBox="1"/>
          <p:nvPr/>
        </p:nvSpPr>
        <p:spPr>
          <a:xfrm>
            <a:off x="3471293" y="3020023"/>
            <a:ext cx="2094699" cy="692497"/>
          </a:xfrm>
          <a:prstGeom prst="rect">
            <a:avLst/>
          </a:prstGeom>
          <a:noFill/>
          <a:ln>
            <a:solidFill>
              <a:schemeClr val="accent2">
                <a:lumMod val="75000"/>
              </a:schemeClr>
            </a:solidFill>
          </a:ln>
        </p:spPr>
        <p:txBody>
          <a:bodyPr wrap="square" rtlCol="0">
            <a:spAutoFit/>
          </a:bodyPr>
          <a:lstStyle/>
          <a:p>
            <a:pPr algn="just"/>
            <a:r>
              <a:rPr lang="en-IN" sz="300" dirty="0">
                <a:effectLst/>
                <a:latin typeface="Times New Roman" panose="02020603050405020304" pitchFamily="18" charset="0"/>
                <a:ea typeface="Times New Roman" panose="02020603050405020304" pitchFamily="18" charset="0"/>
              </a:rPr>
              <a:t>The developed table of “customers persona” helps to examine buying behaviour of the customers along with their characteristics. The organisation has examined the demographic variables of the customers for identification of the targeted customers and mitigation needs of the customers. In the online purchasing persona four types of persona are applied such as</a:t>
            </a:r>
            <a:r>
              <a:rPr lang="en-IN" sz="300" b="1" i="1" dirty="0">
                <a:effectLst/>
                <a:latin typeface="Times New Roman" panose="02020603050405020304" pitchFamily="18" charset="0"/>
                <a:ea typeface="Times New Roman" panose="02020603050405020304" pitchFamily="18" charset="0"/>
              </a:rPr>
              <a:t> “Competitive, Spontaneous, Humanistic, and Methodical”</a:t>
            </a:r>
            <a:r>
              <a:rPr lang="en-IN" sz="300" dirty="0">
                <a:effectLst/>
                <a:latin typeface="Times New Roman" panose="02020603050405020304" pitchFamily="18" charset="0"/>
                <a:ea typeface="Times New Roman" panose="02020603050405020304" pitchFamily="18" charset="0"/>
              </a:rPr>
              <a:t> (Bueno </a:t>
            </a:r>
            <a:r>
              <a:rPr lang="en-IN" sz="300" i="1" dirty="0">
                <a:effectLst/>
                <a:latin typeface="Times New Roman" panose="02020603050405020304" pitchFamily="18" charset="0"/>
                <a:ea typeface="Times New Roman" panose="02020603050405020304" pitchFamily="18" charset="0"/>
              </a:rPr>
              <a:t>et al. </a:t>
            </a:r>
            <a:r>
              <a:rPr lang="en-IN" sz="300" dirty="0">
                <a:effectLst/>
                <a:latin typeface="Times New Roman" panose="02020603050405020304" pitchFamily="18" charset="0"/>
                <a:ea typeface="Times New Roman" panose="02020603050405020304" pitchFamily="18" charset="0"/>
              </a:rPr>
              <a:t>2019). The targeted customers are identified between the age group of “15 to 80 years” and the above table has demonstrated an example persona for marketing of Sainsbury. Based on the targeted segmentation of the marketing, customers ' personas are developed for the management of the individual's needs. On the other side, Sainsbury followed the business strategy to satisfy the customers and provide support for effective purchasing experiences (Do and Vu, 2020). Additionally, the organisation has followed the </a:t>
            </a:r>
            <a:r>
              <a:rPr lang="en-IN" sz="300" b="1" i="1" dirty="0">
                <a:effectLst/>
                <a:latin typeface="Times New Roman" panose="02020603050405020304" pitchFamily="18" charset="0"/>
                <a:ea typeface="Times New Roman" panose="02020603050405020304" pitchFamily="18" charset="0"/>
              </a:rPr>
              <a:t>“Influencer marketing and eCommerce strategies”</a:t>
            </a:r>
            <a:r>
              <a:rPr lang="en-IN" sz="300" dirty="0">
                <a:effectLst/>
                <a:latin typeface="Times New Roman" panose="02020603050405020304" pitchFamily="18" charset="0"/>
                <a:ea typeface="Times New Roman" panose="02020603050405020304" pitchFamily="18" charset="0"/>
              </a:rPr>
              <a:t> for attracting customers in the digitalisation era. </a:t>
            </a:r>
            <a:endParaRPr lang="en-IN" sz="300" dirty="0">
              <a:effectLst/>
              <a:latin typeface="Arial" panose="020B0604020202020204" pitchFamily="34" charset="0"/>
              <a:ea typeface="Arial" panose="020B0604020202020204" pitchFamily="34" charset="0"/>
            </a:endParaRPr>
          </a:p>
          <a:p>
            <a:pPr algn="just"/>
            <a:r>
              <a:rPr lang="en-IN" sz="300" dirty="0">
                <a:effectLst/>
                <a:latin typeface="Times New Roman" panose="02020603050405020304" pitchFamily="18" charset="0"/>
                <a:ea typeface="Times New Roman" panose="02020603050405020304" pitchFamily="18" charset="0"/>
              </a:rPr>
              <a:t>On eCommerce websites, customers get opportunities for a select of the preferred and trending products. The organisation has used social media for content marketing where customers' persona helps in the development of demographic understanding regarding the needs of the customers. Sainsbury’s included marketing strategies for reaching the women such as mothers who are the targeted customers for the organisation. </a:t>
            </a:r>
            <a:endParaRPr lang="en-IN" sz="300" dirty="0">
              <a:effectLst/>
              <a:latin typeface="Arial" panose="020B0604020202020204" pitchFamily="34" charset="0"/>
              <a:ea typeface="Arial" panose="020B0604020202020204" pitchFamily="34" charset="0"/>
            </a:endParaRPr>
          </a:p>
        </p:txBody>
      </p:sp>
      <p:sp>
        <p:nvSpPr>
          <p:cNvPr id="24" name="TextBox 23">
            <a:extLst>
              <a:ext uri="{FF2B5EF4-FFF2-40B4-BE49-F238E27FC236}">
                <a16:creationId xmlns:a16="http://schemas.microsoft.com/office/drawing/2014/main" id="{F48386FC-F24C-F00F-8D7C-E9F25DC38DCD}"/>
              </a:ext>
            </a:extLst>
          </p:cNvPr>
          <p:cNvSpPr txBox="1"/>
          <p:nvPr/>
        </p:nvSpPr>
        <p:spPr>
          <a:xfrm>
            <a:off x="3446115" y="3743958"/>
            <a:ext cx="2119877" cy="1938992"/>
          </a:xfrm>
          <a:prstGeom prst="rect">
            <a:avLst/>
          </a:prstGeom>
          <a:noFill/>
          <a:ln>
            <a:solidFill>
              <a:schemeClr val="accent2">
                <a:lumMod val="75000"/>
              </a:schemeClr>
            </a:solidFill>
          </a:ln>
        </p:spPr>
        <p:txBody>
          <a:bodyPr wrap="square" rtlCol="0">
            <a:spAutoFit/>
          </a:bodyPr>
          <a:lstStyle/>
          <a:p>
            <a:pPr algn="just"/>
            <a:r>
              <a:rPr lang="en-IN" sz="300" b="1" kern="0" dirty="0">
                <a:effectLst/>
                <a:latin typeface="Times New Roman" panose="02020603050405020304" pitchFamily="18" charset="0"/>
                <a:ea typeface="Times New Roman" panose="02020603050405020304" pitchFamily="18" charset="0"/>
              </a:rPr>
              <a:t>Outline of Sainsbury's Marketing Mix</a:t>
            </a:r>
          </a:p>
          <a:p>
            <a:pPr algn="just"/>
            <a:r>
              <a:rPr lang="en-IN" sz="300" dirty="0">
                <a:effectLst/>
                <a:latin typeface="Times New Roman" panose="02020603050405020304" pitchFamily="18" charset="0"/>
                <a:ea typeface="Times New Roman" panose="02020603050405020304" pitchFamily="18" charset="0"/>
              </a:rPr>
              <a:t>The marketing mix is defined as the activities used by the organisation for the promotion of the brand by selling products. As per the view of Do and Vu (2020), the 7Ps of the marketing mix are </a:t>
            </a:r>
            <a:r>
              <a:rPr lang="en-IN" sz="300" b="1" i="1" dirty="0">
                <a:effectLst/>
                <a:latin typeface="Times New Roman" panose="02020603050405020304" pitchFamily="18" charset="0"/>
                <a:ea typeface="Times New Roman" panose="02020603050405020304" pitchFamily="18" charset="0"/>
              </a:rPr>
              <a:t>“product, pricing, place, promotion, physical evidence, people, and processes”</a:t>
            </a:r>
            <a:r>
              <a:rPr lang="en-IN" sz="300" dirty="0">
                <a:effectLst/>
                <a:latin typeface="Times New Roman" panose="02020603050405020304" pitchFamily="18" charset="0"/>
                <a:ea typeface="Times New Roman" panose="02020603050405020304" pitchFamily="18" charset="0"/>
              </a:rPr>
              <a:t> which helps to understand the business advertisement of the product. In addition, Sainsbury has followed the strategy of Marketing mix which is discussed in the below section. </a:t>
            </a:r>
            <a:r>
              <a:rPr lang="en-IN" sz="300" b="1" dirty="0">
                <a:effectLst/>
                <a:latin typeface="Times New Roman" panose="02020603050405020304" pitchFamily="18" charset="0"/>
                <a:ea typeface="Times New Roman" panose="02020603050405020304" pitchFamily="18" charset="0"/>
              </a:rPr>
              <a:t> </a:t>
            </a:r>
            <a:endParaRPr lang="en-IN" sz="300" dirty="0">
              <a:effectLst/>
              <a:latin typeface="Arial" panose="020B0604020202020204" pitchFamily="34" charset="0"/>
              <a:ea typeface="Arial" panose="020B0604020202020204" pitchFamily="34" charset="0"/>
            </a:endParaRPr>
          </a:p>
          <a:p>
            <a:pPr algn="just"/>
            <a:r>
              <a:rPr lang="en-IN" sz="300" b="1" i="1" dirty="0">
                <a:effectLst/>
                <a:latin typeface="Times New Roman" panose="02020603050405020304" pitchFamily="18" charset="0"/>
                <a:ea typeface="Times New Roman" panose="02020603050405020304" pitchFamily="18" charset="0"/>
              </a:rPr>
              <a:t>Product</a:t>
            </a:r>
            <a:endParaRPr lang="en-IN" sz="300" dirty="0">
              <a:effectLst/>
              <a:latin typeface="Arial" panose="020B0604020202020204" pitchFamily="34" charset="0"/>
              <a:ea typeface="Arial" panose="020B0604020202020204" pitchFamily="34" charset="0"/>
            </a:endParaRPr>
          </a:p>
          <a:p>
            <a:pPr algn="just"/>
            <a:r>
              <a:rPr lang="en-IN" sz="300" dirty="0">
                <a:effectLst/>
                <a:latin typeface="Times New Roman" panose="02020603050405020304" pitchFamily="18" charset="0"/>
                <a:ea typeface="Times New Roman" panose="02020603050405020304" pitchFamily="18" charset="0"/>
              </a:rPr>
              <a:t>Sainsbury’s has applied 5 broad categories associated with separated product lines where “30,000 product lines” are included. The diversified product range is determined as “Fruits and vegetables, fish and meat, chilled, dairy, bakery, Beer, wine and spirits, healthy and Beauty, Baby, Household and pet care” (Sainsburys.co.uk, 2023). Therefore, a high differentiation is identified in the sold products of the organisation where the quality of the products is managed efficiently. In the competitive marketplace higher quality of the products provides advantages to Sainsbury’s and customers are willing to purchase products at a higher price.   </a:t>
            </a:r>
            <a:endParaRPr lang="en-IN" sz="300" dirty="0">
              <a:effectLst/>
              <a:latin typeface="Arial" panose="020B0604020202020204" pitchFamily="34" charset="0"/>
              <a:ea typeface="Arial" panose="020B0604020202020204" pitchFamily="34" charset="0"/>
            </a:endParaRPr>
          </a:p>
          <a:p>
            <a:pPr algn="just"/>
            <a:r>
              <a:rPr lang="en-IN" sz="300" b="1" i="1" dirty="0">
                <a:effectLst/>
                <a:latin typeface="Times New Roman" panose="02020603050405020304" pitchFamily="18" charset="0"/>
                <a:ea typeface="Times New Roman" panose="02020603050405020304" pitchFamily="18" charset="0"/>
              </a:rPr>
              <a:t>Pricing</a:t>
            </a:r>
            <a:endParaRPr lang="en-IN" sz="300" dirty="0">
              <a:effectLst/>
              <a:latin typeface="Arial" panose="020B0604020202020204" pitchFamily="34" charset="0"/>
              <a:ea typeface="Arial" panose="020B0604020202020204" pitchFamily="34" charset="0"/>
            </a:endParaRPr>
          </a:p>
          <a:p>
            <a:pPr algn="just"/>
            <a:r>
              <a:rPr lang="en-IN" sz="300" dirty="0">
                <a:effectLst/>
                <a:latin typeface="Times New Roman" panose="02020603050405020304" pitchFamily="18" charset="0"/>
                <a:ea typeface="Times New Roman" panose="02020603050405020304" pitchFamily="18" charset="0"/>
              </a:rPr>
              <a:t>The identified current pricing strategy of Sainsbury’s is a “competitive based pricing strategy” due to a higher competitive market of the UK. On the other hand, in the competitive marketplace, it sells products at a higher price rather; superior quality of the products attracting customers. In the year 2022, the operating income of Sainsbury's was identified as </a:t>
            </a:r>
            <a:r>
              <a:rPr lang="en-IN" sz="300" b="1" i="1" dirty="0">
                <a:effectLst/>
                <a:latin typeface="Times New Roman" panose="02020603050405020304" pitchFamily="18" charset="0"/>
                <a:ea typeface="Times New Roman" panose="02020603050405020304" pitchFamily="18" charset="0"/>
              </a:rPr>
              <a:t>“$1,579 million” </a:t>
            </a:r>
            <a:r>
              <a:rPr lang="en-IN" sz="300" dirty="0">
                <a:effectLst/>
                <a:latin typeface="Times New Roman" panose="02020603050405020304" pitchFamily="18" charset="0"/>
                <a:ea typeface="Times New Roman" panose="02020603050405020304" pitchFamily="18" charset="0"/>
              </a:rPr>
              <a:t>which was possible with the “household and families” targeting strategies (Macrotrends.net, 2023). The organisation has applied a </a:t>
            </a:r>
            <a:r>
              <a:rPr lang="en-IN" sz="300" b="1" i="1" dirty="0">
                <a:effectLst/>
                <a:latin typeface="Times New Roman" panose="02020603050405020304" pitchFamily="18" charset="0"/>
                <a:ea typeface="Times New Roman" panose="02020603050405020304" pitchFamily="18" charset="0"/>
              </a:rPr>
              <a:t>“price discrimination policy”</a:t>
            </a:r>
            <a:r>
              <a:rPr lang="en-IN" sz="300" dirty="0">
                <a:effectLst/>
                <a:latin typeface="Times New Roman" panose="02020603050405020304" pitchFamily="18" charset="0"/>
                <a:ea typeface="Times New Roman" panose="02020603050405020304" pitchFamily="18" charset="0"/>
              </a:rPr>
              <a:t> for the identification of positioning of the products by delivery of fresh products in the local marketplace. The organisation is required to follow an affordable pricing strategy for engaging customers with the organisation.   </a:t>
            </a:r>
          </a:p>
          <a:p>
            <a:pPr algn="just"/>
            <a:r>
              <a:rPr lang="en-IN" sz="300" b="1" i="1" dirty="0">
                <a:effectLst/>
                <a:latin typeface="Times New Roman" panose="02020603050405020304" pitchFamily="18" charset="0"/>
                <a:ea typeface="Times New Roman" panose="02020603050405020304" pitchFamily="18" charset="0"/>
              </a:rPr>
              <a:t>Place</a:t>
            </a:r>
            <a:endParaRPr lang="en-IN" sz="300" dirty="0">
              <a:effectLst/>
              <a:latin typeface="Arial" panose="020B0604020202020204" pitchFamily="34" charset="0"/>
              <a:ea typeface="Arial" panose="020B0604020202020204" pitchFamily="34" charset="0"/>
            </a:endParaRPr>
          </a:p>
          <a:p>
            <a:pPr algn="just"/>
            <a:r>
              <a:rPr lang="en-IN" sz="300" dirty="0">
                <a:effectLst/>
                <a:latin typeface="Times New Roman" panose="02020603050405020304" pitchFamily="18" charset="0"/>
                <a:ea typeface="Times New Roman" panose="02020603050405020304" pitchFamily="18" charset="0"/>
              </a:rPr>
              <a:t>The organisation has followed two marketing channels such as online and physical stores for selling products. In the year 1922, Sainsbury's was founded in London as the largest retailer of groceries in the UK (Sainsburys.co.uk, 2023). The market dominance of Sainsbury's is identified in “Wolverhampton, Enfield, South-East London, Dartford, Redhill, Guildford, Swindon and Torquay”. Additionally, regional distribution channels are operated by the organisation in the identified distribution area. In The UK, up to “500 retailers” are identified for Sainsbury's and the</a:t>
            </a:r>
            <a:r>
              <a:rPr lang="en-IN" sz="300" b="1" i="1" dirty="0">
                <a:effectLst/>
                <a:latin typeface="Times New Roman" panose="02020603050405020304" pitchFamily="18" charset="0"/>
                <a:ea typeface="Times New Roman" panose="02020603050405020304" pitchFamily="18" charset="0"/>
              </a:rPr>
              <a:t> “omnichannel distribution system”</a:t>
            </a:r>
            <a:r>
              <a:rPr lang="en-IN" sz="300" dirty="0">
                <a:effectLst/>
                <a:latin typeface="Times New Roman" panose="02020603050405020304" pitchFamily="18" charset="0"/>
                <a:ea typeface="Times New Roman" panose="02020603050405020304" pitchFamily="18" charset="0"/>
              </a:rPr>
              <a:t> is followed by the organisation for successful management of the area of distribution and operation.    </a:t>
            </a:r>
            <a:endParaRPr lang="en-IN" sz="300" dirty="0">
              <a:effectLst/>
              <a:latin typeface="Arial" panose="020B0604020202020204" pitchFamily="34" charset="0"/>
              <a:ea typeface="Arial" panose="020B0604020202020204" pitchFamily="34" charset="0"/>
            </a:endParaRPr>
          </a:p>
          <a:p>
            <a:pPr algn="just"/>
            <a:r>
              <a:rPr lang="en-IN" sz="300" b="1" i="1" dirty="0">
                <a:effectLst/>
                <a:latin typeface="Times New Roman" panose="02020603050405020304" pitchFamily="18" charset="0"/>
                <a:ea typeface="Times New Roman" panose="02020603050405020304" pitchFamily="18" charset="0"/>
              </a:rPr>
              <a:t>Promotion</a:t>
            </a:r>
            <a:endParaRPr lang="en-IN" sz="300" dirty="0">
              <a:effectLst/>
              <a:latin typeface="Arial" panose="020B0604020202020204" pitchFamily="34" charset="0"/>
              <a:ea typeface="Arial" panose="020B0604020202020204" pitchFamily="34" charset="0"/>
            </a:endParaRPr>
          </a:p>
          <a:p>
            <a:pPr algn="just"/>
            <a:r>
              <a:rPr lang="en-IN" sz="300" dirty="0">
                <a:effectLst/>
                <a:latin typeface="Times New Roman" panose="02020603050405020304" pitchFamily="18" charset="0"/>
                <a:ea typeface="Times New Roman" panose="02020603050405020304" pitchFamily="18" charset="0"/>
              </a:rPr>
              <a:t>The traditional and online modes of promotion are applied by Sainsbury's which helps it to reach the customers. </a:t>
            </a:r>
            <a:r>
              <a:rPr lang="en-IN" sz="300" b="1" i="1" dirty="0">
                <a:effectLst/>
                <a:latin typeface="Times New Roman" panose="02020603050405020304" pitchFamily="18" charset="0"/>
                <a:ea typeface="Times New Roman" panose="02020603050405020304" pitchFamily="18" charset="0"/>
              </a:rPr>
              <a:t>“Social media advertising”</a:t>
            </a:r>
            <a:r>
              <a:rPr lang="en-IN" sz="300" dirty="0">
                <a:effectLst/>
                <a:latin typeface="Times New Roman" panose="02020603050405020304" pitchFamily="18" charset="0"/>
                <a:ea typeface="Times New Roman" panose="02020603050405020304" pitchFamily="18" charset="0"/>
              </a:rPr>
              <a:t> is followed for attracting customers identified under the “demographic segmentation” (</a:t>
            </a:r>
            <a:r>
              <a:rPr lang="en-IN" sz="300" dirty="0" err="1">
                <a:effectLst/>
                <a:latin typeface="Times New Roman" panose="02020603050405020304" pitchFamily="18" charset="0"/>
                <a:ea typeface="Times New Roman" panose="02020603050405020304" pitchFamily="18" charset="0"/>
              </a:rPr>
              <a:t>Siripipatthanakul</a:t>
            </a:r>
            <a:r>
              <a:rPr lang="en-IN" sz="300" dirty="0">
                <a:effectLst/>
                <a:latin typeface="Times New Roman" panose="02020603050405020304" pitchFamily="18" charset="0"/>
                <a:ea typeface="Times New Roman" panose="02020603050405020304" pitchFamily="18" charset="0"/>
              </a:rPr>
              <a:t> and Chana, 2021). Besides this, various social media platforms are applied by Sainsbury's such as </a:t>
            </a:r>
            <a:r>
              <a:rPr lang="en-IN" sz="300" b="1" i="1" dirty="0">
                <a:effectLst/>
                <a:latin typeface="Times New Roman" panose="02020603050405020304" pitchFamily="18" charset="0"/>
                <a:ea typeface="Times New Roman" panose="02020603050405020304" pitchFamily="18" charset="0"/>
              </a:rPr>
              <a:t>“YouTube, Facebook and Twitter”</a:t>
            </a:r>
            <a:r>
              <a:rPr lang="en-IN" sz="300" dirty="0">
                <a:effectLst/>
                <a:latin typeface="Times New Roman" panose="02020603050405020304" pitchFamily="18" charset="0"/>
                <a:ea typeface="Times New Roman" panose="02020603050405020304" pitchFamily="18" charset="0"/>
              </a:rPr>
              <a:t> for promoting products of the organisation. On </a:t>
            </a:r>
            <a:r>
              <a:rPr lang="en-IN" sz="300" dirty="0" err="1">
                <a:effectLst/>
                <a:latin typeface="Times New Roman" panose="02020603050405020304" pitchFamily="18" charset="0"/>
                <a:ea typeface="Times New Roman" panose="02020603050405020304" pitchFamily="18" charset="0"/>
              </a:rPr>
              <a:t>FaceBook</a:t>
            </a:r>
            <a:r>
              <a:rPr lang="en-IN" sz="300" dirty="0">
                <a:effectLst/>
                <a:latin typeface="Times New Roman" panose="02020603050405020304" pitchFamily="18" charset="0"/>
                <a:ea typeface="Times New Roman" panose="02020603050405020304" pitchFamily="18" charset="0"/>
              </a:rPr>
              <a:t> number of followers of Sainsbury's is </a:t>
            </a:r>
            <a:r>
              <a:rPr lang="en-IN" sz="300" b="1" i="1" dirty="0">
                <a:effectLst/>
                <a:latin typeface="Times New Roman" panose="02020603050405020304" pitchFamily="18" charset="0"/>
                <a:ea typeface="Times New Roman" panose="02020603050405020304" pitchFamily="18" charset="0"/>
              </a:rPr>
              <a:t>1.67 million</a:t>
            </a:r>
            <a:r>
              <a:rPr lang="en-IN" sz="300" dirty="0">
                <a:effectLst/>
                <a:latin typeface="Times New Roman" panose="02020603050405020304" pitchFamily="18" charset="0"/>
                <a:ea typeface="Times New Roman" panose="02020603050405020304" pitchFamily="18" charset="0"/>
              </a:rPr>
              <a:t>, on Twitter's total number of followers is </a:t>
            </a:r>
            <a:r>
              <a:rPr lang="en-IN" sz="300" b="1" i="1" dirty="0">
                <a:effectLst/>
                <a:latin typeface="Times New Roman" panose="02020603050405020304" pitchFamily="18" charset="0"/>
                <a:ea typeface="Times New Roman" panose="02020603050405020304" pitchFamily="18" charset="0"/>
              </a:rPr>
              <a:t>593 thousand </a:t>
            </a:r>
            <a:r>
              <a:rPr lang="en-IN" sz="300" dirty="0">
                <a:effectLst/>
                <a:latin typeface="Times New Roman" panose="02020603050405020304" pitchFamily="18" charset="0"/>
                <a:ea typeface="Times New Roman" panose="02020603050405020304" pitchFamily="18" charset="0"/>
              </a:rPr>
              <a:t>which helps the organisation effectively promote the products (Sainsburys.co.uk, 2023). Sainsbury's applied the “influencer marketing” strategy with the use of the social media platform where effective offers and quality-related information are shared.  </a:t>
            </a:r>
            <a:endParaRPr lang="en-IN" sz="300" dirty="0">
              <a:effectLst/>
              <a:latin typeface="Arial" panose="020B0604020202020204" pitchFamily="34" charset="0"/>
              <a:ea typeface="Arial" panose="020B0604020202020204" pitchFamily="34" charset="0"/>
            </a:endParaRPr>
          </a:p>
          <a:p>
            <a:pPr algn="just"/>
            <a:r>
              <a:rPr lang="en-IN" sz="300" b="1" i="1" dirty="0">
                <a:effectLst/>
                <a:latin typeface="Times New Roman" panose="02020603050405020304" pitchFamily="18" charset="0"/>
                <a:ea typeface="Times New Roman" panose="02020603050405020304" pitchFamily="18" charset="0"/>
              </a:rPr>
              <a:t>Physical evidence</a:t>
            </a:r>
            <a:endParaRPr lang="en-IN" sz="300" dirty="0">
              <a:effectLst/>
              <a:latin typeface="Arial" panose="020B0604020202020204" pitchFamily="34" charset="0"/>
              <a:ea typeface="Arial" panose="020B0604020202020204" pitchFamily="34" charset="0"/>
            </a:endParaRPr>
          </a:p>
          <a:p>
            <a:pPr algn="just"/>
            <a:r>
              <a:rPr lang="en-IN" sz="300" dirty="0">
                <a:effectLst/>
                <a:latin typeface="Times New Roman" panose="02020603050405020304" pitchFamily="18" charset="0"/>
                <a:ea typeface="Times New Roman" panose="02020603050405020304" pitchFamily="18" charset="0"/>
              </a:rPr>
              <a:t>The packing and quality of the products are estimated as the physical evidence in the marketing strategies applied by Sainsbury's. High-quality services, information and transparency are examined in the online purchasing websites of Sainsbury's. In addition, sustainable and eco-friendly packaging strategies are applied by the organisation which established a positive marketing strategy.  </a:t>
            </a:r>
            <a:endParaRPr lang="en-IN" sz="300" dirty="0">
              <a:effectLst/>
              <a:latin typeface="Arial" panose="020B0604020202020204" pitchFamily="34" charset="0"/>
              <a:ea typeface="Arial" panose="020B0604020202020204" pitchFamily="34" charset="0"/>
            </a:endParaRPr>
          </a:p>
        </p:txBody>
      </p:sp>
      <p:sp>
        <p:nvSpPr>
          <p:cNvPr id="25" name="TextBox 24">
            <a:extLst>
              <a:ext uri="{FF2B5EF4-FFF2-40B4-BE49-F238E27FC236}">
                <a16:creationId xmlns:a16="http://schemas.microsoft.com/office/drawing/2014/main" id="{6CAAE280-4235-72FF-C454-9540B370D2C6}"/>
              </a:ext>
            </a:extLst>
          </p:cNvPr>
          <p:cNvSpPr txBox="1"/>
          <p:nvPr/>
        </p:nvSpPr>
        <p:spPr>
          <a:xfrm>
            <a:off x="5517662" y="345209"/>
            <a:ext cx="2762738" cy="600164"/>
          </a:xfrm>
          <a:prstGeom prst="rect">
            <a:avLst/>
          </a:prstGeom>
          <a:noFill/>
          <a:ln>
            <a:solidFill>
              <a:schemeClr val="accent2">
                <a:lumMod val="75000"/>
              </a:schemeClr>
            </a:solidFill>
          </a:ln>
        </p:spPr>
        <p:txBody>
          <a:bodyPr wrap="square" rtlCol="0">
            <a:spAutoFit/>
          </a:bodyPr>
          <a:lstStyle/>
          <a:p>
            <a:pPr algn="just"/>
            <a:r>
              <a:rPr lang="en-IN" sz="300" b="1" i="1" dirty="0">
                <a:effectLst/>
                <a:latin typeface="Times New Roman" panose="02020603050405020304" pitchFamily="18" charset="0"/>
                <a:ea typeface="Times New Roman" panose="02020603050405020304" pitchFamily="18" charset="0"/>
              </a:rPr>
              <a:t>People</a:t>
            </a:r>
            <a:endParaRPr lang="en-IN" sz="300" dirty="0">
              <a:effectLst/>
              <a:latin typeface="Arial" panose="020B0604020202020204" pitchFamily="34" charset="0"/>
              <a:ea typeface="Arial" panose="020B0604020202020204" pitchFamily="34" charset="0"/>
            </a:endParaRPr>
          </a:p>
          <a:p>
            <a:pPr algn="just"/>
            <a:r>
              <a:rPr lang="en-IN" sz="300" dirty="0">
                <a:effectLst/>
                <a:latin typeface="Times New Roman" panose="02020603050405020304" pitchFamily="18" charset="0"/>
                <a:ea typeface="Times New Roman" panose="02020603050405020304" pitchFamily="18" charset="0"/>
              </a:rPr>
              <a:t>Marketing is associated with the people such as stakeholders engaged with the marketing operations. The customers are the main targeted people and </a:t>
            </a:r>
            <a:r>
              <a:rPr lang="en-IN" sz="300" b="1" i="1" dirty="0">
                <a:effectLst/>
                <a:latin typeface="Times New Roman" panose="02020603050405020304" pitchFamily="18" charset="0"/>
                <a:ea typeface="Times New Roman" panose="02020603050405020304" pitchFamily="18" charset="0"/>
              </a:rPr>
              <a:t>“demographic segmentation”</a:t>
            </a:r>
            <a:r>
              <a:rPr lang="en-IN" sz="300" dirty="0">
                <a:effectLst/>
                <a:latin typeface="Times New Roman" panose="02020603050405020304" pitchFamily="18" charset="0"/>
                <a:ea typeface="Times New Roman" panose="02020603050405020304" pitchFamily="18" charset="0"/>
              </a:rPr>
              <a:t> is followed by Sainsbury’s for engaging with the customer’s needs. In addition, suppliers play an effective role as the people for the delivery of raw materials. In the global aspect, with over 60 countries Sainsbury’s operated with </a:t>
            </a:r>
            <a:r>
              <a:rPr lang="en-IN" sz="300" b="1" i="1" dirty="0">
                <a:effectLst/>
                <a:latin typeface="Times New Roman" panose="02020603050405020304" pitchFamily="18" charset="0"/>
                <a:ea typeface="Times New Roman" panose="02020603050405020304" pitchFamily="18" charset="0"/>
              </a:rPr>
              <a:t>“2,200 sites” </a:t>
            </a:r>
            <a:r>
              <a:rPr lang="en-IN" sz="300" dirty="0">
                <a:effectLst/>
                <a:latin typeface="Times New Roman" panose="02020603050405020304" pitchFamily="18" charset="0"/>
                <a:ea typeface="Times New Roman" panose="02020603050405020304" pitchFamily="18" charset="0"/>
              </a:rPr>
              <a:t>as the supply chain channels (Sainsburys.co.uk, 2022). Therefore, included people in those areas are playing efficient values for marketing strategies identified such as pricing.  </a:t>
            </a:r>
            <a:endParaRPr lang="en-IN" sz="300" dirty="0">
              <a:effectLst/>
              <a:latin typeface="Arial" panose="020B0604020202020204" pitchFamily="34" charset="0"/>
              <a:ea typeface="Arial" panose="020B0604020202020204" pitchFamily="34" charset="0"/>
            </a:endParaRPr>
          </a:p>
          <a:p>
            <a:pPr algn="just"/>
            <a:r>
              <a:rPr lang="en-IN" sz="300" b="1" i="1" dirty="0">
                <a:effectLst/>
                <a:latin typeface="Times New Roman" panose="02020603050405020304" pitchFamily="18" charset="0"/>
                <a:ea typeface="Times New Roman" panose="02020603050405020304" pitchFamily="18" charset="0"/>
              </a:rPr>
              <a:t>Processes</a:t>
            </a:r>
            <a:endParaRPr lang="en-IN" sz="300" dirty="0">
              <a:effectLst/>
              <a:latin typeface="Arial" panose="020B0604020202020204" pitchFamily="34" charset="0"/>
              <a:ea typeface="Arial" panose="020B0604020202020204" pitchFamily="34" charset="0"/>
            </a:endParaRPr>
          </a:p>
          <a:p>
            <a:pPr algn="just"/>
            <a:r>
              <a:rPr lang="en-IN" sz="300" dirty="0">
                <a:effectLst/>
                <a:latin typeface="Times New Roman" panose="02020603050405020304" pitchFamily="18" charset="0"/>
                <a:ea typeface="Times New Roman" panose="02020603050405020304" pitchFamily="18" charset="0"/>
              </a:rPr>
              <a:t>In the marketing activities management of the manufacturing and delivery process are examined under this criteria. Sainsbury’s ensured the availability of the products for reaching the needs of the customers and in the digitalisation era it implemented an “online delivery process”. The customer's needs are identified with effective market research which helps to improve the quality of services under the delivery process. In 2022, up to </a:t>
            </a:r>
            <a:r>
              <a:rPr lang="en-IN" sz="300" b="1" i="1" dirty="0">
                <a:effectLst/>
                <a:latin typeface="Times New Roman" panose="02020603050405020304" pitchFamily="18" charset="0"/>
                <a:ea typeface="Times New Roman" panose="02020603050405020304" pitchFamily="18" charset="0"/>
              </a:rPr>
              <a:t>“15 million”</a:t>
            </a:r>
            <a:r>
              <a:rPr lang="en-IN" sz="300" dirty="0">
                <a:effectLst/>
                <a:latin typeface="Times New Roman" panose="02020603050405020304" pitchFamily="18" charset="0"/>
                <a:ea typeface="Times New Roman" panose="02020603050405020304" pitchFamily="18" charset="0"/>
              </a:rPr>
              <a:t> customers are identified for Sainsbury’s and innovative process adoption is required for need mitigation (Sainsburys.co.uk, 2022). Therefore, sustainability adopted by the organisation developed an innovative process under marketing. </a:t>
            </a:r>
            <a:endParaRPr lang="en-IN" sz="300" dirty="0">
              <a:effectLst/>
              <a:latin typeface="Arial" panose="020B0604020202020204" pitchFamily="34" charset="0"/>
              <a:ea typeface="Arial" panose="020B0604020202020204" pitchFamily="34" charset="0"/>
            </a:endParaRPr>
          </a:p>
        </p:txBody>
      </p:sp>
      <p:sp>
        <p:nvSpPr>
          <p:cNvPr id="26" name="TextBox 25">
            <a:extLst>
              <a:ext uri="{FF2B5EF4-FFF2-40B4-BE49-F238E27FC236}">
                <a16:creationId xmlns:a16="http://schemas.microsoft.com/office/drawing/2014/main" id="{48DDB68E-D1E4-E538-11B4-4DF442B959E7}"/>
              </a:ext>
            </a:extLst>
          </p:cNvPr>
          <p:cNvSpPr txBox="1"/>
          <p:nvPr/>
        </p:nvSpPr>
        <p:spPr>
          <a:xfrm>
            <a:off x="5637613" y="1947002"/>
            <a:ext cx="2610071" cy="553998"/>
          </a:xfrm>
          <a:prstGeom prst="rect">
            <a:avLst/>
          </a:prstGeom>
          <a:noFill/>
          <a:ln>
            <a:solidFill>
              <a:schemeClr val="accent2">
                <a:lumMod val="75000"/>
              </a:schemeClr>
            </a:solidFill>
          </a:ln>
        </p:spPr>
        <p:txBody>
          <a:bodyPr wrap="square" rtlCol="0">
            <a:spAutoFit/>
          </a:bodyPr>
          <a:lstStyle/>
          <a:p>
            <a:pPr algn="just"/>
            <a:r>
              <a:rPr lang="en-IN" sz="300" b="1" kern="0" dirty="0">
                <a:effectLst/>
                <a:latin typeface="Times New Roman" panose="02020603050405020304" pitchFamily="18" charset="0"/>
                <a:ea typeface="Times New Roman" panose="02020603050405020304" pitchFamily="18" charset="0"/>
              </a:rPr>
              <a:t>Skills required for the marketing department operation </a:t>
            </a:r>
          </a:p>
          <a:p>
            <a:pPr algn="just"/>
            <a:r>
              <a:rPr lang="en-IN" sz="300" dirty="0">
                <a:effectLst/>
                <a:latin typeface="Times New Roman" panose="02020603050405020304" pitchFamily="18" charset="0"/>
                <a:ea typeface="Times New Roman" panose="02020603050405020304" pitchFamily="18" charset="0"/>
              </a:rPr>
              <a:t>Sainsbury’s has followed innovative and unique marketing strategies where successful marketing department handling operations are required. Collection of the customer's feedback helps the organisation to identify issues regarding marketing strategies. As per the view of Bueno </a:t>
            </a:r>
            <a:r>
              <a:rPr lang="en-IN" sz="300" i="1" dirty="0">
                <a:effectLst/>
                <a:latin typeface="Times New Roman" panose="02020603050405020304" pitchFamily="18" charset="0"/>
                <a:ea typeface="Times New Roman" panose="02020603050405020304" pitchFamily="18" charset="0"/>
              </a:rPr>
              <a:t>et al. </a:t>
            </a:r>
            <a:r>
              <a:rPr lang="en-IN" sz="300" dirty="0">
                <a:effectLst/>
                <a:latin typeface="Times New Roman" panose="02020603050405020304" pitchFamily="18" charset="0"/>
                <a:ea typeface="Times New Roman" panose="02020603050405020304" pitchFamily="18" charset="0"/>
              </a:rPr>
              <a:t>(2019), the application of the 4 Ps or 7 Ps of the marketing mix helps the organisation improve the marketing strategies and skills to reach the needs of the customers. On the other hand, </a:t>
            </a:r>
            <a:r>
              <a:rPr lang="en-IN" sz="300" b="1" i="1" dirty="0">
                <a:effectLst/>
                <a:latin typeface="Times New Roman" panose="02020603050405020304" pitchFamily="18" charset="0"/>
                <a:ea typeface="Times New Roman" panose="02020603050405020304" pitchFamily="18" charset="0"/>
              </a:rPr>
              <a:t>“communication and innovation”</a:t>
            </a:r>
            <a:r>
              <a:rPr lang="en-IN" sz="300" dirty="0">
                <a:effectLst/>
                <a:latin typeface="Times New Roman" panose="02020603050405020304" pitchFamily="18" charset="0"/>
                <a:ea typeface="Times New Roman" panose="02020603050405020304" pitchFamily="18" charset="0"/>
              </a:rPr>
              <a:t> are two required skills needed during operation management in the marketing department. Effective engagement with the workers in the marketing department is another innovative skill required for operational management. Sainsbury applied </a:t>
            </a:r>
            <a:r>
              <a:rPr lang="en-IN" sz="300" b="1" i="1" dirty="0">
                <a:effectLst/>
                <a:latin typeface="Times New Roman" panose="02020603050405020304" pitchFamily="18" charset="0"/>
                <a:ea typeface="Times New Roman" panose="02020603050405020304" pitchFamily="18" charset="0"/>
              </a:rPr>
              <a:t>“omnichannel marketing”</a:t>
            </a:r>
            <a:r>
              <a:rPr lang="en-IN" sz="300" dirty="0">
                <a:effectLst/>
                <a:latin typeface="Times New Roman" panose="02020603050405020304" pitchFamily="18" charset="0"/>
                <a:ea typeface="Times New Roman" panose="02020603050405020304" pitchFamily="18" charset="0"/>
              </a:rPr>
              <a:t> for the management of numerous marketing departments and outlets (Naudé and Sutton-Brady, 2019). Therefore, skills for handling “omnichannel marketing” are needed for the management of the marketing department. </a:t>
            </a:r>
            <a:endParaRPr lang="en-IN" sz="300" dirty="0">
              <a:effectLst/>
              <a:latin typeface="Arial" panose="020B0604020202020204" pitchFamily="34" charset="0"/>
              <a:ea typeface="Arial" panose="020B0604020202020204" pitchFamily="34" charset="0"/>
            </a:endParaRPr>
          </a:p>
          <a:p>
            <a:pPr algn="just"/>
            <a:r>
              <a:rPr lang="en-IN" sz="300" dirty="0">
                <a:effectLst/>
                <a:latin typeface="Times New Roman" panose="02020603050405020304" pitchFamily="18" charset="0"/>
                <a:ea typeface="Times New Roman" panose="02020603050405020304" pitchFamily="18" charset="0"/>
              </a:rPr>
              <a:t>The marketing operation managers and workers are required to ensure the success of the marketing operations. Innovation in customer service skills, project management and the ability for technological implementation is needed during marketing department operations. </a:t>
            </a:r>
            <a:endParaRPr lang="en-IN" sz="300" dirty="0">
              <a:effectLst/>
              <a:latin typeface="Arial" panose="020B0604020202020204" pitchFamily="34" charset="0"/>
              <a:ea typeface="Arial" panose="020B0604020202020204" pitchFamily="34" charset="0"/>
            </a:endParaRPr>
          </a:p>
        </p:txBody>
      </p:sp>
      <p:pic>
        <p:nvPicPr>
          <p:cNvPr id="27" name="image2.png">
            <a:extLst>
              <a:ext uri="{FF2B5EF4-FFF2-40B4-BE49-F238E27FC236}">
                <a16:creationId xmlns:a16="http://schemas.microsoft.com/office/drawing/2014/main" id="{AAB51951-CBE1-B94C-E65B-48DA9A3D2EEF}"/>
              </a:ext>
            </a:extLst>
          </p:cNvPr>
          <p:cNvPicPr/>
          <p:nvPr/>
        </p:nvPicPr>
        <p:blipFill>
          <a:blip r:embed="rId7"/>
          <a:stretch>
            <a:fillRect/>
          </a:stretch>
        </p:blipFill>
        <p:spPr>
          <a:xfrm>
            <a:off x="5607814" y="921510"/>
            <a:ext cx="2647829" cy="1015664"/>
          </a:xfrm>
          <a:prstGeom prst="rect">
            <a:avLst/>
          </a:prstGeom>
        </p:spPr>
      </p:pic>
      <p:sp>
        <p:nvSpPr>
          <p:cNvPr id="28" name="TextBox 27">
            <a:extLst>
              <a:ext uri="{FF2B5EF4-FFF2-40B4-BE49-F238E27FC236}">
                <a16:creationId xmlns:a16="http://schemas.microsoft.com/office/drawing/2014/main" id="{1F4EE724-8672-32FF-20D1-3BE0B74ADE7A}"/>
              </a:ext>
            </a:extLst>
          </p:cNvPr>
          <p:cNvSpPr txBox="1"/>
          <p:nvPr/>
        </p:nvSpPr>
        <p:spPr>
          <a:xfrm>
            <a:off x="5631389" y="2501000"/>
            <a:ext cx="2624254" cy="553998"/>
          </a:xfrm>
          <a:prstGeom prst="rect">
            <a:avLst/>
          </a:prstGeom>
          <a:noFill/>
          <a:ln>
            <a:solidFill>
              <a:schemeClr val="accent2">
                <a:lumMod val="75000"/>
              </a:schemeClr>
            </a:solidFill>
          </a:ln>
        </p:spPr>
        <p:txBody>
          <a:bodyPr wrap="square" rtlCol="0">
            <a:spAutoFit/>
          </a:bodyPr>
          <a:lstStyle/>
          <a:p>
            <a:pPr algn="just"/>
            <a:r>
              <a:rPr lang="en-IN" sz="300" b="1" kern="0" dirty="0">
                <a:effectLst/>
                <a:latin typeface="Times New Roman" panose="02020603050405020304" pitchFamily="18" charset="0"/>
                <a:ea typeface="Times New Roman" panose="02020603050405020304" pitchFamily="18" charset="0"/>
              </a:rPr>
              <a:t>Conclusion  </a:t>
            </a:r>
          </a:p>
          <a:p>
            <a:pPr algn="just"/>
            <a:r>
              <a:rPr lang="en-IN" sz="300" dirty="0">
                <a:effectLst/>
                <a:latin typeface="Times New Roman" panose="02020603050405020304" pitchFamily="18" charset="0"/>
                <a:ea typeface="Times New Roman" panose="02020603050405020304" pitchFamily="18" charset="0"/>
              </a:rPr>
              <a:t>It can be concluded Sainsbury’s successfully operated the marketing operation measured with a successful discussion of the marketing dynamics. In addition, an effective international environment such as innovative marketing and social media marketing strategy raises opportunities for revenue development. It can be concluded that Sainsbury's applied the “competitive pricing strategy” along with its innovative quality of the products which ensures customers' preference for the brand. The findings regarding the external marketing environment of the UK supporting diverse social factors and technological advancement are examined. Therefore, the market in the UK provides opportunities for Sainsbury’s as a result it's become the second-largest supermarket in the UK. </a:t>
            </a:r>
            <a:endParaRPr lang="en-IN" sz="300" dirty="0">
              <a:effectLst/>
              <a:latin typeface="Arial" panose="020B0604020202020204" pitchFamily="34" charset="0"/>
              <a:ea typeface="Arial" panose="020B0604020202020204" pitchFamily="34" charset="0"/>
            </a:endParaRPr>
          </a:p>
          <a:p>
            <a:pPr algn="just"/>
            <a:r>
              <a:rPr lang="en-IN" sz="300" dirty="0">
                <a:effectLst/>
                <a:latin typeface="Times New Roman" panose="02020603050405020304" pitchFamily="18" charset="0"/>
                <a:ea typeface="Times New Roman" panose="02020603050405020304" pitchFamily="18" charset="0"/>
              </a:rPr>
              <a:t>The “high price high quality” strategy is followed by Sainsbury’s identified in the position Map which provides its competitive advantages. It can be concluded Sainsbury’ has applied “Demographic segmentation” which helps it to develop the customer's persona and reach the targeted customers. Besides this, Marketing Mix highlighted the focus of the organisation regarding online marketing strategy with effective product engagement. Therefore, the market dynamic of Sainsbury’s highlighted the innovative marketing strategies with high-quality products which provide competitive advantages.</a:t>
            </a:r>
            <a:endParaRPr lang="en-IN" sz="300" dirty="0">
              <a:effectLst/>
              <a:latin typeface="Arial" panose="020B0604020202020204" pitchFamily="34" charset="0"/>
              <a:ea typeface="Arial" panose="020B0604020202020204" pitchFamily="34" charset="0"/>
            </a:endParaRPr>
          </a:p>
        </p:txBody>
      </p:sp>
      <p:sp>
        <p:nvSpPr>
          <p:cNvPr id="29" name="TextBox 28">
            <a:extLst>
              <a:ext uri="{FF2B5EF4-FFF2-40B4-BE49-F238E27FC236}">
                <a16:creationId xmlns:a16="http://schemas.microsoft.com/office/drawing/2014/main" id="{58A6A4FD-B0F6-2891-B674-6F913A391B33}"/>
              </a:ext>
            </a:extLst>
          </p:cNvPr>
          <p:cNvSpPr txBox="1"/>
          <p:nvPr/>
        </p:nvSpPr>
        <p:spPr>
          <a:xfrm>
            <a:off x="5643055" y="4358072"/>
            <a:ext cx="2610072" cy="1384995"/>
          </a:xfrm>
          <a:prstGeom prst="rect">
            <a:avLst/>
          </a:prstGeom>
          <a:noFill/>
          <a:ln>
            <a:solidFill>
              <a:schemeClr val="accent2">
                <a:lumMod val="75000"/>
              </a:schemeClr>
            </a:solidFill>
          </a:ln>
        </p:spPr>
        <p:txBody>
          <a:bodyPr wrap="square" rtlCol="0">
            <a:spAutoFit/>
          </a:bodyPr>
          <a:lstStyle/>
          <a:p>
            <a:pPr algn="just"/>
            <a:r>
              <a:rPr lang="en-IN" sz="300" b="1" kern="0" dirty="0">
                <a:effectLst/>
                <a:latin typeface="Times New Roman" panose="02020603050405020304" pitchFamily="18" charset="0"/>
                <a:ea typeface="Times New Roman" panose="02020603050405020304" pitchFamily="18" charset="0"/>
              </a:rPr>
              <a:t>References</a:t>
            </a:r>
          </a:p>
          <a:p>
            <a:pPr algn="just"/>
            <a:r>
              <a:rPr lang="en-IN" sz="300" dirty="0">
                <a:solidFill>
                  <a:srgbClr val="222222"/>
                </a:solidFill>
                <a:effectLst/>
                <a:latin typeface="Times New Roman" panose="02020603050405020304" pitchFamily="18" charset="0"/>
                <a:ea typeface="Arial" panose="020B0604020202020204" pitchFamily="34" charset="0"/>
              </a:rPr>
              <a:t>Bueno, E.V., Weber, T.B.B., </a:t>
            </a:r>
            <a:r>
              <a:rPr lang="en-IN" sz="300" dirty="0" err="1">
                <a:solidFill>
                  <a:srgbClr val="222222"/>
                </a:solidFill>
                <a:effectLst/>
                <a:latin typeface="Times New Roman" panose="02020603050405020304" pitchFamily="18" charset="0"/>
                <a:ea typeface="Arial" panose="020B0604020202020204" pitchFamily="34" charset="0"/>
              </a:rPr>
              <a:t>Bomfim</a:t>
            </a:r>
            <a:r>
              <a:rPr lang="en-IN" sz="300" dirty="0">
                <a:solidFill>
                  <a:srgbClr val="222222"/>
                </a:solidFill>
                <a:effectLst/>
                <a:latin typeface="Times New Roman" panose="02020603050405020304" pitchFamily="18" charset="0"/>
                <a:ea typeface="Arial" panose="020B0604020202020204" pitchFamily="34" charset="0"/>
              </a:rPr>
              <a:t>, E.L. and Kato, H.T., (2019). Measuring customer experience in service: A systematic review. </a:t>
            </a:r>
            <a:r>
              <a:rPr lang="en-IN" sz="300" i="1" dirty="0">
                <a:effectLst/>
                <a:latin typeface="Arial" panose="020B0604020202020204" pitchFamily="34" charset="0"/>
                <a:ea typeface="Arial" panose="020B0604020202020204" pitchFamily="34" charset="0"/>
              </a:rPr>
              <a:t>The Service Industries Journal</a:t>
            </a:r>
            <a:r>
              <a:rPr lang="en-IN" sz="300" dirty="0">
                <a:effectLst/>
                <a:latin typeface="Arial" panose="020B0604020202020204" pitchFamily="34" charset="0"/>
                <a:ea typeface="Arial" panose="020B0604020202020204" pitchFamily="34" charset="0"/>
              </a:rPr>
              <a:t>, </a:t>
            </a:r>
            <a:r>
              <a:rPr lang="en-IN" sz="300" dirty="0">
                <a:effectLst/>
                <a:latin typeface="Times New Roman" panose="02020603050405020304" pitchFamily="18" charset="0"/>
                <a:ea typeface="Arial" panose="020B0604020202020204" pitchFamily="34" charset="0"/>
              </a:rPr>
              <a:t>[online].</a:t>
            </a:r>
            <a:r>
              <a:rPr lang="en-IN" sz="300" dirty="0">
                <a:solidFill>
                  <a:srgbClr val="222222"/>
                </a:solidFill>
                <a:effectLst/>
                <a:latin typeface="Times New Roman" panose="02020603050405020304" pitchFamily="18" charset="0"/>
                <a:ea typeface="Arial" panose="020B0604020202020204" pitchFamily="34" charset="0"/>
              </a:rPr>
              <a:t> </a:t>
            </a:r>
            <a:r>
              <a:rPr lang="en-IN" sz="300" dirty="0">
                <a:effectLst/>
                <a:latin typeface="Times New Roman" panose="02020603050405020304" pitchFamily="18" charset="0"/>
                <a:ea typeface="Arial" panose="020B0604020202020204" pitchFamily="34" charset="0"/>
              </a:rPr>
              <a:t>39(11-12), pp.779-798.</a:t>
            </a:r>
            <a:r>
              <a:rPr lang="en-IN" sz="300" dirty="0">
                <a:effectLst/>
                <a:latin typeface="Arial" panose="020B0604020202020204" pitchFamily="34" charset="0"/>
                <a:ea typeface="Arial" panose="020B0604020202020204" pitchFamily="34" charset="0"/>
              </a:rPr>
              <a:t> </a:t>
            </a:r>
          </a:p>
          <a:p>
            <a:pPr algn="just"/>
            <a:r>
              <a:rPr lang="en-IN" sz="300" dirty="0">
                <a:solidFill>
                  <a:srgbClr val="222222"/>
                </a:solidFill>
                <a:effectLst/>
                <a:latin typeface="Times New Roman" panose="02020603050405020304" pitchFamily="18" charset="0"/>
                <a:ea typeface="Arial" panose="020B0604020202020204" pitchFamily="34" charset="0"/>
              </a:rPr>
              <a:t>Cooper, R.J., (2020). Pestle and mortal: the demise of community pharmacy in the UK. </a:t>
            </a:r>
            <a:r>
              <a:rPr lang="en-IN" sz="300" i="1" dirty="0">
                <a:effectLst/>
                <a:latin typeface="Arial" panose="020B0604020202020204" pitchFamily="34" charset="0"/>
                <a:ea typeface="Arial" panose="020B0604020202020204" pitchFamily="34" charset="0"/>
              </a:rPr>
              <a:t>International Journal of Pharmacy Practice</a:t>
            </a:r>
            <a:r>
              <a:rPr lang="en-IN" sz="300" dirty="0">
                <a:effectLst/>
                <a:latin typeface="Arial" panose="020B0604020202020204" pitchFamily="34" charset="0"/>
                <a:ea typeface="Arial" panose="020B0604020202020204" pitchFamily="34" charset="0"/>
              </a:rPr>
              <a:t>, </a:t>
            </a:r>
            <a:r>
              <a:rPr lang="en-IN" sz="300" dirty="0">
                <a:effectLst/>
                <a:latin typeface="Times New Roman" panose="02020603050405020304" pitchFamily="18" charset="0"/>
                <a:ea typeface="Arial" panose="020B0604020202020204" pitchFamily="34" charset="0"/>
              </a:rPr>
              <a:t>[online]</a:t>
            </a:r>
            <a:r>
              <a:rPr lang="en-IN" sz="300" dirty="0">
                <a:solidFill>
                  <a:srgbClr val="222222"/>
                </a:solidFill>
                <a:effectLst/>
                <a:latin typeface="Times New Roman" panose="02020603050405020304" pitchFamily="18" charset="0"/>
                <a:ea typeface="Arial" panose="020B0604020202020204" pitchFamily="34" charset="0"/>
              </a:rPr>
              <a:t>. 28(3), pp.205-206.</a:t>
            </a:r>
            <a:endParaRPr lang="en-IN" sz="300" dirty="0">
              <a:effectLst/>
              <a:latin typeface="Arial" panose="020B0604020202020204" pitchFamily="34" charset="0"/>
              <a:ea typeface="Arial" panose="020B0604020202020204" pitchFamily="34" charset="0"/>
            </a:endParaRPr>
          </a:p>
          <a:p>
            <a:pPr algn="just"/>
            <a:r>
              <a:rPr lang="en-IN" sz="300" dirty="0">
                <a:solidFill>
                  <a:srgbClr val="222222"/>
                </a:solidFill>
                <a:effectLst/>
                <a:latin typeface="Times New Roman" panose="02020603050405020304" pitchFamily="18" charset="0"/>
                <a:ea typeface="Arial" panose="020B0604020202020204" pitchFamily="34" charset="0"/>
              </a:rPr>
              <a:t>Do, Q. and Vu, T., (2020). Understanding consumer satisfaction with railway transportation service: An application of 7Ps marketing mix. </a:t>
            </a:r>
            <a:r>
              <a:rPr lang="en-IN" sz="300" i="1" dirty="0">
                <a:effectLst/>
                <a:latin typeface="Arial" panose="020B0604020202020204" pitchFamily="34" charset="0"/>
                <a:ea typeface="Arial" panose="020B0604020202020204" pitchFamily="34" charset="0"/>
              </a:rPr>
              <a:t>Management Science Letters</a:t>
            </a:r>
            <a:r>
              <a:rPr lang="en-IN" sz="300" dirty="0">
                <a:effectLst/>
                <a:latin typeface="Arial" panose="020B0604020202020204" pitchFamily="34" charset="0"/>
                <a:ea typeface="Arial" panose="020B0604020202020204" pitchFamily="34" charset="0"/>
              </a:rPr>
              <a:t>, </a:t>
            </a:r>
            <a:r>
              <a:rPr lang="en-IN" sz="300" dirty="0">
                <a:effectLst/>
                <a:latin typeface="Times New Roman" panose="02020603050405020304" pitchFamily="18" charset="0"/>
                <a:ea typeface="Arial" panose="020B0604020202020204" pitchFamily="34" charset="0"/>
              </a:rPr>
              <a:t>[online].</a:t>
            </a:r>
            <a:r>
              <a:rPr lang="en-IN" sz="300" dirty="0">
                <a:solidFill>
                  <a:srgbClr val="222222"/>
                </a:solidFill>
                <a:effectLst/>
                <a:latin typeface="Times New Roman" panose="02020603050405020304" pitchFamily="18" charset="0"/>
                <a:ea typeface="Arial" panose="020B0604020202020204" pitchFamily="34" charset="0"/>
              </a:rPr>
              <a:t> 10(6), pp.1341-1350.</a:t>
            </a:r>
            <a:endParaRPr lang="en-IN" sz="300" dirty="0">
              <a:effectLst/>
              <a:latin typeface="Arial" panose="020B0604020202020204" pitchFamily="34" charset="0"/>
              <a:ea typeface="Arial" panose="020B0604020202020204" pitchFamily="34" charset="0"/>
            </a:endParaRPr>
          </a:p>
          <a:p>
            <a:pPr algn="just"/>
            <a:r>
              <a:rPr lang="en-IN" sz="300" dirty="0">
                <a:solidFill>
                  <a:srgbClr val="222222"/>
                </a:solidFill>
                <a:effectLst/>
                <a:latin typeface="Times New Roman" panose="02020603050405020304" pitchFamily="18" charset="0"/>
                <a:ea typeface="Arial" panose="020B0604020202020204" pitchFamily="34" charset="0"/>
              </a:rPr>
              <a:t>Feng, L., Li, Y., Xu, F. and Deng, Q., (2019). Optimal pricing and trade-in policies in a dual-channel supply chain when considering market segmentation. </a:t>
            </a:r>
            <a:r>
              <a:rPr lang="en-IN" sz="300" i="1" dirty="0">
                <a:effectLst/>
                <a:latin typeface="Arial" panose="020B0604020202020204" pitchFamily="34" charset="0"/>
                <a:ea typeface="Arial" panose="020B0604020202020204" pitchFamily="34" charset="0"/>
              </a:rPr>
              <a:t>International Journal of Production Research</a:t>
            </a:r>
            <a:r>
              <a:rPr lang="en-IN" sz="300" dirty="0">
                <a:effectLst/>
                <a:latin typeface="Arial" panose="020B0604020202020204" pitchFamily="34" charset="0"/>
                <a:ea typeface="Arial" panose="020B0604020202020204" pitchFamily="34" charset="0"/>
              </a:rPr>
              <a:t>, </a:t>
            </a:r>
            <a:r>
              <a:rPr lang="en-IN" sz="300" dirty="0">
                <a:effectLst/>
                <a:latin typeface="Times New Roman" panose="02020603050405020304" pitchFamily="18" charset="0"/>
                <a:ea typeface="Arial" panose="020B0604020202020204" pitchFamily="34" charset="0"/>
              </a:rPr>
              <a:t>[online]</a:t>
            </a:r>
            <a:r>
              <a:rPr lang="en-IN" sz="300" dirty="0">
                <a:solidFill>
                  <a:srgbClr val="222222"/>
                </a:solidFill>
                <a:effectLst/>
                <a:latin typeface="Times New Roman" panose="02020603050405020304" pitchFamily="18" charset="0"/>
                <a:ea typeface="Arial" panose="020B0604020202020204" pitchFamily="34" charset="0"/>
              </a:rPr>
              <a:t>. 57(9), pp.2828-2846.</a:t>
            </a:r>
            <a:endParaRPr lang="en-IN" sz="300" dirty="0">
              <a:effectLst/>
              <a:latin typeface="Arial" panose="020B0604020202020204" pitchFamily="34" charset="0"/>
              <a:ea typeface="Arial" panose="020B0604020202020204" pitchFamily="34" charset="0"/>
            </a:endParaRPr>
          </a:p>
          <a:p>
            <a:pPr algn="just"/>
            <a:r>
              <a:rPr lang="en-IN" sz="300" dirty="0" err="1">
                <a:solidFill>
                  <a:srgbClr val="222222"/>
                </a:solidFill>
                <a:effectLst/>
                <a:latin typeface="Times New Roman" panose="02020603050405020304" pitchFamily="18" charset="0"/>
                <a:ea typeface="Arial" panose="020B0604020202020204" pitchFamily="34" charset="0"/>
              </a:rPr>
              <a:t>Fengyi</a:t>
            </a:r>
            <a:r>
              <a:rPr lang="en-IN" sz="300" dirty="0">
                <a:solidFill>
                  <a:srgbClr val="222222"/>
                </a:solidFill>
                <a:effectLst/>
                <a:latin typeface="Times New Roman" panose="02020603050405020304" pitchFamily="18" charset="0"/>
                <a:ea typeface="Arial" panose="020B0604020202020204" pitchFamily="34" charset="0"/>
              </a:rPr>
              <a:t>, Z., (2021). The Analysis of Asda-Sainsbury’s Merger/Acquisition. </a:t>
            </a:r>
            <a:r>
              <a:rPr lang="en-IN" sz="300" i="1" dirty="0">
                <a:effectLst/>
                <a:latin typeface="Arial" panose="020B0604020202020204" pitchFamily="34" charset="0"/>
                <a:ea typeface="Arial" panose="020B0604020202020204" pitchFamily="34" charset="0"/>
              </a:rPr>
              <a:t>Journal of Finance Research</a:t>
            </a:r>
            <a:r>
              <a:rPr lang="en-IN" sz="300" dirty="0">
                <a:effectLst/>
                <a:latin typeface="Arial" panose="020B0604020202020204" pitchFamily="34" charset="0"/>
                <a:ea typeface="Arial" panose="020B0604020202020204" pitchFamily="34" charset="0"/>
              </a:rPr>
              <a:t>, </a:t>
            </a:r>
            <a:r>
              <a:rPr lang="en-IN" sz="300" dirty="0">
                <a:effectLst/>
                <a:latin typeface="Times New Roman" panose="02020603050405020304" pitchFamily="18" charset="0"/>
                <a:ea typeface="Arial" panose="020B0604020202020204" pitchFamily="34" charset="0"/>
              </a:rPr>
              <a:t>[online]</a:t>
            </a:r>
            <a:r>
              <a:rPr lang="en-IN" sz="300" i="1" dirty="0">
                <a:solidFill>
                  <a:srgbClr val="222222"/>
                </a:solidFill>
                <a:effectLst/>
                <a:latin typeface="Times New Roman" panose="02020603050405020304" pitchFamily="18" charset="0"/>
                <a:ea typeface="Arial" panose="020B0604020202020204" pitchFamily="34" charset="0"/>
              </a:rPr>
              <a:t>. </a:t>
            </a:r>
            <a:r>
              <a:rPr lang="en-IN" sz="300" dirty="0">
                <a:solidFill>
                  <a:srgbClr val="222222"/>
                </a:solidFill>
                <a:effectLst/>
                <a:latin typeface="Times New Roman" panose="02020603050405020304" pitchFamily="18" charset="0"/>
                <a:ea typeface="Arial" panose="020B0604020202020204" pitchFamily="34" charset="0"/>
              </a:rPr>
              <a:t>5(1), pp.1-6.</a:t>
            </a:r>
            <a:endParaRPr lang="en-IN" sz="300" dirty="0">
              <a:effectLst/>
              <a:latin typeface="Arial" panose="020B0604020202020204" pitchFamily="34" charset="0"/>
              <a:ea typeface="Arial" panose="020B0604020202020204" pitchFamily="34" charset="0"/>
            </a:endParaRPr>
          </a:p>
          <a:p>
            <a:pPr algn="just"/>
            <a:r>
              <a:rPr lang="en-IN" sz="300" dirty="0">
                <a:solidFill>
                  <a:srgbClr val="222222"/>
                </a:solidFill>
                <a:effectLst/>
                <a:latin typeface="Times New Roman" panose="02020603050405020304" pitchFamily="18" charset="0"/>
                <a:ea typeface="Arial" panose="020B0604020202020204" pitchFamily="34" charset="0"/>
              </a:rPr>
              <a:t>Iyer, P., </a:t>
            </a:r>
            <a:r>
              <a:rPr lang="en-IN" sz="300" dirty="0" err="1">
                <a:solidFill>
                  <a:srgbClr val="222222"/>
                </a:solidFill>
                <a:effectLst/>
                <a:latin typeface="Times New Roman" panose="02020603050405020304" pitchFamily="18" charset="0"/>
                <a:ea typeface="Arial" panose="020B0604020202020204" pitchFamily="34" charset="0"/>
              </a:rPr>
              <a:t>Davari</a:t>
            </a:r>
            <a:r>
              <a:rPr lang="en-IN" sz="300" dirty="0">
                <a:solidFill>
                  <a:srgbClr val="222222"/>
                </a:solidFill>
                <a:effectLst/>
                <a:latin typeface="Times New Roman" panose="02020603050405020304" pitchFamily="18" charset="0"/>
                <a:ea typeface="Arial" panose="020B0604020202020204" pitchFamily="34" charset="0"/>
              </a:rPr>
              <a:t>, A., </a:t>
            </a:r>
            <a:r>
              <a:rPr lang="en-IN" sz="300" dirty="0" err="1">
                <a:solidFill>
                  <a:srgbClr val="222222"/>
                </a:solidFill>
                <a:effectLst/>
                <a:latin typeface="Times New Roman" panose="02020603050405020304" pitchFamily="18" charset="0"/>
                <a:ea typeface="Arial" panose="020B0604020202020204" pitchFamily="34" charset="0"/>
              </a:rPr>
              <a:t>Zolfagharian</a:t>
            </a:r>
            <a:r>
              <a:rPr lang="en-IN" sz="300" dirty="0">
                <a:solidFill>
                  <a:srgbClr val="222222"/>
                </a:solidFill>
                <a:effectLst/>
                <a:latin typeface="Times New Roman" panose="02020603050405020304" pitchFamily="18" charset="0"/>
                <a:ea typeface="Arial" panose="020B0604020202020204" pitchFamily="34" charset="0"/>
              </a:rPr>
              <a:t>, M. and Paswan, A., (2019). Market orientation, positioning strategy and brand performance. </a:t>
            </a:r>
            <a:r>
              <a:rPr lang="en-IN" sz="300" i="1" dirty="0">
                <a:effectLst/>
                <a:latin typeface="Arial" panose="020B0604020202020204" pitchFamily="34" charset="0"/>
                <a:ea typeface="Arial" panose="020B0604020202020204" pitchFamily="34" charset="0"/>
              </a:rPr>
              <a:t>Industrial Marketing Management</a:t>
            </a:r>
            <a:r>
              <a:rPr lang="en-IN" sz="300" dirty="0">
                <a:effectLst/>
                <a:latin typeface="Arial" panose="020B0604020202020204" pitchFamily="34" charset="0"/>
                <a:ea typeface="Arial" panose="020B0604020202020204" pitchFamily="34" charset="0"/>
              </a:rPr>
              <a:t>, </a:t>
            </a:r>
            <a:r>
              <a:rPr lang="en-IN" sz="300" dirty="0">
                <a:effectLst/>
                <a:latin typeface="Times New Roman" panose="02020603050405020304" pitchFamily="18" charset="0"/>
                <a:ea typeface="Arial" panose="020B0604020202020204" pitchFamily="34" charset="0"/>
              </a:rPr>
              <a:t>[online]</a:t>
            </a:r>
            <a:r>
              <a:rPr lang="en-IN" sz="300" dirty="0">
                <a:solidFill>
                  <a:srgbClr val="222222"/>
                </a:solidFill>
                <a:effectLst/>
                <a:latin typeface="Times New Roman" panose="02020603050405020304" pitchFamily="18" charset="0"/>
                <a:ea typeface="Arial" panose="020B0604020202020204" pitchFamily="34" charset="0"/>
              </a:rPr>
              <a:t>. 81, pp.16-29.</a:t>
            </a:r>
            <a:endParaRPr lang="en-IN" sz="300" dirty="0">
              <a:effectLst/>
              <a:latin typeface="Arial" panose="020B0604020202020204" pitchFamily="34" charset="0"/>
              <a:ea typeface="Arial" panose="020B0604020202020204" pitchFamily="34" charset="0"/>
            </a:endParaRPr>
          </a:p>
          <a:p>
            <a:pPr algn="just"/>
            <a:r>
              <a:rPr lang="en-IN" sz="300" dirty="0">
                <a:effectLst/>
                <a:latin typeface="Times New Roman" panose="02020603050405020304" pitchFamily="18" charset="0"/>
                <a:ea typeface="Arial" panose="020B0604020202020204" pitchFamily="34" charset="0"/>
              </a:rPr>
              <a:t>Macrotrends.net (2023). Sainsbury Revenue 2010-2022. Available from: https://www.macrotrends.net/stocks/charts/JSAIY/j-sainsbury/revenue#:~:text=J%20Sainsbury%20annual%20revenue%20for,a%203.1%25%20increase%20from%202020. [Accessed 28 April 2023].</a:t>
            </a:r>
            <a:endParaRPr lang="en-IN" sz="300" dirty="0">
              <a:effectLst/>
              <a:latin typeface="Arial" panose="020B0604020202020204" pitchFamily="34" charset="0"/>
              <a:ea typeface="Arial" panose="020B0604020202020204" pitchFamily="34" charset="0"/>
            </a:endParaRPr>
          </a:p>
          <a:p>
            <a:pPr algn="just"/>
            <a:r>
              <a:rPr lang="en-IN" sz="300" dirty="0">
                <a:solidFill>
                  <a:srgbClr val="222222"/>
                </a:solidFill>
                <a:effectLst/>
                <a:latin typeface="Times New Roman" panose="02020603050405020304" pitchFamily="18" charset="0"/>
                <a:ea typeface="Arial" panose="020B0604020202020204" pitchFamily="34" charset="0"/>
              </a:rPr>
              <a:t>Naudé, P. and Sutton-Brady, C., (2019). Relationships and networks as examined in Industrial Marketing Management. </a:t>
            </a:r>
            <a:r>
              <a:rPr lang="en-IN" sz="300" i="1" dirty="0">
                <a:effectLst/>
                <a:latin typeface="Arial" panose="020B0604020202020204" pitchFamily="34" charset="0"/>
                <a:ea typeface="Arial" panose="020B0604020202020204" pitchFamily="34" charset="0"/>
              </a:rPr>
              <a:t>Industrial Marketing Management</a:t>
            </a:r>
            <a:r>
              <a:rPr lang="en-IN" sz="300" dirty="0">
                <a:effectLst/>
                <a:latin typeface="Arial" panose="020B0604020202020204" pitchFamily="34" charset="0"/>
                <a:ea typeface="Arial" panose="020B0604020202020204" pitchFamily="34" charset="0"/>
              </a:rPr>
              <a:t>, </a:t>
            </a:r>
            <a:r>
              <a:rPr lang="en-IN" sz="300" dirty="0">
                <a:effectLst/>
                <a:latin typeface="Times New Roman" panose="02020603050405020304" pitchFamily="18" charset="0"/>
                <a:ea typeface="Arial" panose="020B0604020202020204" pitchFamily="34" charset="0"/>
              </a:rPr>
              <a:t>[online]</a:t>
            </a:r>
            <a:r>
              <a:rPr lang="en-IN" sz="300" i="1" dirty="0">
                <a:solidFill>
                  <a:srgbClr val="222222"/>
                </a:solidFill>
                <a:effectLst/>
                <a:latin typeface="Times New Roman" panose="02020603050405020304" pitchFamily="18" charset="0"/>
                <a:ea typeface="Arial" panose="020B0604020202020204" pitchFamily="34" charset="0"/>
              </a:rPr>
              <a:t>. </a:t>
            </a:r>
            <a:r>
              <a:rPr lang="en-IN" sz="300" dirty="0">
                <a:solidFill>
                  <a:srgbClr val="222222"/>
                </a:solidFill>
                <a:effectLst/>
                <a:latin typeface="Times New Roman" panose="02020603050405020304" pitchFamily="18" charset="0"/>
                <a:ea typeface="Arial" panose="020B0604020202020204" pitchFamily="34" charset="0"/>
              </a:rPr>
              <a:t>79, pp.27-35.</a:t>
            </a:r>
            <a:endParaRPr lang="en-IN" sz="300" dirty="0">
              <a:effectLst/>
              <a:latin typeface="Arial" panose="020B0604020202020204" pitchFamily="34" charset="0"/>
              <a:ea typeface="Arial" panose="020B0604020202020204" pitchFamily="34" charset="0"/>
            </a:endParaRPr>
          </a:p>
          <a:p>
            <a:pPr algn="just"/>
            <a:r>
              <a:rPr lang="en-IN" sz="300" dirty="0">
                <a:solidFill>
                  <a:srgbClr val="000000"/>
                </a:solidFill>
                <a:effectLst/>
                <a:latin typeface="Times New Roman" panose="02020603050405020304" pitchFamily="18" charset="0"/>
                <a:ea typeface="Arial" panose="020B0604020202020204" pitchFamily="34" charset="0"/>
              </a:rPr>
              <a:t>Ons.gov.uk, (2023</a:t>
            </a:r>
            <a:r>
              <a:rPr lang="en-IN" sz="300" dirty="0">
                <a:effectLst/>
                <a:latin typeface="Arial" panose="020B0604020202020204" pitchFamily="34" charset="0"/>
                <a:ea typeface="Arial" panose="020B0604020202020204" pitchFamily="34" charset="0"/>
              </a:rPr>
              <a:t>)</a:t>
            </a:r>
            <a:r>
              <a:rPr lang="en-IN" sz="300" dirty="0">
                <a:effectLst/>
                <a:latin typeface="Times New Roman" panose="02020603050405020304" pitchFamily="18" charset="0"/>
                <a:ea typeface="Arial" panose="020B0604020202020204" pitchFamily="34" charset="0"/>
              </a:rPr>
              <a:t>. UK. Available from: https://www.ons.gov.uk/ [Accessed 28 April 2023].</a:t>
            </a:r>
            <a:endParaRPr lang="en-IN" sz="300" dirty="0">
              <a:effectLst/>
              <a:latin typeface="Arial" panose="020B0604020202020204" pitchFamily="34" charset="0"/>
              <a:ea typeface="Arial" panose="020B0604020202020204" pitchFamily="34" charset="0"/>
            </a:endParaRPr>
          </a:p>
          <a:p>
            <a:pPr algn="just"/>
            <a:r>
              <a:rPr lang="en-IN" sz="300" dirty="0" err="1">
                <a:solidFill>
                  <a:srgbClr val="222222"/>
                </a:solidFill>
                <a:effectLst/>
                <a:latin typeface="Times New Roman" panose="02020603050405020304" pitchFamily="18" charset="0"/>
                <a:ea typeface="Arial" panose="020B0604020202020204" pitchFamily="34" charset="0"/>
              </a:rPr>
              <a:t>Paruchuri</a:t>
            </a:r>
            <a:r>
              <a:rPr lang="en-IN" sz="300" dirty="0">
                <a:solidFill>
                  <a:srgbClr val="222222"/>
                </a:solidFill>
                <a:effectLst/>
                <a:latin typeface="Times New Roman" panose="02020603050405020304" pitchFamily="18" charset="0"/>
                <a:ea typeface="Arial" panose="020B0604020202020204" pitchFamily="34" charset="0"/>
              </a:rPr>
              <a:t>, H., (2019). Market segmentation, targeting, and positioning using machine learning. </a:t>
            </a:r>
            <a:r>
              <a:rPr lang="en-IN" sz="300" i="1" dirty="0">
                <a:effectLst/>
                <a:latin typeface="Arial" panose="020B0604020202020204" pitchFamily="34" charset="0"/>
                <a:ea typeface="Arial" panose="020B0604020202020204" pitchFamily="34" charset="0"/>
              </a:rPr>
              <a:t>Asian Journal of Applied Science and Engineering</a:t>
            </a:r>
            <a:r>
              <a:rPr lang="en-IN" sz="300" dirty="0">
                <a:effectLst/>
                <a:latin typeface="Arial" panose="020B0604020202020204" pitchFamily="34" charset="0"/>
                <a:ea typeface="Arial" panose="020B0604020202020204" pitchFamily="34" charset="0"/>
              </a:rPr>
              <a:t>, </a:t>
            </a:r>
            <a:r>
              <a:rPr lang="en-IN" sz="300" dirty="0">
                <a:effectLst/>
                <a:latin typeface="Times New Roman" panose="02020603050405020304" pitchFamily="18" charset="0"/>
                <a:ea typeface="Arial" panose="020B0604020202020204" pitchFamily="34" charset="0"/>
              </a:rPr>
              <a:t>[online]</a:t>
            </a:r>
            <a:r>
              <a:rPr lang="en-IN" sz="300" dirty="0">
                <a:solidFill>
                  <a:srgbClr val="222222"/>
                </a:solidFill>
                <a:effectLst/>
                <a:latin typeface="Times New Roman" panose="02020603050405020304" pitchFamily="18" charset="0"/>
                <a:ea typeface="Arial" panose="020B0604020202020204" pitchFamily="34" charset="0"/>
              </a:rPr>
              <a:t>.8, pp.7-14.</a:t>
            </a:r>
            <a:endParaRPr lang="en-IN" sz="300" dirty="0">
              <a:effectLst/>
              <a:latin typeface="Arial" panose="020B0604020202020204" pitchFamily="34" charset="0"/>
              <a:ea typeface="Arial" panose="020B0604020202020204" pitchFamily="34" charset="0"/>
            </a:endParaRPr>
          </a:p>
          <a:p>
            <a:pPr algn="just"/>
            <a:r>
              <a:rPr lang="en-IN" sz="300" dirty="0">
                <a:effectLst/>
                <a:latin typeface="Times New Roman" panose="02020603050405020304" pitchFamily="18" charset="0"/>
                <a:ea typeface="Arial" panose="020B0604020202020204" pitchFamily="34" charset="0"/>
              </a:rPr>
              <a:t>Sainsburys.co.uk (2022). Business strategy. Available from: https://www.about.sainsburys.co.uk/about-us/our-business-strategy#:~:text=How%20are%20we%20achieving%20this,shopping%20and%20interacting%20with%20us. [Accessed 28 April 2023].</a:t>
            </a:r>
            <a:endParaRPr lang="en-IN" sz="300" dirty="0">
              <a:effectLst/>
              <a:latin typeface="Arial" panose="020B0604020202020204" pitchFamily="34" charset="0"/>
              <a:ea typeface="Arial" panose="020B0604020202020204" pitchFamily="34" charset="0"/>
            </a:endParaRPr>
          </a:p>
          <a:p>
            <a:pPr algn="just"/>
            <a:r>
              <a:rPr lang="en-IN" sz="300" dirty="0">
                <a:effectLst/>
                <a:latin typeface="Times New Roman" panose="02020603050405020304" pitchFamily="18" charset="0"/>
                <a:ea typeface="Arial" panose="020B0604020202020204" pitchFamily="34" charset="0"/>
              </a:rPr>
              <a:t>Sainsburys.co.uk (2023). About us. Available from: https://www.sainsburys.co.uk/ [Accessed 28 April 2023].</a:t>
            </a:r>
            <a:endParaRPr lang="en-IN" sz="300" dirty="0">
              <a:effectLst/>
              <a:latin typeface="Arial" panose="020B0604020202020204" pitchFamily="34" charset="0"/>
              <a:ea typeface="Arial" panose="020B0604020202020204" pitchFamily="34" charset="0"/>
            </a:endParaRPr>
          </a:p>
          <a:p>
            <a:pPr algn="just"/>
            <a:r>
              <a:rPr lang="en-IN" sz="300" dirty="0" err="1">
                <a:solidFill>
                  <a:srgbClr val="222222"/>
                </a:solidFill>
                <a:effectLst/>
                <a:latin typeface="Times New Roman" panose="02020603050405020304" pitchFamily="18" charset="0"/>
                <a:ea typeface="Arial" panose="020B0604020202020204" pitchFamily="34" charset="0"/>
              </a:rPr>
              <a:t>Siripipatthanakul</a:t>
            </a:r>
            <a:r>
              <a:rPr lang="en-IN" sz="300" dirty="0">
                <a:solidFill>
                  <a:srgbClr val="222222"/>
                </a:solidFill>
                <a:effectLst/>
                <a:latin typeface="Times New Roman" panose="02020603050405020304" pitchFamily="18" charset="0"/>
                <a:ea typeface="Arial" panose="020B0604020202020204" pitchFamily="34" charset="0"/>
              </a:rPr>
              <a:t>, S. and Chana, P., (2021). Service Marketing Mix (7Ps) and Patient Satisfaction in Clinics: A Review Article. </a:t>
            </a:r>
            <a:r>
              <a:rPr lang="en-IN" sz="300" i="1" dirty="0">
                <a:effectLst/>
                <a:latin typeface="Arial" panose="020B0604020202020204" pitchFamily="34" charset="0"/>
                <a:ea typeface="Arial" panose="020B0604020202020204" pitchFamily="34" charset="0"/>
              </a:rPr>
              <a:t>International of Trend in Scientific Research and Development, </a:t>
            </a:r>
            <a:r>
              <a:rPr lang="en-IN" sz="300" dirty="0">
                <a:effectLst/>
                <a:latin typeface="Times New Roman" panose="02020603050405020304" pitchFamily="18" charset="0"/>
                <a:ea typeface="Arial" panose="020B0604020202020204" pitchFamily="34" charset="0"/>
              </a:rPr>
              <a:t>[online]</a:t>
            </a:r>
            <a:r>
              <a:rPr lang="en-IN" sz="300" i="1" dirty="0">
                <a:solidFill>
                  <a:srgbClr val="222222"/>
                </a:solidFill>
                <a:effectLst/>
                <a:latin typeface="Times New Roman" panose="02020603050405020304" pitchFamily="18" charset="0"/>
                <a:ea typeface="Arial" panose="020B0604020202020204" pitchFamily="34" charset="0"/>
              </a:rPr>
              <a:t>. </a:t>
            </a:r>
            <a:r>
              <a:rPr lang="en-IN" sz="300" dirty="0">
                <a:solidFill>
                  <a:srgbClr val="222222"/>
                </a:solidFill>
                <a:effectLst/>
                <a:latin typeface="Times New Roman" panose="02020603050405020304" pitchFamily="18" charset="0"/>
                <a:ea typeface="Arial" panose="020B0604020202020204" pitchFamily="34" charset="0"/>
              </a:rPr>
              <a:t>5 (5), pp.842-850.</a:t>
            </a:r>
            <a:endParaRPr lang="en-IN" sz="300" dirty="0">
              <a:effectLst/>
              <a:latin typeface="Arial" panose="020B0604020202020204" pitchFamily="34" charset="0"/>
              <a:ea typeface="Arial" panose="020B0604020202020204" pitchFamily="34" charset="0"/>
            </a:endParaRPr>
          </a:p>
          <a:p>
            <a:pPr algn="just"/>
            <a:r>
              <a:rPr lang="en-IN" sz="300" dirty="0">
                <a:solidFill>
                  <a:srgbClr val="000000"/>
                </a:solidFill>
                <a:effectLst/>
                <a:latin typeface="Times New Roman" panose="02020603050405020304" pitchFamily="18" charset="0"/>
                <a:ea typeface="Arial" panose="020B0604020202020204" pitchFamily="34" charset="0"/>
              </a:rPr>
              <a:t>Statista.com, (2023</a:t>
            </a:r>
            <a:r>
              <a:rPr lang="en-IN" sz="300" dirty="0">
                <a:effectLst/>
                <a:latin typeface="Arial" panose="020B0604020202020204" pitchFamily="34" charset="0"/>
                <a:ea typeface="Arial" panose="020B0604020202020204" pitchFamily="34" charset="0"/>
              </a:rPr>
              <a:t>)</a:t>
            </a:r>
            <a:r>
              <a:rPr lang="en-IN" sz="300" dirty="0">
                <a:effectLst/>
                <a:latin typeface="Times New Roman" panose="02020603050405020304" pitchFamily="18" charset="0"/>
                <a:ea typeface="Arial" panose="020B0604020202020204" pitchFamily="34" charset="0"/>
              </a:rPr>
              <a:t>. Percentage change in sales at Sainsbury's in Great Britain compared to a year earlier from September 2014 to December 2022*. Available from: https://www.statista.com/statistics/386729/sainsburys-sales-percentage-change-great-britain-uk/ [Accessed 28 April 2023].</a:t>
            </a:r>
            <a:endParaRPr lang="en-IN" sz="300" dirty="0">
              <a:effectLst/>
              <a:latin typeface="Arial" panose="020B0604020202020204" pitchFamily="34" charset="0"/>
              <a:ea typeface="Arial" panose="020B0604020202020204" pitchFamily="34" charset="0"/>
            </a:endParaRPr>
          </a:p>
          <a:p>
            <a:pPr algn="just"/>
            <a:r>
              <a:rPr lang="en-IN" sz="300" dirty="0">
                <a:solidFill>
                  <a:srgbClr val="222222"/>
                </a:solidFill>
                <a:effectLst/>
                <a:latin typeface="Times New Roman" panose="02020603050405020304" pitchFamily="18" charset="0"/>
                <a:ea typeface="Arial" panose="020B0604020202020204" pitchFamily="34" charset="0"/>
              </a:rPr>
              <a:t>Upadhyay, A., Kumar, A. and </a:t>
            </a:r>
            <a:r>
              <a:rPr lang="en-IN" sz="300" dirty="0" err="1">
                <a:solidFill>
                  <a:srgbClr val="222222"/>
                </a:solidFill>
                <a:effectLst/>
                <a:latin typeface="Times New Roman" panose="02020603050405020304" pitchFamily="18" charset="0"/>
                <a:ea typeface="Arial" panose="020B0604020202020204" pitchFamily="34" charset="0"/>
              </a:rPr>
              <a:t>Akter</a:t>
            </a:r>
            <a:r>
              <a:rPr lang="en-IN" sz="300" dirty="0">
                <a:solidFill>
                  <a:srgbClr val="222222"/>
                </a:solidFill>
                <a:effectLst/>
                <a:latin typeface="Times New Roman" panose="02020603050405020304" pitchFamily="18" charset="0"/>
                <a:ea typeface="Arial" panose="020B0604020202020204" pitchFamily="34" charset="0"/>
              </a:rPr>
              <a:t>, S., (2021). An analysis of UK retailers’ initiatives towards circular economy transition and policy-driven directions. </a:t>
            </a:r>
            <a:r>
              <a:rPr lang="en-IN" sz="300" i="1" dirty="0">
                <a:effectLst/>
                <a:latin typeface="Arial" panose="020B0604020202020204" pitchFamily="34" charset="0"/>
                <a:ea typeface="Arial" panose="020B0604020202020204" pitchFamily="34" charset="0"/>
              </a:rPr>
              <a:t>Clean Technologies and Environmental Policy</a:t>
            </a:r>
            <a:r>
              <a:rPr lang="en-IN" sz="300" dirty="0">
                <a:effectLst/>
                <a:latin typeface="Arial" panose="020B0604020202020204" pitchFamily="34" charset="0"/>
                <a:ea typeface="Arial" panose="020B0604020202020204" pitchFamily="34" charset="0"/>
              </a:rPr>
              <a:t>, </a:t>
            </a:r>
            <a:r>
              <a:rPr lang="en-IN" sz="300" dirty="0">
                <a:effectLst/>
                <a:latin typeface="Times New Roman" panose="02020603050405020304" pitchFamily="18" charset="0"/>
                <a:ea typeface="Arial" panose="020B0604020202020204" pitchFamily="34" charset="0"/>
              </a:rPr>
              <a:t>[online]</a:t>
            </a:r>
            <a:r>
              <a:rPr lang="en-IN" sz="300" dirty="0">
                <a:solidFill>
                  <a:srgbClr val="222222"/>
                </a:solidFill>
                <a:effectLst/>
                <a:latin typeface="Times New Roman" panose="02020603050405020304" pitchFamily="18" charset="0"/>
                <a:ea typeface="Arial" panose="020B0604020202020204" pitchFamily="34" charset="0"/>
              </a:rPr>
              <a:t> pp.1-9.</a:t>
            </a:r>
            <a:endParaRPr lang="en-IN" sz="300" dirty="0">
              <a:effectLst/>
              <a:latin typeface="Arial" panose="020B0604020202020204" pitchFamily="34" charset="0"/>
              <a:ea typeface="Arial" panose="020B0604020202020204" pitchFamily="34" charset="0"/>
            </a:endParaRPr>
          </a:p>
        </p:txBody>
      </p:sp>
      <p:pic>
        <p:nvPicPr>
          <p:cNvPr id="1029" name="Picture 5" descr="Sainsbury's Supermarket at Cameron Toll, Edinburgh.">
            <a:extLst>
              <a:ext uri="{FF2B5EF4-FFF2-40B4-BE49-F238E27FC236}">
                <a16:creationId xmlns:a16="http://schemas.microsoft.com/office/drawing/2014/main" id="{C6A09C51-9043-279E-D1F0-579D4B8015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99442" y="3054998"/>
            <a:ext cx="1202838" cy="1276357"/>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What is Marketing? - Intandem Communications">
            <a:extLst>
              <a:ext uri="{FF2B5EF4-FFF2-40B4-BE49-F238E27FC236}">
                <a16:creationId xmlns:a16="http://schemas.microsoft.com/office/drawing/2014/main" id="{40FD6CE6-1C7E-5F2F-CFBE-6D5E2C44CDF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02280" y="3045748"/>
            <a:ext cx="1478120" cy="1268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1640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59</TotalTime>
  <Words>4143</Words>
  <Application>Microsoft Office PowerPoint</Application>
  <PresentationFormat>Custom</PresentationFormat>
  <Paragraphs>159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2</cp:revision>
  <dcterms:created xsi:type="dcterms:W3CDTF">2023-04-28T11:55:43Z</dcterms:created>
  <dcterms:modified xsi:type="dcterms:W3CDTF">2023-04-28T12:54:44Z</dcterms:modified>
</cp:coreProperties>
</file>