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225"/>
    <a:srgbClr val="FF2549"/>
    <a:srgbClr val="5DD5FF"/>
    <a:srgbClr val="FF0D97"/>
    <a:srgbClr val="0000CC"/>
    <a:srgbClr val="003635"/>
    <a:srgbClr val="9EFF29"/>
    <a:srgbClr val="C80064"/>
    <a:srgbClr val="C33A1F"/>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9" d="100"/>
          <a:sy n="129" d="100"/>
        </p:scale>
        <p:origin x="-3024" y="-141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5/1/2023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My strengths are found in my past work experiences which have given me a wider understanding of my job responsibilities. Having worked across different companies and in different teams, I developed my skills such as interpersonal communication and being a team player (Abed, Abed and Shackelford, 2023). It also allowed me to get a better understanding of theoretical concepts related to teamwork which I was able to observe in real cases, such as the team-formation model by </a:t>
            </a:r>
            <a:r>
              <a:rPr lang="en-US" sz="1200" kern="1200" dirty="0" err="1" smtClean="0">
                <a:solidFill>
                  <a:schemeClr val="tx1"/>
                </a:solidFill>
                <a:effectLst/>
                <a:latin typeface="+mn-lt"/>
                <a:ea typeface="+mn-ea"/>
                <a:cs typeface="+mn-cs"/>
              </a:rPr>
              <a:t>Tuckman</a:t>
            </a:r>
            <a:r>
              <a:rPr lang="en-US" sz="1200" kern="1200" dirty="0" smtClean="0">
                <a:solidFill>
                  <a:schemeClr val="tx1"/>
                </a:solidFill>
                <a:effectLst/>
                <a:latin typeface="+mn-lt"/>
                <a:ea typeface="+mn-ea"/>
                <a:cs typeface="+mn-cs"/>
              </a:rPr>
              <a:t>. From this practical observation, I gained a substantial understanding of how my teamwork situation developed in real-world cases.</a:t>
            </a:r>
          </a:p>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1589748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scope for developing the SDGs becomes particularly effective due to the various ways in which sustainability can be incorporated into the workplace environment. The key motives for this development are found in the use of green energy systems that makes internal workplace activities powered by the use of sustainably sourced energy (Singh et al., 2010). Furthermore, the use of digital technologies in itself creates a potential for long-term sustainability, as digital technologies reduce the carbon footprint of daily work activities. This will eventually lead the workplace to become carbon efficient through total digital transformation, which will be achieved in the long term under Net Zero 2050 (</a:t>
            </a:r>
            <a:r>
              <a:rPr lang="en-US" sz="1200" kern="1200" dirty="0" err="1" smtClean="0">
                <a:solidFill>
                  <a:schemeClr val="tx1"/>
                </a:solidFill>
                <a:effectLst/>
                <a:latin typeface="+mn-lt"/>
                <a:ea typeface="+mn-ea"/>
                <a:cs typeface="+mn-cs"/>
              </a:rPr>
              <a:t>Marteau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Chater</a:t>
            </a:r>
            <a:r>
              <a:rPr lang="en-US" sz="1200" kern="1200" dirty="0" smtClean="0">
                <a:solidFill>
                  <a:schemeClr val="tx1"/>
                </a:solidFill>
                <a:effectLst/>
                <a:latin typeface="+mn-lt"/>
                <a:ea typeface="+mn-ea"/>
                <a:cs typeface="+mn-cs"/>
              </a:rPr>
              <a:t> and Garnett, 2021).</a:t>
            </a:r>
          </a:p>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12</a:t>
            </a:fld>
            <a:endParaRPr lang="en-US"/>
          </a:p>
        </p:txBody>
      </p:sp>
    </p:spTree>
    <p:extLst>
      <p:ext uri="{BB962C8B-B14F-4D97-AF65-F5344CB8AC3E}">
        <p14:creationId xmlns:p14="http://schemas.microsoft.com/office/powerpoint/2010/main" val="1270625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Responsible management commits to understanding the values of ethical and sustainable decision-making (</a:t>
            </a:r>
            <a:r>
              <a:rPr lang="en-US" sz="1200" kern="1200" dirty="0" err="1" smtClean="0">
                <a:solidFill>
                  <a:schemeClr val="tx1"/>
                </a:solidFill>
                <a:effectLst/>
                <a:latin typeface="+mn-lt"/>
                <a:ea typeface="+mn-ea"/>
                <a:cs typeface="+mn-cs"/>
              </a:rPr>
              <a:t>Laasch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Moosmayer</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Antonacopoulou</a:t>
            </a:r>
            <a:r>
              <a:rPr lang="en-US" sz="1200" kern="1200" dirty="0" smtClean="0">
                <a:solidFill>
                  <a:schemeClr val="tx1"/>
                </a:solidFill>
                <a:effectLst/>
                <a:latin typeface="+mn-lt"/>
                <a:ea typeface="+mn-ea"/>
                <a:cs typeface="+mn-cs"/>
              </a:rPr>
              <a:t>, 2022). For managers, responsible management is particularly essential as it aligns with corporate perceptions and motivations regarding sustainability in the business and operations of the company. This is determined by the use of ESG parameters that define environmental, social and governance beliefs required to create a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level of responsible business performance (</a:t>
            </a:r>
            <a:r>
              <a:rPr lang="en-US" sz="1200" kern="1200" dirty="0" err="1" smtClean="0">
                <a:solidFill>
                  <a:schemeClr val="tx1"/>
                </a:solidFill>
                <a:effectLst/>
                <a:latin typeface="+mn-lt"/>
                <a:ea typeface="+mn-ea"/>
                <a:cs typeface="+mn-cs"/>
              </a:rPr>
              <a:t>Marteau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Chater</a:t>
            </a:r>
            <a:r>
              <a:rPr lang="en-US" sz="1200" kern="1200" dirty="0" smtClean="0">
                <a:solidFill>
                  <a:schemeClr val="tx1"/>
                </a:solidFill>
                <a:effectLst/>
                <a:latin typeface="+mn-lt"/>
                <a:ea typeface="+mn-ea"/>
                <a:cs typeface="+mn-cs"/>
              </a:rPr>
              <a:t> and Garnett, 2021). It ensures that internal activities are developed towards sustainable outcomes, such as equitable participation of diverse employees in the workplace. It also ensures that external outcomes such as meeting sustainable goals are achieved on time.</a:t>
            </a:r>
          </a:p>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13</a:t>
            </a:fld>
            <a:endParaRPr lang="en-US"/>
          </a:p>
        </p:txBody>
      </p:sp>
    </p:spTree>
    <p:extLst>
      <p:ext uri="{BB962C8B-B14F-4D97-AF65-F5344CB8AC3E}">
        <p14:creationId xmlns:p14="http://schemas.microsoft.com/office/powerpoint/2010/main" val="3533397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Problem-solving as a team relies on developing the team through the position of trust and autonomous decision-making. These characteristics of team </a:t>
            </a:r>
            <a:r>
              <a:rPr lang="en-US" sz="1200" kern="1200" dirty="0" err="1" smtClean="0">
                <a:solidFill>
                  <a:schemeClr val="tx1"/>
                </a:solidFill>
                <a:effectLst/>
                <a:latin typeface="+mn-lt"/>
                <a:ea typeface="+mn-ea"/>
                <a:cs typeface="+mn-cs"/>
              </a:rPr>
              <a:t>behaviour</a:t>
            </a:r>
            <a:r>
              <a:rPr lang="en-US" sz="1200" kern="1200" dirty="0" smtClean="0">
                <a:solidFill>
                  <a:schemeClr val="tx1"/>
                </a:solidFill>
                <a:effectLst/>
                <a:latin typeface="+mn-lt"/>
                <a:ea typeface="+mn-ea"/>
                <a:cs typeface="+mn-cs"/>
              </a:rPr>
              <a:t> are expressed in the model of team development by </a:t>
            </a:r>
            <a:r>
              <a:rPr lang="en-US" sz="1200" kern="1200" dirty="0" err="1" smtClean="0">
                <a:solidFill>
                  <a:schemeClr val="tx1"/>
                </a:solidFill>
                <a:effectLst/>
                <a:latin typeface="+mn-lt"/>
                <a:ea typeface="+mn-ea"/>
                <a:cs typeface="+mn-cs"/>
              </a:rPr>
              <a:t>Tuckman</a:t>
            </a:r>
            <a:r>
              <a:rPr lang="en-US" sz="1200" kern="1200" dirty="0" smtClean="0">
                <a:solidFill>
                  <a:schemeClr val="tx1"/>
                </a:solidFill>
                <a:effectLst/>
                <a:latin typeface="+mn-lt"/>
                <a:ea typeface="+mn-ea"/>
                <a:cs typeface="+mn-cs"/>
              </a:rPr>
              <a:t>, where team </a:t>
            </a:r>
            <a:r>
              <a:rPr lang="en-US" sz="1200" kern="1200" dirty="0" err="1" smtClean="0">
                <a:solidFill>
                  <a:schemeClr val="tx1"/>
                </a:solidFill>
                <a:effectLst/>
                <a:latin typeface="+mn-lt"/>
                <a:ea typeface="+mn-ea"/>
                <a:cs typeface="+mn-cs"/>
              </a:rPr>
              <a:t>behaviours</a:t>
            </a:r>
            <a:r>
              <a:rPr lang="en-US" sz="1200" kern="1200" dirty="0" smtClean="0">
                <a:solidFill>
                  <a:schemeClr val="tx1"/>
                </a:solidFill>
                <a:effectLst/>
                <a:latin typeface="+mn-lt"/>
                <a:ea typeface="+mn-ea"/>
                <a:cs typeface="+mn-cs"/>
              </a:rPr>
              <a:t> develop across different stages of team development as a whole (Kumar, </a:t>
            </a:r>
            <a:r>
              <a:rPr lang="en-US" sz="1200" kern="1200" dirty="0" err="1" smtClean="0">
                <a:solidFill>
                  <a:schemeClr val="tx1"/>
                </a:solidFill>
                <a:effectLst/>
                <a:latin typeface="+mn-lt"/>
                <a:ea typeface="+mn-ea"/>
                <a:cs typeface="+mn-cs"/>
              </a:rPr>
              <a:t>Deshmukh</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Adhish</a:t>
            </a:r>
            <a:r>
              <a:rPr lang="en-US" sz="1200" kern="1200" dirty="0" smtClean="0">
                <a:solidFill>
                  <a:schemeClr val="tx1"/>
                </a:solidFill>
                <a:effectLst/>
                <a:latin typeface="+mn-lt"/>
                <a:ea typeface="+mn-ea"/>
                <a:cs typeface="+mn-cs"/>
              </a:rPr>
              <a:t>, 2014). Therefore, the quality of problem-solving through efficiency in teamwork must ensure that teams are operating in unison towards the achievement of mutually agreed-upon goals. The collective performance of the team must be aligned with the individual input of different team members, which ensures a collaborative approach to problem-solving is used that satisfies the team’s responsibilities.</a:t>
            </a:r>
          </a:p>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14</a:t>
            </a:fld>
            <a:endParaRPr lang="en-US"/>
          </a:p>
        </p:txBody>
      </p:sp>
    </p:spTree>
    <p:extLst>
      <p:ext uri="{BB962C8B-B14F-4D97-AF65-F5344CB8AC3E}">
        <p14:creationId xmlns:p14="http://schemas.microsoft.com/office/powerpoint/2010/main" val="1697546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Successful managers in the present workplace environment are required to adopt different perspectives in leading and managing teams (Brower, 2021). This includes a greater level of cultural awareness that makes managers appreciate and work with diverse team members in the workplace environment. Managers must also be empathetic and proactive in resolving the particular concerns of workplace participants, as this ensures that the workplace environment is safe and supportive of employees from diverse backgrounds (Brower, 2021). Managers must also be proficient in the use of soft skills for communication, which is an essential requirement that allows them to communicate with their team members successfully.</a:t>
            </a:r>
          </a:p>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15</a:t>
            </a:fld>
            <a:endParaRPr lang="en-US"/>
          </a:p>
        </p:txBody>
      </p:sp>
    </p:spTree>
    <p:extLst>
      <p:ext uri="{BB962C8B-B14F-4D97-AF65-F5344CB8AC3E}">
        <p14:creationId xmlns:p14="http://schemas.microsoft.com/office/powerpoint/2010/main" val="353988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16</a:t>
            </a:fld>
            <a:endParaRPr lang="en-US"/>
          </a:p>
        </p:txBody>
      </p:sp>
    </p:spTree>
    <p:extLst>
      <p:ext uri="{BB962C8B-B14F-4D97-AF65-F5344CB8AC3E}">
        <p14:creationId xmlns:p14="http://schemas.microsoft.com/office/powerpoint/2010/main" val="747695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17</a:t>
            </a:fld>
            <a:endParaRPr lang="en-US"/>
          </a:p>
        </p:txBody>
      </p:sp>
    </p:spTree>
    <p:extLst>
      <p:ext uri="{BB962C8B-B14F-4D97-AF65-F5344CB8AC3E}">
        <p14:creationId xmlns:p14="http://schemas.microsoft.com/office/powerpoint/2010/main" val="2979776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 particular weakness was identified in my use of digital technologies in the workplace environment, which was a challenging aspect across the span of my professional experiences. The workplace environment has developed over time to become more digitally integrated with the use of various technologies that have become more advanced and challenging over time, such as artificial intelligence and analytics using big data tools (Li, 2022). The development of these technologies creates a higher level of digital competence that must be understood to secure a professional quality of workplace performance and personal competencies in the job environment.</a:t>
            </a:r>
          </a:p>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3614127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My personal development is therefore linked to the development of my strengths and weaknesses while expanding my professional characteristics which makes me valuable in the job capacity (Abed, Abed and Shackelford, 2023). The foremost of these activities is the development of my communication skills which will allow me to overcome cross-cultural differences while engaging in different teams. I also intend to increase my competency in using digital tools such as Excel spreadsheets, and then focus on an area of professional growth where I can secure my job in the international market. Therefore, the scope of personal and professional growth is equally considered in my plan.</a:t>
            </a:r>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686052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alignment with my personal and professional development plan, I have ensured that my CPD activities will align with the actionable steps needed to </a:t>
            </a:r>
            <a:r>
              <a:rPr lang="en-US" sz="1200" kern="1200" dirty="0" err="1" smtClean="0">
                <a:solidFill>
                  <a:schemeClr val="tx1"/>
                </a:solidFill>
                <a:effectLst/>
                <a:latin typeface="+mn-lt"/>
                <a:ea typeface="+mn-ea"/>
                <a:cs typeface="+mn-cs"/>
              </a:rPr>
              <a:t>maximise</a:t>
            </a:r>
            <a:r>
              <a:rPr lang="en-US" sz="1200" kern="1200" dirty="0" smtClean="0">
                <a:solidFill>
                  <a:schemeClr val="tx1"/>
                </a:solidFill>
                <a:effectLst/>
                <a:latin typeface="+mn-lt"/>
                <a:ea typeface="+mn-ea"/>
                <a:cs typeface="+mn-cs"/>
              </a:rPr>
              <a:t> my development opportunities. This includes attending Global Week CPD activities which creates a higher quality of cultural awareness, from which a better understanding of interpersonal communications is secured (Bryson, 2021). I also attended the Learning from Feedback CPD activity which has been an instrumental factor in developing my understanding of professional development to a further extent. Lastly, the 	Excel workshop CPD activity helped me to understand the basics and intermediary experience in using Excel as well.</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1327226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 learned from my experiences to a greater extent by </a:t>
            </a:r>
            <a:r>
              <a:rPr lang="en-US" sz="1200" kern="1200" dirty="0" err="1" smtClean="0">
                <a:solidFill>
                  <a:schemeClr val="tx1"/>
                </a:solidFill>
                <a:effectLst/>
                <a:latin typeface="+mn-lt"/>
                <a:ea typeface="+mn-ea"/>
                <a:cs typeface="+mn-cs"/>
              </a:rPr>
              <a:t>practising</a:t>
            </a:r>
            <a:r>
              <a:rPr lang="en-US" sz="1200" kern="1200" dirty="0" smtClean="0">
                <a:solidFill>
                  <a:schemeClr val="tx1"/>
                </a:solidFill>
                <a:effectLst/>
                <a:latin typeface="+mn-lt"/>
                <a:ea typeface="+mn-ea"/>
                <a:cs typeface="+mn-cs"/>
              </a:rPr>
              <a:t> self-reflective activities during my independent learning hours. From this advantageous position, I was capable of securing my personal and professional development through the practice of journal writing in a self-reflective manner. In this activity, I employed the self-reflective model of Gibbs' Learning Cycle which is a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and recommended approach to reflecting on past experiences (Miller, Ford and Yang, 2020). It also helps to provide the opportunity for a subjective and objective analysis of the past event, and this in-depth performance of self-reflection ultimately secures the development of an action plan.</a:t>
            </a:r>
          </a:p>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545550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is important to learn from my experiences as learning from past experiences is a unique quality that must be developed through the practice of journaling. As a professional and a student, the use of self-reflection as a tool for personal learning and development is valuable to people across diverse situations (Coleman and </a:t>
            </a:r>
            <a:r>
              <a:rPr lang="en-US" sz="1200" kern="1200" dirty="0" err="1" smtClean="0">
                <a:solidFill>
                  <a:schemeClr val="tx1"/>
                </a:solidFill>
                <a:effectLst/>
                <a:latin typeface="+mn-lt"/>
                <a:ea typeface="+mn-ea"/>
                <a:cs typeface="+mn-cs"/>
              </a:rPr>
              <a:t>Leider</a:t>
            </a:r>
            <a:r>
              <a:rPr lang="en-US" sz="1200" kern="1200" dirty="0" smtClean="0">
                <a:solidFill>
                  <a:schemeClr val="tx1"/>
                </a:solidFill>
                <a:effectLst/>
                <a:latin typeface="+mn-lt"/>
                <a:ea typeface="+mn-ea"/>
                <a:cs typeface="+mn-cs"/>
              </a:rPr>
              <a:t>, 2013). The universal applications empowered by self-reflection make it an essence of personal and professional development and have helped me to gain a better understanding of my experiences as well. In learning more about myself, I, therefore, gained a more objective understanding of my strengths and weaknesses, which was useful in developing my various action plans accurately (Coleman and </a:t>
            </a:r>
            <a:r>
              <a:rPr lang="en-US" sz="1200" kern="1200" dirty="0" err="1" smtClean="0">
                <a:solidFill>
                  <a:schemeClr val="tx1"/>
                </a:solidFill>
                <a:effectLst/>
                <a:latin typeface="+mn-lt"/>
                <a:ea typeface="+mn-ea"/>
                <a:cs typeface="+mn-cs"/>
              </a:rPr>
              <a:t>Leider</a:t>
            </a:r>
            <a:r>
              <a:rPr lang="en-US" sz="1200" kern="1200" dirty="0" smtClean="0">
                <a:solidFill>
                  <a:schemeClr val="tx1"/>
                </a:solidFill>
                <a:effectLst/>
                <a:latin typeface="+mn-lt"/>
                <a:ea typeface="+mn-ea"/>
                <a:cs typeface="+mn-cs"/>
              </a:rPr>
              <a:t>, 2013).</a:t>
            </a:r>
          </a:p>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1058225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It is important to develop skills as it helps to create long-term resilience against changes in the job market. This is particularly true in the present-day environment where emerging technologies like artificial intelligence have disrupted the workplace roles of existing professionals (</a:t>
            </a:r>
            <a:r>
              <a:rPr lang="en-US" sz="1200" kern="1200" dirty="0" err="1" smtClean="0">
                <a:solidFill>
                  <a:schemeClr val="tx1"/>
                </a:solidFill>
                <a:effectLst/>
                <a:latin typeface="+mn-lt"/>
                <a:ea typeface="+mn-ea"/>
                <a:cs typeface="+mn-cs"/>
              </a:rPr>
              <a:t>Quadri</a:t>
            </a:r>
            <a:r>
              <a:rPr lang="en-US" sz="1200" kern="1200" dirty="0" smtClean="0">
                <a:solidFill>
                  <a:schemeClr val="tx1"/>
                </a:solidFill>
                <a:effectLst/>
                <a:latin typeface="+mn-lt"/>
                <a:ea typeface="+mn-ea"/>
                <a:cs typeface="+mn-cs"/>
              </a:rPr>
              <a:t>, 2023). Companies are driven to replace human workers with tools like artificial intelligence for the benefit of efficiency and low-cost performance. This makes it a highly challenging aspect to retain long-term professional growth and development, and therefore reskilling and </a:t>
            </a:r>
            <a:r>
              <a:rPr lang="en-US" sz="1200" kern="1200" dirty="0" err="1" smtClean="0">
                <a:solidFill>
                  <a:schemeClr val="tx1"/>
                </a:solidFill>
                <a:effectLst/>
                <a:latin typeface="+mn-lt"/>
                <a:ea typeface="+mn-ea"/>
                <a:cs typeface="+mn-cs"/>
              </a:rPr>
              <a:t>upskilling</a:t>
            </a:r>
            <a:r>
              <a:rPr lang="en-US" sz="1200" kern="1200" dirty="0" smtClean="0">
                <a:solidFill>
                  <a:schemeClr val="tx1"/>
                </a:solidFill>
                <a:effectLst/>
                <a:latin typeface="+mn-lt"/>
                <a:ea typeface="+mn-ea"/>
                <a:cs typeface="+mn-cs"/>
              </a:rPr>
              <a:t> through continuous learning agility safeguards me from this potential threat as a professional.</a:t>
            </a:r>
          </a:p>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2136656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 United Nations Sustainable Development Goals is a global blueprint for increasing the quality of life for the global population. I researched this online as it has direct relevance to the Net Zero 2050 directive, which aims to reduce the climate change impact of global warming (</a:t>
            </a:r>
            <a:r>
              <a:rPr lang="en-US" sz="1200" kern="1200" dirty="0" err="1" smtClean="0">
                <a:solidFill>
                  <a:schemeClr val="tx1"/>
                </a:solidFill>
                <a:effectLst/>
                <a:latin typeface="+mn-lt"/>
                <a:ea typeface="+mn-ea"/>
                <a:cs typeface="+mn-cs"/>
              </a:rPr>
              <a:t>Marteau</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Chater</a:t>
            </a:r>
            <a:r>
              <a:rPr lang="en-US" sz="1200" kern="1200" dirty="0" smtClean="0">
                <a:solidFill>
                  <a:schemeClr val="tx1"/>
                </a:solidFill>
                <a:effectLst/>
                <a:latin typeface="+mn-lt"/>
                <a:ea typeface="+mn-ea"/>
                <a:cs typeface="+mn-cs"/>
              </a:rPr>
              <a:t> and Garnett, 2021). The SDG is a relevant blueprint as it is accessible to individuals, organisations and society as a whole. It guides changing personal </a:t>
            </a:r>
            <a:r>
              <a:rPr lang="en-US" sz="1200" kern="1200" dirty="0" err="1" smtClean="0">
                <a:solidFill>
                  <a:schemeClr val="tx1"/>
                </a:solidFill>
                <a:effectLst/>
                <a:latin typeface="+mn-lt"/>
                <a:ea typeface="+mn-ea"/>
                <a:cs typeface="+mn-cs"/>
              </a:rPr>
              <a:t>behaviour</a:t>
            </a:r>
            <a:r>
              <a:rPr lang="en-US" sz="1200" kern="1200" dirty="0" smtClean="0">
                <a:solidFill>
                  <a:schemeClr val="tx1"/>
                </a:solidFill>
                <a:effectLst/>
                <a:latin typeface="+mn-lt"/>
                <a:ea typeface="+mn-ea"/>
                <a:cs typeface="+mn-cs"/>
              </a:rPr>
              <a:t> to reduce inequalities, improve the environment and other positive outcomes. This understanding allowed me to perceive the SDGs in a more thorough context.</a:t>
            </a:r>
          </a:p>
          <a:p>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1766024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As the contemporary world is </a:t>
            </a:r>
            <a:r>
              <a:rPr lang="en-US" sz="1200" kern="1200" dirty="0" err="1" smtClean="0">
                <a:solidFill>
                  <a:schemeClr val="tx1"/>
                </a:solidFill>
                <a:effectLst/>
                <a:latin typeface="+mn-lt"/>
                <a:ea typeface="+mn-ea"/>
                <a:cs typeface="+mn-cs"/>
              </a:rPr>
              <a:t>characterised</a:t>
            </a:r>
            <a:r>
              <a:rPr lang="en-US" sz="1200" kern="1200" dirty="0" smtClean="0">
                <a:solidFill>
                  <a:schemeClr val="tx1"/>
                </a:solidFill>
                <a:effectLst/>
                <a:latin typeface="+mn-lt"/>
                <a:ea typeface="+mn-ea"/>
                <a:cs typeface="+mn-cs"/>
              </a:rPr>
              <a:t> by </a:t>
            </a:r>
            <a:r>
              <a:rPr lang="en-US" sz="1200" kern="1200" dirty="0" err="1" smtClean="0">
                <a:solidFill>
                  <a:schemeClr val="tx1"/>
                </a:solidFill>
                <a:effectLst/>
                <a:latin typeface="+mn-lt"/>
                <a:ea typeface="+mn-ea"/>
                <a:cs typeface="+mn-cs"/>
              </a:rPr>
              <a:t>globalisation</a:t>
            </a:r>
            <a:r>
              <a:rPr lang="en-US" sz="1200" kern="1200" dirty="0" smtClean="0">
                <a:solidFill>
                  <a:schemeClr val="tx1"/>
                </a:solidFill>
                <a:effectLst/>
                <a:latin typeface="+mn-lt"/>
                <a:ea typeface="+mn-ea"/>
                <a:cs typeface="+mn-cs"/>
              </a:rPr>
              <a:t> and digital interconnectivity, following the SDG provides a </a:t>
            </a:r>
            <a:r>
              <a:rPr lang="en-US" sz="1200" kern="1200" dirty="0" err="1" smtClean="0">
                <a:solidFill>
                  <a:schemeClr val="tx1"/>
                </a:solidFill>
                <a:effectLst/>
                <a:latin typeface="+mn-lt"/>
                <a:ea typeface="+mn-ea"/>
                <a:cs typeface="+mn-cs"/>
              </a:rPr>
              <a:t>standardised</a:t>
            </a:r>
            <a:r>
              <a:rPr lang="en-US" sz="1200" kern="1200" dirty="0" smtClean="0">
                <a:solidFill>
                  <a:schemeClr val="tx1"/>
                </a:solidFill>
                <a:effectLst/>
                <a:latin typeface="+mn-lt"/>
                <a:ea typeface="+mn-ea"/>
                <a:cs typeface="+mn-cs"/>
              </a:rPr>
              <a:t> approach to becoming sustainable that will be used by individuals and organisations across global countries (</a:t>
            </a:r>
            <a:r>
              <a:rPr lang="en-US" sz="1200" kern="1200" dirty="0" err="1" smtClean="0">
                <a:solidFill>
                  <a:schemeClr val="tx1"/>
                </a:solidFill>
                <a:effectLst/>
                <a:latin typeface="+mn-lt"/>
                <a:ea typeface="+mn-ea"/>
                <a:cs typeface="+mn-cs"/>
              </a:rPr>
              <a:t>Bandounas</a:t>
            </a:r>
            <a:r>
              <a:rPr lang="en-US" sz="1200" kern="1200" dirty="0" smtClean="0">
                <a:solidFill>
                  <a:schemeClr val="tx1"/>
                </a:solidFill>
                <a:effectLst/>
                <a:latin typeface="+mn-lt"/>
                <a:ea typeface="+mn-ea"/>
                <a:cs typeface="+mn-cs"/>
              </a:rPr>
              <a:t>, 2022). Their importance is therefore determined in the communication of diverse sustainability-oriented goals in a simple and accessible blueprint which ensures different people can participate equally in meeting the goals together. The SDGSs are therefore a universal framework of goals for creating environmental, social and economic sustainability across different contexts in the global environment (Pedersen, 2018).</a:t>
            </a:r>
            <a:endParaRPr lang="en-US" dirty="0"/>
          </a:p>
        </p:txBody>
      </p:sp>
      <p:sp>
        <p:nvSpPr>
          <p:cNvPr id="4" name="Slide Number Placeholder 3"/>
          <p:cNvSpPr>
            <a:spLocks noGrp="1"/>
          </p:cNvSpPr>
          <p:nvPr>
            <p:ph type="sldNum" sz="quarter" idx="10"/>
          </p:nvPr>
        </p:nvSpPr>
        <p:spPr/>
        <p:txBody>
          <a:bodyPr/>
          <a:lstStyle/>
          <a:p>
            <a:fld id="{AF533E96-F078-4B3D-A8F4-F1AF21EBC357}" type="slidenum">
              <a:rPr lang="en-US" smtClean="0"/>
              <a:t>11</a:t>
            </a:fld>
            <a:endParaRPr lang="en-US"/>
          </a:p>
        </p:txBody>
      </p:sp>
    </p:spTree>
    <p:extLst>
      <p:ext uri="{BB962C8B-B14F-4D97-AF65-F5344CB8AC3E}">
        <p14:creationId xmlns:p14="http://schemas.microsoft.com/office/powerpoint/2010/main" val="1160265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75189" y="1533832"/>
            <a:ext cx="8015750" cy="1644446"/>
          </a:xfrm>
          <a:noFill/>
          <a:effectLst>
            <a:outerShdw blurRad="50800" dist="38100" dir="2700000" algn="tl" rotWithShape="0">
              <a:prstClr val="black">
                <a:alpha val="40000"/>
              </a:prstClr>
            </a:outerShdw>
          </a:effectLst>
        </p:spPr>
        <p:txBody>
          <a:bodyPr>
            <a:normAutofit/>
          </a:bodyPr>
          <a:lstStyle>
            <a:lvl1pPr algn="r">
              <a:defRPr sz="3600">
                <a:solidFill>
                  <a:schemeClr val="tx2">
                    <a:lumMod val="50000"/>
                  </a:schemeClr>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604687" y="3215146"/>
            <a:ext cx="8001000" cy="678426"/>
          </a:xfrm>
        </p:spPr>
        <p:txBody>
          <a:bodyPr>
            <a:normAutofit/>
          </a:bodyPr>
          <a:lstStyle>
            <a:lvl1pPr marL="0" indent="0" algn="r">
              <a:buNone/>
              <a:defRPr sz="2800" b="0" i="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5/1/2023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5" y="298080"/>
            <a:ext cx="8259098" cy="763526"/>
          </a:xfrm>
        </p:spPr>
        <p:txBody>
          <a:bodyPr>
            <a:normAutofit/>
          </a:bodyPr>
          <a:lstStyle>
            <a:lvl1pPr algn="r">
              <a:defRPr sz="3600" baseline="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57201" y="1201994"/>
            <a:ext cx="8325464" cy="357648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21278" y="436034"/>
            <a:ext cx="6347152" cy="725349"/>
          </a:xfrm>
        </p:spPr>
        <p:txBody>
          <a:bodyPr>
            <a:normAutofit/>
          </a:bodyPr>
          <a:lstStyle>
            <a:lvl1pPr algn="l">
              <a:defRPr sz="360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30245" y="1209367"/>
            <a:ext cx="6371303" cy="3508626"/>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5/1/2023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3" y="249522"/>
            <a:ext cx="8093365" cy="763525"/>
          </a:xfrm>
        </p:spPr>
        <p:txBody>
          <a:bodyPr>
            <a:normAutofit/>
          </a:bodyPr>
          <a:lstStyle>
            <a:lvl1pPr algn="r">
              <a:defRPr sz="3600" baseline="0">
                <a:solidFill>
                  <a:schemeClr val="tx2">
                    <a:lumMod val="50000"/>
                  </a:schemeClr>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626019"/>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98416"/>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626019"/>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98416"/>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5/1/2023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5/1/2023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5/1/2023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xmlns=""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60142" y="1710814"/>
            <a:ext cx="3392129" cy="1659188"/>
          </a:xfrm>
        </p:spPr>
        <p:txBody>
          <a:bodyPr>
            <a:normAutofit fontScale="90000"/>
          </a:bodyPr>
          <a:lstStyle/>
          <a:p>
            <a:pPr algn="ctr"/>
            <a:r>
              <a:rPr lang="en-US" dirty="0" smtClean="0"/>
              <a:t>PERSONAL AND PROFESSIONAL DEVELOPMENT</a:t>
            </a:r>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rPr>
              <a:t>Research on Understanding UN SDGs</a:t>
            </a:r>
            <a:endParaRPr lang="en-US" dirty="0">
              <a:effectLst/>
            </a:endParaRPr>
          </a:p>
        </p:txBody>
      </p:sp>
      <p:sp>
        <p:nvSpPr>
          <p:cNvPr id="3" name="Content Placeholder 2"/>
          <p:cNvSpPr>
            <a:spLocks noGrp="1"/>
          </p:cNvSpPr>
          <p:nvPr>
            <p:ph idx="1"/>
          </p:nvPr>
        </p:nvSpPr>
        <p:spPr/>
        <p:txBody>
          <a:bodyPr/>
          <a:lstStyle/>
          <a:p>
            <a:r>
              <a:rPr lang="en-US" dirty="0" smtClean="0"/>
              <a:t>The SDGs are a set of 17 different goals designed to promote sustainability acros</a:t>
            </a:r>
            <a:r>
              <a:rPr lang="en-US" dirty="0" smtClean="0"/>
              <a:t>s the environment, society and economic development.</a:t>
            </a:r>
          </a:p>
          <a:p>
            <a:r>
              <a:rPr lang="en-US" dirty="0" smtClean="0"/>
              <a:t>It is universally applicable across developing and developed countries.</a:t>
            </a:r>
            <a:endParaRPr lang="en-US" dirty="0"/>
          </a:p>
          <a:p>
            <a:endParaRPr lang="en-US" dirty="0"/>
          </a:p>
          <a:p>
            <a:endParaRPr lang="en-US" dirty="0"/>
          </a:p>
        </p:txBody>
      </p:sp>
    </p:spTree>
    <p:extLst>
      <p:ext uri="{BB962C8B-B14F-4D97-AF65-F5344CB8AC3E}">
        <p14:creationId xmlns:p14="http://schemas.microsoft.com/office/powerpoint/2010/main" val="2193278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rPr>
              <a:t>Importance of UN SDGs</a:t>
            </a:r>
            <a:endParaRPr lang="en-US" dirty="0">
              <a:effectLst/>
            </a:endParaRPr>
          </a:p>
        </p:txBody>
      </p:sp>
      <p:sp>
        <p:nvSpPr>
          <p:cNvPr id="3" name="Content Placeholder 2"/>
          <p:cNvSpPr>
            <a:spLocks noGrp="1"/>
          </p:cNvSpPr>
          <p:nvPr>
            <p:ph idx="1"/>
          </p:nvPr>
        </p:nvSpPr>
        <p:spPr/>
        <p:txBody>
          <a:bodyPr/>
          <a:lstStyle/>
          <a:p>
            <a:r>
              <a:rPr lang="en-US" dirty="0" smtClean="0"/>
              <a:t>The SDGs are presented in an easy to understand template, which makes it applicable across global contexts.</a:t>
            </a:r>
          </a:p>
          <a:p>
            <a:r>
              <a:rPr lang="en-US" dirty="0" smtClean="0"/>
              <a:t>This makes it accessible to different professionals and organisations globally, thereby ensuring sustainable development is achieved.</a:t>
            </a:r>
            <a:endParaRPr lang="en-US" dirty="0"/>
          </a:p>
          <a:p>
            <a:endParaRPr lang="en-US" dirty="0"/>
          </a:p>
          <a:p>
            <a:endParaRPr lang="en-US" dirty="0"/>
          </a:p>
        </p:txBody>
      </p:sp>
    </p:spTree>
    <p:extLst>
      <p:ext uri="{BB962C8B-B14F-4D97-AF65-F5344CB8AC3E}">
        <p14:creationId xmlns:p14="http://schemas.microsoft.com/office/powerpoint/2010/main" val="2852837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Making a Difference in Global Goals through Chosen Profession</a:t>
            </a:r>
            <a:endParaRPr lang="en-US" dirty="0"/>
          </a:p>
        </p:txBody>
      </p:sp>
      <p:sp>
        <p:nvSpPr>
          <p:cNvPr id="3" name="Content Placeholder 2"/>
          <p:cNvSpPr>
            <a:spLocks noGrp="1"/>
          </p:cNvSpPr>
          <p:nvPr>
            <p:ph idx="1"/>
          </p:nvPr>
        </p:nvSpPr>
        <p:spPr/>
        <p:txBody>
          <a:bodyPr/>
          <a:lstStyle/>
          <a:p>
            <a:r>
              <a:rPr lang="en-US" dirty="0" smtClean="0"/>
              <a:t>Using green energy systems becomes valuable in the professional environment as it mitigates the carbon footprint of professional activities.</a:t>
            </a:r>
            <a:endParaRPr lang="en-US" dirty="0"/>
          </a:p>
          <a:p>
            <a:endParaRPr lang="en-US" dirty="0"/>
          </a:p>
          <a:p>
            <a:endParaRPr lang="en-US" dirty="0"/>
          </a:p>
        </p:txBody>
      </p:sp>
    </p:spTree>
    <p:extLst>
      <p:ext uri="{BB962C8B-B14F-4D97-AF65-F5344CB8AC3E}">
        <p14:creationId xmlns:p14="http://schemas.microsoft.com/office/powerpoint/2010/main" val="1684186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Responsible Management and Importance in Business</a:t>
            </a:r>
            <a:endParaRPr lang="en-US" dirty="0"/>
          </a:p>
        </p:txBody>
      </p:sp>
      <p:sp>
        <p:nvSpPr>
          <p:cNvPr id="3" name="Content Placeholder 2"/>
          <p:cNvSpPr>
            <a:spLocks noGrp="1"/>
          </p:cNvSpPr>
          <p:nvPr>
            <p:ph idx="1"/>
          </p:nvPr>
        </p:nvSpPr>
        <p:spPr/>
        <p:txBody>
          <a:bodyPr/>
          <a:lstStyle/>
          <a:p>
            <a:r>
              <a:rPr lang="en-US" dirty="0" smtClean="0"/>
              <a:t>Responsible management oversees the sustainable growth of business practices across diverse decision-making situations.</a:t>
            </a:r>
          </a:p>
          <a:p>
            <a:r>
              <a:rPr lang="en-US" dirty="0" smtClean="0"/>
              <a:t>This ensures business performance grows sustainably for the environment and society.</a:t>
            </a:r>
            <a:endParaRPr lang="en-US" dirty="0"/>
          </a:p>
          <a:p>
            <a:endParaRPr lang="en-US" dirty="0"/>
          </a:p>
          <a:p>
            <a:endParaRPr lang="en-US" dirty="0"/>
          </a:p>
        </p:txBody>
      </p:sp>
    </p:spTree>
    <p:extLst>
      <p:ext uri="{BB962C8B-B14F-4D97-AF65-F5344CB8AC3E}">
        <p14:creationId xmlns:p14="http://schemas.microsoft.com/office/powerpoint/2010/main" val="102212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rPr>
              <a:t>Problem-solving as a Team</a:t>
            </a:r>
            <a:endParaRPr lang="en-US" dirty="0">
              <a:effectLst/>
            </a:endParaRPr>
          </a:p>
        </p:txBody>
      </p:sp>
      <p:sp>
        <p:nvSpPr>
          <p:cNvPr id="3" name="Content Placeholder 2"/>
          <p:cNvSpPr>
            <a:spLocks noGrp="1"/>
          </p:cNvSpPr>
          <p:nvPr>
            <p:ph idx="1"/>
          </p:nvPr>
        </p:nvSpPr>
        <p:spPr/>
        <p:txBody>
          <a:bodyPr/>
          <a:lstStyle/>
          <a:p>
            <a:r>
              <a:rPr lang="en-US" dirty="0" smtClean="0"/>
              <a:t>Problem solving as a team relies primarily on trust and mutual acceptance of </a:t>
            </a:r>
            <a:r>
              <a:rPr lang="en-US" dirty="0" err="1" smtClean="0"/>
              <a:t>responsbilites</a:t>
            </a:r>
            <a:r>
              <a:rPr lang="en-US" dirty="0" smtClean="0"/>
              <a:t>.</a:t>
            </a:r>
          </a:p>
          <a:p>
            <a:r>
              <a:rPr lang="en-US" dirty="0" smtClean="0"/>
              <a:t>This allows teams to develop and work towards long-term goals without conflict.</a:t>
            </a:r>
            <a:endParaRPr lang="en-US" dirty="0"/>
          </a:p>
          <a:p>
            <a:endParaRPr lang="en-US" dirty="0"/>
          </a:p>
          <a:p>
            <a:endParaRPr lang="en-US" dirty="0"/>
          </a:p>
        </p:txBody>
      </p:sp>
    </p:spTree>
    <p:extLst>
      <p:ext uri="{BB962C8B-B14F-4D97-AF65-F5344CB8AC3E}">
        <p14:creationId xmlns:p14="http://schemas.microsoft.com/office/powerpoint/2010/main" val="1050563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Top 3 Characteristics of Successful Managers</a:t>
            </a:r>
            <a:endParaRPr lang="en-US" dirty="0"/>
          </a:p>
        </p:txBody>
      </p:sp>
      <p:sp>
        <p:nvSpPr>
          <p:cNvPr id="3" name="Content Placeholder 2"/>
          <p:cNvSpPr>
            <a:spLocks noGrp="1"/>
          </p:cNvSpPr>
          <p:nvPr>
            <p:ph idx="1"/>
          </p:nvPr>
        </p:nvSpPr>
        <p:spPr/>
        <p:txBody>
          <a:bodyPr/>
          <a:lstStyle/>
          <a:p>
            <a:r>
              <a:rPr lang="en-US" dirty="0" smtClean="0"/>
              <a:t>Managers must be empathetic and aware of cross-cultural differences.</a:t>
            </a:r>
          </a:p>
          <a:p>
            <a:r>
              <a:rPr lang="en-US" dirty="0" smtClean="0"/>
              <a:t>Their communication also needs to be effective through soft skills usage.</a:t>
            </a:r>
            <a:endParaRPr lang="en-US" dirty="0"/>
          </a:p>
          <a:p>
            <a:endParaRPr lang="en-US" dirty="0"/>
          </a:p>
          <a:p>
            <a:endParaRPr lang="en-US" dirty="0"/>
          </a:p>
        </p:txBody>
      </p:sp>
    </p:spTree>
    <p:extLst>
      <p:ext uri="{BB962C8B-B14F-4D97-AF65-F5344CB8AC3E}">
        <p14:creationId xmlns:p14="http://schemas.microsoft.com/office/powerpoint/2010/main" val="269596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rPr>
              <a:t>Conclusion</a:t>
            </a:r>
            <a:endParaRPr lang="en-US" dirty="0"/>
          </a:p>
        </p:txBody>
      </p:sp>
      <p:sp>
        <p:nvSpPr>
          <p:cNvPr id="3" name="Content Placeholder 2"/>
          <p:cNvSpPr>
            <a:spLocks noGrp="1"/>
          </p:cNvSpPr>
          <p:nvPr>
            <p:ph idx="1"/>
          </p:nvPr>
        </p:nvSpPr>
        <p:spPr/>
        <p:txBody>
          <a:bodyPr>
            <a:normAutofit fontScale="77500" lnSpcReduction="20000"/>
          </a:bodyPr>
          <a:lstStyle/>
          <a:p>
            <a:pPr marL="0" indent="0">
              <a:spcBef>
                <a:spcPts val="0"/>
              </a:spcBef>
              <a:buNone/>
              <a:defRPr/>
            </a:pPr>
            <a:r>
              <a:rPr lang="en-US" dirty="0"/>
              <a:t>The presentation has discussed the different areas of personal and professional development such as strengths and weaknesses. It also determined the importance of the SDGs in creating an equitable approach to global sustainable development, as the simple layout of the SDG template makes it accessible to decision-makers across different cultures, languages and other personal characteristics. Therefore, following the SDGs at a personal and </a:t>
            </a:r>
            <a:r>
              <a:rPr lang="en-US" dirty="0" err="1"/>
              <a:t>organisational</a:t>
            </a:r>
            <a:r>
              <a:rPr lang="en-US" dirty="0"/>
              <a:t> level will ensure the micro and macro-environmental development of sustainable practices for the benefit of the environment and society. By using teamwork and effective management techniques, corporations will be successful in integrating SDG development in the long term.</a:t>
            </a:r>
          </a:p>
          <a:p>
            <a:pPr marL="0" indent="0">
              <a:buNone/>
            </a:pPr>
            <a:endParaRPr lang="en-US" dirty="0"/>
          </a:p>
          <a:p>
            <a:endParaRPr lang="en-US" dirty="0"/>
          </a:p>
        </p:txBody>
      </p:sp>
    </p:spTree>
    <p:extLst>
      <p:ext uri="{BB962C8B-B14F-4D97-AF65-F5344CB8AC3E}">
        <p14:creationId xmlns:p14="http://schemas.microsoft.com/office/powerpoint/2010/main" val="1948702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rPr>
              <a:t>References</a:t>
            </a:r>
            <a:endParaRPr lang="en-US" dirty="0"/>
          </a:p>
        </p:txBody>
      </p:sp>
      <p:sp>
        <p:nvSpPr>
          <p:cNvPr id="3" name="Content Placeholder 2"/>
          <p:cNvSpPr>
            <a:spLocks noGrp="1"/>
          </p:cNvSpPr>
          <p:nvPr>
            <p:ph idx="1"/>
          </p:nvPr>
        </p:nvSpPr>
        <p:spPr/>
        <p:txBody>
          <a:bodyPr>
            <a:normAutofit fontScale="32500" lnSpcReduction="20000"/>
          </a:bodyPr>
          <a:lstStyle/>
          <a:p>
            <a:r>
              <a:rPr lang="en-US" dirty="0"/>
              <a:t>Abed, L.G., Abed, M.G. and Shackelford, T.K. (2023). Interpersonal Communication Style and Personal and Professional Growth among Saudi Arabian Employees. </a:t>
            </a:r>
            <a:r>
              <a:rPr lang="en-US" i="1" dirty="0"/>
              <a:t>International Journal of Environmental Research and Public Health</a:t>
            </a:r>
            <a:r>
              <a:rPr lang="en-US" dirty="0"/>
              <a:t>, [online] 20(2), p.910. </a:t>
            </a:r>
            <a:r>
              <a:rPr lang="en-US" dirty="0" err="1"/>
              <a:t>doi:https</a:t>
            </a:r>
            <a:r>
              <a:rPr lang="en-US" dirty="0"/>
              <a:t>://doi.org/10.3390/ijerph20020910.</a:t>
            </a:r>
          </a:p>
          <a:p>
            <a:r>
              <a:rPr lang="en-US" dirty="0" err="1"/>
              <a:t>Bandounas</a:t>
            </a:r>
            <a:r>
              <a:rPr lang="en-US" dirty="0"/>
              <a:t>, L. (2022). </a:t>
            </a:r>
            <a:r>
              <a:rPr lang="en-US" i="1" dirty="0"/>
              <a:t>How societies and their journals can support the UN SDGs</a:t>
            </a:r>
            <a:r>
              <a:rPr lang="en-US" dirty="0"/>
              <a:t>. [online] Elsevier Connect. Available at: https://www.elsevier.com/connect/how-societies-and-their-journals-can-support-the-un-sdgs [Accessed 14 Apr. 2023].</a:t>
            </a:r>
          </a:p>
          <a:p>
            <a:r>
              <a:rPr lang="en-US" dirty="0"/>
              <a:t>Brower, T. (2021). </a:t>
            </a:r>
            <a:r>
              <a:rPr lang="en-US" i="1" dirty="0"/>
              <a:t>Empathy Is The Most Important Leadership Skill According To Research</a:t>
            </a:r>
            <a:r>
              <a:rPr lang="en-US" dirty="0"/>
              <a:t>. [online] Forbes. Available at: https://www.forbes.com/sites/tracybrower/2021/09/19/empathy-is-the-most-important-leadership-skill-according-to-research/?sh=3c6cbbf73dc5 [Accessed 14 Apr. 2023].</a:t>
            </a:r>
          </a:p>
          <a:p>
            <a:r>
              <a:rPr lang="en-US" dirty="0"/>
              <a:t>Bryson, D. (2021). Continuing professional development and journaling. </a:t>
            </a:r>
            <a:r>
              <a:rPr lang="en-US" i="1" dirty="0"/>
              <a:t>Journal of Visual Communication in Medicine</a:t>
            </a:r>
            <a:r>
              <a:rPr lang="en-US" dirty="0"/>
              <a:t>, [online] 44(4), pp.198–200. </a:t>
            </a:r>
            <a:r>
              <a:rPr lang="en-US" dirty="0" err="1"/>
              <a:t>doi:https</a:t>
            </a:r>
            <a:r>
              <a:rPr lang="en-US" dirty="0"/>
              <a:t>://doi.org/10.1080/17453054.2021.1974292.</a:t>
            </a:r>
          </a:p>
          <a:p>
            <a:r>
              <a:rPr lang="en-US" dirty="0"/>
              <a:t>Coleman, E. and </a:t>
            </a:r>
            <a:r>
              <a:rPr lang="en-US" dirty="0" err="1"/>
              <a:t>Leider</a:t>
            </a:r>
            <a:r>
              <a:rPr lang="en-US" dirty="0"/>
              <a:t>, M. (2013). Personal and Professional Growth Realized: A Self-Study of Curriculum Design and Implementation in a Secondary Science Classroom. </a:t>
            </a:r>
            <a:r>
              <a:rPr lang="en-US" i="1" dirty="0"/>
              <a:t>Studying Teacher Education</a:t>
            </a:r>
            <a:r>
              <a:rPr lang="en-US" dirty="0"/>
              <a:t>, [online] 10(1), pp.53–69. </a:t>
            </a:r>
            <a:r>
              <a:rPr lang="en-US" dirty="0" err="1"/>
              <a:t>doi:https</a:t>
            </a:r>
            <a:r>
              <a:rPr lang="en-US" dirty="0"/>
              <a:t>://doi.org/10.1080/17425964.2013.835260.</a:t>
            </a:r>
          </a:p>
          <a:p>
            <a:r>
              <a:rPr lang="en-US" dirty="0"/>
              <a:t>Kumar, S., </a:t>
            </a:r>
            <a:r>
              <a:rPr lang="en-US" dirty="0" err="1"/>
              <a:t>Deshmukh</a:t>
            </a:r>
            <a:r>
              <a:rPr lang="en-US" dirty="0"/>
              <a:t>, V. and </a:t>
            </a:r>
            <a:r>
              <a:rPr lang="en-US" dirty="0" err="1"/>
              <a:t>Adhish</a:t>
            </a:r>
            <a:r>
              <a:rPr lang="en-US" dirty="0"/>
              <a:t>, V. (2014). Building and Leading teams. </a:t>
            </a:r>
            <a:r>
              <a:rPr lang="en-US" i="1" dirty="0"/>
              <a:t>Indian Journal of Community Medicine</a:t>
            </a:r>
            <a:r>
              <a:rPr lang="en-US" dirty="0"/>
              <a:t>, [online] 39(4), pp.208–213. </a:t>
            </a:r>
            <a:r>
              <a:rPr lang="en-US" dirty="0" err="1"/>
              <a:t>doi:https</a:t>
            </a:r>
            <a:r>
              <a:rPr lang="en-US" dirty="0"/>
              <a:t>://doi.org/10.4103/0970-0218.143020.</a:t>
            </a:r>
          </a:p>
          <a:p>
            <a:r>
              <a:rPr lang="en-US" dirty="0" err="1"/>
              <a:t>Laasch</a:t>
            </a:r>
            <a:r>
              <a:rPr lang="en-US" dirty="0"/>
              <a:t>, O., </a:t>
            </a:r>
            <a:r>
              <a:rPr lang="en-US" dirty="0" err="1"/>
              <a:t>Moosmayer</a:t>
            </a:r>
            <a:r>
              <a:rPr lang="en-US" dirty="0"/>
              <a:t>, D.C. and </a:t>
            </a:r>
            <a:r>
              <a:rPr lang="en-US" dirty="0" err="1"/>
              <a:t>Antonacopoulou</a:t>
            </a:r>
            <a:r>
              <a:rPr lang="en-US" dirty="0"/>
              <a:t>, E.P. (2022). The Interdisciplinary Responsible Management Competence Framework: An Integrative Review of Ethics, Responsibility, and Sustainability Competences. </a:t>
            </a:r>
            <a:r>
              <a:rPr lang="en-US" i="1" dirty="0"/>
              <a:t>Journal of Business Ethics</a:t>
            </a:r>
            <a:r>
              <a:rPr lang="en-US" dirty="0"/>
              <a:t>. [online] </a:t>
            </a:r>
            <a:r>
              <a:rPr lang="en-US" dirty="0" err="1"/>
              <a:t>doi:https</a:t>
            </a:r>
            <a:r>
              <a:rPr lang="en-US" dirty="0"/>
              <a:t>://doi.org/10.1007/s10551-022-05261-4.</a:t>
            </a:r>
          </a:p>
          <a:p>
            <a:r>
              <a:rPr lang="en-US" dirty="0"/>
              <a:t>Li, L. (2022). Reskilling and </a:t>
            </a:r>
            <a:r>
              <a:rPr lang="en-US" dirty="0" err="1"/>
              <a:t>Upskilling</a:t>
            </a:r>
            <a:r>
              <a:rPr lang="en-US" dirty="0"/>
              <a:t> the Future-ready Workforce for Industry 4.0 and beyond. </a:t>
            </a:r>
            <a:r>
              <a:rPr lang="en-US" i="1" dirty="0"/>
              <a:t>Information Systems Frontiers</a:t>
            </a:r>
            <a:r>
              <a:rPr lang="en-US" dirty="0"/>
              <a:t>, [online] 24(3). </a:t>
            </a:r>
            <a:r>
              <a:rPr lang="en-US" dirty="0" err="1"/>
              <a:t>doi:https</a:t>
            </a:r>
            <a:r>
              <a:rPr lang="en-US" dirty="0"/>
              <a:t>://doi.org/10.1007/s10796-022-10308-y.</a:t>
            </a:r>
          </a:p>
          <a:p>
            <a:r>
              <a:rPr lang="en-US" dirty="0" err="1"/>
              <a:t>Marteau</a:t>
            </a:r>
            <a:r>
              <a:rPr lang="en-US" dirty="0"/>
              <a:t>, T.M., </a:t>
            </a:r>
            <a:r>
              <a:rPr lang="en-US" dirty="0" err="1"/>
              <a:t>Chater</a:t>
            </a:r>
            <a:r>
              <a:rPr lang="en-US" dirty="0"/>
              <a:t>, N. and Garnett, E.E. (2021). Changing </a:t>
            </a:r>
            <a:r>
              <a:rPr lang="en-US" dirty="0" err="1"/>
              <a:t>behaviour</a:t>
            </a:r>
            <a:r>
              <a:rPr lang="en-US" dirty="0"/>
              <a:t> for net zero 2050. </a:t>
            </a:r>
            <a:r>
              <a:rPr lang="en-US" i="1" dirty="0"/>
              <a:t>BMJ</a:t>
            </a:r>
            <a:r>
              <a:rPr lang="en-US" dirty="0"/>
              <a:t>, [online] 375. </a:t>
            </a:r>
            <a:r>
              <a:rPr lang="en-US" dirty="0" err="1"/>
              <a:t>doi:https</a:t>
            </a:r>
            <a:r>
              <a:rPr lang="en-US" dirty="0"/>
              <a:t>://doi.org/10.1136/bmj.n2293.</a:t>
            </a:r>
          </a:p>
          <a:p>
            <a:r>
              <a:rPr lang="en-US" dirty="0"/>
              <a:t>Miller, J.M., Ford, S.F. and Yang, A. (2020). Elevation through reflection: closing the circle to improve librarianship. </a:t>
            </a:r>
            <a:r>
              <a:rPr lang="en-US" i="1" dirty="0"/>
              <a:t>Journal of the Medical Library Association</a:t>
            </a:r>
            <a:r>
              <a:rPr lang="en-US" dirty="0"/>
              <a:t>, [online] 108(3), pp.353–363. </a:t>
            </a:r>
            <a:r>
              <a:rPr lang="en-US" dirty="0" err="1"/>
              <a:t>doi:https</a:t>
            </a:r>
            <a:r>
              <a:rPr lang="en-US" dirty="0"/>
              <a:t>://doi.org/10.5195/jmla.2020.938.</a:t>
            </a:r>
          </a:p>
          <a:p>
            <a:r>
              <a:rPr lang="en-US" dirty="0"/>
              <a:t>Pedersen, C.S. (2018). The UN Sustainable Development Goals (SDGs) are a Great Gift to Business! </a:t>
            </a:r>
            <a:r>
              <a:rPr lang="en-US" i="1" dirty="0" err="1"/>
              <a:t>Procedia</a:t>
            </a:r>
            <a:r>
              <a:rPr lang="en-US" i="1" dirty="0"/>
              <a:t> CIRP</a:t>
            </a:r>
            <a:r>
              <a:rPr lang="en-US" dirty="0"/>
              <a:t>, [online] 69, pp.21–24. </a:t>
            </a:r>
            <a:r>
              <a:rPr lang="en-US" dirty="0" err="1"/>
              <a:t>doi:https</a:t>
            </a:r>
            <a:r>
              <a:rPr lang="en-US" dirty="0"/>
              <a:t>://doi.org/10.1016/j.procir.2018.01.003.</a:t>
            </a:r>
          </a:p>
          <a:p>
            <a:r>
              <a:rPr lang="en-US" dirty="0" err="1"/>
              <a:t>Quadri</a:t>
            </a:r>
            <a:r>
              <a:rPr lang="en-US" dirty="0"/>
              <a:t>, S. (2023). </a:t>
            </a:r>
            <a:r>
              <a:rPr lang="en-US" i="1" dirty="0"/>
              <a:t>Revealed: Jobs most at risk from </a:t>
            </a:r>
            <a:r>
              <a:rPr lang="en-US" i="1" dirty="0" err="1"/>
              <a:t>ChatGPT</a:t>
            </a:r>
            <a:r>
              <a:rPr lang="en-US" dirty="0"/>
              <a:t>. [online] Evening Standard. Available at: https://www.standard.co.uk/news/world/chatgpt-openai-jobs-labour-market-united-states-b1069985.html [Accessed 14 Apr. 2023].</a:t>
            </a:r>
          </a:p>
          <a:p>
            <a:r>
              <a:rPr lang="en-US" dirty="0"/>
              <a:t>Singh, A., </a:t>
            </a:r>
            <a:r>
              <a:rPr lang="en-US" dirty="0" err="1"/>
              <a:t>Syal</a:t>
            </a:r>
            <a:r>
              <a:rPr lang="en-US" dirty="0"/>
              <a:t>, M., Grady, S.C. and </a:t>
            </a:r>
            <a:r>
              <a:rPr lang="en-US" dirty="0" err="1"/>
              <a:t>Korkmaz</a:t>
            </a:r>
            <a:r>
              <a:rPr lang="en-US" dirty="0"/>
              <a:t>, S. (2010). Effects of Green Buildings on Employee Health and Productivity. </a:t>
            </a:r>
            <a:r>
              <a:rPr lang="en-US" i="1" dirty="0"/>
              <a:t>American Journal of Public Health</a:t>
            </a:r>
            <a:r>
              <a:rPr lang="en-US" dirty="0"/>
              <a:t>, [online] 100(9), pp.1665–1668. </a:t>
            </a:r>
            <a:r>
              <a:rPr lang="en-US" dirty="0" err="1"/>
              <a:t>doi:https</a:t>
            </a:r>
            <a:r>
              <a:rPr lang="en-US" dirty="0"/>
              <a:t>://doi.org/10.2105/ajph.2009.180687.</a:t>
            </a:r>
          </a:p>
          <a:p>
            <a:endParaRPr lang="en-US" dirty="0"/>
          </a:p>
        </p:txBody>
      </p:sp>
    </p:spTree>
    <p:extLst>
      <p:ext uri="{BB962C8B-B14F-4D97-AF65-F5344CB8AC3E}">
        <p14:creationId xmlns:p14="http://schemas.microsoft.com/office/powerpoint/2010/main" val="3347064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Introduction</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dirty="0"/>
              <a:t>This presentation assesses my learning outcomes concerning the structured interview questions on the SDGs and their importance. It will further address two questions related to leadership and teamwork, and the discussion will incorporate personal strengths and weaknesses within the context to provide a balanced view of personal and professional development. The presentation discusses the personal development plan, and developing as an NBS postgraduate student for grounded relevance. Learning from experience and self-development are core values that will be developed throughout the presentation.</a:t>
            </a:r>
          </a:p>
          <a:p>
            <a:endParaRPr lang="en-US" dirty="0"/>
          </a:p>
          <a:p>
            <a:endParaRPr lang="en-US" dirty="0"/>
          </a:p>
        </p:txBody>
      </p:sp>
    </p:spTree>
    <p:extLst>
      <p:ext uri="{BB962C8B-B14F-4D97-AF65-F5344CB8AC3E}">
        <p14:creationId xmlns:p14="http://schemas.microsoft.com/office/powerpoint/2010/main" val="4103309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rPr>
              <a:t>Personal Strengths and Weaknesses</a:t>
            </a:r>
            <a:endParaRPr lang="en-US" dirty="0"/>
          </a:p>
        </p:txBody>
      </p:sp>
      <p:sp>
        <p:nvSpPr>
          <p:cNvPr id="3" name="Content Placeholder 2"/>
          <p:cNvSpPr>
            <a:spLocks noGrp="1"/>
          </p:cNvSpPr>
          <p:nvPr>
            <p:ph idx="1"/>
          </p:nvPr>
        </p:nvSpPr>
        <p:spPr/>
        <p:txBody>
          <a:bodyPr/>
          <a:lstStyle/>
          <a:p>
            <a:r>
              <a:rPr lang="en-US" dirty="0" smtClean="0"/>
              <a:t>My personal strengths are found in my long-term workplace experience acquired over several years of professional practice.</a:t>
            </a:r>
            <a:endParaRPr lang="en-US" dirty="0"/>
          </a:p>
          <a:p>
            <a:endParaRPr lang="en-US" dirty="0"/>
          </a:p>
          <a:p>
            <a:endParaRPr lang="en-US" dirty="0"/>
          </a:p>
        </p:txBody>
      </p:sp>
    </p:spTree>
    <p:extLst>
      <p:ext uri="{BB962C8B-B14F-4D97-AF65-F5344CB8AC3E}">
        <p14:creationId xmlns:p14="http://schemas.microsoft.com/office/powerpoint/2010/main" val="3333081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effectLst/>
              </a:rPr>
              <a:t>Personal Strengths and Weaknesses (</a:t>
            </a:r>
            <a:r>
              <a:rPr lang="en-US" b="1" dirty="0" err="1">
                <a:effectLst/>
              </a:rPr>
              <a:t>contd</a:t>
            </a:r>
            <a:r>
              <a:rPr lang="en-US" b="1" dirty="0">
                <a:effectLst/>
              </a:rPr>
              <a:t>)</a:t>
            </a:r>
            <a:endParaRPr lang="en-US" dirty="0"/>
          </a:p>
        </p:txBody>
      </p:sp>
      <p:sp>
        <p:nvSpPr>
          <p:cNvPr id="3" name="Content Placeholder 2"/>
          <p:cNvSpPr>
            <a:spLocks noGrp="1"/>
          </p:cNvSpPr>
          <p:nvPr>
            <p:ph idx="1"/>
          </p:nvPr>
        </p:nvSpPr>
        <p:spPr/>
        <p:txBody>
          <a:bodyPr/>
          <a:lstStyle/>
          <a:p>
            <a:r>
              <a:rPr lang="en-US" dirty="0" smtClean="0"/>
              <a:t>A particular weaknesses is identified in the lack of experience in using digital technologies for work, such as Excel.</a:t>
            </a:r>
            <a:endParaRPr lang="en-US" dirty="0"/>
          </a:p>
          <a:p>
            <a:endParaRPr lang="en-US" dirty="0"/>
          </a:p>
          <a:p>
            <a:endParaRPr lang="en-US" dirty="0"/>
          </a:p>
        </p:txBody>
      </p:sp>
    </p:spTree>
    <p:extLst>
      <p:ext uri="{BB962C8B-B14F-4D97-AF65-F5344CB8AC3E}">
        <p14:creationId xmlns:p14="http://schemas.microsoft.com/office/powerpoint/2010/main" val="267586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rPr>
              <a:t>Discussing the PDP</a:t>
            </a:r>
            <a:endParaRPr lang="en-US" dirty="0"/>
          </a:p>
        </p:txBody>
      </p:sp>
      <p:sp>
        <p:nvSpPr>
          <p:cNvPr id="3" name="Content Placeholder 2"/>
          <p:cNvSpPr>
            <a:spLocks noGrp="1"/>
          </p:cNvSpPr>
          <p:nvPr>
            <p:ph idx="1"/>
          </p:nvPr>
        </p:nvSpPr>
        <p:spPr/>
        <p:txBody>
          <a:bodyPr/>
          <a:lstStyle/>
          <a:p>
            <a:r>
              <a:rPr lang="en-US" dirty="0" smtClean="0"/>
              <a:t>The PDP is developed to present the useful approaches neede</a:t>
            </a:r>
            <a:r>
              <a:rPr lang="en-US" dirty="0" smtClean="0"/>
              <a:t>d to </a:t>
            </a:r>
            <a:r>
              <a:rPr lang="en-US" dirty="0" err="1" smtClean="0"/>
              <a:t>maximise</a:t>
            </a:r>
            <a:r>
              <a:rPr lang="en-US" dirty="0" smtClean="0"/>
              <a:t> strengths and </a:t>
            </a:r>
            <a:r>
              <a:rPr lang="en-US" dirty="0" err="1" smtClean="0"/>
              <a:t>minimise</a:t>
            </a:r>
            <a:r>
              <a:rPr lang="en-US" dirty="0" smtClean="0"/>
              <a:t> the impact of weaknesses.</a:t>
            </a:r>
            <a:endParaRPr lang="en-US" dirty="0"/>
          </a:p>
          <a:p>
            <a:endParaRPr lang="en-US" dirty="0"/>
          </a:p>
          <a:p>
            <a:endParaRPr lang="en-US" dirty="0"/>
          </a:p>
        </p:txBody>
      </p:sp>
    </p:spTree>
    <p:extLst>
      <p:ext uri="{BB962C8B-B14F-4D97-AF65-F5344CB8AC3E}">
        <p14:creationId xmlns:p14="http://schemas.microsoft.com/office/powerpoint/2010/main" val="2327322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rPr>
              <a:t>CDP Activities and Personal Action Plan</a:t>
            </a:r>
            <a:endParaRPr lang="en-US" dirty="0"/>
          </a:p>
        </p:txBody>
      </p:sp>
      <p:sp>
        <p:nvSpPr>
          <p:cNvPr id="3" name="Content Placeholder 2"/>
          <p:cNvSpPr>
            <a:spLocks noGrp="1"/>
          </p:cNvSpPr>
          <p:nvPr>
            <p:ph idx="1"/>
          </p:nvPr>
        </p:nvSpPr>
        <p:spPr/>
        <p:txBody>
          <a:bodyPr/>
          <a:lstStyle/>
          <a:p>
            <a:r>
              <a:rPr lang="en-US" dirty="0" smtClean="0"/>
              <a:t>The Global Week CPD activity was instrumental for my action plan.</a:t>
            </a:r>
          </a:p>
          <a:p>
            <a:r>
              <a:rPr lang="en-US" dirty="0" smtClean="0"/>
              <a:t>I also used the Excel workshop activity to develop my skills.</a:t>
            </a:r>
            <a:endParaRPr lang="en-US" dirty="0"/>
          </a:p>
          <a:p>
            <a:endParaRPr lang="en-US" dirty="0"/>
          </a:p>
          <a:p>
            <a:endParaRPr lang="en-US" dirty="0"/>
          </a:p>
        </p:txBody>
      </p:sp>
    </p:spTree>
    <p:extLst>
      <p:ext uri="{BB962C8B-B14F-4D97-AF65-F5344CB8AC3E}">
        <p14:creationId xmlns:p14="http://schemas.microsoft.com/office/powerpoint/2010/main" val="172028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rPr>
              <a:t>Learning from Experiences</a:t>
            </a:r>
            <a:endParaRPr lang="en-US" dirty="0"/>
          </a:p>
        </p:txBody>
      </p:sp>
      <p:sp>
        <p:nvSpPr>
          <p:cNvPr id="3" name="Content Placeholder 2"/>
          <p:cNvSpPr>
            <a:spLocks noGrp="1"/>
          </p:cNvSpPr>
          <p:nvPr>
            <p:ph idx="1"/>
          </p:nvPr>
        </p:nvSpPr>
        <p:spPr/>
        <p:txBody>
          <a:bodyPr/>
          <a:lstStyle/>
          <a:p>
            <a:r>
              <a:rPr lang="en-US" dirty="0" smtClean="0"/>
              <a:t>By learning from my experiences, I was able to secure a higher level of personal accomplishment as I </a:t>
            </a:r>
            <a:r>
              <a:rPr lang="en-US" dirty="0" err="1" smtClean="0"/>
              <a:t>maximised</a:t>
            </a:r>
            <a:r>
              <a:rPr lang="en-US" dirty="0" smtClean="0"/>
              <a:t> the learning potential from my time as a student.</a:t>
            </a:r>
            <a:endParaRPr lang="en-US" dirty="0"/>
          </a:p>
          <a:p>
            <a:endParaRPr lang="en-US" dirty="0"/>
          </a:p>
          <a:p>
            <a:endParaRPr lang="en-US" dirty="0"/>
          </a:p>
        </p:txBody>
      </p:sp>
    </p:spTree>
    <p:extLst>
      <p:ext uri="{BB962C8B-B14F-4D97-AF65-F5344CB8AC3E}">
        <p14:creationId xmlns:p14="http://schemas.microsoft.com/office/powerpoint/2010/main" val="3716622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rPr>
              <a:t>Importance of Learning About Myself</a:t>
            </a:r>
            <a:endParaRPr lang="en-US" dirty="0"/>
          </a:p>
        </p:txBody>
      </p:sp>
      <p:sp>
        <p:nvSpPr>
          <p:cNvPr id="3" name="Content Placeholder 2"/>
          <p:cNvSpPr>
            <a:spLocks noGrp="1"/>
          </p:cNvSpPr>
          <p:nvPr>
            <p:ph idx="1"/>
          </p:nvPr>
        </p:nvSpPr>
        <p:spPr/>
        <p:txBody>
          <a:bodyPr/>
          <a:lstStyle/>
          <a:p>
            <a:r>
              <a:rPr lang="en-US" dirty="0" smtClean="0"/>
              <a:t>Personal learning ensures that the practice of journaling through self-reflection is capable of meeting professional self-reflective requirements as well.</a:t>
            </a:r>
            <a:endParaRPr lang="en-US" dirty="0"/>
          </a:p>
          <a:p>
            <a:endParaRPr lang="en-US" dirty="0"/>
          </a:p>
          <a:p>
            <a:endParaRPr lang="en-US" dirty="0"/>
          </a:p>
        </p:txBody>
      </p:sp>
    </p:spTree>
    <p:extLst>
      <p:ext uri="{BB962C8B-B14F-4D97-AF65-F5344CB8AC3E}">
        <p14:creationId xmlns:p14="http://schemas.microsoft.com/office/powerpoint/2010/main" val="571973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effectLst/>
              </a:rPr>
              <a:t>Importance and Value of Developing Skills</a:t>
            </a:r>
            <a:endParaRPr lang="en-US" dirty="0"/>
          </a:p>
        </p:txBody>
      </p:sp>
      <p:sp>
        <p:nvSpPr>
          <p:cNvPr id="3" name="Content Placeholder 2"/>
          <p:cNvSpPr>
            <a:spLocks noGrp="1"/>
          </p:cNvSpPr>
          <p:nvPr>
            <p:ph idx="1"/>
          </p:nvPr>
        </p:nvSpPr>
        <p:spPr/>
        <p:txBody>
          <a:bodyPr/>
          <a:lstStyle/>
          <a:p>
            <a:r>
              <a:rPr lang="en-US" dirty="0" smtClean="0"/>
              <a:t>Developing skills consistently meets the need to </a:t>
            </a:r>
            <a:r>
              <a:rPr lang="en-US" dirty="0" err="1" smtClean="0"/>
              <a:t>upskill</a:t>
            </a:r>
            <a:r>
              <a:rPr lang="en-US" dirty="0" smtClean="0"/>
              <a:t> for becoming resilient in the long-term workplace environment.</a:t>
            </a:r>
          </a:p>
          <a:p>
            <a:r>
              <a:rPr lang="en-US" dirty="0" smtClean="0"/>
              <a:t>This is evidenced by the growth of artificial </a:t>
            </a:r>
            <a:r>
              <a:rPr lang="en-US" dirty="0" err="1" smtClean="0"/>
              <a:t>technolgoies</a:t>
            </a:r>
            <a:r>
              <a:rPr lang="en-US" dirty="0" smtClean="0"/>
              <a:t> such as </a:t>
            </a:r>
            <a:r>
              <a:rPr lang="en-US" dirty="0" err="1" smtClean="0"/>
              <a:t>ChatGPT</a:t>
            </a:r>
            <a:r>
              <a:rPr lang="en-US" dirty="0" smtClean="0"/>
              <a:t>.</a:t>
            </a:r>
            <a:endParaRPr lang="en-US" dirty="0"/>
          </a:p>
          <a:p>
            <a:endParaRPr lang="en-US" dirty="0"/>
          </a:p>
          <a:p>
            <a:endParaRPr lang="en-US" dirty="0"/>
          </a:p>
        </p:txBody>
      </p:sp>
    </p:spTree>
    <p:extLst>
      <p:ext uri="{BB962C8B-B14F-4D97-AF65-F5344CB8AC3E}">
        <p14:creationId xmlns:p14="http://schemas.microsoft.com/office/powerpoint/2010/main" val="1557275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2569</Words>
  <Application>Microsoft Office PowerPoint</Application>
  <PresentationFormat>On-screen Show (16:9)</PresentationFormat>
  <Paragraphs>80</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PERSONAL AND PROFESSIONAL DEVELOPMENT</vt:lpstr>
      <vt:lpstr>Introduction</vt:lpstr>
      <vt:lpstr>Personal Strengths and Weaknesses</vt:lpstr>
      <vt:lpstr>Personal Strengths and Weaknesses (contd)</vt:lpstr>
      <vt:lpstr>Discussing the PDP</vt:lpstr>
      <vt:lpstr>CDP Activities and Personal Action Plan</vt:lpstr>
      <vt:lpstr>Learning from Experiences</vt:lpstr>
      <vt:lpstr>Importance of Learning About Myself</vt:lpstr>
      <vt:lpstr>Importance and Value of Developing Skills</vt:lpstr>
      <vt:lpstr>Research on Understanding UN SDGs</vt:lpstr>
      <vt:lpstr>Importance of UN SDGs</vt:lpstr>
      <vt:lpstr>Making a Difference in Global Goals through Chosen Profession</vt:lpstr>
      <vt:lpstr>Responsible Management and Importance in Business</vt:lpstr>
      <vt:lpstr>Problem-solving as a Team</vt:lpstr>
      <vt:lpstr>Top 3 Characteristics of Successful Managers</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2023-05-01T13:42:28Z</dcterms:modified>
</cp:coreProperties>
</file>