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7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2636F7E-DE02-4823-834B-CF8DBA5B88E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50531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636F7E-DE02-4823-834B-CF8DBA5B88E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383248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636F7E-DE02-4823-834B-CF8DBA5B88E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266475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636F7E-DE02-4823-834B-CF8DBA5B88E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336549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636F7E-DE02-4823-834B-CF8DBA5B88E3}"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375940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636F7E-DE02-4823-834B-CF8DBA5B88E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83703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636F7E-DE02-4823-834B-CF8DBA5B88E3}"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278663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2636F7E-DE02-4823-834B-CF8DBA5B88E3}"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316089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6F7E-DE02-4823-834B-CF8DBA5B88E3}"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143220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636F7E-DE02-4823-834B-CF8DBA5B88E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351456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636F7E-DE02-4823-834B-CF8DBA5B88E3}"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356D6-8157-4546-86CE-50788727E710}" type="slidenum">
              <a:rPr lang="en-IN" smtClean="0"/>
              <a:t>‹#›</a:t>
            </a:fld>
            <a:endParaRPr lang="en-IN"/>
          </a:p>
        </p:txBody>
      </p:sp>
    </p:spTree>
    <p:extLst>
      <p:ext uri="{BB962C8B-B14F-4D97-AF65-F5344CB8AC3E}">
        <p14:creationId xmlns:p14="http://schemas.microsoft.com/office/powerpoint/2010/main" val="96290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6F7E-DE02-4823-834B-CF8DBA5B88E3}" type="datetimeFigureOut">
              <a:rPr lang="en-IN" smtClean="0"/>
              <a:t>02-05-2023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356D6-8157-4546-86CE-50788727E710}" type="slidenum">
              <a:rPr lang="en-IN" smtClean="0"/>
              <a:t>‹#›</a:t>
            </a:fld>
            <a:endParaRPr lang="en-IN"/>
          </a:p>
        </p:txBody>
      </p:sp>
    </p:spTree>
    <p:extLst>
      <p:ext uri="{BB962C8B-B14F-4D97-AF65-F5344CB8AC3E}">
        <p14:creationId xmlns:p14="http://schemas.microsoft.com/office/powerpoint/2010/main" val="205701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7846" y="174567"/>
            <a:ext cx="5203767" cy="369332"/>
          </a:xfrm>
          <a:prstGeom prst="rect">
            <a:avLst/>
          </a:prstGeom>
          <a:solidFill>
            <a:srgbClr val="00B050"/>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Agile Project Management: Installation of </a:t>
            </a:r>
            <a:r>
              <a:rPr lang="en-IN" b="1" dirty="0" err="1" smtClean="0">
                <a:latin typeface="Times New Roman" panose="02020603050405020304" pitchFamily="18" charset="0"/>
                <a:cs typeface="Times New Roman" panose="02020603050405020304" pitchFamily="18" charset="0"/>
              </a:rPr>
              <a:t>IoT</a:t>
            </a:r>
            <a:endParaRPr lang="en-IN" dirty="0">
              <a:latin typeface="Times New Roman" panose="02020603050405020304" pitchFamily="18" charset="0"/>
              <a:cs typeface="Times New Roman" panose="02020603050405020304" pitchFamily="18" charset="0"/>
            </a:endParaRPr>
          </a:p>
        </p:txBody>
      </p:sp>
      <p:sp>
        <p:nvSpPr>
          <p:cNvPr id="2" name="Flowchart: Alternate Process 1"/>
          <p:cNvSpPr/>
          <p:nvPr/>
        </p:nvSpPr>
        <p:spPr>
          <a:xfrm>
            <a:off x="124691" y="390698"/>
            <a:ext cx="2394065" cy="2685011"/>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Project management focuses on the planning and organization of the project to leverage the resources of the company. This includes managing and identifying the required project well-used and advanced for the </a:t>
            </a:r>
            <a:r>
              <a:rPr lang="en-IN" sz="1200" dirty="0" smtClean="0">
                <a:solidFill>
                  <a:schemeClr val="tx1"/>
                </a:solidFill>
                <a:latin typeface="Times New Roman" panose="02020603050405020304" pitchFamily="18" charset="0"/>
                <a:cs typeface="Times New Roman" panose="02020603050405020304" pitchFamily="18" charset="0"/>
              </a:rPr>
              <a:t>lifecycle of single </a:t>
            </a:r>
            <a:r>
              <a:rPr lang="en-IN" sz="1200" dirty="0">
                <a:solidFill>
                  <a:schemeClr val="tx1"/>
                </a:solidFill>
                <a:latin typeface="Times New Roman" panose="02020603050405020304" pitchFamily="18" charset="0"/>
                <a:cs typeface="Times New Roman" panose="02020603050405020304" pitchFamily="18" charset="0"/>
              </a:rPr>
              <a:t>iteration. </a:t>
            </a:r>
          </a:p>
          <a:p>
            <a:pPr algn="just">
              <a:lnSpc>
                <a:spcPct val="150000"/>
              </a:lnSpc>
            </a:pP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 name="Round Diagonal Corner Rectangle 2"/>
          <p:cNvSpPr/>
          <p:nvPr/>
        </p:nvSpPr>
        <p:spPr>
          <a:xfrm>
            <a:off x="9875521" y="290946"/>
            <a:ext cx="2161309" cy="2161309"/>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Evaluation of the process of the project</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The process of installing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 is thus used in leveraging the domain-based system that is used for immersing in the physical environment.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 name="Snip Same Side Corner Rectangle 4"/>
          <p:cNvSpPr/>
          <p:nvPr/>
        </p:nvSpPr>
        <p:spPr>
          <a:xfrm>
            <a:off x="124691" y="3840480"/>
            <a:ext cx="2909454" cy="2884516"/>
          </a:xfrm>
          <a:prstGeom prst="snip2Same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Suggestions for improvement and process optimization</a:t>
            </a:r>
          </a:p>
          <a:p>
            <a:pPr algn="just">
              <a:lnSpc>
                <a:spcPct val="150000"/>
              </a:lnSpc>
            </a:pP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 network optimization offers a lot of benefits that might be used as innovative gifts that are used for traffic management. In installing it in an organization the operation efficiency, reduction in latency, and energy conversion is used for the product.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Folded Corner 5"/>
          <p:cNvSpPr/>
          <p:nvPr/>
        </p:nvSpPr>
        <p:spPr>
          <a:xfrm>
            <a:off x="2589413" y="1003470"/>
            <a:ext cx="3075709" cy="2685011"/>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Application design of </a:t>
            </a:r>
            <a:r>
              <a:rPr lang="en-IN" sz="1200" b="1" dirty="0" err="1">
                <a:solidFill>
                  <a:schemeClr val="tx1"/>
                </a:solidFill>
                <a:latin typeface="Times New Roman" panose="02020603050405020304" pitchFamily="18" charset="0"/>
                <a:cs typeface="Times New Roman" panose="02020603050405020304" pitchFamily="18" charset="0"/>
              </a:rPr>
              <a:t>IoT</a:t>
            </a:r>
            <a:r>
              <a:rPr lang="en-IN" sz="1200" b="1" dirty="0">
                <a:solidFill>
                  <a:schemeClr val="tx1"/>
                </a:solidFill>
                <a:latin typeface="Times New Roman" panose="02020603050405020304" pitchFamily="18" charset="0"/>
                <a:cs typeface="Times New Roman" panose="02020603050405020304" pitchFamily="18" charset="0"/>
              </a:rPr>
              <a:t> technology and benefits client</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The application design for the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 technology provides with benefitting for the client that would be used in lightning, locks, air conditioning, theft alarm systems, and maintenance in the process with the control and fingerprints.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Flowchart: Manual Input 6"/>
          <p:cNvSpPr/>
          <p:nvPr/>
        </p:nvSpPr>
        <p:spPr>
          <a:xfrm>
            <a:off x="3104802" y="3611879"/>
            <a:ext cx="4821382" cy="3034146"/>
          </a:xfrm>
          <a:prstGeom prst="flowChartManualInput">
            <a:avLst/>
          </a:prstGeom>
          <a:solidFill>
            <a:srgbClr val="9D7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Application of construction, implementation, and relationship with Agile methodology application</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The application of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-based features used thus has linked with Agile methodology application by the usage of technical requirements that thus have for the technical requirement. This is maintained with the proficiency that is controlled by the sensors and actuators in managing and monitoring the cause which is extremely beneficial for any IT industry.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 is constructed with the application of 3 to 4 networks connected in parallel to advance the growth of organizational benefit.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Flowchart: Document 7"/>
          <p:cNvSpPr/>
          <p:nvPr/>
        </p:nvSpPr>
        <p:spPr>
          <a:xfrm>
            <a:off x="6700056" y="718466"/>
            <a:ext cx="3092335" cy="2814443"/>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Evaluation and Monitoring</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The evaluation and monitoring of the data thus include the continuous assessment program that has been taken based on early detailed information with the evaluation in progress for the delay. Every employee can be evenly monitored and evaluated with the help of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-based technology.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8761613" y="2626822"/>
            <a:ext cx="3358343" cy="3192087"/>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200" b="1" dirty="0">
                <a:solidFill>
                  <a:schemeClr val="tx1"/>
                </a:solidFill>
                <a:latin typeface="Times New Roman" panose="02020603050405020304" pitchFamily="18" charset="0"/>
                <a:cs typeface="Times New Roman" panose="02020603050405020304" pitchFamily="18" charset="0"/>
              </a:rPr>
              <a:t>Conclusion</a:t>
            </a:r>
          </a:p>
          <a:p>
            <a:pPr algn="just">
              <a:lnSpc>
                <a:spcPct val="150000"/>
              </a:lnSpc>
            </a:pPr>
            <a:r>
              <a:rPr lang="en-IN" sz="1200" dirty="0">
                <a:solidFill>
                  <a:schemeClr val="tx1"/>
                </a:solidFill>
                <a:latin typeface="Times New Roman" panose="02020603050405020304" pitchFamily="18" charset="0"/>
                <a:cs typeface="Times New Roman" panose="02020603050405020304" pitchFamily="18" charset="0"/>
              </a:rPr>
              <a:t>The agile methodology thus helped to determine eh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-based technology in defining the interactive approach of managing the project in an organization. The evaluation for the process of the project is discussed by installing the </a:t>
            </a:r>
            <a:r>
              <a:rPr lang="en-IN" sz="1200" dirty="0" err="1">
                <a:solidFill>
                  <a:schemeClr val="tx1"/>
                </a:solidFill>
                <a:latin typeface="Times New Roman" panose="02020603050405020304" pitchFamily="18" charset="0"/>
                <a:cs typeface="Times New Roman" panose="02020603050405020304" pitchFamily="18" charset="0"/>
              </a:rPr>
              <a:t>IoT</a:t>
            </a:r>
            <a:r>
              <a:rPr lang="en-IN" sz="1200" dirty="0">
                <a:solidFill>
                  <a:schemeClr val="tx1"/>
                </a:solidFill>
                <a:latin typeface="Times New Roman" panose="02020603050405020304" pitchFamily="18" charset="0"/>
                <a:cs typeface="Times New Roman" panose="02020603050405020304" pitchFamily="18" charset="0"/>
              </a:rPr>
              <a:t> devices in the firm. </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7959433" y="5441265"/>
            <a:ext cx="1454731" cy="1349637"/>
          </a:xfrm>
          <a:prstGeom prst="rect">
            <a:avLst/>
          </a:prstGeom>
        </p:spPr>
      </p:pic>
      <p:pic>
        <p:nvPicPr>
          <p:cNvPr id="11" name="Picture 10"/>
          <p:cNvPicPr>
            <a:picLocks noChangeAspect="1"/>
          </p:cNvPicPr>
          <p:nvPr/>
        </p:nvPicPr>
        <p:blipFill>
          <a:blip r:embed="rId3"/>
          <a:stretch>
            <a:fillRect/>
          </a:stretch>
        </p:blipFill>
        <p:spPr>
          <a:xfrm>
            <a:off x="180711" y="3094023"/>
            <a:ext cx="2408702" cy="728143"/>
          </a:xfrm>
          <a:prstGeom prst="rect">
            <a:avLst/>
          </a:prstGeom>
        </p:spPr>
      </p:pic>
      <p:pic>
        <p:nvPicPr>
          <p:cNvPr id="12" name="Picture 11"/>
          <p:cNvPicPr>
            <a:picLocks noChangeAspect="1"/>
          </p:cNvPicPr>
          <p:nvPr/>
        </p:nvPicPr>
        <p:blipFill>
          <a:blip r:embed="rId4"/>
          <a:stretch>
            <a:fillRect/>
          </a:stretch>
        </p:blipFill>
        <p:spPr>
          <a:xfrm flipV="1">
            <a:off x="3896977" y="2981654"/>
            <a:ext cx="2994274" cy="952877"/>
          </a:xfrm>
          <a:prstGeom prst="rect">
            <a:avLst/>
          </a:prstGeom>
        </p:spPr>
      </p:pic>
      <p:pic>
        <p:nvPicPr>
          <p:cNvPr id="15" name="Picture 14"/>
          <p:cNvPicPr>
            <a:picLocks noChangeAspect="1"/>
          </p:cNvPicPr>
          <p:nvPr/>
        </p:nvPicPr>
        <p:blipFill>
          <a:blip r:embed="rId5"/>
          <a:stretch>
            <a:fillRect/>
          </a:stretch>
        </p:blipFill>
        <p:spPr>
          <a:xfrm>
            <a:off x="9447413" y="5611091"/>
            <a:ext cx="2589417" cy="1113905"/>
          </a:xfrm>
          <a:prstGeom prst="rect">
            <a:avLst/>
          </a:prstGeom>
        </p:spPr>
      </p:pic>
    </p:spTree>
    <p:extLst>
      <p:ext uri="{BB962C8B-B14F-4D97-AF65-F5344CB8AC3E}">
        <p14:creationId xmlns:p14="http://schemas.microsoft.com/office/powerpoint/2010/main" val="179956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 List</a:t>
            </a:r>
            <a:br>
              <a:rPr lang="en-IN"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007" y="1193858"/>
            <a:ext cx="10515600" cy="4351338"/>
          </a:xfrm>
        </p:spPr>
        <p:txBody>
          <a:bodyPr>
            <a:normAutofit fontScale="85000" lnSpcReduction="20000"/>
          </a:bodyPr>
          <a:lstStyle/>
          <a:p>
            <a:pPr algn="just">
              <a:lnSpc>
                <a:spcPct val="150000"/>
              </a:lnSpc>
            </a:pPr>
            <a:r>
              <a:rPr lang="en-IN" sz="1600" dirty="0" smtClean="0">
                <a:latin typeface="Times New Roman" panose="02020603050405020304" pitchFamily="18" charset="0"/>
                <a:cs typeface="Times New Roman" panose="02020603050405020304" pitchFamily="18" charset="0"/>
              </a:rPr>
              <a:t>Caceres, G.M., 2020. Industry 4.0 and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How to Improve the Knowledge of the Project Management Before Carrying Out an Implementation. SAR Journal-Science and Research, 3(3), pp.133-141. </a:t>
            </a:r>
          </a:p>
          <a:p>
            <a:pPr algn="just">
              <a:lnSpc>
                <a:spcPct val="150000"/>
              </a:lnSpc>
            </a:pPr>
            <a:r>
              <a:rPr lang="en-IN" sz="1600" dirty="0" smtClean="0">
                <a:latin typeface="Times New Roman" panose="02020603050405020304" pitchFamily="18" charset="0"/>
                <a:cs typeface="Times New Roman" panose="02020603050405020304" pitchFamily="18" charset="0"/>
              </a:rPr>
              <a:t>Hagar, J.D., 2022. Planning for the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Tester on Environments and Testing Details. In </a:t>
            </a:r>
            <a:r>
              <a:rPr lang="en-IN" sz="1600" i="1" dirty="0" err="1" smtClean="0">
                <a:latin typeface="Times New Roman" panose="02020603050405020304" pitchFamily="18" charset="0"/>
                <a:cs typeface="Times New Roman" panose="02020603050405020304" pitchFamily="18" charset="0"/>
              </a:rPr>
              <a:t>IoT</a:t>
            </a:r>
            <a:r>
              <a:rPr lang="en-IN" sz="1600" i="1" dirty="0" smtClean="0">
                <a:latin typeface="Times New Roman" panose="02020603050405020304" pitchFamily="18" charset="0"/>
                <a:cs typeface="Times New Roman" panose="02020603050405020304" pitchFamily="18" charset="0"/>
              </a:rPr>
              <a:t> System Testing: An </a:t>
            </a:r>
            <a:r>
              <a:rPr lang="en-IN" sz="1600" i="1" dirty="0" err="1" smtClean="0">
                <a:latin typeface="Times New Roman" panose="02020603050405020304" pitchFamily="18" charset="0"/>
                <a:cs typeface="Times New Roman" panose="02020603050405020304" pitchFamily="18" charset="0"/>
              </a:rPr>
              <a:t>IoT</a:t>
            </a:r>
            <a:r>
              <a:rPr lang="en-IN" sz="1600" i="1" dirty="0" smtClean="0">
                <a:latin typeface="Times New Roman" panose="02020603050405020304" pitchFamily="18" charset="0"/>
                <a:cs typeface="Times New Roman" panose="02020603050405020304" pitchFamily="18" charset="0"/>
              </a:rPr>
              <a:t> Journey from Devices to Analytics and the Edge</a:t>
            </a:r>
            <a:r>
              <a:rPr lang="en-IN" sz="1600" dirty="0" smtClean="0">
                <a:latin typeface="Times New Roman" panose="02020603050405020304" pitchFamily="18" charset="0"/>
                <a:cs typeface="Times New Roman" panose="02020603050405020304" pitchFamily="18" charset="0"/>
              </a:rPr>
              <a:t> (pp. 115-136). Berkeley, CA: </a:t>
            </a:r>
            <a:r>
              <a:rPr lang="en-IN" sz="1600" dirty="0" err="1" smtClean="0">
                <a:latin typeface="Times New Roman" panose="02020603050405020304" pitchFamily="18" charset="0"/>
                <a:cs typeface="Times New Roman" panose="02020603050405020304" pitchFamily="18" charset="0"/>
              </a:rPr>
              <a:t>Apress</a:t>
            </a:r>
            <a:r>
              <a:rPr lang="en-IN" sz="1600" dirty="0" smtClean="0">
                <a:latin typeface="Times New Roman" panose="02020603050405020304" pitchFamily="18" charset="0"/>
                <a:cs typeface="Times New Roman" panose="02020603050405020304" pitchFamily="18" charset="0"/>
              </a:rPr>
              <a:t>. </a:t>
            </a:r>
          </a:p>
          <a:p>
            <a:pPr algn="just">
              <a:lnSpc>
                <a:spcPct val="150000"/>
              </a:lnSpc>
            </a:pPr>
            <a:r>
              <a:rPr lang="en-IN" sz="1600" dirty="0" smtClean="0">
                <a:latin typeface="Times New Roman" panose="02020603050405020304" pitchFamily="18" charset="0"/>
                <a:cs typeface="Times New Roman" panose="02020603050405020304" pitchFamily="18" charset="0"/>
              </a:rPr>
              <a:t>Ismail, S. and </a:t>
            </a:r>
            <a:r>
              <a:rPr lang="en-IN" sz="1600" dirty="0" err="1" smtClean="0">
                <a:latin typeface="Times New Roman" panose="02020603050405020304" pitchFamily="18" charset="0"/>
                <a:cs typeface="Times New Roman" panose="02020603050405020304" pitchFamily="18" charset="0"/>
              </a:rPr>
              <a:t>Dawoud</a:t>
            </a:r>
            <a:r>
              <a:rPr lang="en-IN" sz="1600" dirty="0" smtClean="0">
                <a:latin typeface="Times New Roman" panose="02020603050405020304" pitchFamily="18" charset="0"/>
                <a:cs typeface="Times New Roman" panose="02020603050405020304" pitchFamily="18" charset="0"/>
              </a:rPr>
              <a:t>, D.W., 2022, January. Software Development Models for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In </a:t>
            </a:r>
            <a:r>
              <a:rPr lang="en-IN" sz="1600" i="1" dirty="0" smtClean="0">
                <a:latin typeface="Times New Roman" panose="02020603050405020304" pitchFamily="18" charset="0"/>
                <a:cs typeface="Times New Roman" panose="02020603050405020304" pitchFamily="18" charset="0"/>
              </a:rPr>
              <a:t>2022 IEEE 12th Annual Computing and Communication Workshop and Conference (CCWC)</a:t>
            </a:r>
            <a:r>
              <a:rPr lang="en-IN" sz="1600" dirty="0" smtClean="0">
                <a:latin typeface="Times New Roman" panose="02020603050405020304" pitchFamily="18" charset="0"/>
                <a:cs typeface="Times New Roman" panose="02020603050405020304" pitchFamily="18" charset="0"/>
              </a:rPr>
              <a:t> (pp. 0524-0530). IEEE. </a:t>
            </a:r>
          </a:p>
          <a:p>
            <a:pPr algn="just">
              <a:lnSpc>
                <a:spcPct val="150000"/>
              </a:lnSpc>
            </a:pPr>
            <a:r>
              <a:rPr lang="en-IN" sz="1600" dirty="0" smtClean="0">
                <a:latin typeface="Times New Roman" panose="02020603050405020304" pitchFamily="18" charset="0"/>
                <a:cs typeface="Times New Roman" panose="02020603050405020304" pitchFamily="18" charset="0"/>
              </a:rPr>
              <a:t>Matsuo, K. and </a:t>
            </a:r>
            <a:r>
              <a:rPr lang="en-IN" sz="1600" dirty="0" err="1" smtClean="0">
                <a:latin typeface="Times New Roman" panose="02020603050405020304" pitchFamily="18" charset="0"/>
                <a:cs typeface="Times New Roman" panose="02020603050405020304" pitchFamily="18" charset="0"/>
              </a:rPr>
              <a:t>Barolli</a:t>
            </a:r>
            <a:r>
              <a:rPr lang="en-IN" sz="1600" dirty="0" smtClean="0">
                <a:latin typeface="Times New Roman" panose="02020603050405020304" pitchFamily="18" charset="0"/>
                <a:cs typeface="Times New Roman" panose="02020603050405020304" pitchFamily="18" charset="0"/>
              </a:rPr>
              <a:t>, L., 2020.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sensors management system using Agile-Kanban and its application for weather measurement and electric wheelchair management. </a:t>
            </a:r>
            <a:r>
              <a:rPr lang="en-IN" sz="1600" i="1" dirty="0" smtClean="0">
                <a:latin typeface="Times New Roman" panose="02020603050405020304" pitchFamily="18" charset="0"/>
                <a:cs typeface="Times New Roman" panose="02020603050405020304" pitchFamily="18" charset="0"/>
              </a:rPr>
              <a:t>International Journal of Web Information Systems</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16</a:t>
            </a:r>
            <a:r>
              <a:rPr lang="en-IN" sz="1600" dirty="0" smtClean="0">
                <a:latin typeface="Times New Roman" panose="02020603050405020304" pitchFamily="18" charset="0"/>
                <a:cs typeface="Times New Roman" panose="02020603050405020304" pitchFamily="18" charset="0"/>
              </a:rPr>
              <a:t>(3), pp.281-293.</a:t>
            </a:r>
          </a:p>
          <a:p>
            <a:pPr algn="just">
              <a:lnSpc>
                <a:spcPct val="150000"/>
              </a:lnSpc>
            </a:pPr>
            <a:r>
              <a:rPr lang="en-IN" sz="1600" dirty="0" err="1" smtClean="0">
                <a:latin typeface="Times New Roman" panose="02020603050405020304" pitchFamily="18" charset="0"/>
                <a:cs typeface="Times New Roman" panose="02020603050405020304" pitchFamily="18" charset="0"/>
              </a:rPr>
              <a:t>Saadane</a:t>
            </a:r>
            <a:r>
              <a:rPr lang="en-IN" sz="1600" dirty="0" smtClean="0">
                <a:latin typeface="Times New Roman" panose="02020603050405020304" pitchFamily="18" charset="0"/>
                <a:cs typeface="Times New Roman" panose="02020603050405020304" pitchFamily="18" charset="0"/>
              </a:rPr>
              <a:t>, R., </a:t>
            </a:r>
            <a:r>
              <a:rPr lang="en-IN" sz="1600" dirty="0" err="1" smtClean="0">
                <a:latin typeface="Times New Roman" panose="02020603050405020304" pitchFamily="18" charset="0"/>
                <a:cs typeface="Times New Roman" panose="02020603050405020304" pitchFamily="18" charset="0"/>
              </a:rPr>
              <a:t>Chehri</a:t>
            </a:r>
            <a:r>
              <a:rPr lang="en-IN" sz="1600" dirty="0" smtClean="0">
                <a:latin typeface="Times New Roman" panose="02020603050405020304" pitchFamily="18" charset="0"/>
                <a:cs typeface="Times New Roman" panose="02020603050405020304" pitchFamily="18" charset="0"/>
              </a:rPr>
              <a:t>, A. and Jeon, S., 2022. AI-based </a:t>
            </a:r>
            <a:r>
              <a:rPr lang="en-IN" sz="1600" dirty="0" err="1" smtClean="0">
                <a:latin typeface="Times New Roman" panose="02020603050405020304" pitchFamily="18" charset="0"/>
                <a:cs typeface="Times New Roman" panose="02020603050405020304" pitchFamily="18" charset="0"/>
              </a:rPr>
              <a:t>modeling</a:t>
            </a:r>
            <a:r>
              <a:rPr lang="en-IN" sz="1600" dirty="0" smtClean="0">
                <a:latin typeface="Times New Roman" panose="02020603050405020304" pitchFamily="18" charset="0"/>
                <a:cs typeface="Times New Roman" panose="02020603050405020304" pitchFamily="18" charset="0"/>
              </a:rPr>
              <a:t> and data-driven evaluation for smart farming-oriented big data architecture using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with energy harvesting capabilities. </a:t>
            </a:r>
            <a:r>
              <a:rPr lang="en-IN" sz="1600" i="1" dirty="0" smtClean="0">
                <a:latin typeface="Times New Roman" panose="02020603050405020304" pitchFamily="18" charset="0"/>
                <a:cs typeface="Times New Roman" panose="02020603050405020304" pitchFamily="18" charset="0"/>
              </a:rPr>
              <a:t>Sustainable Energy Technologies and Assessments</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52</a:t>
            </a:r>
            <a:r>
              <a:rPr lang="en-IN" sz="1600" dirty="0" smtClean="0">
                <a:latin typeface="Times New Roman" panose="02020603050405020304" pitchFamily="18" charset="0"/>
                <a:cs typeface="Times New Roman" panose="02020603050405020304" pitchFamily="18" charset="0"/>
              </a:rPr>
              <a:t>, p.102093.</a:t>
            </a:r>
          </a:p>
          <a:p>
            <a:pPr algn="just">
              <a:lnSpc>
                <a:spcPct val="150000"/>
              </a:lnSpc>
            </a:pPr>
            <a:r>
              <a:rPr lang="en-IN" sz="1600" dirty="0" err="1" smtClean="0">
                <a:latin typeface="Times New Roman" panose="02020603050405020304" pitchFamily="18" charset="0"/>
                <a:cs typeface="Times New Roman" panose="02020603050405020304" pitchFamily="18" charset="0"/>
              </a:rPr>
              <a:t>Schmiedmayer</a:t>
            </a:r>
            <a:r>
              <a:rPr lang="en-IN" sz="1600" dirty="0" smtClean="0">
                <a:latin typeface="Times New Roman" panose="02020603050405020304" pitchFamily="18" charset="0"/>
                <a:cs typeface="Times New Roman" panose="02020603050405020304" pitchFamily="18" charset="0"/>
              </a:rPr>
              <a:t>, P., </a:t>
            </a:r>
            <a:r>
              <a:rPr lang="en-IN" sz="1600" dirty="0" err="1" smtClean="0">
                <a:latin typeface="Times New Roman" panose="02020603050405020304" pitchFamily="18" charset="0"/>
                <a:cs typeface="Times New Roman" panose="02020603050405020304" pitchFamily="18" charset="0"/>
              </a:rPr>
              <a:t>Chatley</a:t>
            </a:r>
            <a:r>
              <a:rPr lang="en-IN" sz="1600" dirty="0" smtClean="0">
                <a:latin typeface="Times New Roman" panose="02020603050405020304" pitchFamily="18" charset="0"/>
                <a:cs typeface="Times New Roman" panose="02020603050405020304" pitchFamily="18" charset="0"/>
              </a:rPr>
              <a:t>, R., </a:t>
            </a:r>
            <a:r>
              <a:rPr lang="en-IN" sz="1600" dirty="0" err="1" smtClean="0">
                <a:latin typeface="Times New Roman" panose="02020603050405020304" pitchFamily="18" charset="0"/>
                <a:cs typeface="Times New Roman" panose="02020603050405020304" pitchFamily="18" charset="0"/>
              </a:rPr>
              <a:t>Bernius</a:t>
            </a:r>
            <a:r>
              <a:rPr lang="en-IN" sz="1600" dirty="0" smtClean="0">
                <a:latin typeface="Times New Roman" panose="02020603050405020304" pitchFamily="18" charset="0"/>
                <a:cs typeface="Times New Roman" panose="02020603050405020304" pitchFamily="18" charset="0"/>
              </a:rPr>
              <a:t>, J.P., </a:t>
            </a:r>
            <a:r>
              <a:rPr lang="en-IN" sz="1600" dirty="0" err="1" smtClean="0">
                <a:latin typeface="Times New Roman" panose="02020603050405020304" pitchFamily="18" charset="0"/>
                <a:cs typeface="Times New Roman" panose="02020603050405020304" pitchFamily="18" charset="0"/>
              </a:rPr>
              <a:t>Krusche</a:t>
            </a:r>
            <a:r>
              <a:rPr lang="en-IN" sz="1600" dirty="0" smtClean="0">
                <a:latin typeface="Times New Roman" panose="02020603050405020304" pitchFamily="18" charset="0"/>
                <a:cs typeface="Times New Roman" panose="02020603050405020304" pitchFamily="18" charset="0"/>
              </a:rPr>
              <a:t>, S., </a:t>
            </a:r>
            <a:r>
              <a:rPr lang="en-IN" sz="1600" dirty="0" err="1" smtClean="0">
                <a:latin typeface="Times New Roman" panose="02020603050405020304" pitchFamily="18" charset="0"/>
                <a:cs typeface="Times New Roman" panose="02020603050405020304" pitchFamily="18" charset="0"/>
              </a:rPr>
              <a:t>Chaika</a:t>
            </a:r>
            <a:r>
              <a:rPr lang="en-IN" sz="1600" dirty="0" smtClean="0">
                <a:latin typeface="Times New Roman" panose="02020603050405020304" pitchFamily="18" charset="0"/>
                <a:cs typeface="Times New Roman" panose="02020603050405020304" pitchFamily="18" charset="0"/>
              </a:rPr>
              <a:t>, K., </a:t>
            </a:r>
            <a:r>
              <a:rPr lang="en-IN" sz="1600" dirty="0" err="1" smtClean="0">
                <a:latin typeface="Times New Roman" panose="02020603050405020304" pitchFamily="18" charset="0"/>
                <a:cs typeface="Times New Roman" panose="02020603050405020304" pitchFamily="18" charset="0"/>
              </a:rPr>
              <a:t>Krinkin</a:t>
            </a:r>
            <a:r>
              <a:rPr lang="en-IN" sz="1600" dirty="0" smtClean="0">
                <a:latin typeface="Times New Roman" panose="02020603050405020304" pitchFamily="18" charset="0"/>
                <a:cs typeface="Times New Roman" panose="02020603050405020304" pitchFamily="18" charset="0"/>
              </a:rPr>
              <a:t>, K. and </a:t>
            </a:r>
            <a:r>
              <a:rPr lang="en-IN" sz="1600" dirty="0" err="1" smtClean="0">
                <a:latin typeface="Times New Roman" panose="02020603050405020304" pitchFamily="18" charset="0"/>
                <a:cs typeface="Times New Roman" panose="02020603050405020304" pitchFamily="18" charset="0"/>
              </a:rPr>
              <a:t>Bruegge</a:t>
            </a:r>
            <a:r>
              <a:rPr lang="en-IN" sz="1600" dirty="0" smtClean="0">
                <a:latin typeface="Times New Roman" panose="02020603050405020304" pitchFamily="18" charset="0"/>
                <a:cs typeface="Times New Roman" panose="02020603050405020304" pitchFamily="18" charset="0"/>
              </a:rPr>
              <a:t>, B., 2022, May. Global software engineering in a global classroom. In </a:t>
            </a:r>
            <a:r>
              <a:rPr lang="en-IN" sz="1600" i="1" dirty="0" smtClean="0">
                <a:latin typeface="Times New Roman" panose="02020603050405020304" pitchFamily="18" charset="0"/>
                <a:cs typeface="Times New Roman" panose="02020603050405020304" pitchFamily="18" charset="0"/>
              </a:rPr>
              <a:t>Proceedings of the ACM/IEEE 44th International Conference on Software Engineering: Software Engineering Education and Training</a:t>
            </a:r>
            <a:r>
              <a:rPr lang="en-IN" sz="1600" dirty="0" smtClean="0">
                <a:latin typeface="Times New Roman" panose="02020603050405020304" pitchFamily="18" charset="0"/>
                <a:cs typeface="Times New Roman" panose="02020603050405020304" pitchFamily="18" charset="0"/>
              </a:rPr>
              <a:t> (pp. 113-121).</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849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622</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Reference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c:creator>
  <cp:lastModifiedBy>aa</cp:lastModifiedBy>
  <cp:revision>17</cp:revision>
  <dcterms:created xsi:type="dcterms:W3CDTF">2023-05-02T16:41:47Z</dcterms:created>
  <dcterms:modified xsi:type="dcterms:W3CDTF">2023-05-02T17:07:05Z</dcterms:modified>
</cp:coreProperties>
</file>